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Young Serif"/>
      <p:regular r:id="rId26"/>
    </p:embeddedFont>
    <p:embeddedFont>
      <p:font typeface="Old Standard TT"/>
      <p:regular r:id="rId27"/>
      <p:bold r:id="rId28"/>
      <p:italic r:id="rId29"/>
    </p:embeddedFont>
    <p:embeddedFont>
      <p:font typeface="Rubik"/>
      <p:regular r:id="rId30"/>
      <p:bold r:id="rId31"/>
      <p:italic r:id="rId32"/>
      <p:boldItalic r:id="rId33"/>
    </p:embeddedFont>
    <p:embeddedFont>
      <p:font typeface="Rubik SemiBold"/>
      <p:regular r:id="rId34"/>
      <p:bold r:id="rId35"/>
      <p:italic r:id="rId36"/>
      <p:boldItalic r:id="rId37"/>
    </p:embeddedFon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5.xml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YoungSerif-regular.fntdata"/><Relationship Id="rId25" Type="http://schemas.openxmlformats.org/officeDocument/2006/relationships/slide" Target="slides/slide20.xml"/><Relationship Id="rId28" Type="http://schemas.openxmlformats.org/officeDocument/2006/relationships/font" Target="fonts/OldStandardTT-bold.fntdata"/><Relationship Id="rId27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ubik-bold.fntdata"/><Relationship Id="rId30" Type="http://schemas.openxmlformats.org/officeDocument/2006/relationships/font" Target="fonts/Rubik-regular.fntdata"/><Relationship Id="rId11" Type="http://schemas.openxmlformats.org/officeDocument/2006/relationships/slide" Target="slides/slide6.xml"/><Relationship Id="rId33" Type="http://schemas.openxmlformats.org/officeDocument/2006/relationships/font" Target="fonts/Rubik-boldItalic.fntdata"/><Relationship Id="rId10" Type="http://schemas.openxmlformats.org/officeDocument/2006/relationships/slide" Target="slides/slide5.xml"/><Relationship Id="rId32" Type="http://schemas.openxmlformats.org/officeDocument/2006/relationships/font" Target="fonts/Rubik-italic.fntdata"/><Relationship Id="rId13" Type="http://schemas.openxmlformats.org/officeDocument/2006/relationships/slide" Target="slides/slide8.xml"/><Relationship Id="rId35" Type="http://schemas.openxmlformats.org/officeDocument/2006/relationships/font" Target="fonts/RubikSemiBold-bold.fntdata"/><Relationship Id="rId12" Type="http://schemas.openxmlformats.org/officeDocument/2006/relationships/slide" Target="slides/slide7.xml"/><Relationship Id="rId34" Type="http://schemas.openxmlformats.org/officeDocument/2006/relationships/font" Target="fonts/RubikSemiBold-regular.fntdata"/><Relationship Id="rId15" Type="http://schemas.openxmlformats.org/officeDocument/2006/relationships/slide" Target="slides/slide10.xml"/><Relationship Id="rId37" Type="http://schemas.openxmlformats.org/officeDocument/2006/relationships/font" Target="fonts/RubikSemiBold-boldItalic.fntdata"/><Relationship Id="rId14" Type="http://schemas.openxmlformats.org/officeDocument/2006/relationships/slide" Target="slides/slide9.xml"/><Relationship Id="rId36" Type="http://schemas.openxmlformats.org/officeDocument/2006/relationships/font" Target="fonts/RubikSemiBold-italic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.fntdata"/><Relationship Id="rId16" Type="http://schemas.openxmlformats.org/officeDocument/2006/relationships/slide" Target="slides/slide11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b0387cd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b0387cd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b0387cd7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b0387cd7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b0387cd7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b0387cd7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b0387cd7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b0387cd7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b0387cd7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b0387cd7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b0387cd7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b0387cd7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b0387cd7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b0387cd7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b0387cd7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b0387cd7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b0387cd7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b0387cd7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b0387cd7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b0387cd7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a8188958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a8188958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b0387cd7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b0387cd7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b0387cd7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b0387cd7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b0387cd7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b0387cd7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b0387cd7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b0387cd7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b0387cd7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b0387cd7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b0387cd7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b0387cd7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b0387cd7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b0387cd7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b0387cd7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b0387cd7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b0387cd7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b0387cd7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SECTION_HEADER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r>
              <a:t/>
            </a:r>
            <a:endParaRPr sz="5600">
              <a:solidFill>
                <a:schemeClr val="l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58" name="Google Shape;58;p13"/>
          <p:cNvSpPr txBox="1"/>
          <p:nvPr>
            <p:ph type="title"/>
          </p:nvPr>
        </p:nvSpPr>
        <p:spPr>
          <a:xfrm>
            <a:off x="1248900" y="16328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2369850" y="3221650"/>
            <a:ext cx="4404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two columns">
  <p:cSld name="TITLE_AND_TWO_COLUMNS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" name="Google Shape;64;p14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27150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688450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Google Shape;67;p14"/>
          <p:cNvSpPr/>
          <p:nvPr/>
        </p:nvSpPr>
        <p:spPr>
          <a:xfrm>
            <a:off x="4685575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5146875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3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1248900" y="16328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PGVCL Training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Day-5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950" y="9900"/>
            <a:ext cx="91440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0" y="4945300"/>
            <a:ext cx="9144000" cy="1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3341100" y="296100"/>
            <a:ext cx="5802900" cy="4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/>
        </p:nvSpPr>
        <p:spPr>
          <a:xfrm>
            <a:off x="521150" y="556775"/>
            <a:ext cx="79506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Code Example</a:t>
            </a:r>
            <a:r>
              <a:rPr lang="en" sz="1800">
                <a:solidFill>
                  <a:schemeClr val="dk1"/>
                </a:solidFill>
              </a:rPr>
              <a:t>: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dart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Copy code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Future&lt;void&gt; printData() async {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String data = await fetchData();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print(data); // Outputs: Data loaded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Benefits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Simplifies reading and writing asynchronous code.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Makes code look synchronous and easy to debug.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521150" y="23650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Streams in Dart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521150" y="785375"/>
            <a:ext cx="79506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Definition</a:t>
            </a:r>
            <a:r>
              <a:rPr lang="en" sz="1800">
                <a:solidFill>
                  <a:schemeClr val="dk1"/>
                </a:solidFill>
              </a:rPr>
              <a:t>: Streams handle multiple values over time.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Use Cases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Listening to user input.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Real-time updates from servers (e.g., live chat).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474100" y="409025"/>
            <a:ext cx="79506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Types of Streams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Single-subscription</a:t>
            </a:r>
            <a:r>
              <a:rPr lang="en" sz="1800">
                <a:solidFill>
                  <a:schemeClr val="dk1"/>
                </a:solidFill>
              </a:rPr>
              <a:t>: For one listener at a time.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Broadcast</a:t>
            </a:r>
            <a:r>
              <a:rPr lang="en" sz="1800">
                <a:solidFill>
                  <a:schemeClr val="dk1"/>
                </a:solidFill>
              </a:rPr>
              <a:t>: For multiple listeners.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/>
        </p:nvSpPr>
        <p:spPr>
          <a:xfrm>
            <a:off x="521150" y="556775"/>
            <a:ext cx="79506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Code Example</a:t>
            </a:r>
            <a:r>
              <a:rPr lang="en" sz="1800">
                <a:solidFill>
                  <a:schemeClr val="dk1"/>
                </a:solidFill>
              </a:rPr>
              <a:t>: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dart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Copy code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Stream&lt;int&gt; numbers() async* {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for (int i = 1; i &lt;= 5; i++) {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yield i;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dart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Copy code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numbers().listen((value) {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print(value); // Outputs: 1, 2, 3, 4, 5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521150" y="23650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Best Practices for Asynchronous Tasks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521150" y="926500"/>
            <a:ext cx="79506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Avoid blocking the UI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Use async methods for tasks like network calls.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Handle errors gracefully</a:t>
            </a:r>
            <a:r>
              <a:rPr lang="en" sz="1800">
                <a:solidFill>
                  <a:schemeClr val="dk1"/>
                </a:solidFill>
              </a:rPr>
              <a:t>: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dart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Copy code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try {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await fetchData();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 catch (e) {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print('Error: $e');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/>
        </p:nvSpPr>
        <p:spPr>
          <a:xfrm>
            <a:off x="521150" y="480575"/>
            <a:ext cx="79506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Cancel unnecessary tasks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Use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StreamSubscription.cancel()</a:t>
            </a:r>
            <a:r>
              <a:rPr lang="en" sz="1800">
                <a:solidFill>
                  <a:schemeClr val="dk1"/>
                </a:solidFill>
              </a:rPr>
              <a:t> for Streams.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Use </a:t>
            </a:r>
            <a:r>
              <a:rPr b="1"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Future.wait</a:t>
            </a:r>
            <a:r>
              <a:rPr lang="en" sz="1800">
                <a:solidFill>
                  <a:schemeClr val="dk1"/>
                </a:solidFill>
              </a:rPr>
              <a:t> for parallel tasks: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dart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Copy code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 results = await Future.wait([task1(), task2()]);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188" y="339300"/>
            <a:ext cx="7937626" cy="446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409575"/>
            <a:ext cx="7734300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50" y="357900"/>
            <a:ext cx="7919099" cy="442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521150" y="23650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Final Conculsion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3"/>
          <p:cNvSpPr txBox="1"/>
          <p:nvPr/>
        </p:nvSpPr>
        <p:spPr>
          <a:xfrm>
            <a:off x="521150" y="850300"/>
            <a:ext cx="79506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So Synchronous is best when </a:t>
            </a:r>
            <a:r>
              <a:rPr lang="en" sz="1800">
                <a:solidFill>
                  <a:schemeClr val="dk1"/>
                </a:solidFill>
              </a:rPr>
              <a:t>you</a:t>
            </a:r>
            <a:r>
              <a:rPr lang="en" sz="1800">
                <a:solidFill>
                  <a:schemeClr val="dk1"/>
                </a:solidFill>
              </a:rPr>
              <a:t> have a Small applications or scripts where operations are lightweight and fast.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Asynchronous is best </a:t>
            </a:r>
            <a:r>
              <a:rPr lang="en" sz="1800">
                <a:solidFill>
                  <a:schemeClr val="dk1"/>
                </a:solidFill>
              </a:rPr>
              <a:t>when</a:t>
            </a:r>
            <a:r>
              <a:rPr lang="en" sz="1800">
                <a:solidFill>
                  <a:schemeClr val="dk1"/>
                </a:solidFill>
              </a:rPr>
              <a:t> you </a:t>
            </a:r>
            <a:r>
              <a:rPr lang="en" sz="1800">
                <a:solidFill>
                  <a:schemeClr val="dk1"/>
                </a:solidFill>
              </a:rPr>
              <a:t>have</a:t>
            </a:r>
            <a:r>
              <a:rPr lang="en" sz="1800">
                <a:solidFill>
                  <a:schemeClr val="dk1"/>
                </a:solidFill>
              </a:rPr>
              <a:t> aApplications with multiple I/O operations, like web apps, mobile apps, or server-side applications that need to stay responsive while handling multiple tasks (e.g., network requests, database calls).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737850" y="2085600"/>
            <a:ext cx="7668300" cy="9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Day 5: Asynchronous Programming</a:t>
            </a:r>
            <a:endParaRPr b="1" sz="3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1248900" y="610400"/>
            <a:ext cx="6646200" cy="8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Flutter Training for PGVCL Department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idx="1" type="subTitle"/>
          </p:nvPr>
        </p:nvSpPr>
        <p:spPr>
          <a:xfrm>
            <a:off x="409675" y="461725"/>
            <a:ext cx="821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895">
                <a:latin typeface="Arial"/>
                <a:ea typeface="Arial"/>
                <a:cs typeface="Arial"/>
                <a:sym typeface="Arial"/>
              </a:rPr>
              <a:t>Practical Example</a:t>
            </a:r>
            <a:endParaRPr sz="189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4"/>
          <p:cNvSpPr txBox="1"/>
          <p:nvPr>
            <p:ph idx="1" type="subTitle"/>
          </p:nvPr>
        </p:nvSpPr>
        <p:spPr>
          <a:xfrm>
            <a:off x="463650" y="3047450"/>
            <a:ext cx="821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Assignment Example</a:t>
            </a:r>
            <a:endParaRPr/>
          </a:p>
        </p:txBody>
      </p:sp>
      <p:sp>
        <p:nvSpPr>
          <p:cNvPr id="186" name="Google Shape;186;p34"/>
          <p:cNvSpPr txBox="1"/>
          <p:nvPr>
            <p:ph idx="1" type="subTitle"/>
          </p:nvPr>
        </p:nvSpPr>
        <p:spPr>
          <a:xfrm>
            <a:off x="463650" y="1162975"/>
            <a:ext cx="821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en" sz="1695">
                <a:latin typeface="Arial"/>
                <a:ea typeface="Arial"/>
                <a:cs typeface="Arial"/>
                <a:sym typeface="Arial"/>
              </a:rPr>
              <a:t>Link</a:t>
            </a:r>
            <a:endParaRPr b="1" sz="169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4"/>
          <p:cNvSpPr txBox="1"/>
          <p:nvPr>
            <p:ph idx="1" type="subTitle"/>
          </p:nvPr>
        </p:nvSpPr>
        <p:spPr>
          <a:xfrm>
            <a:off x="576275" y="4492350"/>
            <a:ext cx="821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  <a:highlight>
                  <a:schemeClr val="accent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Create a basic UI with 3 Stateless Widgets and 2 Stateful Widgets</a:t>
            </a:r>
            <a:endParaRPr>
              <a:solidFill>
                <a:schemeClr val="accent3"/>
              </a:solidFill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1" sz="3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/>
          <p:nvPr>
            <p:ph idx="3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765">
                <a:latin typeface="Arial"/>
                <a:ea typeface="Arial"/>
                <a:cs typeface="Arial"/>
                <a:sym typeface="Arial"/>
              </a:rPr>
              <a:t>Topics We’ll Be Covering For Today</a:t>
            </a:r>
            <a:endParaRPr sz="176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635500" y="1720825"/>
            <a:ext cx="3309900" cy="25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Theory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Future,async/await and streams in dart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Best Practice for handling 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Asynchronous</a:t>
            </a: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task.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5242250" y="1800575"/>
            <a:ext cx="3309900" cy="30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Practical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a weather app that fetches data using asynchronous programming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a loading spinner and handle errors in the weather app.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526200" y="205125"/>
            <a:ext cx="8091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Objectives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505475" y="895125"/>
            <a:ext cx="83952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Understand the need for asynchronous programming.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Learn about </a:t>
            </a:r>
            <a:r>
              <a:rPr b="1" lang="en" sz="1800">
                <a:solidFill>
                  <a:schemeClr val="dk1"/>
                </a:solidFill>
              </a:rPr>
              <a:t>Futures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b="1" lang="en" sz="1800">
                <a:solidFill>
                  <a:schemeClr val="dk1"/>
                </a:solidFill>
              </a:rPr>
              <a:t>async/await</a:t>
            </a:r>
            <a:r>
              <a:rPr lang="en" sz="1800">
                <a:solidFill>
                  <a:schemeClr val="dk1"/>
                </a:solidFill>
              </a:rPr>
              <a:t>, and </a:t>
            </a:r>
            <a:r>
              <a:rPr b="1" lang="en" sz="1800">
                <a:solidFill>
                  <a:schemeClr val="dk1"/>
                </a:solidFill>
              </a:rPr>
              <a:t>Streams</a:t>
            </a:r>
            <a:endParaRPr b="1"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Explore Dart’s approach to managing asynchronous tasks.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Discover best practices for effective and error-free asynchronous programming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505475" y="34625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What is Asynchronous Programming?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575975" y="1290125"/>
            <a:ext cx="7950600" cy="3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Definition</a:t>
            </a:r>
            <a:r>
              <a:rPr lang="en" sz="1800">
                <a:solidFill>
                  <a:schemeClr val="dk1"/>
                </a:solidFill>
              </a:rPr>
              <a:t>: Asynchronous programming allows tasks to run independently, enabling applications to remain responsive.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Analogy</a:t>
            </a:r>
            <a:r>
              <a:rPr lang="en" sz="1800">
                <a:solidFill>
                  <a:schemeClr val="dk1"/>
                </a:solidFill>
              </a:rPr>
              <a:t>: Like ordering at a café – place an order, wait for it to be prepared while other orders are handled in parallel.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Key Benefits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Improved app performance.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Non-blocking UI for better user experience.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Essential for network calls, file I/O, and database operations.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505475" y="34625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Why Asynchronous Programming Matters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575975" y="1290125"/>
            <a:ext cx="7950600" cy="3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Real-world Needs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Fetching data from APIs.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Reading/writing large files.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Performing database queries.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Handling user inputs.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Dart's Strength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Provides first-class support for async with </a:t>
            </a:r>
            <a:r>
              <a:rPr b="1" lang="en" sz="1800">
                <a:solidFill>
                  <a:schemeClr val="dk1"/>
                </a:solidFill>
              </a:rPr>
              <a:t>Futures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b="1" lang="en" sz="1800">
                <a:solidFill>
                  <a:schemeClr val="dk1"/>
                </a:solidFill>
              </a:rPr>
              <a:t>async/await</a:t>
            </a:r>
            <a:r>
              <a:rPr lang="en" sz="1800">
                <a:solidFill>
                  <a:schemeClr val="dk1"/>
                </a:solidFill>
              </a:rPr>
              <a:t>, and </a:t>
            </a:r>
            <a:r>
              <a:rPr b="1" lang="en" sz="1800">
                <a:solidFill>
                  <a:schemeClr val="dk1"/>
                </a:solidFill>
              </a:rPr>
              <a:t>Streams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74125" y="23650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Futures in Dart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596700" y="848100"/>
            <a:ext cx="79506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What is a Future?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Represents a value that will be available at some point in the future.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Can complete with: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 value.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An error.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521150" y="556775"/>
            <a:ext cx="79506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Example</a:t>
            </a:r>
            <a:r>
              <a:rPr lang="en" sz="1800">
                <a:solidFill>
                  <a:schemeClr val="dk1"/>
                </a:solidFill>
              </a:rPr>
              <a:t>: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dart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Copy code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Future&lt;String&gt; fetchData() async {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return 'Data loaded';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States of a Future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Uncompleted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Completed with a value.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Completed with an error.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521150" y="23650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Async and Await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521150" y="785375"/>
            <a:ext cx="79506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What is </a:t>
            </a:r>
            <a:r>
              <a:rPr b="1"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async</a:t>
            </a:r>
            <a:r>
              <a:rPr b="1" lang="en" sz="1800">
                <a:solidFill>
                  <a:schemeClr val="dk1"/>
                </a:solidFill>
              </a:rPr>
              <a:t>?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Marks a function as asynchronous.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What is </a:t>
            </a:r>
            <a:r>
              <a:rPr b="1"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b="1" lang="en" sz="1800">
                <a:solidFill>
                  <a:schemeClr val="dk1"/>
                </a:solidFill>
              </a:rPr>
              <a:t>?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Pauses the execution of an async function until a Future completes.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