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Young Serif"/>
      <p:regular r:id="rId19"/>
    </p:embeddedFont>
    <p:embeddedFont>
      <p:font typeface="Old Standard TT"/>
      <p:regular r:id="rId20"/>
      <p:bold r:id="rId21"/>
      <p:italic r:id="rId22"/>
    </p:embeddedFont>
    <p:embeddedFont>
      <p:font typeface="Rubik"/>
      <p:regular r:id="rId23"/>
      <p:bold r:id="rId24"/>
      <p:italic r:id="rId25"/>
      <p:boldItalic r:id="rId26"/>
    </p:embeddedFont>
    <p:embeddedFont>
      <p:font typeface="Rubik SemiBold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regular.fntdata"/><Relationship Id="rId22" Type="http://schemas.openxmlformats.org/officeDocument/2006/relationships/font" Target="fonts/OldStandardTT-italic.fntdata"/><Relationship Id="rId21" Type="http://schemas.openxmlformats.org/officeDocument/2006/relationships/font" Target="fonts/OldStandardTT-bold.fntdata"/><Relationship Id="rId24" Type="http://schemas.openxmlformats.org/officeDocument/2006/relationships/font" Target="fonts/Rubik-bold.fntdata"/><Relationship Id="rId23" Type="http://schemas.openxmlformats.org/officeDocument/2006/relationships/font" Target="fonts/Rubik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-boldItalic.fntdata"/><Relationship Id="rId25" Type="http://schemas.openxmlformats.org/officeDocument/2006/relationships/font" Target="fonts/Rubik-italic.fntdata"/><Relationship Id="rId28" Type="http://schemas.openxmlformats.org/officeDocument/2006/relationships/font" Target="fonts/RubikSemiBold-bold.fntdata"/><Relationship Id="rId27" Type="http://schemas.openxmlformats.org/officeDocument/2006/relationships/font" Target="fonts/RubikSemiBo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SemiBol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RubikSemiBold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YoungSerif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a825fdcd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a825fdc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a825fdcd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a825fdcd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a825fdcdd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a825fdcdd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a825fdcdd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a825fdcdd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a825fdcdd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a825fdcdd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a825fdcdd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a825fdcdd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a825fdcd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a825fdcd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a825fdcdd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a825fdcdd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a825fdcdd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a825fdcdd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a825fdcdd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a825fdcdd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a825fdcdd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a825fdcdd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a825fdcdd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a825fdcdd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a825fdcdd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a825fdcd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PGVCL Training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Day-6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950" y="9900"/>
            <a:ext cx="91440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4945300"/>
            <a:ext cx="9144000" cy="1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341100" y="296100"/>
            <a:ext cx="5802900" cy="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Best Practices for Animations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21150" y="7853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Keep Animations Simple</a:t>
            </a:r>
            <a:r>
              <a:rPr lang="en" sz="1800">
                <a:solidFill>
                  <a:schemeClr val="dk1"/>
                </a:solidFill>
              </a:rPr>
              <a:t>: Avoid overly complex animations, which can detract from user experience.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Make Animations Predictable</a:t>
            </a:r>
            <a:r>
              <a:rPr lang="en" sz="1800">
                <a:solidFill>
                  <a:schemeClr val="dk1"/>
                </a:solidFill>
              </a:rPr>
              <a:t>: Ensure that animations have clear and consistent behavior.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Optimize Performance</a:t>
            </a:r>
            <a:r>
              <a:rPr lang="en" sz="1800">
                <a:solidFill>
                  <a:schemeClr val="dk1"/>
                </a:solidFill>
              </a:rPr>
              <a:t>: Avoid animations that block the UI thread for better performance.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Use Implicit Animations</a:t>
            </a:r>
            <a:r>
              <a:rPr lang="en" sz="1800">
                <a:solidFill>
                  <a:schemeClr val="dk1"/>
                </a:solidFill>
              </a:rPr>
              <a:t> for simple effects and </a:t>
            </a:r>
            <a:r>
              <a:rPr b="1" lang="en" sz="1800">
                <a:solidFill>
                  <a:schemeClr val="dk1"/>
                </a:solidFill>
              </a:rPr>
              <a:t>Explicit Animations</a:t>
            </a:r>
            <a:r>
              <a:rPr lang="en" sz="1800">
                <a:solidFill>
                  <a:schemeClr val="dk1"/>
                </a:solidFill>
              </a:rPr>
              <a:t> for more control.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 Conclusion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21150" y="850300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Animations enhance the overall user experience by providing visual feedback.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AnimationController</a:t>
            </a:r>
            <a:r>
              <a:rPr lang="en" sz="1800">
                <a:solidFill>
                  <a:schemeClr val="dk1"/>
                </a:solidFill>
              </a:rPr>
              <a:t> and </a:t>
            </a:r>
            <a:r>
              <a:rPr b="1" lang="en" sz="1800">
                <a:solidFill>
                  <a:schemeClr val="dk1"/>
                </a:solidFill>
              </a:rPr>
              <a:t>Tween</a:t>
            </a:r>
            <a:r>
              <a:rPr lang="en" sz="1800">
                <a:solidFill>
                  <a:schemeClr val="dk1"/>
                </a:solidFill>
              </a:rPr>
              <a:t> provide powerful tools for creating custom animations.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Use built-in transition widgets for smooth, easy-to-implement animations.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Best Practices</a:t>
            </a:r>
            <a:r>
              <a:rPr lang="en" sz="1800">
                <a:solidFill>
                  <a:schemeClr val="dk1"/>
                </a:solidFill>
              </a:rPr>
              <a:t>: Focus on performance and simplicity to avoid overwhelming the user.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8000" y="389288"/>
            <a:ext cx="3766926" cy="436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" type="subTitle"/>
          </p:nvPr>
        </p:nvSpPr>
        <p:spPr>
          <a:xfrm>
            <a:off x="409675" y="46172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895">
                <a:latin typeface="Arial"/>
                <a:ea typeface="Arial"/>
                <a:cs typeface="Arial"/>
                <a:sym typeface="Arial"/>
              </a:rPr>
              <a:t>Practical Example</a:t>
            </a:r>
            <a:endParaRPr sz="18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 txBox="1"/>
          <p:nvPr>
            <p:ph idx="1" type="subTitle"/>
          </p:nvPr>
        </p:nvSpPr>
        <p:spPr>
          <a:xfrm>
            <a:off x="463650" y="30474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Assignment Example</a:t>
            </a:r>
            <a:endParaRPr/>
          </a:p>
        </p:txBody>
      </p:sp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463650" y="116297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695">
                <a:latin typeface="Arial"/>
                <a:ea typeface="Arial"/>
                <a:cs typeface="Arial"/>
                <a:sym typeface="Arial"/>
              </a:rPr>
              <a:t>Link</a:t>
            </a:r>
            <a:endParaRPr b="1" sz="16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7"/>
          <p:cNvSpPr txBox="1"/>
          <p:nvPr>
            <p:ph idx="1" type="subTitle"/>
          </p:nvPr>
        </p:nvSpPr>
        <p:spPr>
          <a:xfrm>
            <a:off x="576275" y="44923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basic UI with 3 Stateless Widgets and 2 Stateful Widgets</a:t>
            </a:r>
            <a:endParaRPr>
              <a:solidFill>
                <a:schemeClr val="accent3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737850" y="2085600"/>
            <a:ext cx="76683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 6: Animation and Transitions</a:t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1248900" y="610400"/>
            <a:ext cx="66462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Flutter Training for PGVCL Department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765">
                <a:latin typeface="Arial"/>
                <a:ea typeface="Arial"/>
                <a:cs typeface="Arial"/>
                <a:sym typeface="Arial"/>
              </a:rPr>
              <a:t>Topics We’ll Be Covering For Today</a:t>
            </a:r>
            <a:endParaRPr sz="176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35500" y="1720825"/>
            <a:ext cx="3309900" cy="25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Basics of animations in Flutter.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AnimationController and Tween animations.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242250" y="1800575"/>
            <a:ext cx="33099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Practical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animations to a button press and page transitions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a splash screen with animations.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26200" y="205125"/>
            <a:ext cx="8091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05475" y="895125"/>
            <a:ext cx="83952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Understand the basics of animations in Flutter.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Learn about </a:t>
            </a:r>
            <a:r>
              <a:rPr b="1" lang="en" sz="1800">
                <a:solidFill>
                  <a:schemeClr val="dk1"/>
                </a:solidFill>
              </a:rPr>
              <a:t>AnimationController</a:t>
            </a:r>
            <a:r>
              <a:rPr lang="en" sz="1800">
                <a:solidFill>
                  <a:schemeClr val="dk1"/>
                </a:solidFill>
              </a:rPr>
              <a:t> and how it works.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Explore the concept of </a:t>
            </a:r>
            <a:r>
              <a:rPr b="1" lang="en" sz="1800">
                <a:solidFill>
                  <a:schemeClr val="dk1"/>
                </a:solidFill>
              </a:rPr>
              <a:t>Tween Animations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Learn how to use Flutter's </a:t>
            </a:r>
            <a:r>
              <a:rPr b="1" lang="en" sz="1800">
                <a:solidFill>
                  <a:schemeClr val="dk1"/>
                </a:solidFill>
              </a:rPr>
              <a:t>built-in transition widgets</a:t>
            </a:r>
            <a:r>
              <a:rPr lang="en" sz="1800">
                <a:solidFill>
                  <a:schemeClr val="dk1"/>
                </a:solidFill>
              </a:rPr>
              <a:t> for smooth UI effects.</a:t>
            </a:r>
            <a:endParaRPr sz="1800">
              <a:solidFill>
                <a:schemeClr val="dk1"/>
              </a:solidFill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What Are Animations?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75975" y="12901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Definition</a:t>
            </a:r>
            <a:r>
              <a:rPr lang="en" sz="1800">
                <a:solidFill>
                  <a:schemeClr val="dk1"/>
                </a:solidFill>
              </a:rPr>
              <a:t>: Animations in Flutter add movement to the UI, making interactions more engaging.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Purpose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Enhances UX</a:t>
            </a:r>
            <a:r>
              <a:rPr lang="en" sz="1800">
                <a:solidFill>
                  <a:schemeClr val="dk1"/>
                </a:solidFill>
              </a:rPr>
              <a:t>: Feedback for user actions, smooth transitions.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Improves Visual Appeal</a:t>
            </a:r>
            <a:r>
              <a:rPr lang="en" sz="1800">
                <a:solidFill>
                  <a:schemeClr val="dk1"/>
                </a:solidFill>
              </a:rPr>
              <a:t>: Dynamic interfaces are more fun and lively.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Simplifies State Changes</a:t>
            </a:r>
            <a:r>
              <a:rPr lang="en" sz="1800">
                <a:solidFill>
                  <a:schemeClr val="dk1"/>
                </a:solidFill>
              </a:rPr>
              <a:t>: Animations make changes in UI easier to perceive and understand.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Basics of Animations in Flutter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Key Concepts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Animation</a:t>
            </a:r>
            <a:r>
              <a:rPr lang="en" sz="1800">
                <a:solidFill>
                  <a:schemeClr val="dk1"/>
                </a:solidFill>
              </a:rPr>
              <a:t>: Represents values that change over time.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AnimationController</a:t>
            </a:r>
            <a:r>
              <a:rPr lang="en" sz="1800">
                <a:solidFill>
                  <a:schemeClr val="dk1"/>
                </a:solidFill>
              </a:rPr>
              <a:t>: Controls the flow and progress of an animation.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Tween</a:t>
            </a:r>
            <a:r>
              <a:rPr lang="en" sz="1800">
                <a:solidFill>
                  <a:schemeClr val="dk1"/>
                </a:solidFill>
              </a:rPr>
              <a:t>: Interpolates between a start and end value.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Types of Animations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Implicit</a:t>
            </a:r>
            <a:r>
              <a:rPr lang="en" sz="1800">
                <a:solidFill>
                  <a:schemeClr val="dk1"/>
                </a:solidFill>
              </a:rPr>
              <a:t>: Automatic and simple (e.g.,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AnimatedContainer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AnimatedOpacity</a:t>
            </a:r>
            <a:r>
              <a:rPr lang="en" sz="1800">
                <a:solidFill>
                  <a:schemeClr val="dk1"/>
                </a:solidFill>
              </a:rPr>
              <a:t>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Explicit</a:t>
            </a:r>
            <a:r>
              <a:rPr lang="en" sz="1800">
                <a:solidFill>
                  <a:schemeClr val="dk1"/>
                </a:solidFill>
              </a:rPr>
              <a:t>: Requires control (e.g.,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AnimationController</a:t>
            </a:r>
            <a:r>
              <a:rPr lang="en" sz="1800">
                <a:solidFill>
                  <a:schemeClr val="dk1"/>
                </a:solidFill>
              </a:rPr>
              <a:t>,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Tween</a:t>
            </a:r>
            <a:r>
              <a:rPr lang="en" sz="1800">
                <a:solidFill>
                  <a:schemeClr val="dk1"/>
                </a:solidFill>
              </a:rPr>
              <a:t>).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474125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AnimationController in Flutter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96700" y="771900"/>
            <a:ext cx="7950600" cy="4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Purpose</a:t>
            </a:r>
            <a:r>
              <a:rPr lang="en" sz="1800">
                <a:solidFill>
                  <a:schemeClr val="dk1"/>
                </a:solidFill>
              </a:rPr>
              <a:t>: The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AnimationController</a:t>
            </a:r>
            <a:r>
              <a:rPr lang="en" sz="1800">
                <a:solidFill>
                  <a:schemeClr val="dk1"/>
                </a:solidFill>
              </a:rPr>
              <a:t> is used to control the animation's duration, start, stop, and repetition.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Key Properties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duration</a:t>
            </a:r>
            <a:r>
              <a:rPr lang="en" sz="1800">
                <a:solidFill>
                  <a:schemeClr val="dk1"/>
                </a:solidFill>
              </a:rPr>
              <a:t>: Specifies how long the animation lasts.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vsync</a:t>
            </a:r>
            <a:r>
              <a:rPr lang="en" sz="1800">
                <a:solidFill>
                  <a:schemeClr val="dk1"/>
                </a:solidFill>
              </a:rPr>
              <a:t>: Ensures the animation doesn't overload the UI thread by using a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TickerProvider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Common Methods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forward()</a:t>
            </a:r>
            <a:r>
              <a:rPr lang="en" sz="1800">
                <a:solidFill>
                  <a:schemeClr val="dk1"/>
                </a:solidFill>
              </a:rPr>
              <a:t>: Start the animation.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reverse()</a:t>
            </a:r>
            <a:r>
              <a:rPr lang="en" sz="1800">
                <a:solidFill>
                  <a:schemeClr val="dk1"/>
                </a:solidFill>
              </a:rPr>
              <a:t>: Reverse the animation.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stop()</a:t>
            </a:r>
            <a:r>
              <a:rPr lang="en" sz="1800">
                <a:solidFill>
                  <a:schemeClr val="dk1"/>
                </a:solidFill>
              </a:rPr>
              <a:t>: Stop the animation.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521150" y="8615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What is a Tween?</a:t>
            </a:r>
            <a:br>
              <a:rPr b="1"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A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Tween</a:t>
            </a:r>
            <a:r>
              <a:rPr lang="en" sz="1800">
                <a:solidFill>
                  <a:schemeClr val="dk1"/>
                </a:solidFill>
              </a:rPr>
              <a:t> is used to define the range between two values (e.g., from 0 to 1, or from red to blue) and it interpolates between them.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Example Use Cases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Position</a:t>
            </a:r>
            <a:r>
              <a:rPr lang="en" sz="1800">
                <a:solidFill>
                  <a:schemeClr val="dk1"/>
                </a:solidFill>
              </a:rPr>
              <a:t>: Moving an object on the screen.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Size</a:t>
            </a:r>
            <a:r>
              <a:rPr lang="en" sz="1800">
                <a:solidFill>
                  <a:schemeClr val="dk1"/>
                </a:solidFill>
              </a:rPr>
              <a:t>: Changing the size of a widget.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Color</a:t>
            </a:r>
            <a:r>
              <a:rPr lang="en" sz="1800">
                <a:solidFill>
                  <a:schemeClr val="dk1"/>
                </a:solidFill>
              </a:rPr>
              <a:t>: Animating the color of a widget.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Why Use Tween Animations?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They simplify the process of creating smooth, value-based animations.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21" name="Google Shape;121;p22"/>
          <p:cNvSpPr txBox="1"/>
          <p:nvPr>
            <p:ph type="title"/>
          </p:nvPr>
        </p:nvSpPr>
        <p:spPr>
          <a:xfrm>
            <a:off x="474125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Tween Animations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Using Transitions in Flutter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21150" y="8615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Flutter Built-in Transition Widgets: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AnimatedContainer: Automatically animates properties like size and </a:t>
            </a:r>
            <a:r>
              <a:rPr lang="en" sz="1800">
                <a:solidFill>
                  <a:schemeClr val="dk1"/>
                </a:solidFill>
              </a:rPr>
              <a:t>color.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AnimatedOpacity: Smoothly changes the opacity of widgets.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SlideTransition: Moves a widget across the screen.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ScaleTransition: Animates the scaling of a widget.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When to Use Transitions: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To create dynamic and interactive effects that improve user engagement.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