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Young Serif"/>
      <p:regular r:id="rId19"/>
    </p:embeddedFont>
    <p:embeddedFont>
      <p:font typeface="Old Standard TT"/>
      <p:regular r:id="rId20"/>
      <p:bold r:id="rId21"/>
      <p:italic r:id="rId22"/>
    </p:embeddedFont>
    <p:embeddedFont>
      <p:font typeface="Rubik"/>
      <p:regular r:id="rId23"/>
      <p:bold r:id="rId24"/>
      <p:italic r:id="rId25"/>
      <p:boldItalic r:id="rId26"/>
    </p:embeddedFont>
    <p:embeddedFont>
      <p:font typeface="Rubik SemiBol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22" Type="http://schemas.openxmlformats.org/officeDocument/2006/relationships/font" Target="fonts/OldStandardTT-italic.fntdata"/><Relationship Id="rId21" Type="http://schemas.openxmlformats.org/officeDocument/2006/relationships/font" Target="fonts/OldStandardTT-bold.fntdata"/><Relationship Id="rId24" Type="http://schemas.openxmlformats.org/officeDocument/2006/relationships/font" Target="fonts/Rubik-bold.fntdata"/><Relationship Id="rId23" Type="http://schemas.openxmlformats.org/officeDocument/2006/relationships/font" Target="fonts/Rubik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-boldItalic.fntdata"/><Relationship Id="rId25" Type="http://schemas.openxmlformats.org/officeDocument/2006/relationships/font" Target="fonts/Rubik-italic.fntdata"/><Relationship Id="rId28" Type="http://schemas.openxmlformats.org/officeDocument/2006/relationships/font" Target="fonts/RubikSemiBold-bold.fntdata"/><Relationship Id="rId27" Type="http://schemas.openxmlformats.org/officeDocument/2006/relationships/font" Target="fonts/Rubik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ubik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YoungSerif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b051850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b051850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b051850e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b051850e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b051850e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b051850e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bf356070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bf356070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b051850e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b051850e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b051850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b051850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b051850e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b051850e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b051850e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b051850e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b051850e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b051850e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b051850e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b051850e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b051850e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b051850e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b051850e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b051850e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b051850e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b051850e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SECTION_HEADER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two columns">
  <p:cSld name="TITLE_AND_TWO_COLUMNS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27150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14"/>
          <p:cNvSpPr/>
          <p:nvPr/>
        </p:nvSpPr>
        <p:spPr>
          <a:xfrm>
            <a:off x="4685575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PGVCL Training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Day-7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950" y="9900"/>
            <a:ext cx="91440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0" y="4945300"/>
            <a:ext cx="9144000" cy="1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341100" y="296100"/>
            <a:ext cx="5802900" cy="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Practical: Todo App with State Management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521150" y="10139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Objective</a:t>
            </a:r>
            <a:r>
              <a:rPr lang="en" sz="1800">
                <a:solidFill>
                  <a:schemeClr val="dk1"/>
                </a:solidFill>
              </a:rPr>
              <a:t>: Build a simple Todo app with the chosen state management technique.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Features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Add, update, and delete tasks.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Toggle task completion status.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75" y="1148025"/>
            <a:ext cx="8301000" cy="20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713" y="321462"/>
            <a:ext cx="4500575" cy="45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409675" y="461725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895">
                <a:latin typeface="Arial"/>
                <a:ea typeface="Arial"/>
                <a:cs typeface="Arial"/>
                <a:sym typeface="Arial"/>
              </a:rPr>
              <a:t>Practical Example</a:t>
            </a:r>
            <a:endParaRPr sz="189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463650" y="3047450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Assignment Example</a:t>
            </a:r>
            <a:endParaRPr/>
          </a:p>
        </p:txBody>
      </p:sp>
      <p:sp>
        <p:nvSpPr>
          <p:cNvPr id="150" name="Google Shape;150;p27"/>
          <p:cNvSpPr txBox="1"/>
          <p:nvPr>
            <p:ph idx="1" type="subTitle"/>
          </p:nvPr>
        </p:nvSpPr>
        <p:spPr>
          <a:xfrm>
            <a:off x="463650" y="1162975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695">
                <a:latin typeface="Arial"/>
                <a:ea typeface="Arial"/>
                <a:cs typeface="Arial"/>
                <a:sym typeface="Arial"/>
              </a:rPr>
              <a:t>Link</a:t>
            </a:r>
            <a:endParaRPr b="1" sz="169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 txBox="1"/>
          <p:nvPr>
            <p:ph idx="1" type="subTitle"/>
          </p:nvPr>
        </p:nvSpPr>
        <p:spPr>
          <a:xfrm>
            <a:off x="576275" y="4492350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a basic UI with 3 Stateless Widgets and 2 Stateful Widgets</a:t>
            </a:r>
            <a:endParaRPr>
              <a:solidFill>
                <a:schemeClr val="accent3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737850" y="2085600"/>
            <a:ext cx="76683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Day 7 : State Management</a:t>
            </a:r>
            <a:endParaRPr b="1"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1248900" y="610400"/>
            <a:ext cx="6646200" cy="8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Flutter Training for PGVCL Department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sz="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765">
                <a:latin typeface="Arial"/>
                <a:ea typeface="Arial"/>
                <a:cs typeface="Arial"/>
                <a:sym typeface="Arial"/>
              </a:rPr>
              <a:t>Topics We’ll Be Covering For Today</a:t>
            </a:r>
            <a:endParaRPr sz="176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635500" y="1720825"/>
            <a:ext cx="3309900" cy="25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 of state management techniques 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BLOC.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Advantages and use cases of the chosen method.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5242250" y="1800575"/>
            <a:ext cx="3309900" cy="30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Practical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 state management in a Todo app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Extend the Todo app to include persistent state (e.g., saving tasks locally).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526200" y="205125"/>
            <a:ext cx="8091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05475" y="895125"/>
            <a:ext cx="8395200" cy="3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Understand the importance of state management in Flutter apps.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Learn about popular state management technique: </a:t>
            </a:r>
            <a:r>
              <a:rPr b="1" lang="en" sz="1800">
                <a:solidFill>
                  <a:schemeClr val="dk1"/>
                </a:solidFill>
              </a:rPr>
              <a:t>BLoC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Implement state management in a real-world application.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Learn how to extend app functionality with persistent state.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What Is State Management?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75975" y="10615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Definition</a:t>
            </a:r>
            <a:r>
              <a:rPr lang="en" sz="1800">
                <a:solidFill>
                  <a:schemeClr val="dk1"/>
                </a:solidFill>
              </a:rPr>
              <a:t>: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State management is the process of managing the data flow and state of an application efficiently, ensuring that the UI updates when the underlying data changes.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Types of State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Ephemeral State</a:t>
            </a:r>
            <a:r>
              <a:rPr lang="en" sz="1800">
                <a:solidFill>
                  <a:schemeClr val="dk1"/>
                </a:solidFill>
              </a:rPr>
              <a:t>: Temporary state (e.g., current tab, form field values).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App State</a:t>
            </a:r>
            <a:r>
              <a:rPr lang="en" sz="1800">
                <a:solidFill>
                  <a:schemeClr val="dk1"/>
                </a:solidFill>
              </a:rPr>
              <a:t>: Persistent state (e.g., user login, fetched data).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Why Is State Management Important?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75975" y="10615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Simplifies Complex UI Interactions</a:t>
            </a:r>
            <a:r>
              <a:rPr lang="en" sz="1800">
                <a:solidFill>
                  <a:schemeClr val="dk1"/>
                </a:solidFill>
              </a:rPr>
              <a:t>: Handles dynamic UI changes.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Improves Maintainability</a:t>
            </a:r>
            <a:r>
              <a:rPr lang="en" sz="1800">
                <a:solidFill>
                  <a:schemeClr val="dk1"/>
                </a:solidFill>
              </a:rPr>
              <a:t>: Makes the codebase scalable and organized.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Optimizes Performance</a:t>
            </a:r>
            <a:r>
              <a:rPr lang="en" sz="1800">
                <a:solidFill>
                  <a:schemeClr val="dk1"/>
                </a:solidFill>
              </a:rPr>
              <a:t>: Prevents unnecessary widget rebuilds.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Enhances Collaboration</a:t>
            </a:r>
            <a:r>
              <a:rPr lang="en" sz="1800">
                <a:solidFill>
                  <a:schemeClr val="dk1"/>
                </a:solidFill>
              </a:rPr>
              <a:t>: Easier for teams to work on modular components.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74125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Popular State Management Techniques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596700" y="848100"/>
            <a:ext cx="7950600" cy="3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Riverpod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 provider-based solution with enhanced simplicity and flexibility.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Advantages: Compile-time safety, improved performance, and simplicity.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BLoC (Business Logic Component)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Relies on Streams and Events to manage state.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Advantages: Strong separation of UI and business logic, reactive programming style.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521150" y="5567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Redux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 predictable state container inspired by the Redux library for JavaScript.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Advantages: Centralized state management, debugging ease with tools like Redux DevTools.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Choosing the Right State Management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521150" y="8615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Factors to Consider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App complexity.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Developer experience and familiarity.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Scalability and performance requirements.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25" y="2862976"/>
            <a:ext cx="8317650" cy="15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