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matic SC"/>
      <p:regular r:id="rId21"/>
      <p:bold r:id="rId22"/>
    </p:embeddedFont>
    <p:embeddedFont>
      <p:font typeface="Source Code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maticSC-bold.fntdata"/><Relationship Id="rId21" Type="http://schemas.openxmlformats.org/officeDocument/2006/relationships/font" Target="fonts/AmaticSC-regular.fntdata"/><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Italic.fntdata"/><Relationship Id="rId25"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348c676f5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348c676f5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348c676f5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348c676f5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348c679c3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348c679c3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348c676f5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348c676f5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348c676f5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348c676f5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348c676f5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348c676f5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8348c676f5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8348c676f5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348c676f5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348c676f5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348c676f5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348c676f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348c676f5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348c676f5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348c676f5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348c676f5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348c676f5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348c676f5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348c676f5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348c676f5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348c676f5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348c676f5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HOME CREDIT DEFAULT RISK</a:t>
            </a:r>
            <a:endParaRPr/>
          </a:p>
        </p:txBody>
      </p:sp>
      <p:sp>
        <p:nvSpPr>
          <p:cNvPr id="57" name="Google Shape;57;p13"/>
          <p:cNvSpPr txBox="1"/>
          <p:nvPr>
            <p:ph idx="1" type="subTitle"/>
          </p:nvPr>
        </p:nvSpPr>
        <p:spPr>
          <a:xfrm>
            <a:off x="311700" y="237635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Predicting the likely defaulters on loans</a:t>
            </a:r>
            <a:endParaRPr/>
          </a:p>
        </p:txBody>
      </p:sp>
      <p:sp>
        <p:nvSpPr>
          <p:cNvPr id="58" name="Google Shape;58;p13"/>
          <p:cNvSpPr txBox="1"/>
          <p:nvPr/>
        </p:nvSpPr>
        <p:spPr>
          <a:xfrm>
            <a:off x="1549250" y="3780175"/>
            <a:ext cx="5862000" cy="6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TEAM: Aakash Ahuja, Ashok Kuppuraj, Prashita Pratapan</a:t>
            </a:r>
            <a:endParaRPr b="1">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67590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OCCUPATION_TYPE</a:t>
            </a:r>
            <a:r>
              <a:rPr lang="en" sz="1400"/>
              <a:t> has 23 categorical values, we have grouped them based on the general occupation types as BLue, white, Grey collared jobs.</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b="1" lang="en" sz="1400"/>
              <a:t>Deriving Intelligent KPIs</a:t>
            </a:r>
            <a:r>
              <a:rPr lang="en" sz="1400"/>
              <a:t>: We divided the Loan amount by the income of the client to derive a variable called </a:t>
            </a:r>
            <a:r>
              <a:rPr b="1" lang="en" sz="1400"/>
              <a:t>CRED_INCOME </a:t>
            </a:r>
            <a:r>
              <a:rPr lang="en" sz="1400"/>
              <a:t>which is basically the Repayment Capacity of a client. Then we removed these 2 variables and just used CRED_INCOME in the final model. Lower the value of this variable, better the chances of repayment of loan.</a:t>
            </a:r>
            <a:endParaRPr sz="1400"/>
          </a:p>
          <a:p>
            <a:pPr indent="0" lvl="0" marL="0" rtl="0" algn="l">
              <a:spcBef>
                <a:spcPts val="1600"/>
              </a:spcBef>
              <a:spcAft>
                <a:spcPts val="1600"/>
              </a:spcAft>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78275" y="959450"/>
            <a:ext cx="8520600" cy="3807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Initially, we</a:t>
            </a:r>
            <a:r>
              <a:rPr lang="en" sz="1400"/>
              <a:t> drop the columns with more than 35% missing values. The number of features left after this process is 73 out of 122 features.</a:t>
            </a:r>
            <a:endParaRPr sz="1400"/>
          </a:p>
          <a:p>
            <a:pPr indent="-317500" lvl="0" marL="457200" rtl="0" algn="l">
              <a:spcBef>
                <a:spcPts val="0"/>
              </a:spcBef>
              <a:spcAft>
                <a:spcPts val="0"/>
              </a:spcAft>
              <a:buSzPts val="1400"/>
              <a:buChar char="●"/>
            </a:pPr>
            <a:r>
              <a:rPr lang="en" sz="1400"/>
              <a:t>This reduced set of 73 columns is further reduced using feature selection techniques which are different for each Categorical(12) and Numerical features(61).</a:t>
            </a:r>
            <a:endParaRPr sz="1400"/>
          </a:p>
          <a:p>
            <a:pPr indent="-317500" lvl="0" marL="457200" rtl="0" algn="l">
              <a:spcBef>
                <a:spcPts val="0"/>
              </a:spcBef>
              <a:spcAft>
                <a:spcPts val="0"/>
              </a:spcAft>
              <a:buSzPts val="1400"/>
              <a:buChar char="●"/>
            </a:pPr>
            <a:r>
              <a:rPr lang="en" sz="1400"/>
              <a:t>We used Random forest classifier for selecting the best numerical features among the 61 numerical features and reduce it to 18 significant features.</a:t>
            </a:r>
            <a:endParaRPr sz="1400"/>
          </a:p>
          <a:p>
            <a:pPr indent="-317500" lvl="0" marL="457200" rtl="0" algn="l">
              <a:spcBef>
                <a:spcPts val="0"/>
              </a:spcBef>
              <a:spcAft>
                <a:spcPts val="0"/>
              </a:spcAft>
              <a:buSzPts val="1400"/>
              <a:buChar char="●"/>
            </a:pPr>
            <a:r>
              <a:rPr lang="en" sz="1400"/>
              <a:t>For categorical features, we simply calculated the correlation of these 12 features with the target variable and reduced the total categorical features to 8. </a:t>
            </a:r>
            <a:endParaRPr sz="1400"/>
          </a:p>
          <a:p>
            <a:pPr indent="-317500" lvl="0" marL="457200" rtl="0" algn="l">
              <a:spcBef>
                <a:spcPts val="0"/>
              </a:spcBef>
              <a:spcAft>
                <a:spcPts val="0"/>
              </a:spcAft>
              <a:buSzPts val="1400"/>
              <a:buChar char="●"/>
            </a:pPr>
            <a:r>
              <a:rPr lang="en" sz="1400"/>
              <a:t>Now the total set of 18+8 which is 26 features, after correlating with the target variable, we reduce it down to 18 features, which is then used to build the final model.</a:t>
            </a:r>
            <a:endParaRPr sz="1400"/>
          </a:p>
          <a:p>
            <a:pPr indent="0" lvl="0" marL="0" rtl="0" algn="l">
              <a:spcBef>
                <a:spcPts val="1600"/>
              </a:spcBef>
              <a:spcAft>
                <a:spcPts val="0"/>
              </a:spcAft>
              <a:buNone/>
            </a:pPr>
            <a:r>
              <a:t/>
            </a:r>
            <a:endParaRPr sz="1400"/>
          </a:p>
          <a:p>
            <a:pPr indent="0" lvl="0" marL="457200" rtl="0" algn="l">
              <a:spcBef>
                <a:spcPts val="1600"/>
              </a:spcBef>
              <a:spcAft>
                <a:spcPts val="1600"/>
              </a:spcAft>
              <a:buNone/>
            </a:pPr>
            <a:r>
              <a:t/>
            </a:r>
            <a:endParaRPr sz="1400"/>
          </a:p>
        </p:txBody>
      </p:sp>
      <p:sp>
        <p:nvSpPr>
          <p:cNvPr id="124" name="Google Shape;124;p23"/>
          <p:cNvSpPr txBox="1"/>
          <p:nvPr>
            <p:ph type="title"/>
          </p:nvPr>
        </p:nvSpPr>
        <p:spPr>
          <a:xfrm>
            <a:off x="311700" y="57525"/>
            <a:ext cx="8520600" cy="49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spcBef>
                <a:spcPts val="1600"/>
              </a:spcBef>
              <a:spcAft>
                <a:spcPts val="0"/>
              </a:spcAft>
              <a:buNone/>
            </a:pPr>
            <a:r>
              <a:t/>
            </a:r>
            <a:endParaRPr/>
          </a:p>
        </p:txBody>
      </p:sp>
      <p:sp>
        <p:nvSpPr>
          <p:cNvPr id="125" name="Google Shape;125;p23"/>
          <p:cNvSpPr txBox="1"/>
          <p:nvPr/>
        </p:nvSpPr>
        <p:spPr>
          <a:xfrm>
            <a:off x="78275" y="57525"/>
            <a:ext cx="8135400" cy="6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chemeClr val="accent1"/>
                </a:solidFill>
                <a:latin typeface="Amatic SC"/>
                <a:ea typeface="Amatic SC"/>
                <a:cs typeface="Amatic SC"/>
                <a:sym typeface="Amatic SC"/>
              </a:rPr>
              <a:t>Feature SELECTION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Pipeline </a:t>
            </a:r>
            <a:endParaRPr/>
          </a:p>
        </p:txBody>
      </p:sp>
      <p:sp>
        <p:nvSpPr>
          <p:cNvPr id="131" name="Google Shape;131;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Numerical</a:t>
            </a:r>
            <a:r>
              <a:rPr lang="en"/>
              <a:t>: For Numerical features, the preprocessing comprises of imputer and </a:t>
            </a:r>
            <a:r>
              <a:rPr lang="en"/>
              <a:t>Scalar</a:t>
            </a:r>
            <a:r>
              <a:rPr lang="en"/>
              <a:t> transformation. For the imputer the strategy selected is “mean”.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b="1" lang="en"/>
              <a:t>Categorical</a:t>
            </a:r>
            <a:r>
              <a:rPr lang="en"/>
              <a:t>: For Categorical features, the preprocessing </a:t>
            </a:r>
            <a:r>
              <a:rPr lang="en"/>
              <a:t>consists</a:t>
            </a:r>
            <a:r>
              <a:rPr lang="en"/>
              <a:t> of Imputer and One-hot encoding. The strategy used for imputer is “Most Frequent”.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idx="1" type="body"/>
          </p:nvPr>
        </p:nvSpPr>
        <p:spPr>
          <a:xfrm>
            <a:off x="311700" y="969313"/>
            <a:ext cx="8520600" cy="167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selected baseline model is logistic regression with 19 correlated and derived features</a:t>
            </a:r>
            <a:endParaRPr sz="1400"/>
          </a:p>
          <a:p>
            <a:pPr indent="-317500" lvl="0" marL="457200" rtl="0" algn="l">
              <a:spcBef>
                <a:spcPts val="0"/>
              </a:spcBef>
              <a:spcAft>
                <a:spcPts val="0"/>
              </a:spcAft>
              <a:buSzPts val="1400"/>
              <a:buChar char="●"/>
            </a:pPr>
            <a:r>
              <a:rPr lang="en" sz="1400"/>
              <a:t>The measured test accuracy is ~ 91%</a:t>
            </a:r>
            <a:endParaRPr sz="1400"/>
          </a:p>
          <a:p>
            <a:pPr indent="-317500" lvl="0" marL="457200" rtl="0" algn="l">
              <a:spcBef>
                <a:spcPts val="0"/>
              </a:spcBef>
              <a:spcAft>
                <a:spcPts val="0"/>
              </a:spcAft>
              <a:buSzPts val="1400"/>
              <a:buChar char="●"/>
            </a:pPr>
            <a:r>
              <a:rPr lang="en" sz="1400"/>
              <a:t>The measured AUC is ~0.733 for both test and training datasets</a:t>
            </a:r>
            <a:endParaRPr sz="1400"/>
          </a:p>
          <a:p>
            <a:pPr indent="0" lvl="0" marL="457200" rtl="0" algn="l">
              <a:spcBef>
                <a:spcPts val="1600"/>
              </a:spcBef>
              <a:spcAft>
                <a:spcPts val="1600"/>
              </a:spcAft>
              <a:buNone/>
            </a:pPr>
            <a:r>
              <a:t/>
            </a:r>
            <a:endParaRPr sz="1400"/>
          </a:p>
        </p:txBody>
      </p:sp>
      <p:sp>
        <p:nvSpPr>
          <p:cNvPr id="137" name="Google Shape;137;p25"/>
          <p:cNvSpPr txBox="1"/>
          <p:nvPr>
            <p:ph type="title"/>
          </p:nvPr>
        </p:nvSpPr>
        <p:spPr>
          <a:xfrm>
            <a:off x="311700" y="57525"/>
            <a:ext cx="8520600" cy="49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spcBef>
                <a:spcPts val="1600"/>
              </a:spcBef>
              <a:spcAft>
                <a:spcPts val="0"/>
              </a:spcAft>
              <a:buNone/>
            </a:pPr>
            <a:r>
              <a:t/>
            </a:r>
            <a:endParaRPr/>
          </a:p>
        </p:txBody>
      </p:sp>
      <p:sp>
        <p:nvSpPr>
          <p:cNvPr id="138" name="Google Shape;138;p25"/>
          <p:cNvSpPr txBox="1"/>
          <p:nvPr/>
        </p:nvSpPr>
        <p:spPr>
          <a:xfrm>
            <a:off x="78275" y="134050"/>
            <a:ext cx="8135400" cy="6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chemeClr val="accent1"/>
                </a:solidFill>
                <a:latin typeface="Amatic SC"/>
                <a:ea typeface="Amatic SC"/>
                <a:cs typeface="Amatic SC"/>
                <a:sym typeface="Amatic SC"/>
              </a:rPr>
              <a:t>Baseline model</a:t>
            </a:r>
            <a:endParaRPr/>
          </a:p>
        </p:txBody>
      </p:sp>
      <p:sp>
        <p:nvSpPr>
          <p:cNvPr id="139" name="Google Shape;139;p25"/>
          <p:cNvSpPr txBox="1"/>
          <p:nvPr/>
        </p:nvSpPr>
        <p:spPr>
          <a:xfrm>
            <a:off x="78275" y="2226750"/>
            <a:ext cx="8135400" cy="6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chemeClr val="accent1"/>
                </a:solidFill>
                <a:latin typeface="Amatic SC"/>
                <a:ea typeface="Amatic SC"/>
                <a:cs typeface="Amatic SC"/>
                <a:sym typeface="Amatic SC"/>
              </a:rPr>
              <a:t>Challenger</a:t>
            </a:r>
            <a:r>
              <a:rPr b="1" lang="en" sz="4200">
                <a:solidFill>
                  <a:schemeClr val="accent1"/>
                </a:solidFill>
                <a:latin typeface="Amatic SC"/>
                <a:ea typeface="Amatic SC"/>
                <a:cs typeface="Amatic SC"/>
                <a:sym typeface="Amatic SC"/>
              </a:rPr>
              <a:t> model</a:t>
            </a:r>
            <a:endParaRPr/>
          </a:p>
        </p:txBody>
      </p:sp>
      <p:sp>
        <p:nvSpPr>
          <p:cNvPr id="140" name="Google Shape;140;p25"/>
          <p:cNvSpPr txBox="1"/>
          <p:nvPr>
            <p:ph idx="1" type="body"/>
          </p:nvPr>
        </p:nvSpPr>
        <p:spPr>
          <a:xfrm>
            <a:off x="311700" y="3069100"/>
            <a:ext cx="8520600" cy="167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selected challenger model is logistic regression with 120 raw features</a:t>
            </a:r>
            <a:endParaRPr sz="1400"/>
          </a:p>
          <a:p>
            <a:pPr indent="-317500" lvl="0" marL="457200" rtl="0" algn="l">
              <a:spcBef>
                <a:spcPts val="0"/>
              </a:spcBef>
              <a:spcAft>
                <a:spcPts val="0"/>
              </a:spcAft>
              <a:buSzPts val="1400"/>
              <a:buChar char="●"/>
            </a:pPr>
            <a:r>
              <a:rPr lang="en" sz="1400"/>
              <a:t>The measured test accuracy is ~ 91%</a:t>
            </a:r>
            <a:endParaRPr sz="1400"/>
          </a:p>
          <a:p>
            <a:pPr indent="-317500" lvl="0" marL="457200" rtl="0" algn="l">
              <a:spcBef>
                <a:spcPts val="0"/>
              </a:spcBef>
              <a:spcAft>
                <a:spcPts val="0"/>
              </a:spcAft>
              <a:buSzPts val="1400"/>
              <a:buChar char="●"/>
            </a:pPr>
            <a:r>
              <a:rPr lang="en" sz="1400"/>
              <a:t>The measured AUC is ~0.738 for both test and training datasets</a:t>
            </a:r>
            <a:endParaRPr sz="1400"/>
          </a:p>
          <a:p>
            <a:pPr indent="0" lvl="0" marL="457200" rtl="0" algn="l">
              <a:spcBef>
                <a:spcPts val="1600"/>
              </a:spcBef>
              <a:spcAft>
                <a:spcPts val="16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57525"/>
            <a:ext cx="8520600" cy="49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spcBef>
                <a:spcPts val="1600"/>
              </a:spcBef>
              <a:spcAft>
                <a:spcPts val="0"/>
              </a:spcAft>
              <a:buNone/>
            </a:pPr>
            <a:r>
              <a:t/>
            </a:r>
            <a:endParaRPr/>
          </a:p>
        </p:txBody>
      </p:sp>
      <p:sp>
        <p:nvSpPr>
          <p:cNvPr id="146" name="Google Shape;146;p26"/>
          <p:cNvSpPr txBox="1"/>
          <p:nvPr/>
        </p:nvSpPr>
        <p:spPr>
          <a:xfrm>
            <a:off x="260050" y="57525"/>
            <a:ext cx="8135400" cy="6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chemeClr val="accent1"/>
                </a:solidFill>
                <a:latin typeface="Amatic SC"/>
                <a:ea typeface="Amatic SC"/>
                <a:cs typeface="Amatic SC"/>
                <a:sym typeface="Amatic SC"/>
              </a:rPr>
              <a:t>RESULTS &amp; CONCLUSION</a:t>
            </a:r>
            <a:endParaRPr/>
          </a:p>
        </p:txBody>
      </p:sp>
      <p:sp>
        <p:nvSpPr>
          <p:cNvPr id="147" name="Google Shape;147;p26"/>
          <p:cNvSpPr txBox="1"/>
          <p:nvPr>
            <p:ph idx="1" type="body"/>
          </p:nvPr>
        </p:nvSpPr>
        <p:spPr>
          <a:xfrm>
            <a:off x="260050" y="1125850"/>
            <a:ext cx="8520600" cy="3676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18 features used in the final model</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Baseline model accuracy - 0.733 </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Challenger Model accuracy - 0.738</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Even with the limited set of features, we were able to achieve model accuracy comparable with 120 features.</a:t>
            </a:r>
            <a:endParaRPr sz="1400"/>
          </a:p>
          <a:p>
            <a:pPr indent="0" lvl="0" marL="457200" rtl="0" algn="l">
              <a:spcBef>
                <a:spcPts val="1600"/>
              </a:spcBef>
              <a:spcAft>
                <a:spcPts val="16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Submission Progress </a:t>
            </a:r>
            <a:endParaRPr/>
          </a:p>
        </p:txBody>
      </p:sp>
      <p:sp>
        <p:nvSpPr>
          <p:cNvPr id="153" name="Google Shape;153;p2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27"/>
          <p:cNvPicPr preferRelativeResize="0"/>
          <p:nvPr/>
        </p:nvPicPr>
        <p:blipFill>
          <a:blip r:embed="rId3">
            <a:alphaModFix/>
          </a:blip>
          <a:stretch>
            <a:fillRect/>
          </a:stretch>
        </p:blipFill>
        <p:spPr>
          <a:xfrm>
            <a:off x="461973" y="1093848"/>
            <a:ext cx="6913200" cy="364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4" name="Google Shape;64;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Getting the Data &amp; Data Overview</a:t>
            </a:r>
            <a:endParaRPr/>
          </a:p>
          <a:p>
            <a:pPr indent="-342900" lvl="0" marL="457200" rtl="0" algn="l">
              <a:spcBef>
                <a:spcPts val="0"/>
              </a:spcBef>
              <a:spcAft>
                <a:spcPts val="0"/>
              </a:spcAft>
              <a:buSzPts val="1800"/>
              <a:buAutoNum type="arabicPeriod"/>
            </a:pPr>
            <a:r>
              <a:rPr lang="en"/>
              <a:t>Exploratory Data Analysis</a:t>
            </a:r>
            <a:endParaRPr/>
          </a:p>
          <a:p>
            <a:pPr indent="-342900" lvl="0" marL="457200" rtl="0" algn="l">
              <a:spcBef>
                <a:spcPts val="0"/>
              </a:spcBef>
              <a:spcAft>
                <a:spcPts val="0"/>
              </a:spcAft>
              <a:buSzPts val="1800"/>
              <a:buAutoNum type="arabicPeriod"/>
            </a:pPr>
            <a:r>
              <a:rPr lang="en"/>
              <a:t>Feature Engineering</a:t>
            </a:r>
            <a:endParaRPr/>
          </a:p>
          <a:p>
            <a:pPr indent="-342900" lvl="0" marL="457200" rtl="0" algn="l">
              <a:spcBef>
                <a:spcPts val="0"/>
              </a:spcBef>
              <a:spcAft>
                <a:spcPts val="0"/>
              </a:spcAft>
              <a:buSzPts val="1800"/>
              <a:buAutoNum type="arabicPeriod"/>
            </a:pPr>
            <a:r>
              <a:rPr lang="en"/>
              <a:t>Building a </a:t>
            </a:r>
            <a:r>
              <a:rPr lang="en"/>
              <a:t>Baseline Model</a:t>
            </a:r>
            <a:endParaRPr/>
          </a:p>
          <a:p>
            <a:pPr indent="-342900" lvl="0" marL="457200" rtl="0" algn="l">
              <a:spcBef>
                <a:spcPts val="0"/>
              </a:spcBef>
              <a:spcAft>
                <a:spcPts val="0"/>
              </a:spcAft>
              <a:buSzPts val="1800"/>
              <a:buAutoNum type="arabicPeriod"/>
            </a:pPr>
            <a:r>
              <a:rPr lang="en"/>
              <a:t>Building a Challenger Model</a:t>
            </a:r>
            <a:endParaRPr/>
          </a:p>
          <a:p>
            <a:pPr indent="-342900" lvl="0" marL="457200" rtl="0" algn="l">
              <a:spcBef>
                <a:spcPts val="0"/>
              </a:spcBef>
              <a:spcAft>
                <a:spcPts val="0"/>
              </a:spcAft>
              <a:buSzPts val="1800"/>
              <a:buAutoNum type="arabicPeriod"/>
            </a:pPr>
            <a:r>
              <a:rPr lang="en"/>
              <a:t>Discussion/Analysis of 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The Data &amp; data Overview</a:t>
            </a:r>
            <a:endParaRPr/>
          </a:p>
        </p:txBody>
      </p:sp>
      <p:sp>
        <p:nvSpPr>
          <p:cNvPr id="70" name="Google Shape;70;p15"/>
          <p:cNvSpPr txBox="1"/>
          <p:nvPr>
            <p:ph idx="1" type="body"/>
          </p:nvPr>
        </p:nvSpPr>
        <p:spPr>
          <a:xfrm>
            <a:off x="311700" y="1228675"/>
            <a:ext cx="8520600" cy="36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Getting the Data: We’ve set up a kaggle API to host our data on the drive while working in Google Colab.  </a:t>
            </a:r>
            <a:endParaRPr sz="1400"/>
          </a:p>
          <a:p>
            <a:pPr indent="0" lvl="0" marL="0" rtl="0" algn="l">
              <a:spcBef>
                <a:spcPts val="1600"/>
              </a:spcBef>
              <a:spcAft>
                <a:spcPts val="0"/>
              </a:spcAft>
              <a:buNone/>
            </a:pPr>
            <a:r>
              <a:rPr lang="en" sz="1400"/>
              <a:t>Data Overview:</a:t>
            </a:r>
            <a:endParaRPr sz="1400"/>
          </a:p>
          <a:p>
            <a:pPr indent="-317500" lvl="0" marL="457200" rtl="0" algn="l">
              <a:spcBef>
                <a:spcPts val="1600"/>
              </a:spcBef>
              <a:spcAft>
                <a:spcPts val="0"/>
              </a:spcAft>
              <a:buSzPts val="1400"/>
              <a:buAutoNum type="arabicPeriod"/>
            </a:pPr>
            <a:r>
              <a:rPr lang="en" sz="1400"/>
              <a:t>Size of Data: ~ 1GB</a:t>
            </a:r>
            <a:endParaRPr sz="1400"/>
          </a:p>
          <a:p>
            <a:pPr indent="-317500" lvl="0" marL="457200" rtl="0" algn="l">
              <a:spcBef>
                <a:spcPts val="0"/>
              </a:spcBef>
              <a:spcAft>
                <a:spcPts val="0"/>
              </a:spcAft>
              <a:buSzPts val="1400"/>
              <a:buAutoNum type="arabicPeriod"/>
            </a:pPr>
            <a:r>
              <a:rPr lang="en" sz="1400"/>
              <a:t>307,511 observations with 122 features in main dataframe(Application_train.csv)</a:t>
            </a:r>
            <a:endParaRPr sz="1400"/>
          </a:p>
          <a:p>
            <a:pPr indent="-317500" lvl="0" marL="457200" rtl="0" algn="l">
              <a:spcBef>
                <a:spcPts val="0"/>
              </a:spcBef>
              <a:spcAft>
                <a:spcPts val="0"/>
              </a:spcAft>
              <a:buSzPts val="1400"/>
              <a:buAutoNum type="arabicPeriod"/>
            </a:pPr>
            <a:r>
              <a:rPr lang="en" sz="1400"/>
              <a:t>Numerical Features: 106 ; Categorical Features: 16</a:t>
            </a:r>
            <a:endParaRPr sz="1400"/>
          </a:p>
          <a:p>
            <a:pPr indent="-317500" lvl="0" marL="457200" rtl="0" algn="l">
              <a:spcBef>
                <a:spcPts val="0"/>
              </a:spcBef>
              <a:spcAft>
                <a:spcPts val="0"/>
              </a:spcAft>
              <a:buSzPts val="1400"/>
              <a:buAutoNum type="arabicPeriod"/>
            </a:pPr>
            <a:r>
              <a:rPr lang="en" sz="1400"/>
              <a:t>Highly Imbalanced Target variable with 90% non-defaulters and hardly 10% defaulters.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311700" y="1228675"/>
            <a:ext cx="8652900" cy="334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b="1" lang="en" sz="1400"/>
              <a:t>Missing Values:</a:t>
            </a:r>
            <a:endParaRPr b="1" sz="1400"/>
          </a:p>
          <a:p>
            <a:pPr indent="-317500" lvl="0" marL="457200" rtl="0" algn="l">
              <a:spcBef>
                <a:spcPts val="0"/>
              </a:spcBef>
              <a:spcAft>
                <a:spcPts val="0"/>
              </a:spcAft>
              <a:buSzPts val="1400"/>
              <a:buChar char="●"/>
            </a:pPr>
            <a:r>
              <a:rPr lang="en" sz="1400"/>
              <a:t>We decided to remove a feature from our model completely if it had &gt;40% missing values.</a:t>
            </a:r>
            <a:endParaRPr sz="1400"/>
          </a:p>
          <a:p>
            <a:pPr indent="-317500" lvl="0" marL="457200" rtl="0" algn="l">
              <a:spcBef>
                <a:spcPts val="0"/>
              </a:spcBef>
              <a:spcAft>
                <a:spcPts val="0"/>
              </a:spcAft>
              <a:buSzPts val="1400"/>
              <a:buChar char="●"/>
            </a:pPr>
            <a:r>
              <a:rPr lang="en" sz="1400"/>
              <a:t>As a result, we were left with 73 features out of 122(61 numerical &amp; 12 categorical)</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AutoNum type="arabicPeriod"/>
            </a:pPr>
            <a:r>
              <a:rPr b="1" lang="en" sz="1400"/>
              <a:t>Some of the most correlated features with target variable: </a:t>
            </a:r>
            <a:endParaRPr b="1" sz="1400"/>
          </a:p>
          <a:p>
            <a:pPr indent="-317500" lvl="0" marL="457200" rtl="0" algn="l">
              <a:spcBef>
                <a:spcPts val="0"/>
              </a:spcBef>
              <a:spcAft>
                <a:spcPts val="0"/>
              </a:spcAft>
              <a:buSzPts val="1400"/>
              <a:buChar char="●"/>
            </a:pPr>
            <a:r>
              <a:rPr lang="en" sz="1400"/>
              <a:t>Rating of the region where the client lives</a:t>
            </a:r>
            <a:endParaRPr sz="1400"/>
          </a:p>
          <a:p>
            <a:pPr indent="-317500" lvl="0" marL="457200" rtl="0" algn="l">
              <a:spcBef>
                <a:spcPts val="0"/>
              </a:spcBef>
              <a:spcAft>
                <a:spcPts val="0"/>
              </a:spcAft>
              <a:buSzPts val="1400"/>
              <a:buChar char="●"/>
            </a:pPr>
            <a:r>
              <a:rPr lang="en" sz="1400"/>
              <a:t>Duration(in days) since client changed his phone(+ correlation)</a:t>
            </a:r>
            <a:endParaRPr sz="1400"/>
          </a:p>
          <a:p>
            <a:pPr indent="-317500" lvl="0" marL="457200" rtl="0" algn="l">
              <a:spcBef>
                <a:spcPts val="0"/>
              </a:spcBef>
              <a:spcAft>
                <a:spcPts val="0"/>
              </a:spcAft>
              <a:buSzPts val="1400"/>
              <a:buChar char="●"/>
            </a:pPr>
            <a:r>
              <a:rPr lang="en" sz="1400"/>
              <a:t>Duration(in days) since the client has been employed</a:t>
            </a:r>
            <a:endParaRPr sz="1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76" name="Google Shape;76;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423725" y="2684600"/>
            <a:ext cx="8520600" cy="2749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p>
          <a:p>
            <a:pPr indent="-317500" lvl="0" marL="457200" rtl="0" algn="l">
              <a:spcBef>
                <a:spcPts val="1600"/>
              </a:spcBef>
              <a:spcAft>
                <a:spcPts val="0"/>
              </a:spcAft>
              <a:buSzPts val="1400"/>
              <a:buChar char="●"/>
            </a:pPr>
            <a:r>
              <a:rPr lang="en" sz="1400"/>
              <a:t>The ages of our clients looks uniformly distributed except at the very ends. </a:t>
            </a:r>
            <a:endParaRPr sz="1400"/>
          </a:p>
          <a:p>
            <a:pPr indent="-317500" lvl="0" marL="457200" rtl="0" algn="l">
              <a:spcBef>
                <a:spcPts val="0"/>
              </a:spcBef>
              <a:spcAft>
                <a:spcPts val="0"/>
              </a:spcAft>
              <a:buSzPts val="1400"/>
              <a:buChar char="●"/>
            </a:pPr>
            <a:r>
              <a:rPr lang="en" sz="1400"/>
              <a:t>We can see a clear trend in terms of age of clients who default on their loans. Younger people tend to default more frequently on their loans as compared to older people. So perhaps banks need to be more careful while providing loans to young people.</a:t>
            </a:r>
            <a:endParaRPr sz="1400"/>
          </a:p>
          <a:p>
            <a:pPr indent="0" lvl="0" marL="0" rtl="0" algn="l">
              <a:spcBef>
                <a:spcPts val="1600"/>
              </a:spcBef>
              <a:spcAft>
                <a:spcPts val="1600"/>
              </a:spcAft>
              <a:buNone/>
            </a:pPr>
            <a:r>
              <a:t/>
            </a:r>
            <a:endParaRPr sz="1400"/>
          </a:p>
        </p:txBody>
      </p:sp>
      <p:sp>
        <p:nvSpPr>
          <p:cNvPr id="82" name="Google Shape;82;p17"/>
          <p:cNvSpPr txBox="1"/>
          <p:nvPr>
            <p:ph type="title"/>
          </p:nvPr>
        </p:nvSpPr>
        <p:spPr>
          <a:xfrm>
            <a:off x="311700" y="57525"/>
            <a:ext cx="8520600" cy="49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solidFill>
                  <a:schemeClr val="dk2"/>
                </a:solidFill>
                <a:latin typeface="Source Code Pro"/>
                <a:ea typeface="Source Code Pro"/>
                <a:cs typeface="Source Code Pro"/>
                <a:sym typeface="Source Code Pro"/>
              </a:rPr>
              <a:t>3. </a:t>
            </a:r>
            <a:r>
              <a:rPr lang="en" sz="1800">
                <a:solidFill>
                  <a:schemeClr val="dk2"/>
                </a:solidFill>
                <a:latin typeface="Source Code Pro"/>
                <a:ea typeface="Source Code Pro"/>
                <a:cs typeface="Source Code Pro"/>
                <a:sym typeface="Source Code Pro"/>
              </a:rPr>
              <a:t>Relationship between Age &amp; Chances of defaulting</a:t>
            </a:r>
            <a:endParaRPr sz="1800">
              <a:solidFill>
                <a:schemeClr val="dk2"/>
              </a:solidFill>
              <a:latin typeface="Source Code Pro"/>
              <a:ea typeface="Source Code Pro"/>
              <a:cs typeface="Source Code Pro"/>
              <a:sym typeface="Source Code Pro"/>
            </a:endParaRPr>
          </a:p>
          <a:p>
            <a:pPr indent="0" lvl="0" marL="0" rtl="0" algn="l">
              <a:spcBef>
                <a:spcPts val="1600"/>
              </a:spcBef>
              <a:spcAft>
                <a:spcPts val="0"/>
              </a:spcAft>
              <a:buNone/>
            </a:pPr>
            <a:r>
              <a:t/>
            </a:r>
            <a:endParaRPr/>
          </a:p>
        </p:txBody>
      </p:sp>
      <p:pic>
        <p:nvPicPr>
          <p:cNvPr id="83" name="Google Shape;83;p17"/>
          <p:cNvPicPr preferRelativeResize="0"/>
          <p:nvPr/>
        </p:nvPicPr>
        <p:blipFill>
          <a:blip r:embed="rId3">
            <a:alphaModFix/>
          </a:blip>
          <a:stretch>
            <a:fillRect/>
          </a:stretch>
        </p:blipFill>
        <p:spPr>
          <a:xfrm>
            <a:off x="423725" y="488725"/>
            <a:ext cx="3498325" cy="2307850"/>
          </a:xfrm>
          <a:prstGeom prst="rect">
            <a:avLst/>
          </a:prstGeom>
          <a:noFill/>
          <a:ln>
            <a:noFill/>
          </a:ln>
        </p:spPr>
      </p:pic>
      <p:pic>
        <p:nvPicPr>
          <p:cNvPr id="84" name="Google Shape;84;p17"/>
          <p:cNvPicPr preferRelativeResize="0"/>
          <p:nvPr/>
        </p:nvPicPr>
        <p:blipFill>
          <a:blip r:embed="rId4">
            <a:alphaModFix/>
          </a:blip>
          <a:stretch>
            <a:fillRect/>
          </a:stretch>
        </p:blipFill>
        <p:spPr>
          <a:xfrm>
            <a:off x="5053850" y="443875"/>
            <a:ext cx="3406600" cy="23975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311700" y="3148675"/>
            <a:ext cx="8520600" cy="2498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see that there are far more female loan applicants as compared to men.</a:t>
            </a:r>
            <a:endParaRPr sz="1400"/>
          </a:p>
          <a:p>
            <a:pPr indent="-317500" lvl="0" marL="457200" rtl="0" algn="l">
              <a:spcBef>
                <a:spcPts val="0"/>
              </a:spcBef>
              <a:spcAft>
                <a:spcPts val="0"/>
              </a:spcAft>
              <a:buSzPts val="1400"/>
              <a:buChar char="●"/>
            </a:pPr>
            <a:r>
              <a:rPr lang="en" sz="1400"/>
              <a:t>But when we see the defaulters numbers, about 7% of the women default on their loans, while 12% of the men default on their loans. So women can be seen to be more trustworthy by the banks to lend money </a:t>
            </a:r>
            <a:endParaRPr sz="1400"/>
          </a:p>
        </p:txBody>
      </p:sp>
      <p:sp>
        <p:nvSpPr>
          <p:cNvPr id="90" name="Google Shape;90;p18"/>
          <p:cNvSpPr txBox="1"/>
          <p:nvPr>
            <p:ph type="title"/>
          </p:nvPr>
        </p:nvSpPr>
        <p:spPr>
          <a:xfrm>
            <a:off x="311700" y="57525"/>
            <a:ext cx="8520600" cy="49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solidFill>
                  <a:schemeClr val="dk2"/>
                </a:solidFill>
                <a:latin typeface="Source Code Pro"/>
                <a:ea typeface="Source Code Pro"/>
                <a:cs typeface="Source Code Pro"/>
                <a:sym typeface="Source Code Pro"/>
              </a:rPr>
              <a:t>3. </a:t>
            </a:r>
            <a:r>
              <a:rPr lang="en" sz="1800">
                <a:solidFill>
                  <a:schemeClr val="dk2"/>
                </a:solidFill>
                <a:latin typeface="Source Code Pro"/>
                <a:ea typeface="Source Code Pro"/>
                <a:cs typeface="Source Code Pro"/>
                <a:sym typeface="Source Code Pro"/>
              </a:rPr>
              <a:t>Gender</a:t>
            </a:r>
            <a:r>
              <a:rPr lang="en" sz="1800">
                <a:solidFill>
                  <a:schemeClr val="dk2"/>
                </a:solidFill>
                <a:latin typeface="Source Code Pro"/>
                <a:ea typeface="Source Code Pro"/>
                <a:cs typeface="Source Code Pro"/>
                <a:sym typeface="Source Code Pro"/>
              </a:rPr>
              <a:t> &amp; Chances of defaulting</a:t>
            </a:r>
            <a:endParaRPr sz="1800">
              <a:solidFill>
                <a:schemeClr val="dk2"/>
              </a:solidFill>
              <a:latin typeface="Source Code Pro"/>
              <a:ea typeface="Source Code Pro"/>
              <a:cs typeface="Source Code Pro"/>
              <a:sym typeface="Source Code Pro"/>
            </a:endParaRPr>
          </a:p>
          <a:p>
            <a:pPr indent="0" lvl="0" marL="0" rtl="0" algn="l">
              <a:spcBef>
                <a:spcPts val="1600"/>
              </a:spcBef>
              <a:spcAft>
                <a:spcPts val="0"/>
              </a:spcAft>
              <a:buNone/>
            </a:pPr>
            <a:r>
              <a:t/>
            </a:r>
            <a:endParaRPr/>
          </a:p>
        </p:txBody>
      </p:sp>
      <p:pic>
        <p:nvPicPr>
          <p:cNvPr id="91" name="Google Shape;91;p18"/>
          <p:cNvPicPr preferRelativeResize="0"/>
          <p:nvPr/>
        </p:nvPicPr>
        <p:blipFill>
          <a:blip r:embed="rId3">
            <a:alphaModFix/>
          </a:blip>
          <a:stretch>
            <a:fillRect/>
          </a:stretch>
        </p:blipFill>
        <p:spPr>
          <a:xfrm>
            <a:off x="952500" y="496400"/>
            <a:ext cx="3310500" cy="2292500"/>
          </a:xfrm>
          <a:prstGeom prst="rect">
            <a:avLst/>
          </a:prstGeom>
          <a:noFill/>
          <a:ln>
            <a:noFill/>
          </a:ln>
        </p:spPr>
      </p:pic>
      <p:pic>
        <p:nvPicPr>
          <p:cNvPr id="92" name="Google Shape;92;p18"/>
          <p:cNvPicPr preferRelativeResize="0"/>
          <p:nvPr/>
        </p:nvPicPr>
        <p:blipFill>
          <a:blip r:embed="rId4">
            <a:alphaModFix/>
          </a:blip>
          <a:stretch>
            <a:fillRect/>
          </a:stretch>
        </p:blipFill>
        <p:spPr>
          <a:xfrm>
            <a:off x="4937975" y="496400"/>
            <a:ext cx="3318745" cy="229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57525"/>
            <a:ext cx="8520600" cy="49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solidFill>
                  <a:schemeClr val="dk2"/>
                </a:solidFill>
                <a:latin typeface="Source Code Pro"/>
                <a:ea typeface="Source Code Pro"/>
                <a:cs typeface="Source Code Pro"/>
                <a:sym typeface="Source Code Pro"/>
              </a:rPr>
              <a:t>3. </a:t>
            </a:r>
            <a:r>
              <a:rPr lang="en" sz="1800">
                <a:solidFill>
                  <a:schemeClr val="dk2"/>
                </a:solidFill>
                <a:latin typeface="Source Code Pro"/>
                <a:ea typeface="Source Code Pro"/>
                <a:cs typeface="Source Code Pro"/>
                <a:sym typeface="Source Code Pro"/>
              </a:rPr>
              <a:t>Marital Status</a:t>
            </a:r>
            <a:r>
              <a:rPr lang="en" sz="1800">
                <a:solidFill>
                  <a:schemeClr val="dk2"/>
                </a:solidFill>
                <a:latin typeface="Source Code Pro"/>
                <a:ea typeface="Source Code Pro"/>
                <a:cs typeface="Source Code Pro"/>
                <a:sym typeface="Source Code Pro"/>
              </a:rPr>
              <a:t> &amp; Chances of defaulting</a:t>
            </a:r>
            <a:endParaRPr sz="1800">
              <a:solidFill>
                <a:schemeClr val="dk2"/>
              </a:solidFill>
              <a:latin typeface="Source Code Pro"/>
              <a:ea typeface="Source Code Pro"/>
              <a:cs typeface="Source Code Pro"/>
              <a:sym typeface="Source Code Pro"/>
            </a:endParaRPr>
          </a:p>
          <a:p>
            <a:pPr indent="0" lvl="0" marL="0" rtl="0" algn="l">
              <a:spcBef>
                <a:spcPts val="1600"/>
              </a:spcBef>
              <a:spcAft>
                <a:spcPts val="0"/>
              </a:spcAft>
              <a:buNone/>
            </a:pPr>
            <a:r>
              <a:t/>
            </a:r>
            <a:endParaRPr/>
          </a:p>
        </p:txBody>
      </p:sp>
      <p:sp>
        <p:nvSpPr>
          <p:cNvPr id="98" name="Google Shape;98;p19"/>
          <p:cNvSpPr txBox="1"/>
          <p:nvPr>
            <p:ph idx="1" type="body"/>
          </p:nvPr>
        </p:nvSpPr>
        <p:spPr>
          <a:xfrm>
            <a:off x="311700" y="3764675"/>
            <a:ext cx="8520600" cy="1528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see that married people make the most of the defaulters. This is evident from the fact that with marriage comes </a:t>
            </a:r>
            <a:r>
              <a:rPr lang="en" sz="1400"/>
              <a:t>great</a:t>
            </a:r>
            <a:r>
              <a:rPr lang="en" sz="1400"/>
              <a:t> responsibility and increased expenditure. Hence a greater need to borrow</a:t>
            </a:r>
            <a:endParaRPr sz="1400"/>
          </a:p>
        </p:txBody>
      </p:sp>
      <p:pic>
        <p:nvPicPr>
          <p:cNvPr id="99" name="Google Shape;99;p19"/>
          <p:cNvPicPr preferRelativeResize="0"/>
          <p:nvPr/>
        </p:nvPicPr>
        <p:blipFill>
          <a:blip r:embed="rId3">
            <a:alphaModFix/>
          </a:blip>
          <a:stretch>
            <a:fillRect/>
          </a:stretch>
        </p:blipFill>
        <p:spPr>
          <a:xfrm>
            <a:off x="2294963" y="432375"/>
            <a:ext cx="4554075" cy="3255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57525"/>
            <a:ext cx="8520600" cy="49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solidFill>
                  <a:schemeClr val="dk2"/>
                </a:solidFill>
                <a:latin typeface="Source Code Pro"/>
                <a:ea typeface="Source Code Pro"/>
                <a:cs typeface="Source Code Pro"/>
                <a:sym typeface="Source Code Pro"/>
              </a:rPr>
              <a:t>3. </a:t>
            </a:r>
            <a:r>
              <a:rPr lang="en" sz="1800">
                <a:solidFill>
                  <a:schemeClr val="dk2"/>
                </a:solidFill>
                <a:latin typeface="Source Code Pro"/>
                <a:ea typeface="Source Code Pro"/>
                <a:cs typeface="Source Code Pro"/>
                <a:sym typeface="Source Code Pro"/>
              </a:rPr>
              <a:t>Occupation(Real Estate Owners) &amp; Chances of Defaulting</a:t>
            </a:r>
            <a:endParaRPr sz="1800">
              <a:solidFill>
                <a:schemeClr val="dk2"/>
              </a:solidFill>
              <a:latin typeface="Source Code Pro"/>
              <a:ea typeface="Source Code Pro"/>
              <a:cs typeface="Source Code Pro"/>
              <a:sym typeface="Source Code Pro"/>
            </a:endParaRPr>
          </a:p>
          <a:p>
            <a:pPr indent="0" lvl="0" marL="0" rtl="0" algn="l">
              <a:spcBef>
                <a:spcPts val="1600"/>
              </a:spcBef>
              <a:spcAft>
                <a:spcPts val="0"/>
              </a:spcAft>
              <a:buNone/>
            </a:pPr>
            <a:r>
              <a:t/>
            </a:r>
            <a:endParaRPr/>
          </a:p>
        </p:txBody>
      </p:sp>
      <p:sp>
        <p:nvSpPr>
          <p:cNvPr id="105" name="Google Shape;105;p20"/>
          <p:cNvSpPr txBox="1"/>
          <p:nvPr>
            <p:ph idx="1" type="body"/>
          </p:nvPr>
        </p:nvSpPr>
        <p:spPr>
          <a:xfrm>
            <a:off x="311700" y="3614700"/>
            <a:ext cx="8520600" cy="1528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This is a very interesting graph. We see that most defaulters belong to the real estate owners clan. Due to the risky nature of the real estate business, these clients might borrow money &amp; then fail to pay back the loans. </a:t>
            </a:r>
            <a:endParaRPr sz="1400"/>
          </a:p>
        </p:txBody>
      </p:sp>
      <p:pic>
        <p:nvPicPr>
          <p:cNvPr id="106" name="Google Shape;106;p20"/>
          <p:cNvPicPr preferRelativeResize="0"/>
          <p:nvPr/>
        </p:nvPicPr>
        <p:blipFill>
          <a:blip r:embed="rId3">
            <a:alphaModFix/>
          </a:blip>
          <a:stretch>
            <a:fillRect/>
          </a:stretch>
        </p:blipFill>
        <p:spPr>
          <a:xfrm>
            <a:off x="2102225" y="690100"/>
            <a:ext cx="3819525" cy="262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idx="1" type="body"/>
          </p:nvPr>
        </p:nvSpPr>
        <p:spPr>
          <a:xfrm>
            <a:off x="218000" y="558300"/>
            <a:ext cx="8520600" cy="46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Feature Engineering is all about removing redundant features, combining multiple levels of a feature </a:t>
            </a:r>
            <a:r>
              <a:rPr lang="en" sz="1400"/>
              <a:t>or just combining them</a:t>
            </a:r>
            <a:r>
              <a:rPr lang="en" sz="1400"/>
              <a:t> to derive intelligent KPIs that’ll help us in the prediction process. The major steps being :</a:t>
            </a:r>
            <a:endParaRPr sz="1400"/>
          </a:p>
          <a:p>
            <a:pPr indent="-317500" lvl="0" marL="457200" rtl="0" algn="l">
              <a:spcBef>
                <a:spcPts val="1600"/>
              </a:spcBef>
              <a:spcAft>
                <a:spcPts val="0"/>
              </a:spcAft>
              <a:buSzPts val="1400"/>
              <a:buChar char="●"/>
            </a:pPr>
            <a:r>
              <a:rPr b="1" lang="en" sz="1400"/>
              <a:t>Removing Redundant Features:</a:t>
            </a:r>
            <a:r>
              <a:rPr lang="en" sz="1400"/>
              <a:t> Region_rating_client &amp; Region_Rating_Client_W_City were 2 variables where the region where the client lived was given a rating of 1-3. But the latter variable was adjusted for city. So instead of using both variables in the model, we just used the variable that was adjusted for cities i.e the latter one.</a:t>
            </a:r>
            <a:endParaRPr sz="1400"/>
          </a:p>
          <a:p>
            <a:pPr indent="0" lvl="0" marL="0" rtl="0" algn="l">
              <a:lnSpc>
                <a:spcPct val="50000"/>
              </a:lnSpc>
              <a:spcBef>
                <a:spcPts val="1600"/>
              </a:spcBef>
              <a:spcAft>
                <a:spcPts val="0"/>
              </a:spcAft>
              <a:buNone/>
            </a:pPr>
            <a:r>
              <a:t/>
            </a:r>
            <a:endParaRPr sz="1400"/>
          </a:p>
          <a:p>
            <a:pPr indent="-317500" lvl="0" marL="457200" rtl="0" algn="l">
              <a:spcBef>
                <a:spcPts val="0"/>
              </a:spcBef>
              <a:spcAft>
                <a:spcPts val="0"/>
              </a:spcAft>
              <a:buSzPts val="1400"/>
              <a:buChar char="●"/>
            </a:pPr>
            <a:r>
              <a:rPr b="1" lang="en" sz="1400"/>
              <a:t>Combining Multiple Levels of a single feature: </a:t>
            </a:r>
            <a:br>
              <a:rPr b="1" lang="en" sz="1400"/>
            </a:br>
            <a:r>
              <a:rPr b="1" lang="en" sz="1400"/>
              <a:t>NAME_INCOME_TYPE </a:t>
            </a:r>
            <a:r>
              <a:rPr lang="en" sz="1400"/>
              <a:t>has 8 values, we have clustered them to Working, Business and Unemployed</a:t>
            </a:r>
            <a:endParaRPr sz="1400"/>
          </a:p>
          <a:p>
            <a:pPr indent="0" lvl="0" marL="457200" rtl="0" algn="l">
              <a:spcBef>
                <a:spcPts val="1600"/>
              </a:spcBef>
              <a:spcAft>
                <a:spcPts val="0"/>
              </a:spcAft>
              <a:buNone/>
            </a:pPr>
            <a:r>
              <a:rPr b="1" lang="en" sz="1400"/>
              <a:t>Name_Family_Status</a:t>
            </a:r>
            <a:r>
              <a:rPr lang="en" sz="1400"/>
              <a:t> has 6 values- Married, Single, Civil Marriage, Separated, Widow, Unknown. So we binned Civil Marriage and Married into one.</a:t>
            </a:r>
            <a:endParaRPr sz="1400"/>
          </a:p>
          <a:p>
            <a:pPr indent="0" lvl="0" marL="457200" rtl="0" algn="l">
              <a:spcBef>
                <a:spcPts val="1600"/>
              </a:spcBef>
              <a:spcAft>
                <a:spcPts val="0"/>
              </a:spcAft>
              <a:buNone/>
            </a:pPr>
            <a:r>
              <a:t/>
            </a:r>
            <a:endParaRPr sz="1400"/>
          </a:p>
          <a:p>
            <a:pPr indent="0" lvl="0" marL="457200" rtl="0" algn="l">
              <a:spcBef>
                <a:spcPts val="1600"/>
              </a:spcBef>
              <a:spcAft>
                <a:spcPts val="1600"/>
              </a:spcAft>
              <a:buNone/>
            </a:pPr>
            <a:r>
              <a:t/>
            </a:r>
            <a:endParaRPr sz="1400"/>
          </a:p>
        </p:txBody>
      </p:sp>
      <p:sp>
        <p:nvSpPr>
          <p:cNvPr id="112" name="Google Shape;112;p21"/>
          <p:cNvSpPr txBox="1"/>
          <p:nvPr>
            <p:ph type="title"/>
          </p:nvPr>
        </p:nvSpPr>
        <p:spPr>
          <a:xfrm>
            <a:off x="218000" y="66900"/>
            <a:ext cx="8520600" cy="49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spcBef>
                <a:spcPts val="1600"/>
              </a:spcBef>
              <a:spcAft>
                <a:spcPts val="0"/>
              </a:spcAft>
              <a:buNone/>
            </a:pPr>
            <a:r>
              <a:t/>
            </a:r>
            <a:endParaRPr/>
          </a:p>
        </p:txBody>
      </p:sp>
      <p:sp>
        <p:nvSpPr>
          <p:cNvPr id="113" name="Google Shape;113;p21"/>
          <p:cNvSpPr txBox="1"/>
          <p:nvPr/>
        </p:nvSpPr>
        <p:spPr>
          <a:xfrm>
            <a:off x="78275" y="-94200"/>
            <a:ext cx="8135400" cy="6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chemeClr val="accent1"/>
                </a:solidFill>
                <a:latin typeface="Amatic SC"/>
                <a:ea typeface="Amatic SC"/>
                <a:cs typeface="Amatic SC"/>
                <a:sym typeface="Amatic SC"/>
              </a:rPr>
              <a:t>Feature engineering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