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418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e1bd01e02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3e1bd01e02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e1bd01e02_2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2" name="Google Shape;932;g3e1bd01e02_2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e1bd01e02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g3e1bd01e02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e1bd01e02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g3e1bd01e02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e1bd01e02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g3e1bd01e02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e1bd01e02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g3e1bd01e02_2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e1bd01e02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2" name="Google Shape;962;g3e1bd01e02_2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e1bd01e02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g3e1bd01e02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e1bd01e02_2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g3e1bd01e02_2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e1bd01e02_2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0" name="Google Shape;980;g3e1bd01e02_2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e1bd01e02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g3e1bd01e02_2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e1bd01e02_2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3e1bd01e02_2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e1bd01e02_2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g3e1bd01e02_2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e1bd01e02_2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g3e1bd01e02_2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e1bd01e02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g3e1bd01e02_2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e1bd01e02_2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g3e1bd01e02_2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e1bd01e02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g3e1bd01e02_2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e1bd01e02_2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" name="Google Shape;1028;g3e1bd01e02_2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e1bd01e02_2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g3e1bd01e02_2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e1bd01e02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g3e1bd01e02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e1bd01e02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g3e1bd01e02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e1bd01e02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0" name="Google Shape;890;g3e1bd01e02_2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e1bd01e02_2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3e1bd01e02_2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e1bd01e02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g3e1bd01e02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e1bd01e02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g3e1bd01e02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e1bd01e02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g3e1bd01e02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e1bd01e02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g3e1bd01e02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7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Node Type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17"/>
          <p:cNvSpPr txBox="1"/>
          <p:nvPr/>
        </p:nvSpPr>
        <p:spPr>
          <a:xfrm>
            <a:off x="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 node is a machine in the cluster with Docker Engine running on it. 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When provisioning each node, assign it a role: UCP Controller, DTR, or worker node so that they are protected from running application workloads.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8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Node Size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18"/>
          <p:cNvSpPr txBox="1"/>
          <p:nvPr/>
        </p:nvSpPr>
        <p:spPr>
          <a:xfrm>
            <a:off x="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r>
              <a:rPr lang="en-US" sz="1800" dirty="0">
                <a:solidFill>
                  <a:srgbClr val="445D6E"/>
                </a:solidFill>
              </a:rPr>
              <a:t>To decide what size the node should be in terms of CPU, RAM, and storage resources, consider the following: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All nodes should at least fulfill the minimal requirements for UCP 2.2: 2 GB of RAM and 3 GB of storage.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UCP Controller nodes should be provided with more than the minimal requirements but won't need much more if nothing else runs on them.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Ideal Worker nodes size will vary based on your workloads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Other considerations like target density (average number of container per node), whether one standard node type or several are preferred, and other operational considerations might also influence sizing.</a:t>
            </a:r>
            <a:endParaRPr sz="1600" i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Load Balancers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19"/>
          <p:cNvSpPr txBox="1"/>
          <p:nvPr/>
        </p:nvSpPr>
        <p:spPr>
          <a:xfrm>
            <a:off x="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Load balancers configuration should be done before installation, including the creation of DNS entries.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Most load balancers should work with Docker EE.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only requirements are TCP passthrough and the ability to do health checks on an HTTPS endpoint.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DTR Storage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20"/>
          <p:cNvSpPr txBox="1"/>
          <p:nvPr/>
        </p:nvSpPr>
        <p:spPr>
          <a:xfrm>
            <a:off x="6930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usually needs to store a large number of images.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It uses external storage (S3, NFS, etc.), not node storage so that it can be shared between DTR replicas.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replicates metadata and configuration information between replicas, but not image layers themselves. 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Recommendations for Docker EE Installation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21"/>
          <p:cNvSpPr txBox="1"/>
          <p:nvPr/>
        </p:nvSpPr>
        <p:spPr>
          <a:xfrm>
            <a:off x="6930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three main stages of a Docker EE Standard or Advanced installation</a:t>
            </a:r>
          </a:p>
          <a:p>
            <a:pPr marL="114300" lvl="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r>
              <a:rPr lang="en-US" sz="1800" dirty="0">
                <a:solidFill>
                  <a:srgbClr val="445D6E"/>
                </a:solidFill>
              </a:rPr>
              <a:t> 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Deploying and configuring the infrastructure (hosts, network, storage)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Installing and configuring the Docker Engine, running as an application on the hosts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Installing and configuring UCP and the DTR, delivered as containers running on the Engine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22"/>
          <p:cNvSpPr txBox="1"/>
          <p:nvPr/>
        </p:nvSpPr>
        <p:spPr>
          <a:xfrm>
            <a:off x="69300" y="69320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Network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Firewall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Load Balancers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Shared Storage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Host Configuration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Clock synchronization 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Static IPs 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Hostnames 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Host firewalls.</a:t>
            </a:r>
            <a:endParaRPr sz="16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AutoNum type="arabicPeriod"/>
            </a:pPr>
            <a:r>
              <a:rPr lang="en-US" sz="1600" dirty="0">
                <a:solidFill>
                  <a:srgbClr val="445D6E"/>
                </a:solidFill>
              </a:rPr>
              <a:t>Storage </a:t>
            </a:r>
            <a:endParaRPr sz="16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2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864"/>
            <a:ext cx="9144000" cy="439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UCP Installation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24"/>
          <p:cNvSpPr txBox="1"/>
          <p:nvPr/>
        </p:nvSpPr>
        <p:spPr>
          <a:xfrm>
            <a:off x="0" y="41595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External Certificates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By default UCP uses self-signed TLS certificates. For production deployments, it is recommended to use certificates generated by a trusted CA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License File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The license file can be provided for installation via the command line as well using a bind-mount (volume) in /config.</a:t>
            </a:r>
            <a:endParaRPr sz="1800" dirty="0">
              <a:solidFill>
                <a:srgbClr val="445D6E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45D6E"/>
                </a:solidFill>
              </a:rPr>
              <a:t>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UCP Installation Considerations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25"/>
          <p:cNvSpPr txBox="1"/>
          <p:nvPr/>
        </p:nvSpPr>
        <p:spPr>
          <a:xfrm>
            <a:off x="0" y="415950"/>
            <a:ext cx="9144000" cy="4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Admin Password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To make the installation entirely non-interactive, the admin password must be passed using the </a:t>
            </a:r>
            <a:r>
              <a:rPr lang="en-US" sz="1800" b="1" dirty="0">
                <a:solidFill>
                  <a:srgbClr val="445D6E"/>
                </a:solidFill>
              </a:rPr>
              <a:t>--admin-password </a:t>
            </a:r>
            <a:r>
              <a:rPr lang="en-US" sz="1800" dirty="0">
                <a:solidFill>
                  <a:srgbClr val="445D6E"/>
                </a:solidFill>
              </a:rPr>
              <a:t>install parameter. 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Adding Nodes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UCP configures a full controller replica on the manager node in the cluster, so the only command needed on the two controllers is a </a:t>
            </a:r>
            <a:r>
              <a:rPr lang="en-US" sz="1800" b="1" dirty="0">
                <a:solidFill>
                  <a:srgbClr val="445D6E"/>
                </a:solidFill>
              </a:rPr>
              <a:t>docker swarm join</a:t>
            </a:r>
            <a:endParaRPr sz="1800" b="1" dirty="0">
              <a:solidFill>
                <a:srgbClr val="445D6E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445D6E"/>
                </a:solidFill>
              </a:rPr>
              <a:t>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Availability in Docker EE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26"/>
          <p:cNvSpPr txBox="1"/>
          <p:nvPr/>
        </p:nvSpPr>
        <p:spPr>
          <a:xfrm>
            <a:off x="0" y="602700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Swarm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To provide a seamless cluster based on a number of nodes, DDC relies on Docker </a:t>
            </a:r>
            <a:r>
              <a:rPr lang="en-US" sz="1800" i="1" dirty="0">
                <a:solidFill>
                  <a:srgbClr val="445D6E"/>
                </a:solidFill>
              </a:rPr>
              <a:t>swarm mode</a:t>
            </a:r>
            <a:r>
              <a:rPr lang="en-US" sz="1800" dirty="0">
                <a:solidFill>
                  <a:srgbClr val="445D6E"/>
                </a:solidFill>
              </a:rPr>
              <a:t> capability.</a:t>
            </a:r>
          </a:p>
          <a:p>
            <a:pPr marL="5715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UCP runs a global service across all cluster nodes called </a:t>
            </a:r>
            <a:r>
              <a:rPr lang="en-US" sz="1800" dirty="0" err="1">
                <a:solidFill>
                  <a:srgbClr val="445D6E"/>
                </a:solidFill>
              </a:rPr>
              <a:t>ucp</a:t>
            </a:r>
            <a:r>
              <a:rPr lang="en-US" sz="1800" dirty="0">
                <a:solidFill>
                  <a:srgbClr val="445D6E"/>
                </a:solidFill>
              </a:rPr>
              <a:t>-agent. This agent installs a UCP controller on all Swarm manager nodes.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DTR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 It has one replicated component, its datastore, which might also have a lot of state to replicate at one time.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Enterprise Edition: </a:t>
            </a:r>
            <a:b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Best Practices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09"/>
          <p:cNvSpPr txBox="1"/>
          <p:nvPr/>
        </p:nvSpPr>
        <p:spPr>
          <a:xfrm>
            <a:off x="-11848" y="657859"/>
            <a:ext cx="9016800" cy="110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lnSpc>
                <a:spcPct val="171428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7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Availability in Docker EE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27"/>
          <p:cNvSpPr txBox="1"/>
          <p:nvPr/>
        </p:nvSpPr>
        <p:spPr>
          <a:xfrm>
            <a:off x="0" y="602700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Backup and Restore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The HA setup using multiple nodes works well to provide continuous availability in the case of temporary failure, including planned node downtime for maintenance.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Backup</a:t>
            </a:r>
            <a:endParaRPr sz="1800" dirty="0">
              <a:solidFill>
                <a:srgbClr val="445D6E"/>
              </a:solidFill>
            </a:endParaRPr>
          </a:p>
          <a:p>
            <a:pPr marL="914400" lvl="1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◆"/>
            </a:pPr>
            <a:r>
              <a:rPr lang="en-US" sz="1800" dirty="0">
                <a:solidFill>
                  <a:srgbClr val="445D6E"/>
                </a:solidFill>
              </a:rPr>
              <a:t>UCP backup is done using the </a:t>
            </a:r>
            <a:r>
              <a:rPr lang="en-US" sz="1800" b="1" dirty="0">
                <a:solidFill>
                  <a:srgbClr val="445D6E"/>
                </a:solidFill>
              </a:rPr>
              <a:t>docker/</a:t>
            </a:r>
            <a:r>
              <a:rPr lang="en-US" sz="1800" b="1" dirty="0" err="1">
                <a:solidFill>
                  <a:srgbClr val="445D6E"/>
                </a:solidFill>
              </a:rPr>
              <a:t>ucp</a:t>
            </a:r>
            <a:r>
              <a:rPr lang="en-US" sz="1800" b="1" dirty="0">
                <a:solidFill>
                  <a:srgbClr val="445D6E"/>
                </a:solidFill>
              </a:rPr>
              <a:t> backup </a:t>
            </a:r>
            <a:r>
              <a:rPr lang="en-US" sz="1800" dirty="0">
                <a:solidFill>
                  <a:srgbClr val="445D6E"/>
                </a:solidFill>
              </a:rPr>
              <a:t>command on a controller node. It stops the UCP containers on the node and perform a full backup of the configuration and state of UCP.</a:t>
            </a:r>
          </a:p>
          <a:p>
            <a:pPr marL="457200" lvl="0" indent="-342900">
              <a:lnSpc>
                <a:spcPct val="110000"/>
              </a:lnSpc>
              <a:spcBef>
                <a:spcPts val="1500"/>
              </a:spcBef>
              <a:buClr>
                <a:srgbClr val="445D6E"/>
              </a:buClr>
              <a:buSzPts val="1800"/>
              <a:buChar char="➔"/>
            </a:pPr>
            <a:r>
              <a:rPr lang="en-IN" sz="1800" dirty="0">
                <a:solidFill>
                  <a:srgbClr val="445D6E"/>
                </a:solidFill>
              </a:rPr>
              <a:t>DTR Backup</a:t>
            </a:r>
          </a:p>
          <a:p>
            <a:pPr marL="914400" lvl="1" indent="-342900">
              <a:lnSpc>
                <a:spcPct val="110000"/>
              </a:lnSpc>
              <a:buClr>
                <a:srgbClr val="445D6E"/>
              </a:buClr>
              <a:buSzPts val="1800"/>
              <a:buChar char="◆"/>
            </a:pPr>
            <a:r>
              <a:rPr lang="en-IN" sz="1800" dirty="0">
                <a:solidFill>
                  <a:srgbClr val="445D6E"/>
                </a:solidFill>
              </a:rPr>
              <a:t>A DTR backup includes configuration information, images metadata, and certificates. Images themselves need to be backed up separately directly from storage.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2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Identity Management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29"/>
          <p:cNvSpPr txBox="1"/>
          <p:nvPr/>
        </p:nvSpPr>
        <p:spPr>
          <a:xfrm>
            <a:off x="0" y="602700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Accessing resources (images, containers, volumes, networks </a:t>
            </a:r>
            <a:r>
              <a:rPr lang="en-US" sz="1800" dirty="0" err="1">
                <a:solidFill>
                  <a:srgbClr val="445D6E"/>
                </a:solidFill>
              </a:rPr>
              <a:t>etc</a:t>
            </a:r>
            <a:r>
              <a:rPr lang="en-US" sz="1800" dirty="0">
                <a:solidFill>
                  <a:srgbClr val="445D6E"/>
                </a:solidFill>
              </a:rPr>
              <a:t>) and functionality within the components of Docker EE (UCP &amp; DTR) require an account and a password to be accessed.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Accounts within Docker EE are identities stored within an internal database,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Source of creating those accounts and the associated access control can be manual or through LDAP or Active Directory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3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RBAC and Managing Access to Resources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30"/>
          <p:cNvSpPr txBox="1"/>
          <p:nvPr/>
        </p:nvSpPr>
        <p:spPr>
          <a:xfrm>
            <a:off x="56707" y="708836"/>
            <a:ext cx="9016410" cy="433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provides powerful role based access control features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default roles in UCP are: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None,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View Only, 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Restricted Control, 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Scheduler, </a:t>
            </a:r>
          </a:p>
          <a:p>
            <a:pPr marL="400050" lvl="8" indent="-285750">
              <a:lnSpc>
                <a:spcPct val="150000"/>
              </a:lnSpc>
              <a:buClr>
                <a:srgbClr val="445D6E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445D6E"/>
                </a:solidFill>
              </a:rPr>
              <a:t>Full Control.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Additional custom roles can be defined by combining a unique set of permissions.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3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RBAC Example Use Case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836899" cy="4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3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Managed (Internal) Authentication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32"/>
          <p:cNvSpPr txBox="1"/>
          <p:nvPr/>
        </p:nvSpPr>
        <p:spPr>
          <a:xfrm>
            <a:off x="63794" y="850604"/>
            <a:ext cx="9080205" cy="27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User management using the "Managed" mode is recommended only for demo purposes or where the number of users needing to access Docker EE is very small.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Pros: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Easy and quick to setup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Simple to troubleshoot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Appropriate for a small set of users with static roles</a:t>
            </a:r>
            <a:endParaRPr sz="1800" dirty="0">
              <a:solidFill>
                <a:srgbClr val="445D6E"/>
              </a:solidFill>
            </a:endParaRP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●"/>
            </a:pPr>
            <a:r>
              <a:rPr lang="en-US" sz="1800" dirty="0">
                <a:solidFill>
                  <a:srgbClr val="445D6E"/>
                </a:solidFill>
              </a:rPr>
              <a:t>Managed without leaving the UCP interface</a:t>
            </a:r>
            <a:endParaRPr sz="1800" dirty="0">
              <a:solidFill>
                <a:srgbClr val="445D6E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 / AD Integration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33"/>
          <p:cNvSpPr txBox="1"/>
          <p:nvPr/>
        </p:nvSpPr>
        <p:spPr>
          <a:xfrm>
            <a:off x="0" y="6027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LDAP method of user account authentication can be turned on to manage user access.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Enables automatic synchronization of user accounts from a directory server such as Active Directory or </a:t>
            </a:r>
            <a:r>
              <a:rPr lang="en-US" sz="1800" dirty="0" err="1">
                <a:solidFill>
                  <a:srgbClr val="445D6E"/>
                </a:solidFill>
              </a:rPr>
              <a:t>OpenLDAP</a:t>
            </a:r>
            <a:r>
              <a:rPr lang="en-US" sz="1800" dirty="0">
                <a:solidFill>
                  <a:srgbClr val="445D6E"/>
                </a:solidFill>
              </a:rPr>
              <a:t>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applicable for enterprise use cases where organizations have a large set of users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3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 / AD Integration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34"/>
          <p:cNvSpPr txBox="1"/>
          <p:nvPr/>
        </p:nvSpPr>
        <p:spPr>
          <a:xfrm>
            <a:off x="0" y="602700"/>
            <a:ext cx="9144000" cy="3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based on a directory server such as Microsoft's Active Directory or a system that supports the LDAP protocol.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A recommended best practice is to use group membership to control the access of user accounts to resources.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Management of such group membership is achieved through a centralized Identity Management or a Role Based Access Control system.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3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 / AD Integration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7" name="Google Shape;103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2" y="769277"/>
            <a:ext cx="7722275" cy="40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Organizations &amp; Teams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36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User accounts that exist within Docker EE, either through an LDAP sync or manually managed, can be organized into teams.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45D6E"/>
                </a:solidFill>
              </a:rPr>
              <a:t>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Teams need to be contained within an Organization.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Each team created can be granted a role on collections that will allow the members of the team to operate within the associated collection.</a:t>
            </a:r>
            <a:endParaRPr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174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2" name="Google Shape;1272;p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EE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10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Docker EE platform is responsible for container-level operations, interaction with the OS, providing the Docker API, and running the Swarm cluster.</a:t>
            </a:r>
          </a:p>
          <a:p>
            <a:pPr marL="114300" lvl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The Engine is also the integration point for infrastructure, including the OS resources, networking, and storage</a:t>
            </a:r>
            <a:r>
              <a:rPr lang="en-US" sz="1800" dirty="0">
                <a:solidFill>
                  <a:srgbClr val="445D6E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Universal Control Plane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11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extends Docker EE Basic by providing an integrated application management platform.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It is both the main interaction point for users and the integration point for applications.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Universal Control Plane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2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UCP runs an agent on all nodes in the cluster to monitor them and a set of services on the </a:t>
            </a:r>
            <a:r>
              <a:rPr lang="en-US" sz="1800" i="1" dirty="0">
                <a:solidFill>
                  <a:srgbClr val="445D6E"/>
                </a:solidFill>
              </a:rPr>
              <a:t>controller nodes</a:t>
            </a:r>
            <a:r>
              <a:rPr lang="en-US" sz="1800" dirty="0">
                <a:solidFill>
                  <a:srgbClr val="445D6E"/>
                </a:solidFill>
              </a:rPr>
              <a:t>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This includes </a:t>
            </a:r>
            <a:r>
              <a:rPr lang="en-US" sz="1800" i="1" dirty="0">
                <a:solidFill>
                  <a:srgbClr val="445D6E"/>
                </a:solidFill>
              </a:rPr>
              <a:t>identity services</a:t>
            </a:r>
            <a:r>
              <a:rPr lang="en-US" sz="1800" dirty="0">
                <a:solidFill>
                  <a:srgbClr val="445D6E"/>
                </a:solidFill>
              </a:rPr>
              <a:t> to manage users, </a:t>
            </a:r>
            <a:r>
              <a:rPr lang="en-US" sz="1800" i="1" dirty="0">
                <a:solidFill>
                  <a:srgbClr val="445D6E"/>
                </a:solidFill>
              </a:rPr>
              <a:t>Certificate Authorities</a:t>
            </a:r>
            <a:r>
              <a:rPr lang="en-US" sz="1800" dirty="0">
                <a:solidFill>
                  <a:srgbClr val="445D6E"/>
                </a:solidFill>
              </a:rPr>
              <a:t> (CA) for user and cluster PKI, the main </a:t>
            </a:r>
            <a:r>
              <a:rPr lang="en-US" sz="1800" i="1" dirty="0">
                <a:solidFill>
                  <a:srgbClr val="445D6E"/>
                </a:solidFill>
              </a:rPr>
              <a:t>controller</a:t>
            </a:r>
            <a:r>
              <a:rPr lang="en-US" sz="1800" dirty="0">
                <a:solidFill>
                  <a:srgbClr val="445D6E"/>
                </a:solidFill>
              </a:rPr>
              <a:t> providing the Web UI and API, data stores for UCP state, and a </a:t>
            </a:r>
            <a:r>
              <a:rPr lang="en-US" sz="1800" i="1" dirty="0">
                <a:solidFill>
                  <a:srgbClr val="445D6E"/>
                </a:solidFill>
              </a:rPr>
              <a:t>Classic Swarm</a:t>
            </a:r>
            <a:r>
              <a:rPr lang="en-US" sz="1800" dirty="0">
                <a:solidFill>
                  <a:srgbClr val="445D6E"/>
                </a:solidFill>
              </a:rPr>
              <a:t> service for backward compatibility</a:t>
            </a:r>
            <a:r>
              <a:rPr lang="en-US" sz="1800" dirty="0">
                <a:solidFill>
                  <a:srgbClr val="445D6E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Trusted Registry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13"/>
          <p:cNvSpPr txBox="1"/>
          <p:nvPr/>
        </p:nvSpPr>
        <p:spPr>
          <a:xfrm>
            <a:off x="63602" y="53954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is an application managed by, and integrated with UCP, that provides Docker images distribution and security services. </a:t>
            </a: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DTR uses UCP's identity services to provide Single Sign-On (SSO), and establish a mutual trust to integrate with its PKI.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endParaRPr lang="en-US"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It runs as a set of services on one or several </a:t>
            </a:r>
            <a:r>
              <a:rPr lang="en-US" sz="1800" i="1" dirty="0">
                <a:solidFill>
                  <a:srgbClr val="445D6E"/>
                </a:solidFill>
              </a:rPr>
              <a:t>replicas</a:t>
            </a:r>
            <a:r>
              <a:rPr lang="en-US" sz="1800" dirty="0">
                <a:solidFill>
                  <a:srgbClr val="445D6E"/>
                </a:solidFill>
              </a:rPr>
              <a:t>: the </a:t>
            </a:r>
            <a:r>
              <a:rPr lang="en-US" sz="1800" i="1" dirty="0">
                <a:solidFill>
                  <a:srgbClr val="445D6E"/>
                </a:solidFill>
              </a:rPr>
              <a:t>registry</a:t>
            </a:r>
            <a:r>
              <a:rPr lang="en-US" sz="1800" dirty="0">
                <a:solidFill>
                  <a:srgbClr val="445D6E"/>
                </a:solidFill>
              </a:rPr>
              <a:t> to store and distribute images, an image signing service, a Web UI, an API, and data stores for image metadata and DTR state</a:t>
            </a:r>
            <a:r>
              <a:rPr lang="en-US" sz="1800" dirty="0">
                <a:solidFill>
                  <a:srgbClr val="445D6E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Swarm Mode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4"/>
          <p:cNvSpPr txBox="1"/>
          <p:nvPr/>
        </p:nvSpPr>
        <p:spPr>
          <a:xfrm>
            <a:off x="63602" y="751367"/>
            <a:ext cx="9016800" cy="413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To provide a seamless cluster based on a number of nodes, DDC relies on Docker </a:t>
            </a:r>
            <a:r>
              <a:rPr lang="en-US" sz="1800" i="1" dirty="0">
                <a:solidFill>
                  <a:srgbClr val="445D6E"/>
                </a:solidFill>
              </a:rPr>
              <a:t>swarm mode</a:t>
            </a:r>
            <a:r>
              <a:rPr lang="en-US" sz="1800" dirty="0">
                <a:solidFill>
                  <a:srgbClr val="445D6E"/>
                </a:solidFill>
              </a:rPr>
              <a:t> capability.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 Swarm mode divides nodes between </a:t>
            </a:r>
            <a:r>
              <a:rPr lang="en-US" sz="1800" i="1" dirty="0">
                <a:solidFill>
                  <a:srgbClr val="445D6E"/>
                </a:solidFill>
              </a:rPr>
              <a:t>workers</a:t>
            </a:r>
            <a:r>
              <a:rPr lang="en-US" sz="1800" dirty="0">
                <a:solidFill>
                  <a:srgbClr val="445D6E"/>
                </a:solidFill>
              </a:rPr>
              <a:t>, nodes running application workloads defined as services, and </a:t>
            </a:r>
            <a:r>
              <a:rPr lang="en-US" sz="1800" i="1" dirty="0">
                <a:solidFill>
                  <a:srgbClr val="445D6E"/>
                </a:solidFill>
              </a:rPr>
              <a:t>managers</a:t>
            </a:r>
            <a:r>
              <a:rPr lang="en-US" sz="1800" dirty="0">
                <a:solidFill>
                  <a:srgbClr val="445D6E"/>
                </a:solidFill>
              </a:rPr>
              <a:t>, nodes in charge of maintaining desired state, managing the cluster's internal PKI, and providing an API. </a:t>
            </a:r>
            <a:endParaRPr sz="1800" dirty="0">
              <a:solidFill>
                <a:srgbClr val="445D6E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D6E"/>
              </a:buClr>
              <a:buSzPts val="1800"/>
              <a:buChar char="➔"/>
            </a:pPr>
            <a:r>
              <a:rPr lang="en-US" sz="1800" dirty="0">
                <a:solidFill>
                  <a:srgbClr val="445D6E"/>
                </a:solidFill>
              </a:rPr>
              <a:t>The Swarm mode service model provides a declarative desired state for workloads, scalable to a number of </a:t>
            </a:r>
            <a:r>
              <a:rPr lang="en-US" sz="1800" i="1" dirty="0">
                <a:solidFill>
                  <a:srgbClr val="445D6E"/>
                </a:solidFill>
              </a:rPr>
              <a:t>tasks</a:t>
            </a:r>
            <a:r>
              <a:rPr lang="en-US" sz="1800" dirty="0">
                <a:solidFill>
                  <a:srgbClr val="445D6E"/>
                </a:solidFill>
              </a:rPr>
              <a:t>, accessible through a stable resolvable name, and optionally exposing an end-point. </a:t>
            </a:r>
            <a:endParaRPr sz="1800" dirty="0">
              <a:solidFill>
                <a:srgbClr val="445D6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vs Docker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375325" cy="3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2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 Deployment Architecture</a:t>
            </a:r>
            <a:endParaRPr sz="22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4EF9-8587-4A62-BA41-862AD36C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790410"/>
            <a:ext cx="8626549" cy="4353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1362</Words>
  <Application>Microsoft Office PowerPoint</Application>
  <PresentationFormat>On-screen Show (16:9)</PresentationFormat>
  <Paragraphs>185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Roboto</vt:lpstr>
      <vt:lpstr>CollegePresentation</vt:lpstr>
      <vt:lpstr>zekeLabs </vt:lpstr>
      <vt:lpstr> Docker Enterprise Edition:       Best Practices</vt:lpstr>
      <vt:lpstr>  Docker EE  </vt:lpstr>
      <vt:lpstr>  Universal Control Plane </vt:lpstr>
      <vt:lpstr>  Universal Control Plane </vt:lpstr>
      <vt:lpstr>  Docker Trusted Registry </vt:lpstr>
      <vt:lpstr> Swarm Mode</vt:lpstr>
      <vt:lpstr> Docker vs Docker Swarm </vt:lpstr>
      <vt:lpstr>  Standard Deployment Architecture </vt:lpstr>
      <vt:lpstr> Node Type</vt:lpstr>
      <vt:lpstr> Node Size</vt:lpstr>
      <vt:lpstr>Load Balancers</vt:lpstr>
      <vt:lpstr> DTR Storage </vt:lpstr>
      <vt:lpstr>Recommendations for Docker EE Installation</vt:lpstr>
      <vt:lpstr> Infrastructure Considerations </vt:lpstr>
      <vt:lpstr> Infrastructure Considerations </vt:lpstr>
      <vt:lpstr> UCP Installation Considerations </vt:lpstr>
      <vt:lpstr> UCP Installation Considerations </vt:lpstr>
      <vt:lpstr>High Availability in Docker EE</vt:lpstr>
      <vt:lpstr>High Availability in Docker EE</vt:lpstr>
      <vt:lpstr> Identity Management </vt:lpstr>
      <vt:lpstr> RBAC and Managing Access to Resources </vt:lpstr>
      <vt:lpstr>RBAC Example Use Case</vt:lpstr>
      <vt:lpstr> Managed (Internal) Authentication </vt:lpstr>
      <vt:lpstr> LDAP / AD Integration </vt:lpstr>
      <vt:lpstr> LDAP / AD Integration </vt:lpstr>
      <vt:lpstr> LDAP / AD Integration </vt:lpstr>
      <vt:lpstr> Organizations &amp; Teams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59</cp:revision>
  <dcterms:modified xsi:type="dcterms:W3CDTF">2018-07-21T05:55:58Z</dcterms:modified>
</cp:coreProperties>
</file>