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75" r:id="rId4"/>
    <p:sldId id="277" r:id="rId5"/>
    <p:sldId id="280" r:id="rId6"/>
    <p:sldId id="290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302" r:id="rId15"/>
    <p:sldId id="303" r:id="rId16"/>
    <p:sldId id="301" r:id="rId17"/>
    <p:sldId id="295" r:id="rId18"/>
    <p:sldId id="296" r:id="rId19"/>
    <p:sldId id="304" r:id="rId20"/>
    <p:sldId id="305" r:id="rId21"/>
    <p:sldId id="306" r:id="rId22"/>
    <p:sldId id="307" r:id="rId23"/>
    <p:sldId id="419" r:id="rId24"/>
    <p:sldId id="423" r:id="rId25"/>
    <p:sldId id="421" r:id="rId26"/>
    <p:sldId id="424" r:id="rId27"/>
    <p:sldId id="422" r:id="rId28"/>
    <p:sldId id="420" r:id="rId29"/>
    <p:sldId id="418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e1bd01e02_2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e1bd01e02_2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e1bd01e02_2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3e1bd01e02_2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e1bd01e02_2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3e1bd01e02_2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e1bd01e02_2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3e1bd01e02_2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e1bd01e02_2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g3e1bd01e02_2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e1bd01e02_2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3e1bd01e02_2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e1bd01e02_2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3e1bd01e02_2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e1bd01e02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3e1bd01e02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e1bd01e02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e1bd01e02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e1bd01e02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e1bd01e02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467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127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603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906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93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937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1bd01e02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3e1bd01e02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1bd01e02_2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3e1bd01e02_2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1bd01e02_2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3e1bd01e02_2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5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-US"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 Commands</a:t>
            </a:r>
            <a:endParaRPr sz="4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63600" y="5277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54"/>
          <p:cNvGraphicFramePr/>
          <p:nvPr>
            <p:extLst>
              <p:ext uri="{D42A27DB-BD31-4B8C-83A1-F6EECF244321}">
                <p14:modId xmlns:p14="http://schemas.microsoft.com/office/powerpoint/2010/main" val="1643950529"/>
              </p:ext>
            </p:extLst>
          </p:nvPr>
        </p:nvGraphicFramePr>
        <p:xfrm>
          <a:off x="206530" y="858511"/>
          <a:ext cx="8730939" cy="4229179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1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create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a container but does not start it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rename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Allows the container to be renamed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run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Creates and starts a container in one operation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Deletes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23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run –rm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container when stopped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 –v</a:t>
                      </a:r>
                      <a:r>
                        <a:rPr lang="en-US" sz="1800"/>
                        <a:t>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 Removes volumes associated with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484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run --log-driver=syslog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Runs Docker with custom log driver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Starting and Stopping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63600" y="58215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55"/>
          <p:cNvGraphicFramePr/>
          <p:nvPr>
            <p:extLst>
              <p:ext uri="{D42A27DB-BD31-4B8C-83A1-F6EECF244321}">
                <p14:modId xmlns:p14="http://schemas.microsoft.com/office/powerpoint/2010/main" val="1978813455"/>
              </p:ext>
            </p:extLst>
          </p:nvPr>
        </p:nvGraphicFramePr>
        <p:xfrm>
          <a:off x="666285" y="903990"/>
          <a:ext cx="8002794" cy="365736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2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Starts a container, so it is running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Stops a running container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restart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Stops and starts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pause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Pauses a running container, “freezing” it in place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       docker </a:t>
                      </a:r>
                      <a:r>
                        <a:rPr lang="en-US" sz="1800" dirty="0" err="1">
                          <a:solidFill>
                            <a:srgbClr val="4A86E8"/>
                          </a:solidFill>
                        </a:rPr>
                        <a:t>unpause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Unpauses</a:t>
                      </a:r>
                      <a:r>
                        <a:rPr lang="en-US" sz="1800" dirty="0"/>
                        <a:t>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wait	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Blocks until running container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kill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Sends a SIGKILL to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attach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Connects to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8925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 on Docker Containers, Processes and Performance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6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8" name="Google Shape;478;p56"/>
          <p:cNvGraphicFramePr/>
          <p:nvPr>
            <p:extLst>
              <p:ext uri="{D42A27DB-BD31-4B8C-83A1-F6EECF244321}">
                <p14:modId xmlns:p14="http://schemas.microsoft.com/office/powerpoint/2010/main" val="1055152815"/>
              </p:ext>
            </p:extLst>
          </p:nvPr>
        </p:nvGraphicFramePr>
        <p:xfrm>
          <a:off x="109500" y="846195"/>
          <a:ext cx="8925000" cy="413260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3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running containers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logs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Gets logs from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inspect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Looks at all the info on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events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Gets events from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port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Shows public facing port of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top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running processes in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stats</a:t>
                      </a:r>
                      <a:r>
                        <a:rPr lang="en-US" sz="1800"/>
                        <a:t> 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containers’ resource usage statistics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diff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changed files in the container’s filesystem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Managem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4" name="Google Shape;494;p58"/>
          <p:cNvGraphicFramePr/>
          <p:nvPr>
            <p:extLst>
              <p:ext uri="{D42A27DB-BD31-4B8C-83A1-F6EECF244321}">
                <p14:modId xmlns:p14="http://schemas.microsoft.com/office/powerpoint/2010/main" val="1267098169"/>
              </p:ext>
            </p:extLst>
          </p:nvPr>
        </p:nvGraphicFramePr>
        <p:xfrm>
          <a:off x="575502" y="1524511"/>
          <a:ext cx="7842100" cy="2926589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images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all images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import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an image from a tarball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build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image from Dockerfile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commit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image from a container, pausing it temporarily if it is running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an image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59"/>
          <p:cNvGraphicFramePr/>
          <p:nvPr>
            <p:extLst>
              <p:ext uri="{D42A27DB-BD31-4B8C-83A1-F6EECF244321}">
                <p14:modId xmlns:p14="http://schemas.microsoft.com/office/powerpoint/2010/main" val="3140797792"/>
              </p:ext>
            </p:extLst>
          </p:nvPr>
        </p:nvGraphicFramePr>
        <p:xfrm>
          <a:off x="349400" y="1228400"/>
          <a:ext cx="8575450" cy="315859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2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4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load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Loads an image from a tar archive as STDIN,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Including images and tags 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save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Saves an image to a tar archive stream to STDOUT with all parent layers, tags and versions.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history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history of image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tag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Tags an image to a name (local or registry)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an image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/ Export, Execution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57"/>
          <p:cNvGraphicFramePr/>
          <p:nvPr>
            <p:extLst>
              <p:ext uri="{D42A27DB-BD31-4B8C-83A1-F6EECF244321}">
                <p14:modId xmlns:p14="http://schemas.microsoft.com/office/powerpoint/2010/main" val="2467322639"/>
              </p:ext>
            </p:extLst>
          </p:nvPr>
        </p:nvGraphicFramePr>
        <p:xfrm>
          <a:off x="223438" y="1120788"/>
          <a:ext cx="8697125" cy="3594325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30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71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cp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files or folders between a container and the local filesystem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1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export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Turns container filesystem into </a:t>
                      </a:r>
                      <a:r>
                        <a:rPr lang="en-US" sz="1800" dirty="0" err="1"/>
                        <a:t>tarball</a:t>
                      </a:r>
                      <a:r>
                        <a:rPr lang="en-US" sz="1800" dirty="0"/>
                        <a:t> archive stream to STDOUT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1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exec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Executes a command in container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-US"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en-US"/>
              <a:t>file</a:t>
            </a:r>
            <a:endParaRPr sz="4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330000" y="872700"/>
            <a:ext cx="84840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python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:2.7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/app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dirty="0"/>
              <a:t>WORKDIR /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app.py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FROM statement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COPY command adds some files from your Docker client’s current directory.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WORKDIR changes directory inside the container.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CMD command specifies what command to run within the container.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9" name="Google Shape;509;p60"/>
          <p:cNvGraphicFramePr/>
          <p:nvPr>
            <p:extLst>
              <p:ext uri="{D42A27DB-BD31-4B8C-83A1-F6EECF244321}">
                <p14:modId xmlns:p14="http://schemas.microsoft.com/office/powerpoint/2010/main" val="3970471703"/>
              </p:ext>
            </p:extLst>
          </p:nvPr>
        </p:nvGraphicFramePr>
        <p:xfrm>
          <a:off x="232929" y="1137205"/>
          <a:ext cx="8521211" cy="362973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43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FROM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base image for subsequent instructions.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Starts out by creating a layer from the ubuntu:15.10 image. 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MAINTAINER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Author field of the generated images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RUN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Executes any commands in a new layer on top of the current image and commits the results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CMD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Provides defaults for an executing container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ctrTitle"/>
          </p:nvPr>
        </p:nvSpPr>
        <p:spPr>
          <a:xfrm>
            <a:off x="265011" y="2225995"/>
            <a:ext cx="90290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 </a:t>
            </a:r>
            <a:b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Image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Mgmt</a:t>
            </a:r>
            <a:endParaRPr sz="3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61"/>
          <p:cNvGraphicFramePr/>
          <p:nvPr/>
        </p:nvGraphicFramePr>
        <p:xfrm>
          <a:off x="98250" y="1002325"/>
          <a:ext cx="9016800" cy="4300291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5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EXPOSE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Informs Docker that the container listens on the specified network     ports at runtime; does not make ports accessible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ENV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environment variables</a:t>
                      </a:r>
                      <a:endParaRPr sz="180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ADD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new files, directories or remote file to container; invalidates caches; avoid ADD and use COPY instead</a:t>
                      </a:r>
                      <a:endParaRPr sz="18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COPY </a:t>
                      </a:r>
                      <a:endParaRPr sz="180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new files or directories to container</a:t>
                      </a:r>
                      <a:endParaRPr sz="18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2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62"/>
          <p:cNvGraphicFramePr/>
          <p:nvPr>
            <p:extLst>
              <p:ext uri="{D42A27DB-BD31-4B8C-83A1-F6EECF244321}">
                <p14:modId xmlns:p14="http://schemas.microsoft.com/office/powerpoint/2010/main" val="520226379"/>
              </p:ext>
            </p:extLst>
          </p:nvPr>
        </p:nvGraphicFramePr>
        <p:xfrm>
          <a:off x="63600" y="832350"/>
          <a:ext cx="9016800" cy="414650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ENTRYPOINT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Configures a container that will run as an executable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VOLUME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a mount point for externally-mounted volumes or other containers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USER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username for following RUN/CMD/ENTRYPOINT commands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WORKDIR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working directory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2" name="Google Shape;532;p63"/>
          <p:cNvGraphicFramePr/>
          <p:nvPr>
            <p:extLst>
              <p:ext uri="{D42A27DB-BD31-4B8C-83A1-F6EECF244321}">
                <p14:modId xmlns:p14="http://schemas.microsoft.com/office/powerpoint/2010/main" val="528387695"/>
              </p:ext>
            </p:extLst>
          </p:nvPr>
        </p:nvGraphicFramePr>
        <p:xfrm>
          <a:off x="63600" y="832350"/>
          <a:ext cx="9016800" cy="421233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ARG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Defines a build-time variable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ONBUILD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Adds a trigger instruction when the image is used as the base for another   build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STOPSIGNAL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system call signal that will be sent to the container to exit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LABEL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Apply key/value metadata to your images, containers, or daemons</a:t>
                      </a:r>
                      <a:endParaRPr sz="18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ENV instruction sets the environment variable &lt;key&gt; to the value &lt;value&gt;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forms: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ENV </a:t>
            </a:r>
            <a:r>
              <a:rPr lang="en-IN" dirty="0" err="1">
                <a:solidFill>
                  <a:schemeClr val="accent1"/>
                </a:solidFill>
              </a:rPr>
              <a:t>companyName</a:t>
            </a:r>
            <a:r>
              <a:rPr lang="en-IN" dirty="0">
                <a:solidFill>
                  <a:schemeClr val="accent1"/>
                </a:solidFill>
              </a:rPr>
              <a:t>=“zekeLabs” location=“</a:t>
            </a:r>
            <a:r>
              <a:rPr lang="en-IN" dirty="0" err="1">
                <a:solidFill>
                  <a:schemeClr val="accent1"/>
                </a:solidFill>
              </a:rPr>
              <a:t>bangalore</a:t>
            </a:r>
            <a:r>
              <a:rPr lang="en-IN" dirty="0">
                <a:solidFill>
                  <a:schemeClr val="accent1"/>
                </a:solidFill>
              </a:rPr>
              <a:t>”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ENV company zekeLabs tech </a:t>
            </a:r>
            <a:r>
              <a:rPr lang="en-IN" dirty="0" err="1">
                <a:solidFill>
                  <a:schemeClr val="accent1"/>
                </a:solidFill>
              </a:rPr>
              <a:t>pvt</a:t>
            </a:r>
            <a:r>
              <a:rPr lang="en-IN" dirty="0">
                <a:solidFill>
                  <a:schemeClr val="accent1"/>
                </a:solidFill>
              </a:rPr>
              <a:t> ltd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Environment variables can be replaced during docker run: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run --env &lt;key&gt;=&lt;value&gt;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15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RUN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RUN instruction will execute any commands in a new layer on top of the current image and commit the results. The resulting committed image will be used for the next step in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forms: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&lt;command&gt; 			</a:t>
            </a:r>
            <a:r>
              <a:rPr lang="en-IN" dirty="0">
                <a:solidFill>
                  <a:schemeClr val="bg2"/>
                </a:solidFill>
              </a:rPr>
              <a:t>(shell form, the command is run in a /bin/</a:t>
            </a:r>
            <a:r>
              <a:rPr lang="en-IN" dirty="0" err="1">
                <a:solidFill>
                  <a:schemeClr val="bg2"/>
                </a:solidFill>
              </a:rPr>
              <a:t>sh</a:t>
            </a:r>
            <a:r>
              <a:rPr lang="en-IN" dirty="0">
                <a:solidFill>
                  <a:schemeClr val="bg2"/>
                </a:solidFill>
              </a:rPr>
              <a:t> -c on Linux)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["executable", "param1", "param2"] 		</a:t>
            </a:r>
            <a:r>
              <a:rPr lang="en-IN" dirty="0">
                <a:solidFill>
                  <a:schemeClr val="bg2"/>
                </a:solidFill>
              </a:rPr>
              <a:t>(exec form)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Environment variables can be replaced during docker run: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run --env &lt;key&gt;=&lt;value&gt;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28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ENTRYPOINT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has two forms: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["executable", "param1", "param2"] 	</a:t>
            </a:r>
            <a:r>
              <a:rPr lang="en-IN" dirty="0"/>
              <a:t>(exec form, preferred)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command param1 param2 		</a:t>
            </a:r>
            <a:r>
              <a:rPr lang="en-IN" dirty="0"/>
              <a:t>(shell form)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Command line arguments to docker run &lt;image&gt; will be appended after all elements in an exec form ENTRYPOINT, and will override all elements specified using CMD.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46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has three forms: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["executable","param1","param2"] 		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(exec form, this is the preferred 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["param1","param2"] 			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(as default parameters to ENTRYPOINT)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command param1 param2 		</a:t>
            </a:r>
            <a:r>
              <a:rPr lang="en-IN" dirty="0"/>
              <a:t>(shell form)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main purpose of a CMD is to provide defaults for an executing container.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Could be default arguments for ENTRYPOINT or  default command </a:t>
            </a:r>
          </a:p>
        </p:txBody>
      </p:sp>
    </p:spTree>
    <p:extLst>
      <p:ext uri="{BB962C8B-B14F-4D97-AF65-F5344CB8AC3E}">
        <p14:creationId xmlns:p14="http://schemas.microsoft.com/office/powerpoint/2010/main" val="90628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CMD and ENTRYPOINT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Both CMD and ENTRYPOINT instructions define what command gets executed when running a container.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Dockerfile</a:t>
            </a:r>
            <a:r>
              <a:rPr lang="en-IN" dirty="0"/>
              <a:t> should specify at least one of CMD or ENTRYPOINT commands.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should be defined when using the container as an executable.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should be used as a way of defining default arguments for an ENTRYPOINT command or for executing an ad-hoc command in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will be overridden when running the container with alternative arguments.</a:t>
            </a:r>
          </a:p>
        </p:txBody>
      </p:sp>
    </p:spTree>
    <p:extLst>
      <p:ext uri="{BB962C8B-B14F-4D97-AF65-F5344CB8AC3E}">
        <p14:creationId xmlns:p14="http://schemas.microsoft.com/office/powerpoint/2010/main" val="88039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dirty="0"/>
              <a:t>EXPOSE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0" y="785813"/>
            <a:ext cx="8924850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EXPOSE instruction informs Docker that the container listens on the specified network ports at runtime.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EXPOSE instruction does not actually publish the port.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functions as a type of documentation between the person who builds the image and the person who runs the container, about which ports are intended to be published.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actually publish the port when running the container, use the -p flag on docker run to publish and map one or more ports.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tcp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udp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docker run -p 80:80/</a:t>
            </a:r>
            <a:r>
              <a:rPr lang="en-IN" dirty="0" err="1"/>
              <a:t>tcp</a:t>
            </a:r>
            <a:r>
              <a:rPr lang="en-IN" dirty="0"/>
              <a:t> -p 80:80/</a:t>
            </a:r>
            <a:r>
              <a:rPr lang="en-IN" dirty="0" err="1"/>
              <a:t>udp</a:t>
            </a:r>
            <a:r>
              <a:rPr lang="en-IN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476658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174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2" name="Google Shape;1272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Terminology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IN" sz="1800" dirty="0" err="1">
                <a:solidFill>
                  <a:srgbClr val="444444"/>
                </a:solidFill>
              </a:rPr>
              <a:t>Dockerfile</a:t>
            </a:r>
            <a:endParaRPr lang="en-IN" sz="1800" dirty="0">
              <a:solidFill>
                <a:srgbClr val="444444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Starting point of the </a:t>
            </a:r>
            <a:r>
              <a:rPr lang="en-IN" sz="1800" dirty="0" err="1">
                <a:solidFill>
                  <a:srgbClr val="444444"/>
                </a:solidFill>
              </a:rPr>
              <a:t>dockerization</a:t>
            </a:r>
            <a:r>
              <a:rPr lang="en-IN" sz="1800" dirty="0">
                <a:solidFill>
                  <a:srgbClr val="444444"/>
                </a:solidFill>
              </a:rPr>
              <a:t> process.</a:t>
            </a: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Details the configuration of an application and specifies resources needed</a:t>
            </a: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Tells the image builder (</a:t>
            </a:r>
            <a:r>
              <a:rPr lang="en-IN" sz="1800" dirty="0" err="1">
                <a:solidFill>
                  <a:srgbClr val="444444"/>
                </a:solidFill>
              </a:rPr>
              <a:t>eg.</a:t>
            </a:r>
            <a:r>
              <a:rPr lang="en-IN" sz="1800" dirty="0">
                <a:solidFill>
                  <a:srgbClr val="444444"/>
                </a:solidFill>
              </a:rPr>
              <a:t> Jenkins) what the image should look like.   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endParaRPr lang="en-US" sz="1800" dirty="0">
              <a:solidFill>
                <a:srgbClr val="444444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IN" sz="1800" dirty="0">
                <a:solidFill>
                  <a:srgbClr val="444444"/>
                </a:solidFill>
              </a:rPr>
              <a:t>Docker Registries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Public or private stores from which you upload/download images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Can be done on docker hub which is docker’s version of </a:t>
            </a:r>
            <a:r>
              <a:rPr lang="en-IN" sz="1800" dirty="0" err="1">
                <a:solidFill>
                  <a:srgbClr val="444444"/>
                </a:solidFill>
              </a:rPr>
              <a:t>github</a:t>
            </a:r>
            <a:endParaRPr lang="en-IN" sz="1800" dirty="0">
              <a:solidFill>
                <a:srgbClr val="444444"/>
              </a:solidFill>
            </a:endParaRP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Distribution component of docker</a:t>
            </a:r>
          </a:p>
          <a:p>
            <a:pPr marL="10287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</a:pPr>
            <a:endParaRPr lang="en-IN" sz="1800" b="0" i="0" u="none" strike="noStrike" cap="none" dirty="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Terminology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Docker Engine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container runtime with built in orchestration, networking and security that installs on any physical, virtual (VM) or cloud host (AWS, Azure, Google Cloud Enterprise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lightweight runtime installs directly on the host 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 Server 2016, Ubuntu, CentOS, RHEL OpenSUSE.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Docker Terminology …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215750" y="770585"/>
            <a:ext cx="8709000" cy="3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built from a Docker image.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image uses union filesystems and is comprised of multiple layers.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“docker run” command  spins up a container from the defined image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include creating new containers, scaling existing containers, stopping, removing etc.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Lifecycle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000" y="806850"/>
            <a:ext cx="63150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and Container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675" y="850300"/>
            <a:ext cx="5619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Containers using same image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625" y="997350"/>
            <a:ext cx="64198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Sharing Storage Space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175" y="878875"/>
            <a:ext cx="60007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1172</Words>
  <Application>Microsoft Office PowerPoint</Application>
  <PresentationFormat>On-screen Show (16:9)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CollegePresentation</vt:lpstr>
      <vt:lpstr>zekeLabs </vt:lpstr>
      <vt:lpstr>Docker     Dockerfile and Image Mgmt</vt:lpstr>
      <vt:lpstr>Docker Terminology</vt:lpstr>
      <vt:lpstr>Docker Terminology</vt:lpstr>
      <vt:lpstr>Docker Terminology …</vt:lpstr>
      <vt:lpstr>Docker Lifecycle</vt:lpstr>
      <vt:lpstr>Image and Container</vt:lpstr>
      <vt:lpstr>Multiple Containers using same image</vt:lpstr>
      <vt:lpstr>Sharing Storage Space</vt:lpstr>
      <vt:lpstr>Docker Commands</vt:lpstr>
      <vt:lpstr>Lifecycle</vt:lpstr>
      <vt:lpstr>Starting and Stopping</vt:lpstr>
      <vt:lpstr>Information on Docker Containers, Processes and Performance</vt:lpstr>
      <vt:lpstr>Image Managem</vt:lpstr>
      <vt:lpstr>Images</vt:lpstr>
      <vt:lpstr>Import / Export, Execution</vt:lpstr>
      <vt:lpstr>Dockerfile</vt:lpstr>
      <vt:lpstr>Dockerfile</vt:lpstr>
      <vt:lpstr>Sections/Directives in a Dockerfile</vt:lpstr>
      <vt:lpstr>Sections/Directives in a Dockerfile</vt:lpstr>
      <vt:lpstr>Sections/Directives in a Dockerfile</vt:lpstr>
      <vt:lpstr>Sections/Directives in a Dockerfile</vt:lpstr>
      <vt:lpstr>ENV</vt:lpstr>
      <vt:lpstr>RUN</vt:lpstr>
      <vt:lpstr>ENTRYPOINT</vt:lpstr>
      <vt:lpstr>CMD</vt:lpstr>
      <vt:lpstr>CMD and ENTRYPOINT</vt:lpstr>
      <vt:lpstr>EXPOSE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97</cp:revision>
  <dcterms:modified xsi:type="dcterms:W3CDTF">2019-01-17T06:02:24Z</dcterms:modified>
</cp:coreProperties>
</file>