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</p:sldIdLst>
  <p:sldSz cy="5143500" cx="9144000"/>
  <p:notesSz cx="6858000" cy="9144000"/>
  <p:embeddedFontLst>
    <p:embeddedFont>
      <p:font typeface="Roboto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Roboto-regular.fntdata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Roboto-italic.fntdata"/><Relationship Id="rId12" Type="http://schemas.openxmlformats.org/officeDocument/2006/relationships/slide" Target="slides/slide6.xml"/><Relationship Id="rId34" Type="http://schemas.openxmlformats.org/officeDocument/2006/relationships/font" Target="fonts/Roboto-bold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36" Type="http://schemas.openxmlformats.org/officeDocument/2006/relationships/font" Target="fonts/Roboto-bold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1" name="Google Shape;25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42e7dcd529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42e7dcd529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8" name="Google Shape;31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5" name="Google Shape;32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1" name="Google Shape;33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42e7dcd529_0_9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7" name="Google Shape;337;g42e7dcd529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42e7dcd388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42e7dcd388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42e7dcd529_0_8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0" name="Google Shape;350;g42e7dcd529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42e7dcd388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42e7dcd388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42e7dcd388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42e7dcd388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0" name="Google Shape;37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42c84b8216_0_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8" name="Google Shape;258;g42c84b821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42e7dcd529_0_1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6" name="Google Shape;376;g42e7dcd529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42e7dcd529_0_1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2" name="Google Shape;382;g42e7dcd529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42e7dcd529_0_1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8" name="Google Shape;388;g42e7dcd529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4" name="Google Shape;39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42e7dcd529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0" name="Google Shape;400;g42e7dcd52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42e7dcd529_0_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6" name="Google Shape;406;g42e7dcd52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2" name="Google Shape;41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42e7dcd38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42e7dcd38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0" name="Google Shape;27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42e7dcd388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42e7dcd388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3" name="Google Shape;28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42e7dcd388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42e7dcd388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42c84b8216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7" name="Google Shape;297;g42c84b821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4" name="Google Shape;30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 2">
  <p:cSld name="Custom layout 2">
    <p:bg>
      <p:bgPr>
        <a:solidFill>
          <a:srgbClr val="FFFFFF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2105247" y="1"/>
            <a:ext cx="7038765" cy="5138761"/>
            <a:chOff x="3388635" y="43347"/>
            <a:chExt cx="5755327" cy="4201767"/>
          </a:xfrm>
        </p:grpSpPr>
        <p:sp>
          <p:nvSpPr>
            <p:cNvPr id="12" name="Google Shape;12;p2"/>
            <p:cNvSpPr/>
            <p:nvPr/>
          </p:nvSpPr>
          <p:spPr>
            <a:xfrm>
              <a:off x="3837146" y="1754163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285658" y="1754163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4734169" y="1754163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182680" y="1754163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631191" y="1754163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079703" y="1754163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6528214" y="1754163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976725" y="1754163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7425228" y="1754163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873740" y="1754163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322251" y="1754163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770762" y="1754163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837146" y="1326459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4285658" y="1326459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4734169" y="1326459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182680" y="1326459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5631191" y="1326459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079703" y="1326459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6528214" y="1326459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6976725" y="1326459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425228" y="1326459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873740" y="1326459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322251" y="1326459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770762" y="1326459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3837146" y="898755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4285658" y="898755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734169" y="898755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5182680" y="898755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5631191" y="898755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6079703" y="898755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6528214" y="898755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6976725" y="898755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7425228" y="898755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7873740" y="898755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8322251" y="898755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8770762" y="898755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3388635" y="471051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3837146" y="471051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4285658" y="471051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4734169" y="471051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5182680" y="471051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5631191" y="471051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6079703" y="471051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6528214" y="471051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6976725" y="471051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7425228" y="471051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7873740" y="471051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8322251" y="471051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8770762" y="471051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3388635" y="43347"/>
              <a:ext cx="373200" cy="373199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3837146" y="43347"/>
              <a:ext cx="373200" cy="373199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4285658" y="43347"/>
              <a:ext cx="373200" cy="373199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4734169" y="43359"/>
              <a:ext cx="373200" cy="373199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5182680" y="43347"/>
              <a:ext cx="373200" cy="373199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5631191" y="43347"/>
              <a:ext cx="373200" cy="373199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6079703" y="43347"/>
              <a:ext cx="373200" cy="373199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6528214" y="43347"/>
              <a:ext cx="373200" cy="373199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6976725" y="43347"/>
              <a:ext cx="373200" cy="373199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7425228" y="43347"/>
              <a:ext cx="373200" cy="373199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7873740" y="43347"/>
              <a:ext cx="373200" cy="373199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8322251" y="43347"/>
              <a:ext cx="373200" cy="373199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8770762" y="43347"/>
              <a:ext cx="373200" cy="373199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3837146" y="3871914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4285658" y="3871914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4734169" y="3871914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5182680" y="3871914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5631191" y="3871914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6079703" y="3871914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6528214" y="3871914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6976725" y="3871914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7425228" y="3871914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7873740" y="3871914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8322251" y="3871914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8770762" y="3871914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3837146" y="3444210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4285658" y="3444210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4734169" y="3444210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5182680" y="3444210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5631191" y="3444210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6079703" y="3444210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6528214" y="3444210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6976725" y="3444210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7425228" y="3444210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7873740" y="3444210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8322251" y="3444210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8770762" y="3444210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3837146" y="3016506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4285658" y="3016506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4734169" y="3016506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5182680" y="3016506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5631191" y="3016506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6079703" y="3016506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6528214" y="3016506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6976725" y="3016506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7425228" y="3016506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7873740" y="3016506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8322251" y="3016506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8770762" y="3016506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3837146" y="2588802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4285658" y="2588802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4734169" y="2588802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5182680" y="2588802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5631191" y="2588802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6079703" y="2588802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6528214" y="2588802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6976725" y="2588802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7425228" y="2588802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7873740" y="2588802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8322251" y="2588802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8770762" y="2588802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3837146" y="2161098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4285658" y="2161098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4734169" y="2161098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5182680" y="2161098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5631191" y="2161098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6079703" y="2161098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6528214" y="2161098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6976725" y="2161098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7425228" y="2161098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7873740" y="2161098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8322251" y="2161098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8770762" y="2161098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4" name="Google Shape;134;p2"/>
          <p:cNvSpPr/>
          <p:nvPr/>
        </p:nvSpPr>
        <p:spPr>
          <a:xfrm>
            <a:off x="3396589" y="0"/>
            <a:ext cx="3250800" cy="51435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2"/>
          <p:cNvSpPr/>
          <p:nvPr/>
        </p:nvSpPr>
        <p:spPr>
          <a:xfrm>
            <a:off x="0" y="0"/>
            <a:ext cx="34158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2"/>
          <p:cNvSpPr/>
          <p:nvPr/>
        </p:nvSpPr>
        <p:spPr>
          <a:xfrm>
            <a:off x="685175" y="1799775"/>
            <a:ext cx="61200" cy="238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2"/>
          <p:cNvSpPr txBox="1"/>
          <p:nvPr>
            <p:ph type="ctrTitle"/>
          </p:nvPr>
        </p:nvSpPr>
        <p:spPr>
          <a:xfrm>
            <a:off x="992425" y="1799775"/>
            <a:ext cx="3136800" cy="1739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b="1" i="0" sz="3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b="1" sz="3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b="1" sz="3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b="1" sz="3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b="1" sz="3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b="1" sz="3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b="1" sz="3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b="1" sz="3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b="1" sz="3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38" name="Google Shape;138;p2"/>
          <p:cNvSpPr txBox="1"/>
          <p:nvPr>
            <p:ph idx="1" type="subTitle"/>
          </p:nvPr>
        </p:nvSpPr>
        <p:spPr>
          <a:xfrm>
            <a:off x="992425" y="3579375"/>
            <a:ext cx="3136800" cy="6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39" name="Google Shape;139;p2"/>
          <p:cNvSpPr txBox="1"/>
          <p:nvPr>
            <p:ph idx="12" type="sldNum"/>
          </p:nvPr>
        </p:nvSpPr>
        <p:spPr>
          <a:xfrm>
            <a:off x="8472457" y="4706554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3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3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3" name="Google Shape;193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4" name="Google Shape;194;p1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4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97" name="Google Shape;197;p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02" name="Google Shape;202;p1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3" name="Google Shape;203;p1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6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08" name="Google Shape;208;p16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09" name="Google Shape;209;p16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10" name="Google Shape;210;p1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7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7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7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15" name="Google Shape;215;p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8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18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8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20" name="Google Shape;220;p18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1" name="Google Shape;221;p1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9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224" name="Google Shape;224;p1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0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0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29" name="Google Shape;229;p20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30" name="Google Shape;230;p2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31" name="Google Shape;231;p2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1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1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1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236" name="Google Shape;236;p2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3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7843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b="0" i="0" sz="4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44" name="Google Shape;144;p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45" name="Google Shape;145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2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39" name="Google Shape;239;p22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0" name="Google Shape;240;p2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">
  <p:cSld name="AUTOLAYOUT">
    <p:bg>
      <p:bgPr>
        <a:solidFill>
          <a:srgbClr val="FFFFFF"/>
        </a:solidFill>
      </p:bgPr>
    </p:bg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24"/>
          <p:cNvSpPr/>
          <p:nvPr/>
        </p:nvSpPr>
        <p:spPr>
          <a:xfrm>
            <a:off x="0" y="4665575"/>
            <a:ext cx="91440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24"/>
          <p:cNvSpPr txBox="1"/>
          <p:nvPr>
            <p:ph type="title"/>
          </p:nvPr>
        </p:nvSpPr>
        <p:spPr>
          <a:xfrm>
            <a:off x="349300" y="334525"/>
            <a:ext cx="7407000" cy="6630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>
                <a:solidFill>
                  <a:schemeClr val="dk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>
                <a:solidFill>
                  <a:schemeClr val="dk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>
                <a:solidFill>
                  <a:schemeClr val="dk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>
                <a:solidFill>
                  <a:schemeClr val="dk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>
                <a:solidFill>
                  <a:schemeClr val="dk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>
                <a:solidFill>
                  <a:schemeClr val="dk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>
                <a:solidFill>
                  <a:schemeClr val="dk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>
                <a:solidFill>
                  <a:schemeClr val="dk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47" name="Google Shape;247;p24"/>
          <p:cNvSpPr txBox="1"/>
          <p:nvPr>
            <p:ph idx="1" type="body"/>
          </p:nvPr>
        </p:nvSpPr>
        <p:spPr>
          <a:xfrm>
            <a:off x="349300" y="1147425"/>
            <a:ext cx="7407000" cy="31725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/>
          <a:lstStyle>
            <a:lvl1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1pPr>
            <a:lvl2pPr indent="-3175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2pPr>
            <a:lvl3pPr indent="-3175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3pPr>
            <a:lvl4pPr indent="-3175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4pPr>
            <a:lvl5pPr indent="-3175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5pPr>
            <a:lvl6pPr indent="-3175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6pPr>
            <a:lvl7pPr indent="-3175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7pPr>
            <a:lvl8pPr indent="-3175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8pPr>
            <a:lvl9pPr indent="-3175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48" name="Google Shape;248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1pPr>
            <a:lvl2pPr lvl="1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2pPr>
            <a:lvl3pPr lvl="2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3pPr>
            <a:lvl4pPr lvl="3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4pPr>
            <a:lvl5pPr lvl="4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5pPr>
            <a:lvl6pPr lvl="5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6pPr>
            <a:lvl7pPr lvl="6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7pPr>
            <a:lvl8pPr lvl="7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8pPr>
            <a:lvl9pPr lvl="8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4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4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50" name="Google Shape;150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5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5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5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55" name="Google Shape;155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6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b="0" i="0" sz="4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58" name="Google Shape;158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7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7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63" name="Google Shape;163;p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64" name="Google Shape;164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8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8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69" name="Google Shape;169;p8"/>
          <p:cNvSpPr txBox="1"/>
          <p:nvPr>
            <p:ph idx="1" type="body"/>
          </p:nvPr>
        </p:nvSpPr>
        <p:spPr>
          <a:xfrm>
            <a:off x="471900" y="1919075"/>
            <a:ext cx="3999900" cy="2710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Roboto"/>
              <a:buNone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70" name="Google Shape;170;p8"/>
          <p:cNvSpPr txBox="1"/>
          <p:nvPr>
            <p:ph idx="2" type="body"/>
          </p:nvPr>
        </p:nvSpPr>
        <p:spPr>
          <a:xfrm>
            <a:off x="4694250" y="1919075"/>
            <a:ext cx="3999900" cy="2710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Roboto"/>
              <a:buNone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71" name="Google Shape;171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 title and description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b="0" i="0" sz="4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76" name="Google Shape;176;p9"/>
          <p:cNvSpPr txBox="1"/>
          <p:nvPr>
            <p:ph idx="1" type="subTitle"/>
          </p:nvPr>
        </p:nvSpPr>
        <p:spPr>
          <a:xfrm>
            <a:off x="265500" y="2779466"/>
            <a:ext cx="4045200" cy="1235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b="0" i="0" sz="21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b="0" i="0" sz="21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b="0" i="0" sz="21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b="0" i="0" sz="21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b="0" i="0" sz="21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b="0" i="0" sz="21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b="0" i="0" sz="21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b="0" i="0" sz="21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b="0" i="0" sz="21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77" name="Google Shape;17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78" name="Google Shape;178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 number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0"/>
          <p:cNvSpPr txBox="1"/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b="0" i="0" sz="12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81" name="Google Shape;181;p10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28600" lvl="6" marL="3200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28600" lvl="7" marL="3657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28600" lvl="8" marL="4114800" marR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82" name="Google Shape;182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87" name="Google Shape;187;p1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88" name="Google Shape;188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www.zekelabs.com" TargetMode="External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://www.zekelabs.com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://www.zekelabs.com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://www.zekelabs.com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node-ip/foo/,%20https:/foo.bar.com/" TargetMode="External"/><Relationship Id="rId4" Type="http://schemas.openxmlformats.org/officeDocument/2006/relationships/hyperlink" Target="https://node-ip/foo/,%20https:/foo.bar.com/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://www.zekelabs.com" TargetMode="External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www.zekelabs.com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hyperlink" Target="http://www.zekelabs.com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www.zekelabs.com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5"/>
          <p:cNvSpPr txBox="1"/>
          <p:nvPr>
            <p:ph type="ctrTitle"/>
          </p:nvPr>
        </p:nvSpPr>
        <p:spPr>
          <a:xfrm>
            <a:off x="992425" y="1799775"/>
            <a:ext cx="4743000" cy="1739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</a:pPr>
            <a:r>
              <a:rPr b="1" i="0" lang="en-IN" sz="3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zekeLabs</a:t>
            </a:r>
            <a:br>
              <a:rPr b="1" i="0" lang="en-IN" sz="3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endParaRPr b="1" i="0" sz="3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4" name="Google Shape;254;p25"/>
          <p:cNvSpPr txBox="1"/>
          <p:nvPr>
            <p:ph idx="1" type="subTitle"/>
          </p:nvPr>
        </p:nvSpPr>
        <p:spPr>
          <a:xfrm>
            <a:off x="992425" y="3429000"/>
            <a:ext cx="3136800" cy="7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</a:pPr>
            <a:r>
              <a:rPr b="0" i="0" lang="en-IN" sz="1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Learning made Simpler !</a:t>
            </a:r>
            <a:br>
              <a:rPr b="0" i="0" lang="en-IN" sz="1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</a:br>
            <a:br>
              <a:rPr b="0" i="0" lang="en-IN" sz="1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IN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www.zekeLabs.com</a:t>
            </a:r>
            <a:endParaRPr/>
          </a:p>
        </p:txBody>
      </p:sp>
      <p:pic>
        <p:nvPicPr>
          <p:cNvPr id="255" name="Google Shape;255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773" y="4566350"/>
            <a:ext cx="8856227" cy="57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4"/>
          <p:cNvSpPr txBox="1"/>
          <p:nvPr>
            <p:ph type="title"/>
          </p:nvPr>
        </p:nvSpPr>
        <p:spPr>
          <a:xfrm>
            <a:off x="561725" y="0"/>
            <a:ext cx="7407000" cy="66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How Kubernetes works ?</a:t>
            </a:r>
            <a:endParaRPr/>
          </a:p>
        </p:txBody>
      </p:sp>
      <p:sp>
        <p:nvSpPr>
          <p:cNvPr id="314" name="Google Shape;314;p34"/>
          <p:cNvSpPr txBox="1"/>
          <p:nvPr/>
        </p:nvSpPr>
        <p:spPr>
          <a:xfrm>
            <a:off x="0" y="4711800"/>
            <a:ext cx="91440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marR="0" rtl="0" algn="ctr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None/>
            </a:pPr>
            <a:r>
              <a:rPr lang="en-IN" sz="1200">
                <a:solidFill>
                  <a:srgbClr val="FFFFFF"/>
                </a:solidFill>
              </a:rPr>
              <a:t>info@zekeLabs.com	      |	          </a:t>
            </a:r>
            <a:r>
              <a:rPr lang="en-IN" sz="1200" u="sng">
                <a:solidFill>
                  <a:srgbClr val="FFFFFF"/>
                </a:solidFill>
                <a:hlinkClick r:id="rId3"/>
              </a:rPr>
              <a:t>www.zekeLabs.com</a:t>
            </a:r>
            <a:r>
              <a:rPr lang="en-IN" sz="1200">
                <a:solidFill>
                  <a:srgbClr val="FFFFFF"/>
                </a:solidFill>
              </a:rPr>
              <a:t>		|	+91 8095465880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315" name="Google Shape;315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5625" y="663000"/>
            <a:ext cx="5318216" cy="375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5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rPr lang="en-IN"/>
              <a:t>Kubernetes Single </a:t>
            </a:r>
            <a:r>
              <a:rPr b="0" i="0" lang="en-IN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instance setup</a:t>
            </a:r>
            <a:endParaRPr/>
          </a:p>
        </p:txBody>
      </p:sp>
      <p:sp>
        <p:nvSpPr>
          <p:cNvPr id="321" name="Google Shape;321;p35"/>
          <p:cNvSpPr txBox="1"/>
          <p:nvPr/>
        </p:nvSpPr>
        <p:spPr>
          <a:xfrm>
            <a:off x="-11848" y="636595"/>
            <a:ext cx="9016800" cy="43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s://s3-us-west-2.amazonaws.com/x-team-ghost-images/2016/06/k8s-singlenode-docker.png" id="322" name="Google Shape;322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81137" y="809625"/>
            <a:ext cx="6181725" cy="352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rPr b="0" i="0" lang="en-IN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Master Node</a:t>
            </a:r>
            <a:endParaRPr/>
          </a:p>
        </p:txBody>
      </p:sp>
      <p:sp>
        <p:nvSpPr>
          <p:cNvPr id="328" name="Google Shape;328;p36"/>
          <p:cNvSpPr txBox="1"/>
          <p:nvPr/>
        </p:nvSpPr>
        <p:spPr>
          <a:xfrm>
            <a:off x="-11848" y="636595"/>
            <a:ext cx="9016800" cy="43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b="0" i="0" lang="en-I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Master node is responsible for the management of Kubernetes cluster.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b="0" i="0" lang="en-I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is the entry point of all administrative tasks. 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0" i="0" lang="en-I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Master node is the one taking care of orchestrating the worker nodes</a:t>
            </a:r>
            <a:r>
              <a:rPr lang="en-IN" sz="1600"/>
              <a:t>.</a:t>
            </a:r>
            <a:endParaRPr sz="1600"/>
          </a:p>
          <a:p>
            <a:pPr indent="-3302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b="0" i="0" lang="en-I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Following are the components of the master node.</a:t>
            </a:r>
            <a:endParaRPr/>
          </a:p>
          <a:p>
            <a:pPr indent="-330200" lvl="1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i="0" lang="en-IN" sz="1600" u="none" cap="none" strike="noStrike">
                <a:solidFill>
                  <a:srgbClr val="000000"/>
                </a:solidFill>
              </a:rPr>
              <a:t>API server</a:t>
            </a:r>
            <a:endParaRPr/>
          </a:p>
          <a:p>
            <a:pPr indent="-330200" lvl="1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i="0" lang="en-IN" sz="1600" u="none" cap="none" strike="noStrike">
                <a:solidFill>
                  <a:srgbClr val="000000"/>
                </a:solidFill>
              </a:rPr>
              <a:t>etcd storage</a:t>
            </a:r>
            <a:endParaRPr/>
          </a:p>
          <a:p>
            <a:pPr indent="-330200" lvl="1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i="0" lang="en-IN" sz="1600" u="none" cap="none" strike="noStrike">
                <a:solidFill>
                  <a:srgbClr val="000000"/>
                </a:solidFill>
              </a:rPr>
              <a:t>Scheduler</a:t>
            </a:r>
            <a:endParaRPr/>
          </a:p>
          <a:p>
            <a:pPr indent="-330200" lvl="1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i="0" lang="en-IN" sz="1600" u="none" cap="none" strike="noStrike">
                <a:solidFill>
                  <a:srgbClr val="000000"/>
                </a:solidFill>
              </a:rPr>
              <a:t>controller-manager</a:t>
            </a:r>
            <a:endParaRPr/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7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rPr b="0" i="0" lang="en-IN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Worker Node</a:t>
            </a:r>
            <a:endParaRPr/>
          </a:p>
        </p:txBody>
      </p:sp>
      <p:sp>
        <p:nvSpPr>
          <p:cNvPr id="334" name="Google Shape;334;p37"/>
          <p:cNvSpPr txBox="1"/>
          <p:nvPr/>
        </p:nvSpPr>
        <p:spPr>
          <a:xfrm>
            <a:off x="-11848" y="636595"/>
            <a:ext cx="9016800" cy="43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0" i="0" lang="en-I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pods </a:t>
            </a:r>
            <a:r>
              <a:rPr lang="en-IN" sz="1600"/>
              <a:t>run on </a:t>
            </a:r>
            <a:r>
              <a:rPr b="0" i="0" lang="en-I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worker node</a:t>
            </a:r>
            <a:r>
              <a:rPr lang="en-IN" sz="1600"/>
              <a:t>.</a:t>
            </a:r>
            <a:endParaRPr sz="1600"/>
          </a:p>
          <a:p>
            <a:pPr indent="-3302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IN" sz="1600"/>
              <a:t>worker node </a:t>
            </a:r>
            <a:r>
              <a:rPr b="0" i="0" lang="en-I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contains all the necessary services to manage the networking between the containers, communicate with the master node</a:t>
            </a:r>
            <a:r>
              <a:rPr lang="en-IN" sz="1600"/>
              <a:t>.</a:t>
            </a:r>
            <a:endParaRPr sz="1600"/>
          </a:p>
          <a:p>
            <a:pPr indent="-3302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IN" sz="1600"/>
              <a:t>nodes </a:t>
            </a:r>
            <a:r>
              <a:rPr b="0" i="0" lang="en-I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assign resources to the containers scheduled.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b="0" i="0" lang="en-I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Following are the components of the Worker node.</a:t>
            </a:r>
            <a:endParaRPr/>
          </a:p>
          <a:p>
            <a:pPr indent="-330200" lvl="1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i="0" lang="en-IN" sz="1600" u="none" cap="none" strike="noStrike">
                <a:solidFill>
                  <a:srgbClr val="000000"/>
                </a:solidFill>
              </a:rPr>
              <a:t>Docker Run</a:t>
            </a:r>
            <a:r>
              <a:rPr lang="en-IN" sz="1600"/>
              <a:t>time</a:t>
            </a:r>
            <a:endParaRPr/>
          </a:p>
          <a:p>
            <a:pPr indent="-330200" lvl="1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i="0" lang="en-IN" sz="1600" u="none" cap="none" strike="noStrike">
                <a:solidFill>
                  <a:srgbClr val="000000"/>
                </a:solidFill>
              </a:rPr>
              <a:t>Kubelet</a:t>
            </a:r>
            <a:endParaRPr i="0" sz="1600" u="none" cap="none" strike="noStrike">
              <a:solidFill>
                <a:srgbClr val="000000"/>
              </a:solidFill>
            </a:endParaRPr>
          </a:p>
          <a:p>
            <a:pPr indent="-330200" lvl="1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i="0" lang="en-IN" sz="1600" u="none" cap="none" strike="noStrike">
                <a:solidFill>
                  <a:srgbClr val="000000"/>
                </a:solidFill>
              </a:rPr>
              <a:t>Kube-proxy</a:t>
            </a:r>
            <a:endParaRPr/>
          </a:p>
          <a:p>
            <a:pPr indent="-330200" lvl="1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i="0" lang="en-IN" sz="1600" u="none" cap="none" strike="noStrike">
                <a:solidFill>
                  <a:srgbClr val="000000"/>
                </a:solidFill>
              </a:rPr>
              <a:t>Kubectl</a:t>
            </a:r>
            <a:endParaRPr i="0" sz="1600" u="none" cap="none" strike="noStrike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rPr lang="en-IN"/>
              <a:t>Nodes-pods-containers</a:t>
            </a:r>
            <a:endParaRPr/>
          </a:p>
        </p:txBody>
      </p:sp>
      <p:pic>
        <p:nvPicPr>
          <p:cNvPr id="340" name="Google Shape;34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275" y="1709375"/>
            <a:ext cx="8557450" cy="323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9"/>
          <p:cNvSpPr txBox="1"/>
          <p:nvPr>
            <p:ph type="title"/>
          </p:nvPr>
        </p:nvSpPr>
        <p:spPr>
          <a:xfrm>
            <a:off x="561725" y="0"/>
            <a:ext cx="7407000" cy="66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Kubectl tool</a:t>
            </a:r>
            <a:endParaRPr/>
          </a:p>
        </p:txBody>
      </p:sp>
      <p:sp>
        <p:nvSpPr>
          <p:cNvPr id="346" name="Google Shape;346;p39"/>
          <p:cNvSpPr txBox="1"/>
          <p:nvPr/>
        </p:nvSpPr>
        <p:spPr>
          <a:xfrm>
            <a:off x="0" y="4711800"/>
            <a:ext cx="91440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marR="0" rtl="0" algn="ctr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None/>
            </a:pPr>
            <a:r>
              <a:rPr lang="en-IN" sz="1200">
                <a:solidFill>
                  <a:srgbClr val="FFFFFF"/>
                </a:solidFill>
              </a:rPr>
              <a:t>info@zekeLabs.com	      |	          </a:t>
            </a:r>
            <a:r>
              <a:rPr lang="en-IN" sz="1200" u="sng">
                <a:solidFill>
                  <a:srgbClr val="FFFFFF"/>
                </a:solidFill>
                <a:hlinkClick r:id="rId3"/>
              </a:rPr>
              <a:t>www.zekeLabs.com</a:t>
            </a:r>
            <a:r>
              <a:rPr lang="en-IN" sz="1200">
                <a:solidFill>
                  <a:srgbClr val="FFFFFF"/>
                </a:solidFill>
              </a:rPr>
              <a:t>		|	+91 8095465880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47" name="Google Shape;347;p39"/>
          <p:cNvSpPr txBox="1"/>
          <p:nvPr>
            <p:ph idx="1" type="body"/>
          </p:nvPr>
        </p:nvSpPr>
        <p:spPr>
          <a:xfrm>
            <a:off x="0" y="1008075"/>
            <a:ext cx="9144000" cy="359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IN"/>
              <a:t>Kubectl the command line tool for accessing the Kubernetes cluster. </a:t>
            </a:r>
            <a:endParaRPr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IN"/>
              <a:t>Written in Go language, this nifty tool offers powerful functionality. </a:t>
            </a:r>
            <a:endParaRPr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IN"/>
              <a:t>Kind of a swiss army knife for performing a variety of functions. </a:t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40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rPr lang="en-IN"/>
              <a:t>Workflow to run a container on Kubernetes</a:t>
            </a:r>
            <a:endParaRPr/>
          </a:p>
        </p:txBody>
      </p:sp>
      <p:pic>
        <p:nvPicPr>
          <p:cNvPr id="353" name="Google Shape;353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7625" y="753375"/>
            <a:ext cx="6031850" cy="439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41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Lab: Creating a cluster</a:t>
            </a:r>
            <a:endParaRPr/>
          </a:p>
        </p:txBody>
      </p:sp>
      <p:sp>
        <p:nvSpPr>
          <p:cNvPr id="359" name="Google Shape;359;p41"/>
          <p:cNvSpPr txBox="1"/>
          <p:nvPr/>
        </p:nvSpPr>
        <p:spPr>
          <a:xfrm>
            <a:off x="0" y="4711800"/>
            <a:ext cx="91440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ctr">
              <a:spcBef>
                <a:spcPts val="0"/>
              </a:spcBef>
              <a:spcAft>
                <a:spcPts val="750"/>
              </a:spcAft>
              <a:buNone/>
            </a:pPr>
            <a:r>
              <a:rPr lang="en-IN" sz="1200">
                <a:solidFill>
                  <a:srgbClr val="FFFFFF"/>
                </a:solidFill>
              </a:rPr>
              <a:t>info@zekeLabs.com	|	</a:t>
            </a:r>
            <a:r>
              <a:rPr lang="en-IN" sz="1200" u="sng">
                <a:solidFill>
                  <a:srgbClr val="FFFFFF"/>
                </a:solidFill>
                <a:hlinkClick r:id="rId3"/>
              </a:rPr>
              <a:t>www.zekeLabs.com</a:t>
            </a:r>
            <a:r>
              <a:rPr lang="en-IN" sz="1200">
                <a:solidFill>
                  <a:srgbClr val="FFFFFF"/>
                </a:solidFill>
              </a:rPr>
              <a:t>		|	+91 8095465880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2"/>
          <p:cNvSpPr txBox="1"/>
          <p:nvPr>
            <p:ph type="title"/>
          </p:nvPr>
        </p:nvSpPr>
        <p:spPr>
          <a:xfrm>
            <a:off x="561725" y="0"/>
            <a:ext cx="7407000" cy="66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Kubernetes Objects</a:t>
            </a:r>
            <a:endParaRPr/>
          </a:p>
        </p:txBody>
      </p:sp>
      <p:sp>
        <p:nvSpPr>
          <p:cNvPr id="365" name="Google Shape;365;p42"/>
          <p:cNvSpPr txBox="1"/>
          <p:nvPr/>
        </p:nvSpPr>
        <p:spPr>
          <a:xfrm>
            <a:off x="0" y="4711800"/>
            <a:ext cx="91440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marR="0" rtl="0" algn="ctr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None/>
            </a:pPr>
            <a:r>
              <a:rPr lang="en-IN" sz="1200">
                <a:solidFill>
                  <a:srgbClr val="FFFFFF"/>
                </a:solidFill>
              </a:rPr>
              <a:t>info@zekeLabs.com	      |	          </a:t>
            </a:r>
            <a:r>
              <a:rPr lang="en-IN" sz="1200" u="sng">
                <a:solidFill>
                  <a:srgbClr val="FFFFFF"/>
                </a:solidFill>
                <a:hlinkClick r:id="rId3"/>
              </a:rPr>
              <a:t>www.zekeLabs.com</a:t>
            </a:r>
            <a:r>
              <a:rPr lang="en-IN" sz="1200">
                <a:solidFill>
                  <a:srgbClr val="FFFFFF"/>
                </a:solidFill>
              </a:rPr>
              <a:t>		|	+91 8095465880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66" name="Google Shape;366;p42"/>
          <p:cNvSpPr txBox="1"/>
          <p:nvPr>
            <p:ph idx="1" type="body"/>
          </p:nvPr>
        </p:nvSpPr>
        <p:spPr>
          <a:xfrm>
            <a:off x="4883425" y="891150"/>
            <a:ext cx="3567000" cy="359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IN"/>
              <a:t>Jobs</a:t>
            </a:r>
            <a:endParaRPr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IN"/>
              <a:t>Labels</a:t>
            </a:r>
            <a:endParaRPr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IN"/>
              <a:t>Environment variables</a:t>
            </a:r>
            <a:endParaRPr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IN"/>
              <a:t>Namespaces</a:t>
            </a:r>
            <a:endParaRPr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IN"/>
              <a:t>Health checks</a:t>
            </a:r>
            <a:endParaRPr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IN"/>
              <a:t>Secrets</a:t>
            </a:r>
            <a:endParaRPr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IN"/>
              <a:t>Logging</a:t>
            </a:r>
            <a:endParaRPr/>
          </a:p>
        </p:txBody>
      </p:sp>
      <p:sp>
        <p:nvSpPr>
          <p:cNvPr id="367" name="Google Shape;367;p42"/>
          <p:cNvSpPr txBox="1"/>
          <p:nvPr>
            <p:ph idx="1" type="body"/>
          </p:nvPr>
        </p:nvSpPr>
        <p:spPr>
          <a:xfrm>
            <a:off x="366425" y="891150"/>
            <a:ext cx="3567000" cy="359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IN"/>
              <a:t>Containers</a:t>
            </a:r>
            <a:endParaRPr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IN"/>
              <a:t>Pods</a:t>
            </a:r>
            <a:endParaRPr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IN"/>
              <a:t>Nodes</a:t>
            </a:r>
            <a:endParaRPr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IN"/>
              <a:t>Deployments</a:t>
            </a:r>
            <a:endParaRPr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IN"/>
              <a:t>Controllers</a:t>
            </a:r>
            <a:endParaRPr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IN"/>
              <a:t>Services</a:t>
            </a:r>
            <a:endParaRPr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IN"/>
              <a:t>Volumes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3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rPr b="0" i="0" lang="en-IN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Pods</a:t>
            </a:r>
            <a:endParaRPr/>
          </a:p>
        </p:txBody>
      </p:sp>
      <p:sp>
        <p:nvSpPr>
          <p:cNvPr id="373" name="Google Shape;373;p43"/>
          <p:cNvSpPr txBox="1"/>
          <p:nvPr/>
        </p:nvSpPr>
        <p:spPr>
          <a:xfrm>
            <a:off x="-11848" y="636595"/>
            <a:ext cx="9016800" cy="43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333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4191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I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Pod is a group of containers</a:t>
            </a:r>
            <a:r>
              <a:rPr lang="en-IN" sz="1600"/>
              <a:t>.</a:t>
            </a:r>
            <a:endParaRPr sz="1600"/>
          </a:p>
          <a:p>
            <a:pPr indent="-285750" lvl="0" marL="4191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IN" sz="1600"/>
              <a:t>It is</a:t>
            </a:r>
            <a:r>
              <a:rPr b="0" i="0" lang="en-I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the smallest unit that can be scheduled to be deployed through K8s.</a:t>
            </a:r>
            <a:endParaRPr/>
          </a:p>
          <a:p>
            <a:pPr indent="-285750" lvl="0" marL="4191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I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Normally a microservices is provided by this tightly coupled group of containers.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4191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I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groups of containers would share storage, Linux namespaces, cgroups, IP addresses.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4191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I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These are co-located, hence share resources and are always scheduled together.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4191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IN" sz="1600"/>
              <a:t>C</a:t>
            </a:r>
            <a:r>
              <a:rPr b="0" i="0" lang="en-I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reated, destroyed and re-created on demand, based on the state of the server and the service itself.</a:t>
            </a:r>
            <a:endParaRPr/>
          </a:p>
          <a:p>
            <a:pPr indent="0" lvl="0" marL="133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0" name="Google Shape;26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2000" y="454979"/>
            <a:ext cx="4516225" cy="400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44"/>
          <p:cNvSpPr txBox="1"/>
          <p:nvPr>
            <p:ph type="title"/>
          </p:nvPr>
        </p:nvSpPr>
        <p:spPr>
          <a:xfrm>
            <a:off x="158700" y="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rPr b="0" i="0" lang="en-IN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Pods: collocation</a:t>
            </a:r>
            <a:endParaRPr/>
          </a:p>
        </p:txBody>
      </p:sp>
      <p:pic>
        <p:nvPicPr>
          <p:cNvPr id="379" name="Google Shape;379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6663" y="1353500"/>
            <a:ext cx="7650675" cy="283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45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rPr b="0" i="0" lang="en-IN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Pods : networking</a:t>
            </a:r>
            <a:endParaRPr/>
          </a:p>
        </p:txBody>
      </p:sp>
      <p:pic>
        <p:nvPicPr>
          <p:cNvPr id="385" name="Google Shape;385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2125" y="1610650"/>
            <a:ext cx="5619750" cy="255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4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rPr b="0" i="0" lang="en-IN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Pods: Design </a:t>
            </a:r>
            <a:endParaRPr/>
          </a:p>
        </p:txBody>
      </p:sp>
      <p:pic>
        <p:nvPicPr>
          <p:cNvPr id="391" name="Google Shape;391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7750" y="1123375"/>
            <a:ext cx="5619750" cy="336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47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rPr b="0" i="0" lang="en-IN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Service</a:t>
            </a:r>
            <a:endParaRPr/>
          </a:p>
        </p:txBody>
      </p:sp>
      <p:sp>
        <p:nvSpPr>
          <p:cNvPr id="397" name="Google Shape;397;p47"/>
          <p:cNvSpPr txBox="1"/>
          <p:nvPr/>
        </p:nvSpPr>
        <p:spPr>
          <a:xfrm>
            <a:off x="-11848" y="636595"/>
            <a:ext cx="9016800" cy="43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0" i="1" lang="en-I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service</a:t>
            </a:r>
            <a:r>
              <a:rPr b="0" i="0" lang="en-I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is an abstraction on top of number of pods</a:t>
            </a:r>
            <a:r>
              <a:rPr lang="en-IN" sz="1600"/>
              <a:t>.</a:t>
            </a:r>
            <a:endParaRPr sz="1600"/>
          </a:p>
          <a:p>
            <a:pPr indent="-3302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IN" sz="1600"/>
              <a:t>T</a:t>
            </a:r>
            <a:r>
              <a:rPr b="0" i="0" lang="en-I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ypically requiring to run a proxy on top, for other services to communicate with it via a Virtual IP address. </a:t>
            </a:r>
            <a:endParaRPr sz="1600"/>
          </a:p>
          <a:p>
            <a:pPr indent="-3302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0" i="0" lang="en-I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is where you can configure load balancing for your numerous pods and expose them via a service.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4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rPr b="0" i="0" lang="en-IN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Service</a:t>
            </a:r>
            <a:endParaRPr/>
          </a:p>
        </p:txBody>
      </p:sp>
      <p:pic>
        <p:nvPicPr>
          <p:cNvPr id="403" name="Google Shape;403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6275" y="695250"/>
            <a:ext cx="6131698" cy="437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49"/>
          <p:cNvSpPr txBox="1"/>
          <p:nvPr/>
        </p:nvSpPr>
        <p:spPr>
          <a:xfrm>
            <a:off x="0" y="708000"/>
            <a:ext cx="9144000" cy="435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IN" sz="1600"/>
              <a:t>Kubernetes provides a mechanism for adding a proxy server for Kubernetes services, known as Ingress.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IN" sz="1600"/>
              <a:t>It exposes Kubernetes services via well-known ports, such as 80, 443.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IN" sz="1600"/>
              <a:t>An ingress controller listens to Kubernetes API, generates a proxy configuration in runtime whenever a service is changed, and reloads the Nginx configuration.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IN" sz="1600"/>
              <a:t>It can expose any given port via a Docker host port.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IN" sz="1600"/>
              <a:t>Clients can send requests to one of the Kubernetes node IPs, Nginx port and those will get redirected to the relevant service.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IN" sz="1600"/>
              <a:t>The service will do round robin load balancing in the network layer.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IN" sz="1600"/>
              <a:t>The service can be identified using an URL context or hostname;</a:t>
            </a:r>
            <a:endParaRPr sz="1600"/>
          </a:p>
          <a:p>
            <a:pPr indent="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u="sng">
                <a:solidFill>
                  <a:schemeClr val="hlink"/>
                </a:solidFill>
                <a:hlinkClick r:id="rId3"/>
              </a:rPr>
              <a:t>https://node-ip/foo/, https://foo.bar.com/</a:t>
            </a:r>
            <a:endParaRPr u="sng">
              <a:solidFill>
                <a:schemeClr val="hlink"/>
              </a:solidFill>
              <a:hlinkClick r:id="rId4"/>
            </a:endParaRPr>
          </a:p>
        </p:txBody>
      </p:sp>
      <p:sp>
        <p:nvSpPr>
          <p:cNvPr id="409" name="Google Shape;409;p49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rPr lang="en-IN"/>
              <a:t>Ingress Controller and load balancing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5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None/>
            </a:pPr>
            <a:r>
              <a:rPr b="0" i="0" lang="en-IN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Visit : </a:t>
            </a:r>
            <a:r>
              <a:rPr b="0" i="0" lang="en-IN" sz="1200" u="sng" cap="none" strike="noStrike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www.zekeLabs.com</a:t>
            </a:r>
            <a:r>
              <a:rPr b="0" i="0" lang="en-IN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for more details</a:t>
            </a:r>
            <a:endParaRPr/>
          </a:p>
        </p:txBody>
      </p:sp>
      <p:sp>
        <p:nvSpPr>
          <p:cNvPr id="415" name="Google Shape;415;p50"/>
          <p:cNvSpPr txBox="1"/>
          <p:nvPr/>
        </p:nvSpPr>
        <p:spPr>
          <a:xfrm>
            <a:off x="228600" y="300425"/>
            <a:ext cx="8763300" cy="42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IN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IN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Let us know how can we help your organization to Upskill the employees to stay updated in the ever-evolving IT Industry.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IN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Get in touch: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br>
              <a:rPr b="1" i="0" lang="en-IN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IN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www.zekeLabs.com | +91-8095465880 | info@zekeLabs.com</a:t>
            </a:r>
            <a:endParaRPr/>
          </a:p>
        </p:txBody>
      </p:sp>
      <p:pic>
        <p:nvPicPr>
          <p:cNvPr id="416" name="Google Shape;416;p5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5675" y="4043475"/>
            <a:ext cx="8856227" cy="57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7"/>
          <p:cNvSpPr txBox="1"/>
          <p:nvPr/>
        </p:nvSpPr>
        <p:spPr>
          <a:xfrm>
            <a:off x="0" y="4711800"/>
            <a:ext cx="91440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marR="0" rtl="0" algn="ctr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None/>
            </a:pPr>
            <a:r>
              <a:rPr lang="en-IN" sz="1200">
                <a:solidFill>
                  <a:srgbClr val="FFFFFF"/>
                </a:solidFill>
              </a:rPr>
              <a:t>info@zekeLabs.com	      |	          </a:t>
            </a:r>
            <a:r>
              <a:rPr lang="en-IN" sz="1200" u="sng">
                <a:solidFill>
                  <a:srgbClr val="FFFFFF"/>
                </a:solidFill>
                <a:hlinkClick r:id="rId3"/>
              </a:rPr>
              <a:t>www.zekeLabs.com</a:t>
            </a:r>
            <a:r>
              <a:rPr lang="en-IN" sz="1200">
                <a:solidFill>
                  <a:srgbClr val="FFFFFF"/>
                </a:solidFill>
              </a:rPr>
              <a:t>		|	+91 8095465880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66" name="Google Shape;266;p27"/>
          <p:cNvSpPr txBox="1"/>
          <p:nvPr/>
        </p:nvSpPr>
        <p:spPr>
          <a:xfrm>
            <a:off x="0" y="0"/>
            <a:ext cx="9063300" cy="463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IN" sz="2000"/>
              <a:t>Kubernetes is a container orchestration tool/platform.</a:t>
            </a:r>
            <a:endParaRPr sz="2000"/>
          </a:p>
          <a:p>
            <a:pPr indent="-355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IN" sz="2000"/>
              <a:t>Used for automating deployment, scaling, and operations of containerized applications.</a:t>
            </a:r>
            <a:endParaRPr sz="2000"/>
          </a:p>
          <a:p>
            <a:pPr indent="-355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IN" sz="2000"/>
              <a:t>Kubernetes is the linux kernel of distributed systems</a:t>
            </a:r>
            <a:endParaRPr sz="2000"/>
          </a:p>
          <a:p>
            <a:pPr indent="-355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IN" sz="2000"/>
              <a:t>Kubernetes supports Containerd (docker), Rkt, Cri-o and other containers</a:t>
            </a:r>
            <a:endParaRPr sz="1000">
              <a:solidFill>
                <a:srgbClr val="414141"/>
              </a:solidFill>
            </a:endParaRPr>
          </a:p>
        </p:txBody>
      </p:sp>
      <p:sp>
        <p:nvSpPr>
          <p:cNvPr id="267" name="Google Shape;267;p27"/>
          <p:cNvSpPr txBox="1"/>
          <p:nvPr/>
        </p:nvSpPr>
        <p:spPr>
          <a:xfrm>
            <a:off x="561725" y="0"/>
            <a:ext cx="7407000" cy="66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3200">
                <a:solidFill>
                  <a:srgbClr val="4285F4"/>
                </a:solidFill>
                <a:latin typeface="Roboto"/>
                <a:ea typeface="Roboto"/>
                <a:cs typeface="Roboto"/>
                <a:sym typeface="Roboto"/>
              </a:rPr>
              <a:t>What is Kubernetes </a:t>
            </a:r>
            <a:endParaRPr b="1" sz="3200">
              <a:solidFill>
                <a:srgbClr val="4285F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</a:pPr>
            <a:r>
              <a:rPr b="0" i="0" lang="en-IN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Kubernetes - </a:t>
            </a:r>
            <a:r>
              <a:rPr lang="en-IN" sz="3200"/>
              <a:t>Overview</a:t>
            </a:r>
            <a:endParaRPr sz="3200"/>
          </a:p>
        </p:txBody>
      </p:sp>
      <p:sp>
        <p:nvSpPr>
          <p:cNvPr id="273" name="Google Shape;273;p28"/>
          <p:cNvSpPr/>
          <p:nvPr/>
        </p:nvSpPr>
        <p:spPr>
          <a:xfrm>
            <a:off x="251525" y="1131604"/>
            <a:ext cx="8673300" cy="38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i="0" lang="en-IN" sz="2000" u="none" cap="none" strike="noStrike">
                <a:solidFill>
                  <a:srgbClr val="000000"/>
                </a:solidFill>
              </a:rPr>
              <a:t> Kubernetes is an open-source system for automating deployment, scaling, and management of containerized applications.</a:t>
            </a:r>
            <a:endParaRPr i="0" sz="2000" u="none" cap="none" strike="noStrike">
              <a:solidFill>
                <a:srgbClr val="000000"/>
              </a:solidFill>
            </a:endParaRPr>
          </a:p>
          <a:p>
            <a:pPr indent="-355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i="0" lang="en-IN" sz="2000" u="none" cap="none" strike="noStrike">
                <a:solidFill>
                  <a:srgbClr val="000000"/>
                </a:solidFill>
              </a:rPr>
              <a:t>It groups containers that make up an application into logical units for easy management and discovery. </a:t>
            </a:r>
            <a:endParaRPr i="0" sz="2000" u="none" cap="none" strike="noStrike">
              <a:solidFill>
                <a:srgbClr val="000000"/>
              </a:solidFill>
            </a:endParaRPr>
          </a:p>
          <a:p>
            <a:pPr indent="-355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i="0" lang="en-IN" sz="2000" u="none" cap="none" strike="noStrike">
                <a:solidFill>
                  <a:srgbClr val="000000"/>
                </a:solidFill>
              </a:rPr>
              <a:t>Kubernetes automates the distribution and scheduling of application containers across a cluster in a more efficient way. </a:t>
            </a:r>
            <a:endParaRPr/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8" name="Google Shape;27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6625" y="870875"/>
            <a:ext cx="7319050" cy="3771175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29"/>
          <p:cNvSpPr txBox="1"/>
          <p:nvPr/>
        </p:nvSpPr>
        <p:spPr>
          <a:xfrm>
            <a:off x="0" y="4711800"/>
            <a:ext cx="91440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marR="0" rtl="0" algn="ctr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None/>
            </a:pPr>
            <a:r>
              <a:rPr lang="en-IN" sz="1200">
                <a:solidFill>
                  <a:srgbClr val="FFFFFF"/>
                </a:solidFill>
              </a:rPr>
              <a:t>info@zekeLabs.com	      |	          </a:t>
            </a:r>
            <a:r>
              <a:rPr lang="en-IN" sz="1200" u="sng">
                <a:solidFill>
                  <a:srgbClr val="FFFFFF"/>
                </a:solidFill>
                <a:hlinkClick r:id="rId4"/>
              </a:rPr>
              <a:t>www.zekeLabs.com</a:t>
            </a:r>
            <a:r>
              <a:rPr lang="en-IN" sz="1200">
                <a:solidFill>
                  <a:srgbClr val="FFFFFF"/>
                </a:solidFill>
              </a:rPr>
              <a:t>		|	+91 8095465880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80" name="Google Shape;280;p29"/>
          <p:cNvSpPr txBox="1"/>
          <p:nvPr>
            <p:ph type="title"/>
          </p:nvPr>
        </p:nvSpPr>
        <p:spPr>
          <a:xfrm>
            <a:off x="561725" y="0"/>
            <a:ext cx="7407000" cy="66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Evolution on application side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0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rPr lang="en-IN"/>
              <a:t>Applications Require:</a:t>
            </a:r>
            <a:endParaRPr/>
          </a:p>
        </p:txBody>
      </p:sp>
      <p:sp>
        <p:nvSpPr>
          <p:cNvPr id="286" name="Google Shape;286;p30"/>
          <p:cNvSpPr txBox="1"/>
          <p:nvPr/>
        </p:nvSpPr>
        <p:spPr>
          <a:xfrm>
            <a:off x="-11848" y="636595"/>
            <a:ext cx="9016800" cy="43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/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b="0" i="0" lang="en-I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Replication of components</a:t>
            </a:r>
            <a:endParaRPr/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b="0" i="0" lang="en-I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Auto-scaling</a:t>
            </a:r>
            <a:endParaRPr/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b="0" i="0" lang="en-I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Load balancing</a:t>
            </a:r>
            <a:endParaRPr/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b="0" i="0" lang="en-I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Rolling updates</a:t>
            </a:r>
            <a:endParaRPr/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b="0" i="0" lang="en-I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Logging across components</a:t>
            </a:r>
            <a:endParaRPr/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b="0" i="0" lang="en-I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Monitoring and health checking</a:t>
            </a:r>
            <a:endParaRPr/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b="0" i="0" lang="en-I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Service discovery</a:t>
            </a:r>
            <a:endParaRPr/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b="0" i="0" lang="en-I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Authentication</a:t>
            </a:r>
            <a:endParaRPr/>
          </a:p>
        </p:txBody>
      </p:sp>
      <p:sp>
        <p:nvSpPr>
          <p:cNvPr id="287" name="Google Shape;287;p30"/>
          <p:cNvSpPr txBox="1"/>
          <p:nvPr/>
        </p:nvSpPr>
        <p:spPr>
          <a:xfrm>
            <a:off x="57150" y="4696825"/>
            <a:ext cx="83820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1"/>
          <p:cNvSpPr txBox="1"/>
          <p:nvPr/>
        </p:nvSpPr>
        <p:spPr>
          <a:xfrm>
            <a:off x="0" y="4711800"/>
            <a:ext cx="91440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marR="0" rtl="0" algn="ctr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None/>
            </a:pPr>
            <a:r>
              <a:rPr lang="en-IN" sz="1200">
                <a:solidFill>
                  <a:srgbClr val="FFFFFF"/>
                </a:solidFill>
              </a:rPr>
              <a:t>info@zekeLabs.com	      |	          </a:t>
            </a:r>
            <a:r>
              <a:rPr lang="en-IN" sz="1200" u="sng">
                <a:solidFill>
                  <a:srgbClr val="FFFFFF"/>
                </a:solidFill>
                <a:hlinkClick r:id="rId3"/>
              </a:rPr>
              <a:t>www.zekeLabs.com</a:t>
            </a:r>
            <a:r>
              <a:rPr lang="en-IN" sz="1200">
                <a:solidFill>
                  <a:srgbClr val="FFFFFF"/>
                </a:solidFill>
              </a:rPr>
              <a:t>		|	+91 8095465880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93" name="Google Shape;293;p31"/>
          <p:cNvSpPr txBox="1"/>
          <p:nvPr/>
        </p:nvSpPr>
        <p:spPr>
          <a:xfrm>
            <a:off x="0" y="0"/>
            <a:ext cx="9063300" cy="463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IN" sz="1600"/>
              <a:t>Free and Open source</a:t>
            </a:r>
            <a:endParaRPr sz="1600"/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IN" sz="1600"/>
              <a:t>First Graduated project of CNCF</a:t>
            </a:r>
            <a:endParaRPr sz="1600"/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IN" sz="1600"/>
              <a:t>Community driven</a:t>
            </a:r>
            <a:endParaRPr sz="1600"/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IN" sz="1600"/>
              <a:t>Running in production</a:t>
            </a:r>
            <a:endParaRPr sz="1600"/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IN" sz="1600"/>
              <a:t>Modular and extensible</a:t>
            </a:r>
            <a:endParaRPr sz="1600"/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IN" sz="1600"/>
              <a:t>Hosted and supported by various cloud service providers</a:t>
            </a:r>
            <a:endParaRPr sz="1600"/>
          </a:p>
        </p:txBody>
      </p:sp>
      <p:sp>
        <p:nvSpPr>
          <p:cNvPr id="294" name="Google Shape;294;p31"/>
          <p:cNvSpPr txBox="1"/>
          <p:nvPr/>
        </p:nvSpPr>
        <p:spPr>
          <a:xfrm>
            <a:off x="561725" y="0"/>
            <a:ext cx="7407000" cy="66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3200">
                <a:solidFill>
                  <a:srgbClr val="4285F4"/>
                </a:solidFill>
                <a:latin typeface="Roboto"/>
                <a:ea typeface="Roboto"/>
                <a:cs typeface="Roboto"/>
                <a:sym typeface="Roboto"/>
              </a:rPr>
              <a:t>Why Kubernetes ? </a:t>
            </a:r>
            <a:endParaRPr b="1" sz="3200">
              <a:solidFill>
                <a:srgbClr val="4285F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2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rPr b="0" i="0" lang="en-IN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Functions of Kubernetes</a:t>
            </a:r>
            <a:endParaRPr/>
          </a:p>
        </p:txBody>
      </p:sp>
      <p:sp>
        <p:nvSpPr>
          <p:cNvPr id="300" name="Google Shape;300;p32"/>
          <p:cNvSpPr txBox="1"/>
          <p:nvPr/>
        </p:nvSpPr>
        <p:spPr>
          <a:xfrm>
            <a:off x="-11848" y="636595"/>
            <a:ext cx="9016800" cy="43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I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Kubernetes is used to ensure: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I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scheduling the deployment of a certain number of containers to a specific node, 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I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managing networking between the containers,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I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following the resource allocation,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I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moving them around as they grow and many more.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32"/>
          <p:cNvSpPr txBox="1"/>
          <p:nvPr/>
        </p:nvSpPr>
        <p:spPr>
          <a:xfrm>
            <a:off x="57150" y="4696825"/>
            <a:ext cx="83820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3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rPr b="0" i="0" lang="en-IN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Kubernetes Architecture</a:t>
            </a:r>
            <a:endParaRPr/>
          </a:p>
        </p:txBody>
      </p:sp>
      <p:sp>
        <p:nvSpPr>
          <p:cNvPr id="307" name="Google Shape;307;p33"/>
          <p:cNvSpPr txBox="1"/>
          <p:nvPr/>
        </p:nvSpPr>
        <p:spPr>
          <a:xfrm>
            <a:off x="-11848" y="636595"/>
            <a:ext cx="9016800" cy="43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3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br>
              <a:rPr b="0" i="0" lang="en-I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s://s3-us-west-2.amazonaws.com/x-team-ghost-images/2016/06/o7leok.png" id="308" name="Google Shape;308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9592" y="742776"/>
            <a:ext cx="6368951" cy="43850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llegePresentation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