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89" r:id="rId2"/>
    <p:sldId id="300" r:id="rId3"/>
    <p:sldId id="295" r:id="rId4"/>
    <p:sldId id="258" r:id="rId5"/>
    <p:sldId id="308" r:id="rId6"/>
    <p:sldId id="307" r:id="rId7"/>
    <p:sldId id="291" r:id="rId8"/>
    <p:sldId id="292" r:id="rId9"/>
    <p:sldId id="306" r:id="rId10"/>
    <p:sldId id="310" r:id="rId11"/>
    <p:sldId id="309" r:id="rId12"/>
    <p:sldId id="296" r:id="rId13"/>
    <p:sldId id="311" r:id="rId14"/>
    <p:sldId id="312" r:id="rId15"/>
    <p:sldId id="316" r:id="rId16"/>
    <p:sldId id="319" r:id="rId17"/>
    <p:sldId id="314" r:id="rId18"/>
    <p:sldId id="317" r:id="rId19"/>
    <p:sldId id="318" r:id="rId20"/>
    <p:sldId id="315" r:id="rId21"/>
    <p:sldId id="290" r:id="rId22"/>
  </p:sldIdLst>
  <p:sldSz cx="9144000" cy="5143500" type="screen16x9"/>
  <p:notesSz cx="6858000" cy="9144000"/>
  <p:embeddedFontLs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4" autoAdjust="0"/>
    <p:restoredTop sz="94660"/>
  </p:normalViewPr>
  <p:slideViewPr>
    <p:cSldViewPr>
      <p:cViewPr varScale="1">
        <p:scale>
          <a:sx n="108" d="100"/>
          <a:sy n="108" d="100"/>
        </p:scale>
        <p:origin x="677"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499528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0848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453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663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2601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39724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026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2098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9787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566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6594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2945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581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r>
              <a:rPr lang="en-US"/>
              <a:t>Click to edit Master title style</a:t>
            </a:r>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286388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pPr lvl="0"/>
            <a:r>
              <a:rPr lang="en-US"/>
              <a:t>Click to edit Master text styles</a:t>
            </a: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pPr lvl="0"/>
            <a:r>
              <a:rPr lang="en-US"/>
              <a:t>Click to edit Master text styles</a:t>
            </a: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pPr lvl="0"/>
            <a:r>
              <a:rPr lang="en-US"/>
              <a:t>Click to edit Master text styles</a:t>
            </a: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r>
              <a:rPr lang="en-US"/>
              <a:t>Click to edit Master title style</a:t>
            </a:r>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chemeClr val="dk2"/>
              </a:buClr>
              <a:buSzPct val="100000"/>
              <a:defRPr sz="4200">
                <a:solidFill>
                  <a:schemeClr val="dk2"/>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r>
              <a:rPr lang="en-US"/>
              <a:t>Click to edit Master title style</a:t>
            </a:r>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r>
              <a:rPr lang="en-US"/>
              <a:t>Click to edit Master subtitle style</a:t>
            </a:r>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pPr lvl="0"/>
            <a:r>
              <a:rPr lang="en-US"/>
              <a:t>Click to edit Master text styles</a:t>
            </a: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SzPct val="100000"/>
              <a:buNone/>
              <a:defRPr sz="1200">
                <a:solidFill>
                  <a:schemeClr val="lt1"/>
                </a:solidFill>
              </a:defRPr>
            </a:lvl1pPr>
          </a:lstStyle>
          <a:p>
            <a:pPr lvl="0"/>
            <a:r>
              <a:rPr lang="en-US"/>
              <a:t>Click to edit Master text styles</a:t>
            </a: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rtl="0">
              <a:spcBef>
                <a:spcPts val="0"/>
              </a:spcBef>
              <a:buClr>
                <a:schemeClr val="dk2"/>
              </a:buClr>
              <a:buSzPct val="100000"/>
              <a:defRPr sz="12000">
                <a:solidFill>
                  <a:schemeClr val="dk2"/>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r>
              <a:rPr lang="en-US"/>
              <a:t>Click to edit Master title style</a:t>
            </a:r>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pPr lvl="0"/>
            <a:r>
              <a:rPr lang="en-US"/>
              <a:t>Click to edit Master text styles</a:t>
            </a: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70"/>
        <p:cNvGrpSpPr/>
        <p:nvPr/>
      </p:nvGrpSpPr>
      <p:grpSpPr>
        <a:xfrm>
          <a:off x="0" y="0"/>
          <a:ext cx="0" cy="0"/>
          <a:chOff x="0" y="0"/>
          <a:chExt cx="0" cy="0"/>
        </a:xfrm>
      </p:grpSpPr>
      <p:sp>
        <p:nvSpPr>
          <p:cNvPr id="71" name="Shape 71"/>
          <p:cNvSpPr/>
          <p:nvPr/>
        </p:nvSpPr>
        <p:spPr>
          <a:xfrm>
            <a:off x="0" y="0"/>
            <a:ext cx="9144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nvGrpSpPr>
          <p:cNvPr id="72" name="Shape 72"/>
          <p:cNvGrpSpPr/>
          <p:nvPr/>
        </p:nvGrpSpPr>
        <p:grpSpPr>
          <a:xfrm>
            <a:off x="2105247" y="1"/>
            <a:ext cx="7038765" cy="5138760"/>
            <a:chOff x="3388635" y="43347"/>
            <a:chExt cx="5755327" cy="4201766"/>
          </a:xfrm>
        </p:grpSpPr>
        <p:sp>
          <p:nvSpPr>
            <p:cNvPr id="73" name="Shape 73"/>
            <p:cNvSpPr/>
            <p:nvPr/>
          </p:nvSpPr>
          <p:spPr>
            <a:xfrm>
              <a:off x="3837146"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a:off x="4285658"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a:off x="4734169"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5182680"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5631191"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a:off x="6079703"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6528214"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6976725"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7425228"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7873740"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8322251"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8770762"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3837146"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285658"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4734169"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5182680"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5631191"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6079703"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6528214"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6976725"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7425228"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7873740"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8322251"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8770762"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3837146"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4285658"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4734169"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5182680"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5631191"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079703"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528214"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6976725"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425228"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7873740"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322251"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8770762"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388635"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837146"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285658"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4734169"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a:off x="5182680"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631191"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a:off x="6079703"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6528214"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976725"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425228"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7873740"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322251"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770762"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3388635"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3837146"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4285658"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4734169" y="43359"/>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5182680"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5631191"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079703"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528214"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976725"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7425228"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7873740"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8322251"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8770762"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3837146"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4285658"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4734169"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5182680"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5631191"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6079703"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28214"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6976725"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7425228"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7873740"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8322251"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8770762"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3837146"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4285658"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4734169"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5182680"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5631191"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079703"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528214"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6976725"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7425228"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7873740"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8322251"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8770762"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3837146"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4285658"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4734169"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5182680"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5631191"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6079703"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6528214"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6976725"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7" name="Shape 167"/>
            <p:cNvSpPr/>
            <p:nvPr/>
          </p:nvSpPr>
          <p:spPr>
            <a:xfrm>
              <a:off x="7425228"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8" name="Shape 168"/>
            <p:cNvSpPr/>
            <p:nvPr/>
          </p:nvSpPr>
          <p:spPr>
            <a:xfrm>
              <a:off x="7873740"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9" name="Shape 169"/>
            <p:cNvSpPr/>
            <p:nvPr/>
          </p:nvSpPr>
          <p:spPr>
            <a:xfrm>
              <a:off x="8322251"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8770762"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3837146"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4285658"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4734169"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5182680"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5631191"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6079703"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6528214"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6976725"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7425228"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7873740"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8322251"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8770762"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3837146"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4285658"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4734169"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5182680"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5631191"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079703"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6528214"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6976725"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7425228"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7873740"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322251"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8770762"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grpSp>
      <p:sp>
        <p:nvSpPr>
          <p:cNvPr id="195" name="Shape 195"/>
          <p:cNvSpPr/>
          <p:nvPr/>
        </p:nvSpPr>
        <p:spPr>
          <a:xfrm>
            <a:off x="3396589" y="0"/>
            <a:ext cx="3250800" cy="51435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0" y="0"/>
            <a:ext cx="3415800" cy="5143500"/>
          </a:xfrm>
          <a:prstGeom prst="rect">
            <a:avLst/>
          </a:prstGeom>
          <a:solidFill>
            <a:schemeClr val="lt1"/>
          </a:solidFill>
          <a:ln>
            <a:noFill/>
          </a:ln>
        </p:spPr>
        <p:txBody>
          <a:bodyPr lIns="91425" tIns="45700" rIns="91425" bIns="45700" anchor="ctr" anchorCtr="0">
            <a:noAutofit/>
          </a:bodyPr>
          <a:lstStyle/>
          <a:p>
            <a:pPr lvl="0">
              <a:spcBef>
                <a:spcPts val="0"/>
              </a:spcBef>
              <a:buNone/>
            </a:pPr>
            <a:endParaRPr/>
          </a:p>
        </p:txBody>
      </p:sp>
      <p:sp>
        <p:nvSpPr>
          <p:cNvPr id="197" name="Shape 197"/>
          <p:cNvSpPr/>
          <p:nvPr/>
        </p:nvSpPr>
        <p:spPr>
          <a:xfrm>
            <a:off x="685175" y="1799775"/>
            <a:ext cx="61200" cy="2387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98" name="Shape 198"/>
          <p:cNvSpPr txBox="1">
            <a:spLocks noGrp="1"/>
          </p:cNvSpPr>
          <p:nvPr>
            <p:ph type="ctrTitle"/>
          </p:nvPr>
        </p:nvSpPr>
        <p:spPr>
          <a:xfrm>
            <a:off x="992425" y="1799775"/>
            <a:ext cx="3136800" cy="1739100"/>
          </a:xfrm>
          <a:prstGeom prst="rect">
            <a:avLst/>
          </a:prstGeom>
          <a:noFill/>
        </p:spPr>
        <p:txBody>
          <a:bodyPr lIns="91425" tIns="91425" rIns="91425" bIns="91425" anchor="b" anchorCtr="0"/>
          <a:lstStyle>
            <a:lvl1pPr lvl="0" algn="l" rtl="0">
              <a:lnSpc>
                <a:spcPct val="100000"/>
              </a:lnSpc>
              <a:spcBef>
                <a:spcPts val="0"/>
              </a:spcBef>
              <a:spcAft>
                <a:spcPts val="0"/>
              </a:spcAft>
              <a:buClr>
                <a:schemeClr val="dk1"/>
              </a:buClr>
              <a:buSzPct val="100000"/>
              <a:buNone/>
              <a:defRPr sz="3600" b="1">
                <a:solidFill>
                  <a:schemeClr val="dk1"/>
                </a:solidFill>
              </a:defRPr>
            </a:lvl1pPr>
            <a:lvl2pPr lvl="1" algn="l" rtl="0">
              <a:lnSpc>
                <a:spcPct val="100000"/>
              </a:lnSpc>
              <a:spcBef>
                <a:spcPts val="0"/>
              </a:spcBef>
              <a:spcAft>
                <a:spcPts val="0"/>
              </a:spcAft>
              <a:buClr>
                <a:schemeClr val="dk1"/>
              </a:buClr>
              <a:buSzPct val="100000"/>
              <a:buNone/>
              <a:defRPr sz="3600" b="1">
                <a:solidFill>
                  <a:schemeClr val="dk1"/>
                </a:solidFill>
              </a:defRPr>
            </a:lvl2pPr>
            <a:lvl3pPr lvl="2" algn="l" rtl="0">
              <a:lnSpc>
                <a:spcPct val="100000"/>
              </a:lnSpc>
              <a:spcBef>
                <a:spcPts val="0"/>
              </a:spcBef>
              <a:spcAft>
                <a:spcPts val="0"/>
              </a:spcAft>
              <a:buClr>
                <a:schemeClr val="dk1"/>
              </a:buClr>
              <a:buSzPct val="100000"/>
              <a:buNone/>
              <a:defRPr sz="3600" b="1">
                <a:solidFill>
                  <a:schemeClr val="dk1"/>
                </a:solidFill>
              </a:defRPr>
            </a:lvl3pPr>
            <a:lvl4pPr lvl="3" algn="l" rtl="0">
              <a:lnSpc>
                <a:spcPct val="100000"/>
              </a:lnSpc>
              <a:spcBef>
                <a:spcPts val="0"/>
              </a:spcBef>
              <a:spcAft>
                <a:spcPts val="0"/>
              </a:spcAft>
              <a:buClr>
                <a:schemeClr val="dk1"/>
              </a:buClr>
              <a:buSzPct val="100000"/>
              <a:buNone/>
              <a:defRPr sz="3600" b="1">
                <a:solidFill>
                  <a:schemeClr val="dk1"/>
                </a:solidFill>
              </a:defRPr>
            </a:lvl4pPr>
            <a:lvl5pPr lvl="4" algn="l" rtl="0">
              <a:lnSpc>
                <a:spcPct val="100000"/>
              </a:lnSpc>
              <a:spcBef>
                <a:spcPts val="0"/>
              </a:spcBef>
              <a:spcAft>
                <a:spcPts val="0"/>
              </a:spcAft>
              <a:buClr>
                <a:schemeClr val="dk1"/>
              </a:buClr>
              <a:buSzPct val="100000"/>
              <a:buNone/>
              <a:defRPr sz="3600" b="1">
                <a:solidFill>
                  <a:schemeClr val="dk1"/>
                </a:solidFill>
              </a:defRPr>
            </a:lvl5pPr>
            <a:lvl6pPr lvl="5" algn="l" rtl="0">
              <a:lnSpc>
                <a:spcPct val="100000"/>
              </a:lnSpc>
              <a:spcBef>
                <a:spcPts val="0"/>
              </a:spcBef>
              <a:spcAft>
                <a:spcPts val="0"/>
              </a:spcAft>
              <a:buClr>
                <a:schemeClr val="dk1"/>
              </a:buClr>
              <a:buSzPct val="100000"/>
              <a:buNone/>
              <a:defRPr sz="3600" b="1">
                <a:solidFill>
                  <a:schemeClr val="dk1"/>
                </a:solidFill>
              </a:defRPr>
            </a:lvl6pPr>
            <a:lvl7pPr lvl="6" algn="l" rtl="0">
              <a:lnSpc>
                <a:spcPct val="100000"/>
              </a:lnSpc>
              <a:spcBef>
                <a:spcPts val="0"/>
              </a:spcBef>
              <a:spcAft>
                <a:spcPts val="0"/>
              </a:spcAft>
              <a:buClr>
                <a:schemeClr val="dk1"/>
              </a:buClr>
              <a:buSzPct val="100000"/>
              <a:buNone/>
              <a:defRPr sz="3600" b="1">
                <a:solidFill>
                  <a:schemeClr val="dk1"/>
                </a:solidFill>
              </a:defRPr>
            </a:lvl7pPr>
            <a:lvl8pPr lvl="7" algn="l" rtl="0">
              <a:lnSpc>
                <a:spcPct val="100000"/>
              </a:lnSpc>
              <a:spcBef>
                <a:spcPts val="0"/>
              </a:spcBef>
              <a:spcAft>
                <a:spcPts val="0"/>
              </a:spcAft>
              <a:buClr>
                <a:schemeClr val="dk1"/>
              </a:buClr>
              <a:buSzPct val="100000"/>
              <a:buNone/>
              <a:defRPr sz="3600" b="1">
                <a:solidFill>
                  <a:schemeClr val="dk1"/>
                </a:solidFill>
              </a:defRPr>
            </a:lvl8pPr>
            <a:lvl9pPr lvl="8" algn="l" rtl="0">
              <a:lnSpc>
                <a:spcPct val="100000"/>
              </a:lnSpc>
              <a:spcBef>
                <a:spcPts val="0"/>
              </a:spcBef>
              <a:spcAft>
                <a:spcPts val="0"/>
              </a:spcAft>
              <a:buClr>
                <a:schemeClr val="dk1"/>
              </a:buClr>
              <a:buSzPct val="100000"/>
              <a:buNone/>
              <a:defRPr sz="3600" b="1">
                <a:solidFill>
                  <a:schemeClr val="dk1"/>
                </a:solidFill>
              </a:defRPr>
            </a:lvl9pPr>
          </a:lstStyle>
          <a:p>
            <a:r>
              <a:rPr lang="en-US"/>
              <a:t>Click to edit Master title style</a:t>
            </a:r>
            <a:endParaRPr/>
          </a:p>
        </p:txBody>
      </p:sp>
      <p:sp>
        <p:nvSpPr>
          <p:cNvPr id="199" name="Shape 199"/>
          <p:cNvSpPr txBox="1">
            <a:spLocks noGrp="1"/>
          </p:cNvSpPr>
          <p:nvPr>
            <p:ph type="subTitle" idx="1"/>
          </p:nvPr>
        </p:nvSpPr>
        <p:spPr>
          <a:xfrm>
            <a:off x="992425" y="3579375"/>
            <a:ext cx="3136800" cy="607500"/>
          </a:xfrm>
          <a:prstGeom prst="rect">
            <a:avLst/>
          </a:prstGeom>
          <a:noFill/>
        </p:spPr>
        <p:txBody>
          <a:bodyPr lIns="91425" tIns="91425" rIns="91425" bIns="91425" anchor="t" anchorCtr="0"/>
          <a:lstStyle>
            <a:lvl1pPr lvl="0" algn="l" rtl="0">
              <a:lnSpc>
                <a:spcPct val="100000"/>
              </a:lnSpc>
              <a:spcBef>
                <a:spcPts val="0"/>
              </a:spcBef>
              <a:spcAft>
                <a:spcPts val="0"/>
              </a:spcAft>
              <a:buClr>
                <a:schemeClr val="dk2"/>
              </a:buClr>
              <a:buSzPct val="100000"/>
              <a:buNone/>
              <a:defRPr sz="1800">
                <a:solidFill>
                  <a:schemeClr val="dk2"/>
                </a:solidFill>
              </a:defRPr>
            </a:lvl1pPr>
            <a:lvl2pPr lvl="1" algn="l" rtl="0">
              <a:lnSpc>
                <a:spcPct val="100000"/>
              </a:lnSpc>
              <a:spcBef>
                <a:spcPts val="0"/>
              </a:spcBef>
              <a:spcAft>
                <a:spcPts val="0"/>
              </a:spcAft>
              <a:buClr>
                <a:schemeClr val="dk2"/>
              </a:buClr>
              <a:buSzPct val="100000"/>
              <a:buNone/>
              <a:defRPr sz="1800">
                <a:solidFill>
                  <a:schemeClr val="dk2"/>
                </a:solidFill>
              </a:defRPr>
            </a:lvl2pPr>
            <a:lvl3pPr lvl="2" algn="l" rtl="0">
              <a:lnSpc>
                <a:spcPct val="100000"/>
              </a:lnSpc>
              <a:spcBef>
                <a:spcPts val="0"/>
              </a:spcBef>
              <a:spcAft>
                <a:spcPts val="0"/>
              </a:spcAft>
              <a:buClr>
                <a:schemeClr val="dk2"/>
              </a:buClr>
              <a:buSzPct val="100000"/>
              <a:buNone/>
              <a:defRPr sz="1800">
                <a:solidFill>
                  <a:schemeClr val="dk2"/>
                </a:solidFill>
              </a:defRPr>
            </a:lvl3pPr>
            <a:lvl4pPr lvl="3" algn="l" rtl="0">
              <a:lnSpc>
                <a:spcPct val="100000"/>
              </a:lnSpc>
              <a:spcBef>
                <a:spcPts val="0"/>
              </a:spcBef>
              <a:spcAft>
                <a:spcPts val="0"/>
              </a:spcAft>
              <a:buClr>
                <a:schemeClr val="dk2"/>
              </a:buClr>
              <a:buSzPct val="100000"/>
              <a:buNone/>
              <a:defRPr sz="1800">
                <a:solidFill>
                  <a:schemeClr val="dk2"/>
                </a:solidFill>
              </a:defRPr>
            </a:lvl4pPr>
            <a:lvl5pPr lvl="4" algn="l" rtl="0">
              <a:lnSpc>
                <a:spcPct val="100000"/>
              </a:lnSpc>
              <a:spcBef>
                <a:spcPts val="0"/>
              </a:spcBef>
              <a:spcAft>
                <a:spcPts val="0"/>
              </a:spcAft>
              <a:buClr>
                <a:schemeClr val="dk2"/>
              </a:buClr>
              <a:buSzPct val="100000"/>
              <a:buNone/>
              <a:defRPr sz="1800">
                <a:solidFill>
                  <a:schemeClr val="dk2"/>
                </a:solidFill>
              </a:defRPr>
            </a:lvl5pPr>
            <a:lvl6pPr lvl="5" algn="l" rtl="0">
              <a:lnSpc>
                <a:spcPct val="100000"/>
              </a:lnSpc>
              <a:spcBef>
                <a:spcPts val="0"/>
              </a:spcBef>
              <a:spcAft>
                <a:spcPts val="0"/>
              </a:spcAft>
              <a:buClr>
                <a:schemeClr val="dk2"/>
              </a:buClr>
              <a:buSzPct val="100000"/>
              <a:buNone/>
              <a:defRPr sz="1800">
                <a:solidFill>
                  <a:schemeClr val="dk2"/>
                </a:solidFill>
              </a:defRPr>
            </a:lvl6pPr>
            <a:lvl7pPr lvl="6" algn="l" rtl="0">
              <a:lnSpc>
                <a:spcPct val="100000"/>
              </a:lnSpc>
              <a:spcBef>
                <a:spcPts val="0"/>
              </a:spcBef>
              <a:spcAft>
                <a:spcPts val="0"/>
              </a:spcAft>
              <a:buClr>
                <a:schemeClr val="dk2"/>
              </a:buClr>
              <a:buSzPct val="100000"/>
              <a:buNone/>
              <a:defRPr sz="1800">
                <a:solidFill>
                  <a:schemeClr val="dk2"/>
                </a:solidFill>
              </a:defRPr>
            </a:lvl7pPr>
            <a:lvl8pPr lvl="7" algn="l" rtl="0">
              <a:lnSpc>
                <a:spcPct val="100000"/>
              </a:lnSpc>
              <a:spcBef>
                <a:spcPts val="0"/>
              </a:spcBef>
              <a:spcAft>
                <a:spcPts val="0"/>
              </a:spcAft>
              <a:buClr>
                <a:schemeClr val="dk2"/>
              </a:buClr>
              <a:buSzPct val="100000"/>
              <a:buNone/>
              <a:defRPr sz="1800">
                <a:solidFill>
                  <a:schemeClr val="dk2"/>
                </a:solidFill>
              </a:defRPr>
            </a:lvl8pPr>
            <a:lvl9pPr lvl="8" algn="l" rtl="0">
              <a:lnSpc>
                <a:spcPct val="100000"/>
              </a:lnSpc>
              <a:spcBef>
                <a:spcPts val="0"/>
              </a:spcBef>
              <a:spcAft>
                <a:spcPts val="0"/>
              </a:spcAft>
              <a:buClr>
                <a:schemeClr val="dk2"/>
              </a:buClr>
              <a:buSzPct val="100000"/>
              <a:buNone/>
              <a:defRPr sz="1800">
                <a:solidFill>
                  <a:schemeClr val="dk2"/>
                </a:solidFill>
              </a:defRPr>
            </a:lvl9pPr>
          </a:lstStyle>
          <a:p>
            <a:r>
              <a:rPr lang="en-US"/>
              <a:t>Click to edit Master subtitle style</a:t>
            </a:r>
            <a:endParaRPr/>
          </a:p>
        </p:txBody>
      </p:sp>
      <p:sp>
        <p:nvSpPr>
          <p:cNvPr id="200" name="Shape 200"/>
          <p:cNvSpPr txBox="1">
            <a:spLocks noGrp="1"/>
          </p:cNvSpPr>
          <p:nvPr>
            <p:ph type="sldNum" idx="12"/>
          </p:nvPr>
        </p:nvSpPr>
        <p:spPr>
          <a:xfrm>
            <a:off x="8472457" y="4706554"/>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GB" sz="1000">
                <a:solidFill>
                  <a:schemeClr val="lt1"/>
                </a:solidFill>
              </a:rPr>
              <a:pPr lvl="0" algn="r" rtl="0">
                <a:lnSpc>
                  <a:spcPct val="100000"/>
                </a:lnSpc>
                <a:spcBef>
                  <a:spcPts val="0"/>
                </a:spcBef>
                <a:spcAft>
                  <a:spcPts val="0"/>
                </a:spcAft>
                <a:buNone/>
              </a:pPr>
              <a:t>‹#›</a:t>
            </a:fld>
            <a:endParaRPr lang="en-GB" sz="1000">
              <a:solidFill>
                <a:schemeClr val="lt1"/>
              </a:solidFill>
            </a:endParaRPr>
          </a:p>
        </p:txBody>
      </p:sp>
    </p:spTree>
    <p:extLst>
      <p:ext uri="{BB962C8B-B14F-4D97-AF65-F5344CB8AC3E}">
        <p14:creationId xmlns:p14="http://schemas.microsoft.com/office/powerpoint/2010/main" val="192967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GB" sz="100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 id="2147483657" r:id="rId7"/>
    <p:sldLayoutId id="2147483658"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node-ip/foo/,%20https:/foo.bar.co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wso2.com/" TargetMode="External"/><Relationship Id="rId7" Type="http://schemas.openxmlformats.org/officeDocument/2006/relationships/hyperlink" Target="https://labs.play-with-docker.co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collabnix.com/" TargetMode="External"/><Relationship Id="rId5" Type="http://schemas.openxmlformats.org/officeDocument/2006/relationships/hyperlink" Target="https://labs.play-with-k8s.com/" TargetMode="External"/><Relationship Id="rId4" Type="http://schemas.openxmlformats.org/officeDocument/2006/relationships/hyperlink" Target="https://kubernetes.io/"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ctrTitle"/>
          </p:nvPr>
        </p:nvSpPr>
        <p:spPr>
          <a:xfrm>
            <a:off x="992425" y="1799775"/>
            <a:ext cx="4743000" cy="1739100"/>
          </a:xfrm>
          <a:prstGeom prst="rect">
            <a:avLst/>
          </a:prstGeom>
        </p:spPr>
        <p:txBody>
          <a:bodyPr lIns="91425" tIns="91425" rIns="91425" bIns="91425" anchor="b" anchorCtr="0">
            <a:noAutofit/>
          </a:bodyPr>
          <a:lstStyle/>
          <a:p>
            <a:pPr lvl="0" rtl="0">
              <a:spcBef>
                <a:spcPts val="0"/>
              </a:spcBef>
              <a:buNone/>
            </a:pPr>
            <a:r>
              <a:rPr lang="en-GB" b="1" dirty="0" err="1"/>
              <a:t>zekeLabs</a:t>
            </a:r>
            <a:br>
              <a:rPr lang="en-GB" b="1" dirty="0"/>
            </a:br>
            <a:endParaRPr lang="en-GB" b="1" dirty="0"/>
          </a:p>
        </p:txBody>
      </p:sp>
      <p:sp>
        <p:nvSpPr>
          <p:cNvPr id="206" name="Shape 206"/>
          <p:cNvSpPr txBox="1">
            <a:spLocks noGrp="1"/>
          </p:cNvSpPr>
          <p:nvPr>
            <p:ph type="subTitle" idx="1"/>
          </p:nvPr>
        </p:nvSpPr>
        <p:spPr>
          <a:xfrm>
            <a:off x="992425" y="3429000"/>
            <a:ext cx="3136800" cy="757800"/>
          </a:xfrm>
          <a:prstGeom prst="rect">
            <a:avLst/>
          </a:prstGeom>
        </p:spPr>
        <p:txBody>
          <a:bodyPr lIns="91425" tIns="91425" rIns="91425" bIns="91425" anchor="t" anchorCtr="0">
            <a:noAutofit/>
          </a:bodyPr>
          <a:lstStyle/>
          <a:p>
            <a:pPr lvl="0" rtl="0">
              <a:spcBef>
                <a:spcPts val="0"/>
              </a:spcBef>
              <a:buNone/>
            </a:pPr>
            <a:r>
              <a:rPr lang="en-GB" dirty="0"/>
              <a:t>Learning made Simpler !</a:t>
            </a:r>
            <a:br>
              <a:rPr lang="en-GB" dirty="0"/>
            </a:br>
            <a:br>
              <a:rPr lang="en-GB" dirty="0"/>
            </a:br>
            <a:r>
              <a:rPr lang="en-GB" sz="1200" dirty="0"/>
              <a:t>www.zekeLabs.com</a:t>
            </a:r>
          </a:p>
        </p:txBody>
      </p:sp>
      <p:pic>
        <p:nvPicPr>
          <p:cNvPr id="4" name="Shape 231"/>
          <p:cNvPicPr preferRelativeResize="0"/>
          <p:nvPr/>
        </p:nvPicPr>
        <p:blipFill>
          <a:blip r:embed="rId3">
            <a:alphaModFix/>
          </a:blip>
          <a:stretch>
            <a:fillRect/>
          </a:stretch>
        </p:blipFill>
        <p:spPr>
          <a:xfrm>
            <a:off x="287773" y="4566350"/>
            <a:ext cx="8856227" cy="577150"/>
          </a:xfrm>
          <a:prstGeom prst="rect">
            <a:avLst/>
          </a:prstGeom>
          <a:noFill/>
          <a:ln>
            <a:noFill/>
          </a:ln>
        </p:spPr>
      </p:pic>
    </p:spTree>
    <p:extLst>
      <p:ext uri="{BB962C8B-B14F-4D97-AF65-F5344CB8AC3E}">
        <p14:creationId xmlns:p14="http://schemas.microsoft.com/office/powerpoint/2010/main" val="165225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Kubernetes components : Pod</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133350" lvl="0">
              <a:buSzPct val="100000"/>
            </a:pPr>
            <a:br>
              <a:rPr lang="en-IN" sz="1600" dirty="0"/>
            </a:br>
            <a:endParaRPr lang="en-GB" sz="1500" dirty="0"/>
          </a:p>
        </p:txBody>
      </p:sp>
      <p:pic>
        <p:nvPicPr>
          <p:cNvPr id="6" name="Picture 5" descr="https://s3-us-west-2.amazonaws.com/x-team-ghost-images/2016/06/o7leok.png"/>
          <p:cNvPicPr/>
          <p:nvPr/>
        </p:nvPicPr>
        <p:blipFill>
          <a:blip r:embed="rId3">
            <a:extLst>
              <a:ext uri="{28A0092B-C50C-407E-A947-70E740481C1C}">
                <a14:useLocalDpi xmlns:a14="http://schemas.microsoft.com/office/drawing/2010/main" val="0"/>
              </a:ext>
            </a:extLst>
          </a:blip>
          <a:srcRect/>
          <a:stretch>
            <a:fillRect/>
          </a:stretch>
        </p:blipFill>
        <p:spPr bwMode="auto">
          <a:xfrm>
            <a:off x="899592" y="742776"/>
            <a:ext cx="6368951" cy="4385097"/>
          </a:xfrm>
          <a:prstGeom prst="rect">
            <a:avLst/>
          </a:prstGeom>
          <a:noFill/>
          <a:ln>
            <a:noFill/>
          </a:ln>
        </p:spPr>
      </p:pic>
    </p:spTree>
    <p:extLst>
      <p:ext uri="{BB962C8B-B14F-4D97-AF65-F5344CB8AC3E}">
        <p14:creationId xmlns:p14="http://schemas.microsoft.com/office/powerpoint/2010/main" val="233447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GB" dirty="0"/>
              <a:t>Pods</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133350" lvl="0">
              <a:buSzPct val="100000"/>
            </a:pPr>
            <a:endParaRPr lang="en-IN" sz="1600" dirty="0"/>
          </a:p>
          <a:p>
            <a:pPr marL="419100" lvl="0" indent="-285750">
              <a:lnSpc>
                <a:spcPct val="150000"/>
              </a:lnSpc>
              <a:buSzPct val="100000"/>
              <a:buFont typeface="Arial" panose="020B0604020202020204" pitchFamily="34" charset="0"/>
              <a:buChar char="•"/>
            </a:pPr>
            <a:r>
              <a:rPr lang="en-IN" sz="1600" dirty="0"/>
              <a:t>Pod is a group of containers, the smallest unit that can be scheduled to be deployed through K8s.</a:t>
            </a:r>
          </a:p>
          <a:p>
            <a:pPr marL="419100" lvl="0" indent="-285750">
              <a:lnSpc>
                <a:spcPct val="150000"/>
              </a:lnSpc>
              <a:buSzPct val="100000"/>
              <a:buFont typeface="Arial" panose="020B0604020202020204" pitchFamily="34" charset="0"/>
              <a:buChar char="•"/>
            </a:pPr>
            <a:r>
              <a:rPr lang="en-IN" sz="1600" dirty="0"/>
              <a:t>Normally a microservices is provided by this tightly coupled group of containers.</a:t>
            </a:r>
          </a:p>
          <a:p>
            <a:pPr marL="419100" lvl="0" indent="-285750">
              <a:lnSpc>
                <a:spcPct val="150000"/>
              </a:lnSpc>
              <a:buSzPct val="100000"/>
              <a:buFont typeface="Arial" panose="020B0604020202020204" pitchFamily="34" charset="0"/>
              <a:buChar char="•"/>
            </a:pPr>
            <a:endParaRPr lang="en-IN" sz="1600" dirty="0"/>
          </a:p>
          <a:p>
            <a:pPr marL="419100" lvl="0" indent="-285750">
              <a:lnSpc>
                <a:spcPct val="150000"/>
              </a:lnSpc>
              <a:buSzPct val="100000"/>
              <a:buFont typeface="Arial" panose="020B0604020202020204" pitchFamily="34" charset="0"/>
              <a:buChar char="•"/>
            </a:pPr>
            <a:r>
              <a:rPr lang="en-IN" sz="1600" dirty="0"/>
              <a:t>This groups of containers would share storage, Linux namespaces, </a:t>
            </a:r>
            <a:r>
              <a:rPr lang="en-IN" sz="1600" dirty="0" err="1"/>
              <a:t>cgroups</a:t>
            </a:r>
            <a:r>
              <a:rPr lang="en-IN" sz="1600" dirty="0"/>
              <a:t>, IP addresses.</a:t>
            </a:r>
          </a:p>
          <a:p>
            <a:pPr marL="419100" lvl="0" indent="-285750">
              <a:lnSpc>
                <a:spcPct val="150000"/>
              </a:lnSpc>
              <a:buSzPct val="100000"/>
              <a:buFont typeface="Arial" panose="020B0604020202020204" pitchFamily="34" charset="0"/>
              <a:buChar char="•"/>
            </a:pPr>
            <a:endParaRPr lang="en-IN" sz="1600" dirty="0"/>
          </a:p>
          <a:p>
            <a:pPr marL="419100" lvl="0" indent="-285750">
              <a:lnSpc>
                <a:spcPct val="150000"/>
              </a:lnSpc>
              <a:buSzPct val="100000"/>
              <a:buFont typeface="Arial" panose="020B0604020202020204" pitchFamily="34" charset="0"/>
              <a:buChar char="•"/>
            </a:pPr>
            <a:r>
              <a:rPr lang="en-IN" sz="1600" dirty="0"/>
              <a:t> These are co-located, hence share resources and are always scheduled together.</a:t>
            </a:r>
          </a:p>
          <a:p>
            <a:pPr marL="419100" lvl="0" indent="-285750">
              <a:lnSpc>
                <a:spcPct val="150000"/>
              </a:lnSpc>
              <a:buSzPct val="100000"/>
              <a:buFont typeface="Arial" panose="020B0604020202020204" pitchFamily="34" charset="0"/>
              <a:buChar char="•"/>
            </a:pPr>
            <a:endParaRPr lang="en-IN" sz="1600" dirty="0"/>
          </a:p>
          <a:p>
            <a:pPr marL="419100" lvl="0" indent="-285750">
              <a:lnSpc>
                <a:spcPct val="150000"/>
              </a:lnSpc>
              <a:buSzPct val="100000"/>
              <a:buFont typeface="Arial" panose="020B0604020202020204" pitchFamily="34" charset="0"/>
              <a:buChar char="•"/>
            </a:pPr>
            <a:r>
              <a:rPr lang="en-IN" sz="1600" dirty="0"/>
              <a:t> created, destroyed and re-created on demand, based on the state of the server and the service itself.</a:t>
            </a:r>
          </a:p>
          <a:p>
            <a:pPr marL="133350" lvl="0">
              <a:buSzPct val="100000"/>
            </a:pPr>
            <a:endParaRPr lang="en-GB" sz="1500" dirty="0"/>
          </a:p>
        </p:txBody>
      </p:sp>
    </p:spTree>
    <p:extLst>
      <p:ext uri="{BB962C8B-B14F-4D97-AF65-F5344CB8AC3E}">
        <p14:creationId xmlns:p14="http://schemas.microsoft.com/office/powerpoint/2010/main" val="368765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GB" dirty="0"/>
              <a:t>Kubernetes components: Service</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419100" lvl="0" indent="-285750">
              <a:lnSpc>
                <a:spcPct val="150000"/>
              </a:lnSpc>
              <a:buSzPct val="100000"/>
              <a:buFont typeface="Arial" panose="020B0604020202020204" pitchFamily="34" charset="0"/>
              <a:buChar char="•"/>
            </a:pPr>
            <a:r>
              <a:rPr lang="en-IN" sz="1600" i="1" dirty="0"/>
              <a:t>service</a:t>
            </a:r>
            <a:r>
              <a:rPr lang="en-IN" sz="1600" dirty="0"/>
              <a:t>, is an abstraction on top of number of pods, </a:t>
            </a:r>
          </a:p>
          <a:p>
            <a:pPr marL="419100" lvl="0" indent="-285750">
              <a:lnSpc>
                <a:spcPct val="150000"/>
              </a:lnSpc>
              <a:buSzPct val="100000"/>
              <a:buFont typeface="Arial" panose="020B0604020202020204" pitchFamily="34" charset="0"/>
              <a:buChar char="•"/>
            </a:pPr>
            <a:r>
              <a:rPr lang="en-IN" sz="1600" dirty="0"/>
              <a:t>typically requiring to run a proxy on top, to communicate with it via a Virtual IP address. </a:t>
            </a:r>
          </a:p>
          <a:p>
            <a:pPr marL="419100" lvl="0" indent="-285750">
              <a:lnSpc>
                <a:spcPct val="150000"/>
              </a:lnSpc>
              <a:buSzPct val="100000"/>
              <a:buFont typeface="Arial" panose="020B0604020202020204" pitchFamily="34" charset="0"/>
              <a:buChar char="•"/>
            </a:pPr>
            <a:r>
              <a:rPr lang="en-IN" sz="1600" dirty="0"/>
              <a:t>This is where you can configure load balancing for your numerous pods and expose them via a service.</a:t>
            </a:r>
            <a:endParaRPr lang="en-GB" sz="1500" dirty="0"/>
          </a:p>
        </p:txBody>
      </p:sp>
      <p:pic>
        <p:nvPicPr>
          <p:cNvPr id="3" name="Picture 2">
            <a:extLst>
              <a:ext uri="{FF2B5EF4-FFF2-40B4-BE49-F238E27FC236}">
                <a16:creationId xmlns:a16="http://schemas.microsoft.com/office/drawing/2014/main" id="{02AA5917-384D-4F20-B962-E3C6F9E0ED49}"/>
              </a:ext>
            </a:extLst>
          </p:cNvPr>
          <p:cNvPicPr>
            <a:picLocks noChangeAspect="1"/>
          </p:cNvPicPr>
          <p:nvPr/>
        </p:nvPicPr>
        <p:blipFill>
          <a:blip r:embed="rId3"/>
          <a:stretch>
            <a:fillRect/>
          </a:stretch>
        </p:blipFill>
        <p:spPr>
          <a:xfrm>
            <a:off x="1835696" y="2057514"/>
            <a:ext cx="4320480" cy="3079324"/>
          </a:xfrm>
          <a:prstGeom prst="rect">
            <a:avLst/>
          </a:prstGeom>
        </p:spPr>
      </p:pic>
    </p:spTree>
    <p:extLst>
      <p:ext uri="{BB962C8B-B14F-4D97-AF65-F5344CB8AC3E}">
        <p14:creationId xmlns:p14="http://schemas.microsoft.com/office/powerpoint/2010/main" val="414133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Service</a:t>
            </a:r>
          </a:p>
        </p:txBody>
      </p:sp>
      <p:sp>
        <p:nvSpPr>
          <p:cNvPr id="6" name="Rectangle 4">
            <a:extLst>
              <a:ext uri="{FF2B5EF4-FFF2-40B4-BE49-F238E27FC236}">
                <a16:creationId xmlns:a16="http://schemas.microsoft.com/office/drawing/2014/main" id="{A453A4BD-8FF8-4F26-BAA8-F3D8FA6AB4AC}"/>
              </a:ext>
            </a:extLst>
          </p:cNvPr>
          <p:cNvSpPr>
            <a:spLocks noChangeArrowheads="1"/>
          </p:cNvSpPr>
          <p:nvPr/>
        </p:nvSpPr>
        <p:spPr bwMode="auto">
          <a:xfrm>
            <a:off x="98250" y="771550"/>
            <a:ext cx="8676455"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lvl="0" defTabSz="914400" eaLnBrk="0" fontAlgn="base" latinLnBrk="0" hangingPunct="0">
              <a:lnSpc>
                <a:spcPct val="150000"/>
              </a:lnSpc>
              <a:buClrTx/>
              <a:buSzTx/>
              <a:tabLst/>
            </a:pPr>
            <a:r>
              <a:rPr lang="en-US" altLang="en-US" sz="1600" b="1" dirty="0" err="1"/>
              <a:t>ClusterIP</a:t>
            </a:r>
            <a:endParaRPr lang="en-US" altLang="en-US" sz="1600" b="1" dirty="0"/>
          </a:p>
          <a:p>
            <a:pPr marL="285750" lvl="1" indent="-285750" defTabSz="914400" eaLnBrk="0" fontAlgn="base" latinLnBrk="0" hangingPunct="0">
              <a:lnSpc>
                <a:spcPct val="150000"/>
              </a:lnSpc>
              <a:buClrTx/>
              <a:buSzTx/>
              <a:buFont typeface="Arial" panose="020B0604020202020204" pitchFamily="34" charset="0"/>
              <a:buChar char="•"/>
              <a:tabLst/>
            </a:pPr>
            <a:r>
              <a:rPr lang="en-US" altLang="en-US" sz="1600" dirty="0"/>
              <a:t>This type will make the service only visible to the internal network for routing internal traffic.</a:t>
            </a:r>
            <a:endParaRPr lang="en-US" altLang="en-US" sz="1600" b="1" dirty="0"/>
          </a:p>
          <a:p>
            <a:pPr lvl="0" defTabSz="914400" eaLnBrk="0" fontAlgn="base" latinLnBrk="0" hangingPunct="0">
              <a:lnSpc>
                <a:spcPct val="150000"/>
              </a:lnSpc>
              <a:buClrTx/>
              <a:buSzTx/>
              <a:tabLst/>
            </a:pPr>
            <a:r>
              <a:rPr lang="en-US" altLang="en-US" sz="1600" b="1" dirty="0" err="1"/>
              <a:t>NodeIP</a:t>
            </a:r>
            <a:endParaRPr lang="en-US" altLang="en-US" sz="1600" b="1" dirty="0"/>
          </a:p>
          <a:p>
            <a:pPr marL="285750" lvl="1" indent="-285750" defTabSz="914400" eaLnBrk="0" fontAlgn="base" latinLnBrk="0" hangingPunct="0">
              <a:lnSpc>
                <a:spcPct val="150000"/>
              </a:lnSpc>
              <a:buClrTx/>
              <a:buSzTx/>
              <a:buFont typeface="Arial" panose="020B0604020202020204" pitchFamily="34" charset="0"/>
              <a:buChar char="•"/>
              <a:tabLst/>
            </a:pPr>
            <a:r>
              <a:rPr lang="en-US" altLang="en-US" sz="1600" dirty="0"/>
              <a:t>This type will expose the service via node ports to the external network. </a:t>
            </a:r>
          </a:p>
          <a:p>
            <a:pPr marL="285750" lvl="1" indent="-285750" defTabSz="914400" eaLnBrk="0" fontAlgn="base" latinLnBrk="0" hangingPunct="0">
              <a:lnSpc>
                <a:spcPct val="150000"/>
              </a:lnSpc>
              <a:buClrTx/>
              <a:buSzTx/>
              <a:buFont typeface="Arial" panose="020B0604020202020204" pitchFamily="34" charset="0"/>
              <a:buChar char="•"/>
              <a:tabLst/>
            </a:pPr>
            <a:r>
              <a:rPr lang="en-US" altLang="en-US" sz="1600" dirty="0"/>
              <a:t>Each port in a service will be mapped to a node port and those will be accessible via&lt;node-</a:t>
            </a:r>
            <a:r>
              <a:rPr lang="en-US" altLang="en-US" sz="1600" dirty="0" err="1"/>
              <a:t>ip</a:t>
            </a:r>
            <a:r>
              <a:rPr lang="en-US" altLang="en-US" sz="1600" dirty="0"/>
              <a:t>&gt;:&lt;node-port&gt;.</a:t>
            </a:r>
            <a:endParaRPr lang="en-US" sz="1600" dirty="0"/>
          </a:p>
          <a:p>
            <a:pPr eaLnBrk="0" fontAlgn="base" hangingPunct="0">
              <a:lnSpc>
                <a:spcPct val="150000"/>
              </a:lnSpc>
            </a:pPr>
            <a:r>
              <a:rPr lang="en-IN" sz="1600" b="1" dirty="0"/>
              <a:t>Load Balancer</a:t>
            </a:r>
          </a:p>
          <a:p>
            <a:pPr marL="285750" lvl="1" indent="-285750" eaLnBrk="0" fontAlgn="base" hangingPunct="0">
              <a:lnSpc>
                <a:spcPct val="150000"/>
              </a:lnSpc>
              <a:buFont typeface="Arial" panose="020B0604020202020204" pitchFamily="34" charset="0"/>
              <a:buChar char="•"/>
            </a:pPr>
            <a:r>
              <a:rPr lang="en-IN" sz="1600" dirty="0"/>
              <a:t>Services need to be exposed via a dynamic load balancer the service type can be set to Load Balancer. </a:t>
            </a:r>
          </a:p>
          <a:p>
            <a:pPr marL="285750" lvl="1" indent="-285750" eaLnBrk="0" fontAlgn="base" hangingPunct="0">
              <a:lnSpc>
                <a:spcPct val="150000"/>
              </a:lnSpc>
              <a:buFont typeface="Arial" panose="020B0604020202020204" pitchFamily="34" charset="0"/>
              <a:buChar char="•"/>
            </a:pPr>
            <a:r>
              <a:rPr lang="en-IN" sz="1600" dirty="0"/>
              <a:t>This feature is enabled by the underlying cloud provider (example: Azure).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047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Replication Controller and scaling out</a:t>
            </a:r>
          </a:p>
        </p:txBody>
      </p:sp>
      <p:pic>
        <p:nvPicPr>
          <p:cNvPr id="3" name="Picture 2">
            <a:extLst>
              <a:ext uri="{FF2B5EF4-FFF2-40B4-BE49-F238E27FC236}">
                <a16:creationId xmlns:a16="http://schemas.microsoft.com/office/drawing/2014/main" id="{F99CAF94-C491-48B2-BE42-168C670E8622}"/>
              </a:ext>
            </a:extLst>
          </p:cNvPr>
          <p:cNvPicPr>
            <a:picLocks noChangeAspect="1"/>
          </p:cNvPicPr>
          <p:nvPr/>
        </p:nvPicPr>
        <p:blipFill>
          <a:blip r:embed="rId3"/>
          <a:stretch>
            <a:fillRect/>
          </a:stretch>
        </p:blipFill>
        <p:spPr>
          <a:xfrm>
            <a:off x="2471737" y="833437"/>
            <a:ext cx="4200525" cy="3476625"/>
          </a:xfrm>
          <a:prstGeom prst="rect">
            <a:avLst/>
          </a:prstGeom>
        </p:spPr>
      </p:pic>
    </p:spTree>
    <p:extLst>
      <p:ext uri="{BB962C8B-B14F-4D97-AF65-F5344CB8AC3E}">
        <p14:creationId xmlns:p14="http://schemas.microsoft.com/office/powerpoint/2010/main" val="109263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Ingress Controller and load balancing</a:t>
            </a:r>
          </a:p>
        </p:txBody>
      </p:sp>
      <p:sp>
        <p:nvSpPr>
          <p:cNvPr id="3" name="Rectangle 2">
            <a:extLst>
              <a:ext uri="{FF2B5EF4-FFF2-40B4-BE49-F238E27FC236}">
                <a16:creationId xmlns:a16="http://schemas.microsoft.com/office/drawing/2014/main" id="{15B80344-3289-4665-A664-1C3E4E9FED3F}"/>
              </a:ext>
            </a:extLst>
          </p:cNvPr>
          <p:cNvSpPr/>
          <p:nvPr/>
        </p:nvSpPr>
        <p:spPr>
          <a:xfrm>
            <a:off x="179512" y="771551"/>
            <a:ext cx="8745338" cy="3370666"/>
          </a:xfrm>
          <a:prstGeom prst="rect">
            <a:avLst/>
          </a:prstGeom>
        </p:spPr>
        <p:txBody>
          <a:bodyPr wrap="square">
            <a:spAutoFit/>
          </a:bodyPr>
          <a:lstStyle/>
          <a:p>
            <a:pPr marL="285750" indent="-285750" fontAlgn="base">
              <a:lnSpc>
                <a:spcPct val="150000"/>
              </a:lnSpc>
              <a:buFont typeface="Arial" panose="020B0604020202020204" pitchFamily="34" charset="0"/>
              <a:buChar char="•"/>
            </a:pPr>
            <a:r>
              <a:rPr lang="en-IN" sz="1600" dirty="0"/>
              <a:t>Ingress controller is a proxy server on </a:t>
            </a:r>
            <a:r>
              <a:rPr lang="en-IN" sz="1600" dirty="0" err="1"/>
              <a:t>kubernetes</a:t>
            </a:r>
            <a:endParaRPr lang="en-IN" sz="1600" dirty="0"/>
          </a:p>
          <a:p>
            <a:pPr marL="285750" indent="-285750" fontAlgn="base">
              <a:lnSpc>
                <a:spcPct val="150000"/>
              </a:lnSpc>
              <a:buFont typeface="Arial" panose="020B0604020202020204" pitchFamily="34" charset="0"/>
              <a:buChar char="•"/>
            </a:pPr>
            <a:endParaRPr lang="en-IN" sz="1600" dirty="0"/>
          </a:p>
          <a:p>
            <a:pPr marL="285750" indent="-285750" fontAlgn="base">
              <a:lnSpc>
                <a:spcPct val="150000"/>
              </a:lnSpc>
              <a:buFont typeface="Arial" panose="020B0604020202020204" pitchFamily="34" charset="0"/>
              <a:buChar char="•"/>
            </a:pPr>
            <a:r>
              <a:rPr lang="en-IN" sz="1600" dirty="0"/>
              <a:t>It exposes Kubernetes services via well-known ports, such as 80, 443.</a:t>
            </a:r>
          </a:p>
          <a:p>
            <a:pPr marL="285750" indent="-285750" fontAlgn="base">
              <a:lnSpc>
                <a:spcPct val="150000"/>
              </a:lnSpc>
              <a:buFont typeface="Arial" panose="020B0604020202020204" pitchFamily="34" charset="0"/>
              <a:buChar char="•"/>
            </a:pPr>
            <a:endParaRPr lang="en-IN" sz="1600" dirty="0"/>
          </a:p>
          <a:p>
            <a:pPr marL="285750" indent="-285750" fontAlgn="base">
              <a:lnSpc>
                <a:spcPct val="150000"/>
              </a:lnSpc>
              <a:buFont typeface="Arial" panose="020B0604020202020204" pitchFamily="34" charset="0"/>
              <a:buChar char="•"/>
            </a:pPr>
            <a:r>
              <a:rPr lang="en-IN" sz="1600" dirty="0"/>
              <a:t>An ingress controller listens to Kubernetes API, generates a proxy configuration in runtime whenever a service is changed, and reloads the Nginx configuration. </a:t>
            </a:r>
          </a:p>
          <a:p>
            <a:pPr marL="285750" indent="-285750" fontAlgn="base">
              <a:lnSpc>
                <a:spcPct val="150000"/>
              </a:lnSpc>
              <a:buFont typeface="Arial" panose="020B0604020202020204" pitchFamily="34" charset="0"/>
              <a:buChar char="•"/>
            </a:pPr>
            <a:endParaRPr lang="en-IN" sz="1600" dirty="0"/>
          </a:p>
          <a:p>
            <a:pPr marL="285750" indent="-285750" fontAlgn="base">
              <a:lnSpc>
                <a:spcPct val="150000"/>
              </a:lnSpc>
              <a:buFont typeface="Arial" panose="020B0604020202020204" pitchFamily="34" charset="0"/>
              <a:buChar char="•"/>
            </a:pPr>
            <a:r>
              <a:rPr lang="en-IN" sz="1600" dirty="0"/>
              <a:t>It can expose any given port via a Docker host port. </a:t>
            </a:r>
          </a:p>
          <a:p>
            <a:pPr marL="285750" indent="-285750" fontAlgn="base">
              <a:lnSpc>
                <a:spcPct val="150000"/>
              </a:lnSpc>
              <a:buFont typeface="Arial" panose="020B0604020202020204" pitchFamily="34" charset="0"/>
              <a:buChar char="•"/>
            </a:pPr>
            <a:endParaRPr lang="en-IN" sz="1600" dirty="0"/>
          </a:p>
        </p:txBody>
      </p:sp>
    </p:spTree>
    <p:extLst>
      <p:ext uri="{BB962C8B-B14F-4D97-AF65-F5344CB8AC3E}">
        <p14:creationId xmlns:p14="http://schemas.microsoft.com/office/powerpoint/2010/main" val="366423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Ingress Controller and load balancing</a:t>
            </a:r>
          </a:p>
        </p:txBody>
      </p:sp>
      <p:sp>
        <p:nvSpPr>
          <p:cNvPr id="3" name="Rectangle 2">
            <a:extLst>
              <a:ext uri="{FF2B5EF4-FFF2-40B4-BE49-F238E27FC236}">
                <a16:creationId xmlns:a16="http://schemas.microsoft.com/office/drawing/2014/main" id="{15B80344-3289-4665-A664-1C3E4E9FED3F}"/>
              </a:ext>
            </a:extLst>
          </p:cNvPr>
          <p:cNvSpPr/>
          <p:nvPr/>
        </p:nvSpPr>
        <p:spPr>
          <a:xfrm>
            <a:off x="179512" y="771551"/>
            <a:ext cx="8745338" cy="3001334"/>
          </a:xfrm>
          <a:prstGeom prst="rect">
            <a:avLst/>
          </a:prstGeom>
        </p:spPr>
        <p:txBody>
          <a:bodyPr wrap="square">
            <a:spAutoFit/>
          </a:bodyPr>
          <a:lstStyle/>
          <a:p>
            <a:pPr marL="285750" indent="-285750" fontAlgn="base">
              <a:lnSpc>
                <a:spcPct val="150000"/>
              </a:lnSpc>
              <a:buFont typeface="Arial" panose="020B0604020202020204" pitchFamily="34" charset="0"/>
              <a:buChar char="•"/>
            </a:pPr>
            <a:r>
              <a:rPr lang="en-IN" sz="1600" dirty="0"/>
              <a:t>Clients can send requests to one of the Kubernetes node IPs, Nginx port and those will get redirected to the relevant service. </a:t>
            </a:r>
          </a:p>
          <a:p>
            <a:pPr marL="285750" indent="-285750" fontAlgn="base">
              <a:lnSpc>
                <a:spcPct val="150000"/>
              </a:lnSpc>
              <a:buFont typeface="Arial" panose="020B0604020202020204" pitchFamily="34" charset="0"/>
              <a:buChar char="•"/>
            </a:pPr>
            <a:endParaRPr lang="en-IN" sz="1600" dirty="0"/>
          </a:p>
          <a:p>
            <a:pPr marL="285750" indent="-285750" fontAlgn="base">
              <a:lnSpc>
                <a:spcPct val="150000"/>
              </a:lnSpc>
              <a:buFont typeface="Arial" panose="020B0604020202020204" pitchFamily="34" charset="0"/>
              <a:buChar char="•"/>
            </a:pPr>
            <a:r>
              <a:rPr lang="en-IN" sz="1600" dirty="0"/>
              <a:t>The service will do round robin load balancing in the network layer.</a:t>
            </a:r>
          </a:p>
          <a:p>
            <a:pPr marL="285750" indent="-285750" fontAlgn="base">
              <a:lnSpc>
                <a:spcPct val="150000"/>
              </a:lnSpc>
              <a:buFont typeface="Arial" panose="020B0604020202020204" pitchFamily="34" charset="0"/>
              <a:buChar char="•"/>
            </a:pPr>
            <a:endParaRPr lang="en-IN" sz="1600" dirty="0"/>
          </a:p>
          <a:p>
            <a:pPr marL="285750" indent="-285750" fontAlgn="base">
              <a:lnSpc>
                <a:spcPct val="150000"/>
              </a:lnSpc>
              <a:buFont typeface="Arial" panose="020B0604020202020204" pitchFamily="34" charset="0"/>
              <a:buChar char="•"/>
            </a:pPr>
            <a:r>
              <a:rPr lang="en-IN" sz="1600" dirty="0"/>
              <a:t>The service can be identified using an URL context or hostname;</a:t>
            </a:r>
            <a:br>
              <a:rPr lang="en-IN" sz="1600" dirty="0"/>
            </a:br>
            <a:r>
              <a:rPr lang="en-IN" sz="1600" dirty="0">
                <a:hlinkClick r:id="rId3"/>
              </a:rPr>
              <a:t>https://node-ip/foo/, https://foo.bar.com/</a:t>
            </a:r>
            <a:endParaRPr lang="en-IN" sz="1600" dirty="0"/>
          </a:p>
          <a:p>
            <a:pPr fontAlgn="base">
              <a:lnSpc>
                <a:spcPct val="150000"/>
              </a:lnSpc>
            </a:pPr>
            <a:endParaRPr lang="en-IN" sz="1600" dirty="0"/>
          </a:p>
        </p:txBody>
      </p:sp>
    </p:spTree>
    <p:extLst>
      <p:ext uri="{BB962C8B-B14F-4D97-AF65-F5344CB8AC3E}">
        <p14:creationId xmlns:p14="http://schemas.microsoft.com/office/powerpoint/2010/main" val="1018159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Ingress Controller and load balancing</a:t>
            </a:r>
          </a:p>
        </p:txBody>
      </p:sp>
      <p:pic>
        <p:nvPicPr>
          <p:cNvPr id="2" name="Picture 1">
            <a:extLst>
              <a:ext uri="{FF2B5EF4-FFF2-40B4-BE49-F238E27FC236}">
                <a16:creationId xmlns:a16="http://schemas.microsoft.com/office/drawing/2014/main" id="{62C67CD6-5870-4C9B-8F37-0DE53C5C6B25}"/>
              </a:ext>
            </a:extLst>
          </p:cNvPr>
          <p:cNvPicPr>
            <a:picLocks noChangeAspect="1"/>
          </p:cNvPicPr>
          <p:nvPr/>
        </p:nvPicPr>
        <p:blipFill>
          <a:blip r:embed="rId3"/>
          <a:stretch>
            <a:fillRect/>
          </a:stretch>
        </p:blipFill>
        <p:spPr>
          <a:xfrm>
            <a:off x="745980" y="723775"/>
            <a:ext cx="7531139" cy="4372322"/>
          </a:xfrm>
          <a:prstGeom prst="rect">
            <a:avLst/>
          </a:prstGeom>
        </p:spPr>
      </p:pic>
    </p:spTree>
    <p:extLst>
      <p:ext uri="{BB962C8B-B14F-4D97-AF65-F5344CB8AC3E}">
        <p14:creationId xmlns:p14="http://schemas.microsoft.com/office/powerpoint/2010/main" val="2004908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Service Load balancer: Sticky session management</a:t>
            </a:r>
          </a:p>
        </p:txBody>
      </p:sp>
      <p:pic>
        <p:nvPicPr>
          <p:cNvPr id="3" name="Picture 2">
            <a:extLst>
              <a:ext uri="{FF2B5EF4-FFF2-40B4-BE49-F238E27FC236}">
                <a16:creationId xmlns:a16="http://schemas.microsoft.com/office/drawing/2014/main" id="{2D2FFCD4-FDBB-44E7-A3DF-1BD73DE6403F}"/>
              </a:ext>
            </a:extLst>
          </p:cNvPr>
          <p:cNvPicPr>
            <a:picLocks noChangeAspect="1"/>
          </p:cNvPicPr>
          <p:nvPr/>
        </p:nvPicPr>
        <p:blipFill>
          <a:blip r:embed="rId3"/>
          <a:stretch>
            <a:fillRect/>
          </a:stretch>
        </p:blipFill>
        <p:spPr>
          <a:xfrm>
            <a:off x="1259632" y="786053"/>
            <a:ext cx="6366355" cy="4338205"/>
          </a:xfrm>
          <a:prstGeom prst="rect">
            <a:avLst/>
          </a:prstGeom>
        </p:spPr>
      </p:pic>
    </p:spTree>
    <p:extLst>
      <p:ext uri="{BB962C8B-B14F-4D97-AF65-F5344CB8AC3E}">
        <p14:creationId xmlns:p14="http://schemas.microsoft.com/office/powerpoint/2010/main" val="360055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Service Load balancer: Sticky session management</a:t>
            </a:r>
          </a:p>
        </p:txBody>
      </p:sp>
      <p:sp>
        <p:nvSpPr>
          <p:cNvPr id="2" name="Rectangle 1">
            <a:extLst>
              <a:ext uri="{FF2B5EF4-FFF2-40B4-BE49-F238E27FC236}">
                <a16:creationId xmlns:a16="http://schemas.microsoft.com/office/drawing/2014/main" id="{775B0B70-33A9-4492-9F9A-534CC7ABF5FF}"/>
              </a:ext>
            </a:extLst>
          </p:cNvPr>
          <p:cNvSpPr/>
          <p:nvPr/>
        </p:nvSpPr>
        <p:spPr>
          <a:xfrm>
            <a:off x="179512" y="771550"/>
            <a:ext cx="8826600" cy="3739998"/>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t>Kubernetes</a:t>
            </a:r>
            <a:r>
              <a:rPr lang="en-IN" dirty="0">
                <a:solidFill>
                  <a:srgbClr val="444444"/>
                </a:solidFill>
                <a:latin typeface="Nunito Sans"/>
              </a:rPr>
              <a:t> </a:t>
            </a:r>
            <a:r>
              <a:rPr lang="en-IN" sz="1600" dirty="0"/>
              <a:t>provides another mechanism for load balancing pods using third-party load balancers. </a:t>
            </a:r>
          </a:p>
          <a:p>
            <a:pPr marL="285750" indent="-285750">
              <a:lnSpc>
                <a:spcPct val="150000"/>
              </a:lnSpc>
              <a:buFont typeface="Arial" panose="020B0604020202020204" pitchFamily="34" charset="0"/>
              <a:buChar char="•"/>
            </a:pPr>
            <a:endParaRPr lang="en-IN" sz="1600" dirty="0"/>
          </a:p>
          <a:p>
            <a:pPr marL="285750" indent="-285750">
              <a:lnSpc>
                <a:spcPct val="150000"/>
              </a:lnSpc>
              <a:buFont typeface="Arial" panose="020B0604020202020204" pitchFamily="34" charset="0"/>
              <a:buChar char="•"/>
            </a:pPr>
            <a:r>
              <a:rPr lang="en-IN" sz="1600" dirty="0"/>
              <a:t>These are known as service load balancers. </a:t>
            </a:r>
          </a:p>
          <a:p>
            <a:pPr marL="285750" indent="-285750">
              <a:lnSpc>
                <a:spcPct val="150000"/>
              </a:lnSpc>
              <a:buFont typeface="Arial" panose="020B0604020202020204" pitchFamily="34" charset="0"/>
              <a:buChar char="•"/>
            </a:pPr>
            <a:endParaRPr lang="en-IN" sz="1600" dirty="0"/>
          </a:p>
          <a:p>
            <a:pPr marL="285750" indent="-285750">
              <a:lnSpc>
                <a:spcPct val="150000"/>
              </a:lnSpc>
              <a:buFont typeface="Arial" panose="020B0604020202020204" pitchFamily="34" charset="0"/>
              <a:buChar char="•"/>
            </a:pPr>
            <a:r>
              <a:rPr lang="en-IN" sz="1600" dirty="0"/>
              <a:t>Unlike ingress, service load balancers don’t route requests to services, rather they are dispatched directly to the pods. </a:t>
            </a:r>
          </a:p>
          <a:p>
            <a:pPr marL="285750" indent="-285750">
              <a:lnSpc>
                <a:spcPct val="150000"/>
              </a:lnSpc>
              <a:buFont typeface="Arial" panose="020B0604020202020204" pitchFamily="34" charset="0"/>
              <a:buChar char="•"/>
            </a:pPr>
            <a:endParaRPr lang="en-IN" sz="1600" dirty="0"/>
          </a:p>
          <a:p>
            <a:pPr marL="285750" indent="-285750">
              <a:lnSpc>
                <a:spcPct val="150000"/>
              </a:lnSpc>
              <a:buFont typeface="Arial" panose="020B0604020202020204" pitchFamily="34" charset="0"/>
              <a:buChar char="•"/>
            </a:pPr>
            <a:r>
              <a:rPr lang="en-IN" sz="1600" dirty="0"/>
              <a:t>The main advantage of this feature is the ability to provide sticky session management at the load balancer.</a:t>
            </a:r>
          </a:p>
        </p:txBody>
      </p:sp>
    </p:spTree>
    <p:extLst>
      <p:ext uri="{BB962C8B-B14F-4D97-AF65-F5344CB8AC3E}">
        <p14:creationId xmlns:p14="http://schemas.microsoft.com/office/powerpoint/2010/main" val="272739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5536" y="22870"/>
            <a:ext cx="8222100" cy="933600"/>
          </a:xfrm>
          <a:prstGeom prst="rect">
            <a:avLst/>
          </a:prstGeom>
        </p:spPr>
        <p:txBody>
          <a:bodyPr lIns="91425" tIns="91425" rIns="91425" bIns="91425" anchor="b" anchorCtr="0">
            <a:noAutofit/>
          </a:bodyPr>
          <a:lstStyle/>
          <a:p>
            <a:pPr lvl="0" rtl="0">
              <a:spcBef>
                <a:spcPts val="0"/>
              </a:spcBef>
              <a:buNone/>
            </a:pPr>
            <a:r>
              <a:rPr lang="en-GB" dirty="0"/>
              <a:t>Kubernetes</a:t>
            </a:r>
          </a:p>
        </p:txBody>
      </p:sp>
      <p:sp>
        <p:nvSpPr>
          <p:cNvPr id="68" name="Shape 68"/>
          <p:cNvSpPr txBox="1">
            <a:spLocks noGrp="1"/>
          </p:cNvSpPr>
          <p:nvPr>
            <p:ph type="subTitle" idx="1"/>
          </p:nvPr>
        </p:nvSpPr>
        <p:spPr>
          <a:xfrm>
            <a:off x="5436096" y="411510"/>
            <a:ext cx="2021235" cy="432900"/>
          </a:xfrm>
          <a:prstGeom prst="rect">
            <a:avLst/>
          </a:prstGeom>
        </p:spPr>
        <p:txBody>
          <a:bodyPr lIns="91425" tIns="91425" rIns="91425" bIns="91425" anchor="t" anchorCtr="0">
            <a:noAutofit/>
          </a:bodyPr>
          <a:lstStyle/>
          <a:p>
            <a:pPr lvl="0" rtl="0">
              <a:spcBef>
                <a:spcPts val="0"/>
              </a:spcBef>
              <a:buNone/>
            </a:pPr>
            <a:r>
              <a:rPr lang="en-GB" b="1" u="sng" dirty="0"/>
              <a:t>An Introduction</a:t>
            </a:r>
          </a:p>
        </p:txBody>
      </p:sp>
      <p:sp>
        <p:nvSpPr>
          <p:cNvPr id="2" name="Rectangle 1"/>
          <p:cNvSpPr/>
          <p:nvPr/>
        </p:nvSpPr>
        <p:spPr>
          <a:xfrm>
            <a:off x="251520" y="1131590"/>
            <a:ext cx="8640960" cy="2769989"/>
          </a:xfrm>
          <a:prstGeom prst="rect">
            <a:avLst/>
          </a:prstGeom>
        </p:spPr>
        <p:txBody>
          <a:bodyPr wrap="square">
            <a:spAutoFit/>
          </a:bodyPr>
          <a:lstStyle/>
          <a:p>
            <a:pPr marL="342900" indent="-342900">
              <a:buFont typeface="Arial" panose="020B0604020202020204" pitchFamily="34" charset="0"/>
              <a:buChar char="•"/>
            </a:pPr>
            <a:r>
              <a:rPr lang="en-IN" sz="2000" dirty="0">
                <a:solidFill>
                  <a:schemeClr val="bg1"/>
                </a:solidFill>
              </a:rPr>
              <a:t> Kubernetes is an open-source system for automating deployment, scaling, and management of containerized applications.</a:t>
            </a:r>
          </a:p>
          <a:p>
            <a:pPr marL="342900" indent="-342900">
              <a:buFont typeface="Arial" panose="020B0604020202020204" pitchFamily="34" charset="0"/>
              <a:buChar char="•"/>
            </a:pPr>
            <a:endParaRPr lang="en-IN" sz="2000" dirty="0">
              <a:solidFill>
                <a:schemeClr val="bg1"/>
              </a:solidFill>
            </a:endParaRPr>
          </a:p>
          <a:p>
            <a:pPr marL="342900" indent="-342900">
              <a:buFont typeface="Arial" panose="020B0604020202020204" pitchFamily="34" charset="0"/>
              <a:buChar char="•"/>
            </a:pPr>
            <a:r>
              <a:rPr lang="en-IN" sz="2000" dirty="0">
                <a:solidFill>
                  <a:schemeClr val="bg1"/>
                </a:solidFill>
              </a:rPr>
              <a:t>It groups containers that make up an application into logical units for easy management and discovery. </a:t>
            </a:r>
          </a:p>
          <a:p>
            <a:pPr marL="342900" indent="-342900">
              <a:buFont typeface="Arial" panose="020B0604020202020204" pitchFamily="34" charset="0"/>
              <a:buChar char="•"/>
            </a:pPr>
            <a:endParaRPr lang="en-IN" sz="2000" dirty="0">
              <a:solidFill>
                <a:schemeClr val="bg1"/>
              </a:solidFill>
            </a:endParaRPr>
          </a:p>
          <a:p>
            <a:pPr marL="342900" indent="-342900">
              <a:buFont typeface="Arial" panose="020B0604020202020204" pitchFamily="34" charset="0"/>
              <a:buChar char="•"/>
            </a:pPr>
            <a:r>
              <a:rPr lang="en-IN" sz="2000" dirty="0">
                <a:solidFill>
                  <a:schemeClr val="bg1"/>
                </a:solidFill>
              </a:rPr>
              <a:t>Kubernetes automates the distribution and scheduling of application containers across a cluster in a more efficient way. </a:t>
            </a:r>
          </a:p>
          <a:p>
            <a:endParaRPr lang="en-IN" dirty="0"/>
          </a:p>
        </p:txBody>
      </p:sp>
    </p:spTree>
    <p:extLst>
      <p:ext uri="{BB962C8B-B14F-4D97-AF65-F5344CB8AC3E}">
        <p14:creationId xmlns:p14="http://schemas.microsoft.com/office/powerpoint/2010/main" val="620420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References:</a:t>
            </a:r>
          </a:p>
        </p:txBody>
      </p:sp>
      <p:sp>
        <p:nvSpPr>
          <p:cNvPr id="80" name="Shape 80"/>
          <p:cNvSpPr txBox="1"/>
          <p:nvPr/>
        </p:nvSpPr>
        <p:spPr>
          <a:xfrm>
            <a:off x="-11848" y="677822"/>
            <a:ext cx="9016800" cy="4342200"/>
          </a:xfrm>
          <a:prstGeom prst="rect">
            <a:avLst/>
          </a:prstGeom>
          <a:noFill/>
          <a:ln>
            <a:noFill/>
          </a:ln>
        </p:spPr>
        <p:txBody>
          <a:bodyPr lIns="91425" tIns="91425" rIns="91425" bIns="91425" anchor="t" anchorCtr="0">
            <a:noAutofit/>
          </a:bodyPr>
          <a:lstStyle/>
          <a:p>
            <a:pPr fontAlgn="base"/>
            <a:endParaRPr lang="en-IN" sz="1200" b="1" dirty="0">
              <a:hlinkClick r:id="rId3"/>
            </a:endParaRPr>
          </a:p>
          <a:p>
            <a:pPr fontAlgn="base"/>
            <a:r>
              <a:rPr lang="en-IN" sz="1200" b="1" dirty="0">
                <a:hlinkClick r:id="rId4"/>
              </a:rPr>
              <a:t>https://kubernetes.io/</a:t>
            </a:r>
            <a:endParaRPr lang="en-IN" sz="1200" b="1" dirty="0"/>
          </a:p>
          <a:p>
            <a:pPr fontAlgn="base"/>
            <a:r>
              <a:rPr lang="en-IN" sz="1200" b="1" dirty="0">
                <a:hlinkClick r:id="rId5"/>
              </a:rPr>
              <a:t>https://labs.play-with-k8s.com/</a:t>
            </a:r>
            <a:endParaRPr lang="en-IN" sz="1200" b="1" dirty="0"/>
          </a:p>
          <a:p>
            <a:pPr fontAlgn="base"/>
            <a:r>
              <a:rPr lang="en-IN" sz="1200" b="1" dirty="0">
                <a:hlinkClick r:id="rId3"/>
              </a:rPr>
              <a:t>https://wso2.com/</a:t>
            </a:r>
            <a:endParaRPr lang="en-IN" sz="1200" b="1" dirty="0"/>
          </a:p>
          <a:p>
            <a:pPr fontAlgn="base"/>
            <a:r>
              <a:rPr lang="en-IN" sz="1200" b="1" dirty="0">
                <a:hlinkClick r:id="rId6"/>
              </a:rPr>
              <a:t>http://collabnix.com/</a:t>
            </a:r>
            <a:endParaRPr lang="en-IN" sz="1200" b="1" dirty="0"/>
          </a:p>
          <a:p>
            <a:pPr fontAlgn="base"/>
            <a:r>
              <a:rPr lang="en-IN" sz="1200" b="1" dirty="0">
                <a:hlinkClick r:id="rId7"/>
              </a:rPr>
              <a:t>https://labs.play-with-docker.com/</a:t>
            </a:r>
            <a:endParaRPr lang="en-IN" sz="1200" b="1" dirty="0"/>
          </a:p>
          <a:p>
            <a:pPr fontAlgn="base"/>
            <a:endParaRPr lang="en-IN" sz="1200" b="1" dirty="0"/>
          </a:p>
          <a:p>
            <a:pPr fontAlgn="base"/>
            <a:endParaRPr lang="en-IN" sz="1600" b="1" dirty="0"/>
          </a:p>
        </p:txBody>
      </p:sp>
    </p:spTree>
    <p:extLst>
      <p:ext uri="{BB962C8B-B14F-4D97-AF65-F5344CB8AC3E}">
        <p14:creationId xmlns:p14="http://schemas.microsoft.com/office/powerpoint/2010/main" val="942962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57150" y="4696825"/>
            <a:ext cx="8382000" cy="446700"/>
          </a:xfrm>
          <a:prstGeom prst="rect">
            <a:avLst/>
          </a:prstGeom>
        </p:spPr>
        <p:txBody>
          <a:bodyPr lIns="91425" tIns="91425" rIns="91425" bIns="91425" anchor="ctr" anchorCtr="0">
            <a:noAutofit/>
          </a:bodyPr>
          <a:lstStyle/>
          <a:p>
            <a:pPr lvl="0">
              <a:spcBef>
                <a:spcPts val="0"/>
              </a:spcBef>
              <a:buNone/>
            </a:pPr>
            <a:r>
              <a:rPr lang="en-GB" dirty="0"/>
              <a:t>Visit : </a:t>
            </a:r>
            <a:r>
              <a:rPr lang="en-GB" u="sng" dirty="0">
                <a:solidFill>
                  <a:schemeClr val="accent5"/>
                </a:solidFill>
                <a:hlinkClick r:id="rId3"/>
              </a:rPr>
              <a:t>www.zekeLabs.com</a:t>
            </a:r>
            <a:r>
              <a:rPr lang="en-GB" dirty="0"/>
              <a:t> for more details</a:t>
            </a:r>
          </a:p>
        </p:txBody>
      </p:sp>
      <p:sp>
        <p:nvSpPr>
          <p:cNvPr id="256" name="Shape 256"/>
          <p:cNvSpPr txBox="1"/>
          <p:nvPr/>
        </p:nvSpPr>
        <p:spPr>
          <a:xfrm>
            <a:off x="228600" y="300425"/>
            <a:ext cx="8763300" cy="4263300"/>
          </a:xfrm>
          <a:prstGeom prst="rect">
            <a:avLst/>
          </a:prstGeom>
          <a:noFill/>
          <a:ln>
            <a:noFill/>
          </a:ln>
        </p:spPr>
        <p:txBody>
          <a:bodyPr lIns="91425" tIns="91425" rIns="91425" bIns="91425" anchor="t" anchorCtr="0">
            <a:noAutofit/>
          </a:bodyPr>
          <a:lstStyle/>
          <a:p>
            <a:pPr lvl="0" algn="l" rtl="0">
              <a:spcBef>
                <a:spcPts val="0"/>
              </a:spcBef>
              <a:buNone/>
            </a:pPr>
            <a:endParaRPr sz="2400" b="1" dirty="0">
              <a:solidFill>
                <a:schemeClr val="dk1"/>
              </a:solidFill>
            </a:endParaRPr>
          </a:p>
          <a:p>
            <a:pPr lvl="0" algn="ctr" rtl="0">
              <a:spcBef>
                <a:spcPts val="0"/>
              </a:spcBef>
              <a:buNone/>
            </a:pPr>
            <a:r>
              <a:rPr lang="en-GB" sz="2000" b="1" dirty="0">
                <a:solidFill>
                  <a:schemeClr val="dk1"/>
                </a:solidFill>
              </a:rPr>
              <a:t>THANK YOU</a:t>
            </a:r>
          </a:p>
          <a:p>
            <a:pPr lvl="0" algn="ctr" rtl="0">
              <a:spcBef>
                <a:spcPts val="0"/>
              </a:spcBef>
              <a:buNone/>
            </a:pPr>
            <a:endParaRPr sz="2000" b="1" dirty="0">
              <a:solidFill>
                <a:schemeClr val="dk1"/>
              </a:solidFill>
            </a:endParaRPr>
          </a:p>
          <a:p>
            <a:pPr lvl="0" algn="l" rtl="0">
              <a:spcBef>
                <a:spcPts val="0"/>
              </a:spcBef>
              <a:buNone/>
            </a:pPr>
            <a:r>
              <a:rPr lang="en-GB" sz="2000" b="1" dirty="0">
                <a:solidFill>
                  <a:schemeClr val="dk1"/>
                </a:solidFill>
              </a:rPr>
              <a:t>Let us know how can we help your organization to Upskill the employees to stay updated in the ever-evolving IT Industry.</a:t>
            </a:r>
          </a:p>
          <a:p>
            <a:pPr lvl="0" algn="l" rtl="0">
              <a:spcBef>
                <a:spcPts val="0"/>
              </a:spcBef>
              <a:buNone/>
            </a:pPr>
            <a:endParaRPr sz="2000" b="1" dirty="0">
              <a:solidFill>
                <a:schemeClr val="dk1"/>
              </a:solidFill>
            </a:endParaRPr>
          </a:p>
          <a:p>
            <a:pPr lvl="0" algn="l" rtl="0">
              <a:spcBef>
                <a:spcPts val="0"/>
              </a:spcBef>
              <a:buNone/>
            </a:pPr>
            <a:endParaRPr sz="2000" b="1" dirty="0">
              <a:solidFill>
                <a:schemeClr val="dk1"/>
              </a:solidFill>
            </a:endParaRPr>
          </a:p>
          <a:p>
            <a:pPr lvl="0" algn="l" rtl="0">
              <a:spcBef>
                <a:spcPts val="0"/>
              </a:spcBef>
              <a:buNone/>
            </a:pPr>
            <a:r>
              <a:rPr lang="en-GB" sz="2000" b="1" dirty="0">
                <a:solidFill>
                  <a:schemeClr val="dk1"/>
                </a:solidFill>
              </a:rPr>
              <a:t>Get in touch:</a:t>
            </a:r>
          </a:p>
          <a:p>
            <a:pPr lvl="0" algn="l" rtl="0">
              <a:spcBef>
                <a:spcPts val="0"/>
              </a:spcBef>
              <a:buNone/>
            </a:pPr>
            <a:br>
              <a:rPr lang="en-GB" sz="2000" b="1" dirty="0">
                <a:solidFill>
                  <a:schemeClr val="dk1"/>
                </a:solidFill>
              </a:rPr>
            </a:br>
            <a:r>
              <a:rPr lang="en-GB" sz="2000" b="1" dirty="0">
                <a:solidFill>
                  <a:schemeClr val="dk1"/>
                </a:solidFill>
              </a:rPr>
              <a:t>	www.zekeLabs.com | +91-8095465880 | info@zekeLabs.com</a:t>
            </a:r>
          </a:p>
        </p:txBody>
      </p:sp>
      <p:pic>
        <p:nvPicPr>
          <p:cNvPr id="4" name="Shape 231"/>
          <p:cNvPicPr preferRelativeResize="0"/>
          <p:nvPr/>
        </p:nvPicPr>
        <p:blipFill>
          <a:blip r:embed="rId4">
            <a:alphaModFix/>
          </a:blip>
          <a:stretch>
            <a:fillRect/>
          </a:stretch>
        </p:blipFill>
        <p:spPr>
          <a:xfrm>
            <a:off x="135675" y="4043475"/>
            <a:ext cx="8856227" cy="577150"/>
          </a:xfrm>
          <a:prstGeom prst="rect">
            <a:avLst/>
          </a:prstGeom>
          <a:noFill/>
          <a:ln>
            <a:noFill/>
          </a:ln>
        </p:spPr>
      </p:pic>
    </p:spTree>
    <p:extLst>
      <p:ext uri="{BB962C8B-B14F-4D97-AF65-F5344CB8AC3E}">
        <p14:creationId xmlns:p14="http://schemas.microsoft.com/office/powerpoint/2010/main" val="9747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Kubernetes Architecture</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133350" lvl="0">
              <a:buSzPct val="100000"/>
            </a:pPr>
            <a:br>
              <a:rPr lang="en-IN" sz="1600" dirty="0"/>
            </a:br>
            <a:endParaRPr lang="en-GB" sz="1500" dirty="0"/>
          </a:p>
        </p:txBody>
      </p:sp>
      <p:pic>
        <p:nvPicPr>
          <p:cNvPr id="6" name="Picture 5" descr="https://s3-us-west-2.amazonaws.com/x-team-ghost-images/2016/06/o7leok.png"/>
          <p:cNvPicPr/>
          <p:nvPr/>
        </p:nvPicPr>
        <p:blipFill>
          <a:blip r:embed="rId3">
            <a:extLst>
              <a:ext uri="{28A0092B-C50C-407E-A947-70E740481C1C}">
                <a14:useLocalDpi xmlns:a14="http://schemas.microsoft.com/office/drawing/2010/main" val="0"/>
              </a:ext>
            </a:extLst>
          </a:blip>
          <a:srcRect/>
          <a:stretch>
            <a:fillRect/>
          </a:stretch>
        </p:blipFill>
        <p:spPr bwMode="auto">
          <a:xfrm>
            <a:off x="1327074" y="758403"/>
            <a:ext cx="6368951" cy="4385097"/>
          </a:xfrm>
          <a:prstGeom prst="rect">
            <a:avLst/>
          </a:prstGeom>
          <a:noFill/>
          <a:ln>
            <a:noFill/>
          </a:ln>
        </p:spPr>
      </p:pic>
    </p:spTree>
    <p:extLst>
      <p:ext uri="{BB962C8B-B14F-4D97-AF65-F5344CB8AC3E}">
        <p14:creationId xmlns:p14="http://schemas.microsoft.com/office/powerpoint/2010/main" val="166297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fontAlgn="base"/>
            <a:r>
              <a:rPr lang="en-IN" dirty="0"/>
              <a:t>Kubernetes is used to ensure:</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endParaRPr lang="en-IN" sz="1600" dirty="0"/>
          </a:p>
          <a:p>
            <a:pPr marL="285750" indent="-285750" fontAlgn="base">
              <a:lnSpc>
                <a:spcPct val="200000"/>
              </a:lnSpc>
              <a:buFont typeface="Arial" panose="020B0604020202020204" pitchFamily="34" charset="0"/>
              <a:buChar char="•"/>
            </a:pPr>
            <a:r>
              <a:rPr lang="en-IN" sz="1600" dirty="0"/>
              <a:t>Scheduling the deployment of a certain number of containers to a specific node, </a:t>
            </a:r>
          </a:p>
          <a:p>
            <a:pPr marL="285750" indent="-285750" fontAlgn="base">
              <a:lnSpc>
                <a:spcPct val="200000"/>
              </a:lnSpc>
              <a:buFont typeface="Arial" panose="020B0604020202020204" pitchFamily="34" charset="0"/>
              <a:buChar char="•"/>
            </a:pPr>
            <a:r>
              <a:rPr lang="en-IN" sz="1600" dirty="0"/>
              <a:t>Managing networking between the containers,</a:t>
            </a:r>
          </a:p>
          <a:p>
            <a:pPr marL="285750" indent="-285750" fontAlgn="base">
              <a:lnSpc>
                <a:spcPct val="200000"/>
              </a:lnSpc>
              <a:buFont typeface="Arial" panose="020B0604020202020204" pitchFamily="34" charset="0"/>
              <a:buChar char="•"/>
            </a:pPr>
            <a:r>
              <a:rPr lang="en-IN" sz="1600" dirty="0"/>
              <a:t>Following the resource allocation,</a:t>
            </a:r>
          </a:p>
          <a:p>
            <a:pPr marL="285750" indent="-285750" fontAlgn="base">
              <a:lnSpc>
                <a:spcPct val="200000"/>
              </a:lnSpc>
              <a:buFont typeface="Arial" panose="020B0604020202020204" pitchFamily="34" charset="0"/>
              <a:buChar char="•"/>
            </a:pPr>
            <a:r>
              <a:rPr lang="en-IN" sz="1600" dirty="0"/>
              <a:t>Moving them around</a:t>
            </a:r>
          </a:p>
          <a:p>
            <a:pPr marL="285750" indent="-285750" fontAlgn="base">
              <a:lnSpc>
                <a:spcPct val="200000"/>
              </a:lnSpc>
              <a:buFont typeface="Arial" panose="020B0604020202020204" pitchFamily="34" charset="0"/>
              <a:buChar char="•"/>
            </a:pPr>
            <a:r>
              <a:rPr lang="en-IN" sz="1600" dirty="0"/>
              <a:t>Scale as they grow </a:t>
            </a:r>
          </a:p>
          <a:p>
            <a:pPr marL="285750" indent="-285750" fontAlgn="base">
              <a:lnSpc>
                <a:spcPct val="200000"/>
              </a:lnSpc>
              <a:buFont typeface="Arial" panose="020B0604020202020204" pitchFamily="34" charset="0"/>
              <a:buChar char="•"/>
            </a:pPr>
            <a:r>
              <a:rPr lang="en-US" sz="1600" dirty="0"/>
              <a:t>T</a:t>
            </a:r>
            <a:r>
              <a:rPr lang="en-IN" sz="1600" dirty="0"/>
              <a:t>o provide security</a:t>
            </a:r>
          </a:p>
          <a:p>
            <a:pPr marL="285750" indent="-285750" fontAlgn="base">
              <a:lnSpc>
                <a:spcPct val="200000"/>
              </a:lnSpc>
              <a:buFont typeface="Arial" panose="020B0604020202020204" pitchFamily="34" charset="0"/>
              <a:buChar char="•"/>
            </a:pPr>
            <a:r>
              <a:rPr lang="en-IN" sz="1600" dirty="0"/>
              <a:t>… and many more.</a:t>
            </a:r>
          </a:p>
        </p:txBody>
      </p:sp>
      <p:sp>
        <p:nvSpPr>
          <p:cNvPr id="4" name="Shape 217"/>
          <p:cNvSpPr txBox="1">
            <a:spLocks/>
          </p:cNvSpPr>
          <p:nvPr/>
        </p:nvSpPr>
        <p:spPr>
          <a:xfrm>
            <a:off x="57150" y="4696825"/>
            <a:ext cx="8382000" cy="446700"/>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fontAlgn="base"/>
            <a:r>
              <a:rPr lang="en-IN" dirty="0"/>
              <a:t>Applications need to have:</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endParaRPr lang="en-IN" sz="1600" dirty="0"/>
          </a:p>
          <a:p>
            <a:pPr marL="285750" indent="-285750" fontAlgn="base">
              <a:lnSpc>
                <a:spcPct val="150000"/>
              </a:lnSpc>
              <a:buFont typeface="Arial" panose="020B0604020202020204" pitchFamily="34" charset="0"/>
              <a:buChar char="•"/>
            </a:pPr>
            <a:r>
              <a:rPr lang="en-IN" sz="1600" dirty="0"/>
              <a:t>Replication of components</a:t>
            </a:r>
          </a:p>
          <a:p>
            <a:pPr marL="285750" indent="-285750" fontAlgn="base">
              <a:lnSpc>
                <a:spcPct val="150000"/>
              </a:lnSpc>
              <a:buFont typeface="Arial" panose="020B0604020202020204" pitchFamily="34" charset="0"/>
              <a:buChar char="•"/>
            </a:pPr>
            <a:r>
              <a:rPr lang="en-IN" sz="1600" dirty="0"/>
              <a:t>Auto-scaling</a:t>
            </a:r>
          </a:p>
          <a:p>
            <a:pPr marL="285750" indent="-285750" fontAlgn="base">
              <a:lnSpc>
                <a:spcPct val="150000"/>
              </a:lnSpc>
              <a:buFont typeface="Arial" panose="020B0604020202020204" pitchFamily="34" charset="0"/>
              <a:buChar char="•"/>
            </a:pPr>
            <a:r>
              <a:rPr lang="en-IN" sz="1600" dirty="0"/>
              <a:t>Load balancing</a:t>
            </a:r>
          </a:p>
          <a:p>
            <a:pPr marL="285750" indent="-285750" fontAlgn="base">
              <a:lnSpc>
                <a:spcPct val="150000"/>
              </a:lnSpc>
              <a:buFont typeface="Arial" panose="020B0604020202020204" pitchFamily="34" charset="0"/>
              <a:buChar char="•"/>
            </a:pPr>
            <a:r>
              <a:rPr lang="en-IN" sz="1600" dirty="0"/>
              <a:t>Rolling updates</a:t>
            </a:r>
          </a:p>
          <a:p>
            <a:pPr marL="285750" indent="-285750" fontAlgn="base">
              <a:lnSpc>
                <a:spcPct val="150000"/>
              </a:lnSpc>
              <a:buFont typeface="Arial" panose="020B0604020202020204" pitchFamily="34" charset="0"/>
              <a:buChar char="•"/>
            </a:pPr>
            <a:r>
              <a:rPr lang="en-IN" sz="1600" dirty="0"/>
              <a:t>Logging across components</a:t>
            </a:r>
          </a:p>
          <a:p>
            <a:pPr marL="285750" indent="-285750" fontAlgn="base">
              <a:lnSpc>
                <a:spcPct val="150000"/>
              </a:lnSpc>
              <a:buFont typeface="Arial" panose="020B0604020202020204" pitchFamily="34" charset="0"/>
              <a:buChar char="•"/>
            </a:pPr>
            <a:r>
              <a:rPr lang="en-IN" sz="1600" dirty="0"/>
              <a:t>Monitoring and health checking</a:t>
            </a:r>
          </a:p>
          <a:p>
            <a:pPr marL="285750" indent="-285750" fontAlgn="base">
              <a:lnSpc>
                <a:spcPct val="150000"/>
              </a:lnSpc>
              <a:buFont typeface="Arial" panose="020B0604020202020204" pitchFamily="34" charset="0"/>
              <a:buChar char="•"/>
            </a:pPr>
            <a:r>
              <a:rPr lang="en-IN" sz="1600" dirty="0"/>
              <a:t>Service discovery</a:t>
            </a:r>
          </a:p>
          <a:p>
            <a:pPr marL="285750" indent="-285750" fontAlgn="base">
              <a:lnSpc>
                <a:spcPct val="150000"/>
              </a:lnSpc>
              <a:buFont typeface="Arial" panose="020B0604020202020204" pitchFamily="34" charset="0"/>
              <a:buChar char="•"/>
            </a:pPr>
            <a:r>
              <a:rPr lang="en-IN" sz="1600" dirty="0"/>
              <a:t>Authentication</a:t>
            </a:r>
          </a:p>
        </p:txBody>
      </p:sp>
      <p:sp>
        <p:nvSpPr>
          <p:cNvPr id="4" name="Shape 217"/>
          <p:cNvSpPr txBox="1">
            <a:spLocks/>
          </p:cNvSpPr>
          <p:nvPr/>
        </p:nvSpPr>
        <p:spPr>
          <a:xfrm>
            <a:off x="57150" y="4696825"/>
            <a:ext cx="8382000" cy="446700"/>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GB" dirty="0"/>
          </a:p>
        </p:txBody>
      </p:sp>
    </p:spTree>
    <p:extLst>
      <p:ext uri="{BB962C8B-B14F-4D97-AF65-F5344CB8AC3E}">
        <p14:creationId xmlns:p14="http://schemas.microsoft.com/office/powerpoint/2010/main" val="310454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a:t>Docker Swarm setup</a:t>
            </a:r>
            <a:endParaRPr lang="en-GB" dirty="0"/>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457200" lvl="0" indent="-323850">
              <a:buSzPct val="100000"/>
              <a:buChar char="●"/>
            </a:pPr>
            <a:endParaRPr lang="en-GB" sz="1500" dirty="0"/>
          </a:p>
        </p:txBody>
      </p:sp>
      <p:pic>
        <p:nvPicPr>
          <p:cNvPr id="5" name="Google Shape;1122;p149">
            <a:extLst>
              <a:ext uri="{FF2B5EF4-FFF2-40B4-BE49-F238E27FC236}">
                <a16:creationId xmlns:a16="http://schemas.microsoft.com/office/drawing/2014/main" id="{6A3AC386-5FDA-45E2-A460-CEB1FFB952EC}"/>
              </a:ext>
            </a:extLst>
          </p:cNvPr>
          <p:cNvPicPr preferRelativeResize="0"/>
          <p:nvPr/>
        </p:nvPicPr>
        <p:blipFill>
          <a:blip r:embed="rId3">
            <a:alphaModFix/>
          </a:blip>
          <a:stretch>
            <a:fillRect/>
          </a:stretch>
        </p:blipFill>
        <p:spPr>
          <a:xfrm>
            <a:off x="152400" y="755100"/>
            <a:ext cx="8463625" cy="3819975"/>
          </a:xfrm>
          <a:prstGeom prst="rect">
            <a:avLst/>
          </a:prstGeom>
          <a:noFill/>
          <a:ln>
            <a:noFill/>
          </a:ln>
        </p:spPr>
      </p:pic>
    </p:spTree>
    <p:extLst>
      <p:ext uri="{BB962C8B-B14F-4D97-AF65-F5344CB8AC3E}">
        <p14:creationId xmlns:p14="http://schemas.microsoft.com/office/powerpoint/2010/main" val="262704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Kubernetes single node setup</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457200" lvl="0" indent="-323850">
              <a:buSzPct val="100000"/>
              <a:buChar char="●"/>
            </a:pPr>
            <a:endParaRPr lang="en-GB" sz="1500" dirty="0"/>
          </a:p>
        </p:txBody>
      </p:sp>
      <p:pic>
        <p:nvPicPr>
          <p:cNvPr id="5" name="Picture 4" descr="https://s3-us-west-2.amazonaws.com/x-team-ghost-images/2016/06/k8s-singlenode-docker.png"/>
          <p:cNvPicPr/>
          <p:nvPr/>
        </p:nvPicPr>
        <p:blipFill>
          <a:blip r:embed="rId3">
            <a:extLst>
              <a:ext uri="{28A0092B-C50C-407E-A947-70E740481C1C}">
                <a14:useLocalDpi xmlns:a14="http://schemas.microsoft.com/office/drawing/2010/main" val="0"/>
              </a:ext>
            </a:extLst>
          </a:blip>
          <a:srcRect/>
          <a:stretch>
            <a:fillRect/>
          </a:stretch>
        </p:blipFill>
        <p:spPr bwMode="auto">
          <a:xfrm>
            <a:off x="1481137" y="809625"/>
            <a:ext cx="6181725" cy="3524250"/>
          </a:xfrm>
          <a:prstGeom prst="rect">
            <a:avLst/>
          </a:prstGeom>
          <a:noFill/>
          <a:ln>
            <a:noFill/>
          </a:ln>
        </p:spPr>
      </p:pic>
    </p:spTree>
    <p:extLst>
      <p:ext uri="{BB962C8B-B14F-4D97-AF65-F5344CB8AC3E}">
        <p14:creationId xmlns:p14="http://schemas.microsoft.com/office/powerpoint/2010/main" val="227089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Master Node</a:t>
            </a:r>
          </a:p>
        </p:txBody>
      </p:sp>
      <p:sp>
        <p:nvSpPr>
          <p:cNvPr id="80" name="Shape 80"/>
          <p:cNvSpPr txBox="1"/>
          <p:nvPr/>
        </p:nvSpPr>
        <p:spPr>
          <a:xfrm>
            <a:off x="98250" y="699542"/>
            <a:ext cx="8982150" cy="4198184"/>
          </a:xfrm>
          <a:prstGeom prst="rect">
            <a:avLst/>
          </a:prstGeom>
          <a:noFill/>
          <a:ln>
            <a:noFill/>
          </a:ln>
        </p:spPr>
        <p:txBody>
          <a:bodyPr lIns="91425" tIns="91425" rIns="91425" bIns="91425" anchor="t" anchorCtr="0">
            <a:noAutofit/>
          </a:bodyPr>
          <a:lstStyle/>
          <a:p>
            <a:pPr marL="285750" indent="-285750" fontAlgn="base">
              <a:lnSpc>
                <a:spcPct val="150000"/>
              </a:lnSpc>
              <a:buFont typeface="Arial" panose="020B0604020202020204" pitchFamily="34" charset="0"/>
              <a:buChar char="•"/>
            </a:pPr>
            <a:r>
              <a:rPr lang="en-IN" sz="1600" dirty="0"/>
              <a:t>Master node is responsible for the management of Kubernetes cluster. </a:t>
            </a:r>
          </a:p>
          <a:p>
            <a:pPr marL="285750" indent="-285750" fontAlgn="base">
              <a:lnSpc>
                <a:spcPct val="150000"/>
              </a:lnSpc>
              <a:buFont typeface="Arial" panose="020B0604020202020204" pitchFamily="34" charset="0"/>
              <a:buChar char="•"/>
            </a:pPr>
            <a:r>
              <a:rPr lang="en-IN" sz="1600" dirty="0"/>
              <a:t>This is the entry point of all administrative tasks. </a:t>
            </a:r>
          </a:p>
          <a:p>
            <a:pPr marL="285750" indent="-285750" fontAlgn="base">
              <a:lnSpc>
                <a:spcPct val="150000"/>
              </a:lnSpc>
              <a:buFont typeface="Arial" panose="020B0604020202020204" pitchFamily="34" charset="0"/>
              <a:buChar char="•"/>
            </a:pPr>
            <a:r>
              <a:rPr lang="en-IN" sz="1600" dirty="0"/>
              <a:t>Master node is the one taking care of orchestrating the worker nodes, </a:t>
            </a:r>
          </a:p>
          <a:p>
            <a:pPr marL="285750" indent="-285750" fontAlgn="base">
              <a:lnSpc>
                <a:spcPct val="150000"/>
              </a:lnSpc>
              <a:buFont typeface="Arial" panose="020B0604020202020204" pitchFamily="34" charset="0"/>
              <a:buChar char="•"/>
            </a:pPr>
            <a:r>
              <a:rPr lang="en-IN" sz="1600" dirty="0"/>
              <a:t>Actual services are running on Worker nodes.</a:t>
            </a:r>
          </a:p>
          <a:p>
            <a:pPr fontAlgn="base">
              <a:lnSpc>
                <a:spcPct val="150000"/>
              </a:lnSpc>
            </a:pPr>
            <a:endParaRPr lang="en-IN" sz="1600" dirty="0"/>
          </a:p>
          <a:p>
            <a:pPr fontAlgn="base">
              <a:lnSpc>
                <a:spcPct val="150000"/>
              </a:lnSpc>
            </a:pPr>
            <a:r>
              <a:rPr lang="en-IN" sz="1600" dirty="0"/>
              <a:t>Following are the components of the master node.</a:t>
            </a:r>
          </a:p>
          <a:p>
            <a:pPr marL="285750" indent="-285750" fontAlgn="base">
              <a:lnSpc>
                <a:spcPct val="150000"/>
              </a:lnSpc>
              <a:buFont typeface="Arial" panose="020B0604020202020204" pitchFamily="34" charset="0"/>
              <a:buChar char="•"/>
            </a:pPr>
            <a:r>
              <a:rPr lang="en-IN" sz="1600" b="1" dirty="0"/>
              <a:t>API server</a:t>
            </a:r>
          </a:p>
          <a:p>
            <a:pPr marL="285750" indent="-285750" fontAlgn="base">
              <a:lnSpc>
                <a:spcPct val="150000"/>
              </a:lnSpc>
              <a:buFont typeface="Arial" panose="020B0604020202020204" pitchFamily="34" charset="0"/>
              <a:buChar char="•"/>
            </a:pPr>
            <a:r>
              <a:rPr lang="en-IN" sz="1600" b="1" dirty="0" err="1"/>
              <a:t>etcd</a:t>
            </a:r>
            <a:r>
              <a:rPr lang="en-IN" sz="1600" b="1" dirty="0"/>
              <a:t> storage</a:t>
            </a:r>
          </a:p>
          <a:p>
            <a:pPr marL="285750" indent="-285750" fontAlgn="base">
              <a:lnSpc>
                <a:spcPct val="150000"/>
              </a:lnSpc>
              <a:buFont typeface="Arial" panose="020B0604020202020204" pitchFamily="34" charset="0"/>
              <a:buChar char="•"/>
            </a:pPr>
            <a:r>
              <a:rPr lang="en-IN" sz="1600" b="1" dirty="0"/>
              <a:t>Scheduler</a:t>
            </a:r>
          </a:p>
          <a:p>
            <a:pPr marL="285750" indent="-285750" fontAlgn="base">
              <a:lnSpc>
                <a:spcPct val="150000"/>
              </a:lnSpc>
              <a:buFont typeface="Arial" panose="020B0604020202020204" pitchFamily="34" charset="0"/>
              <a:buChar char="•"/>
            </a:pPr>
            <a:r>
              <a:rPr lang="en-IN" sz="1600" b="1" dirty="0"/>
              <a:t>controller-manager</a:t>
            </a:r>
          </a:p>
          <a:p>
            <a:pPr fontAlgn="base"/>
            <a:endParaRPr lang="en-IN" sz="1600" dirty="0"/>
          </a:p>
        </p:txBody>
      </p:sp>
    </p:spTree>
    <p:extLst>
      <p:ext uri="{BB962C8B-B14F-4D97-AF65-F5344CB8AC3E}">
        <p14:creationId xmlns:p14="http://schemas.microsoft.com/office/powerpoint/2010/main" val="284482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Worker Node</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lnSpc>
                <a:spcPct val="150000"/>
              </a:lnSpc>
            </a:pPr>
            <a:r>
              <a:rPr lang="en-IN" sz="1600" dirty="0"/>
              <a:t>The pods are run here, so the worker node contains all the necessary services to manage the networking between the containers, communicate with the master node, and assign resources to the containers scheduled.</a:t>
            </a:r>
          </a:p>
          <a:p>
            <a:pPr fontAlgn="base">
              <a:lnSpc>
                <a:spcPct val="150000"/>
              </a:lnSpc>
            </a:pPr>
            <a:endParaRPr lang="en-IN" sz="1600" dirty="0"/>
          </a:p>
          <a:p>
            <a:pPr fontAlgn="base">
              <a:lnSpc>
                <a:spcPct val="150000"/>
              </a:lnSpc>
            </a:pPr>
            <a:r>
              <a:rPr lang="en-IN" sz="1600" dirty="0"/>
              <a:t>Following are the components of the Worker node.</a:t>
            </a:r>
          </a:p>
          <a:p>
            <a:pPr marL="285750" indent="-285750" fontAlgn="base">
              <a:lnSpc>
                <a:spcPct val="150000"/>
              </a:lnSpc>
              <a:buFont typeface="Arial" panose="020B0604020202020204" pitchFamily="34" charset="0"/>
              <a:buChar char="•"/>
            </a:pPr>
            <a:r>
              <a:rPr lang="en-US" sz="1600" b="1" dirty="0"/>
              <a:t>Containers</a:t>
            </a:r>
            <a:endParaRPr lang="en-IN" sz="1600" b="1" dirty="0"/>
          </a:p>
          <a:p>
            <a:pPr marL="285750" indent="-285750" fontAlgn="base">
              <a:lnSpc>
                <a:spcPct val="150000"/>
              </a:lnSpc>
              <a:buFont typeface="Arial" panose="020B0604020202020204" pitchFamily="34" charset="0"/>
              <a:buChar char="•"/>
            </a:pPr>
            <a:r>
              <a:rPr lang="en-IN" sz="1600" b="1" dirty="0"/>
              <a:t>Pod </a:t>
            </a:r>
          </a:p>
          <a:p>
            <a:pPr marL="285750" indent="-285750" fontAlgn="base">
              <a:lnSpc>
                <a:spcPct val="150000"/>
              </a:lnSpc>
              <a:buFont typeface="Arial" panose="020B0604020202020204" pitchFamily="34" charset="0"/>
              <a:buChar char="•"/>
            </a:pPr>
            <a:r>
              <a:rPr lang="en-IN" sz="1600" b="1" dirty="0" err="1"/>
              <a:t>Kubelet</a:t>
            </a:r>
            <a:endParaRPr lang="en-IN" sz="1600" b="1" dirty="0"/>
          </a:p>
          <a:p>
            <a:pPr marL="285750" indent="-285750" fontAlgn="base">
              <a:lnSpc>
                <a:spcPct val="150000"/>
              </a:lnSpc>
              <a:buFont typeface="Arial" panose="020B0604020202020204" pitchFamily="34" charset="0"/>
              <a:buChar char="•"/>
            </a:pPr>
            <a:r>
              <a:rPr lang="en-IN" sz="1600" b="1" dirty="0" err="1"/>
              <a:t>Kube</a:t>
            </a:r>
            <a:r>
              <a:rPr lang="en-IN" sz="1600" b="1" dirty="0"/>
              <a:t>-proxy</a:t>
            </a:r>
          </a:p>
          <a:p>
            <a:pPr marL="285750" indent="-285750" fontAlgn="base">
              <a:lnSpc>
                <a:spcPct val="150000"/>
              </a:lnSpc>
              <a:buFont typeface="Arial" panose="020B0604020202020204" pitchFamily="34" charset="0"/>
              <a:buChar char="•"/>
            </a:pPr>
            <a:r>
              <a:rPr lang="en-IN" sz="1600" b="1" dirty="0" err="1"/>
              <a:t>Kubectl</a:t>
            </a:r>
            <a:endParaRPr lang="en-IN" sz="1600" b="1" dirty="0"/>
          </a:p>
          <a:p>
            <a:pPr fontAlgn="base"/>
            <a:endParaRPr lang="en-IN" sz="1600" b="1" dirty="0"/>
          </a:p>
        </p:txBody>
      </p:sp>
    </p:spTree>
    <p:extLst>
      <p:ext uri="{BB962C8B-B14F-4D97-AF65-F5344CB8AC3E}">
        <p14:creationId xmlns:p14="http://schemas.microsoft.com/office/powerpoint/2010/main" val="808400477"/>
      </p:ext>
    </p:extLst>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CollegePresentation</Template>
  <TotalTime>2932</TotalTime>
  <Words>673</Words>
  <Application>Microsoft Office PowerPoint</Application>
  <PresentationFormat>On-screen Show (16:9)</PresentationFormat>
  <Paragraphs>118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vt:lpstr>
      <vt:lpstr>Nunito Sans</vt:lpstr>
      <vt:lpstr>CollegePresentation</vt:lpstr>
      <vt:lpstr>zekeLabs </vt:lpstr>
      <vt:lpstr>Kubernetes</vt:lpstr>
      <vt:lpstr>Kubernetes Architecture</vt:lpstr>
      <vt:lpstr>Kubernetes is used to ensure:</vt:lpstr>
      <vt:lpstr>Applications need to have:</vt:lpstr>
      <vt:lpstr>Docker Swarm setup</vt:lpstr>
      <vt:lpstr>Kubernetes single node setup</vt:lpstr>
      <vt:lpstr>Master Node</vt:lpstr>
      <vt:lpstr>Worker Node</vt:lpstr>
      <vt:lpstr>Kubernetes components : Pod</vt:lpstr>
      <vt:lpstr>Pods</vt:lpstr>
      <vt:lpstr>Kubernetes components: Service</vt:lpstr>
      <vt:lpstr>Service</vt:lpstr>
      <vt:lpstr>Replication Controller and scaling out</vt:lpstr>
      <vt:lpstr>Ingress Controller and load balancing</vt:lpstr>
      <vt:lpstr>Ingress Controller and load balancing</vt:lpstr>
      <vt:lpstr>Ingress Controller and load balancing</vt:lpstr>
      <vt:lpstr>Service Load balancer: Sticky session management</vt:lpstr>
      <vt:lpstr>Service Load balancer: Sticky session management</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dc:title>
  <dc:creator>Ashish Pandey</dc:creator>
  <cp:lastModifiedBy>Ashish Pandey</cp:lastModifiedBy>
  <cp:revision>97</cp:revision>
  <dcterms:created xsi:type="dcterms:W3CDTF">2017-05-11T06:33:03Z</dcterms:created>
  <dcterms:modified xsi:type="dcterms:W3CDTF">2018-07-26T02:57:21Z</dcterms:modified>
</cp:coreProperties>
</file>