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33"/>
  </p:notesMasterIdLst>
  <p:sldIdLst>
    <p:sldId id="256" r:id="rId3"/>
    <p:sldId id="257" r:id="rId4"/>
    <p:sldId id="258" r:id="rId5"/>
    <p:sldId id="260" r:id="rId6"/>
    <p:sldId id="285" r:id="rId7"/>
    <p:sldId id="259" r:id="rId8"/>
    <p:sldId id="283" r:id="rId9"/>
    <p:sldId id="261" r:id="rId10"/>
    <p:sldId id="262" r:id="rId11"/>
    <p:sldId id="263" r:id="rId12"/>
    <p:sldId id="284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9144000" cy="5143500" type="screen16x9"/>
  <p:notesSz cx="6858000" cy="9144000"/>
  <p:embeddedFontLst>
    <p:embeddedFont>
      <p:font typeface="Roboto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4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2f5a944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g42f5a944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2f5a944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g42f5a944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7805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2f5a944a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g42f5a944a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2f5a944a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g42f5a944a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2f5a944a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42f5a944a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2f5a944a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2f5a944a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42f5a944a8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g42f5a944a8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2f5a944a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g42f5a944a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2f5a944a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g42f5a944a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2f5a944a8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42f5a944a8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2c84b821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42c84b821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2f5a944a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g42f5a944a8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42f5a944a8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g42f5a944a8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42f5a944a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g42f5a944a8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42f5a944a8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42f5a944a8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42f5a944a8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g42f5a944a8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42f5a944a8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" name="Google Shape;379;g42f5a944a8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42f5a944a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g42f5a944a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42f5a944a8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1" name="Google Shape;391;g42f5a944a8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42f5a944a8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42f5a944a8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42f5a944a8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3" name="Google Shape;403;g42f5a944a8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2f4ad6d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2f4ad6d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9" name="Google Shape;40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888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2e7dcd52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2e7dcd52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2176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2f4ad6d1b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2f4ad6d1b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2f5a944a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42f5a944a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 layout 2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2105247" y="1"/>
            <a:ext cx="7038765" cy="5138761"/>
            <a:chOff x="3388635" y="43347"/>
            <a:chExt cx="5755327" cy="4201767"/>
          </a:xfrm>
        </p:grpSpPr>
        <p:sp>
          <p:nvSpPr>
            <p:cNvPr id="12" name="Google Shape;12;p2"/>
            <p:cNvSpPr/>
            <p:nvPr/>
          </p:nvSpPr>
          <p:spPr>
            <a:xfrm>
              <a:off x="3837146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82680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631191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528214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976725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425228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70762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837146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182680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31191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28214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976725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425228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770762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37146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82680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631191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28214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976725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425228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770762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388635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837146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82680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631191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528214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976725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25228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70762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388635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37146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285658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734169" y="43359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182680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631191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079703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528214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976725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425228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73740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322251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8770762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37146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182680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631191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528214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976725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425228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770762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37146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182680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631191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528214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976725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425228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770762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837146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182680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1191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528214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976725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425228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70762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837146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182680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631191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528214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976725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7425228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8770762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837146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182680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631191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528214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976725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425228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8770762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2"/>
          <p:cNvSpPr/>
          <p:nvPr/>
        </p:nvSpPr>
        <p:spPr>
          <a:xfrm>
            <a:off x="3396589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 txBox="1">
            <a:spLocks noGrp="1"/>
          </p:cNvSpPr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8" name="Google Shape;138;p2"/>
          <p:cNvSpPr txBox="1">
            <a:spLocks noGrp="1"/>
          </p:cNvSpPr>
          <p:nvPr>
            <p:ph type="subTitle" idx="1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9" name="Google Shape;139;p2"/>
          <p:cNvSpPr txBox="1">
            <a:spLocks noGrp="1"/>
          </p:cNvSpPr>
          <p:nvPr>
            <p:ph type="sldNum" idx="12"/>
          </p:nvPr>
        </p:nvSpPr>
        <p:spPr>
          <a:xfrm>
            <a:off x="8472457" y="4706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7" name="Google Shape;197;p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5" name="Google Shape;215;p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20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0" name="Google Shape;230;p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2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1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236" name="Google Shape;236;p2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4" name="Google Shape;144;p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5" name="Google Shape;145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FFFFFF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4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4"/>
          <p:cNvSpPr txBox="1">
            <a:spLocks noGrp="1"/>
          </p:cNvSpPr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7" name="Google Shape;247;p24"/>
          <p:cNvSpPr txBox="1">
            <a:spLocks noGrp="1"/>
          </p:cNvSpPr>
          <p:nvPr>
            <p:ph type="body" idx="1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0" name="Google Shape;150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5" name="Google Shape;155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8" name="Google Shape;158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3" name="Google Shape;163;p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4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9" name="Google Shape;169;p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0" name="Google Shape;170;p8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1" name="Google Shape;181;p10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2" name="Google Shape;182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7" name="Google Shape;187;p1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8" name="Google Shape;188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 txBox="1">
            <a:spLocks noGrp="1"/>
          </p:cNvSpPr>
          <p:nvPr>
            <p:ph type="ctrTitle"/>
          </p:nvPr>
        </p:nvSpPr>
        <p:spPr>
          <a:xfrm>
            <a:off x="992425" y="1799775"/>
            <a:ext cx="4743000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en-IN"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zekeLabs</a:t>
            </a:r>
            <a:br>
              <a:rPr lang="en-IN"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36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25"/>
          <p:cNvSpPr txBox="1">
            <a:spLocks noGrp="1"/>
          </p:cNvSpPr>
          <p:nvPr>
            <p:ph type="subTitle" idx="1"/>
          </p:nvPr>
        </p:nvSpPr>
        <p:spPr>
          <a:xfrm>
            <a:off x="992425" y="3429000"/>
            <a:ext cx="3136800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</a:pPr>
            <a:r>
              <a:rPr lang="en-IN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Learning made Simpler !</a:t>
            </a:r>
            <a:br>
              <a:rPr lang="en-IN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IN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N"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www.zekeLabs.com</a:t>
            </a:r>
            <a:endParaRPr/>
          </a:p>
        </p:txBody>
      </p:sp>
      <p:pic>
        <p:nvPicPr>
          <p:cNvPr id="255" name="Google Shape;25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773" y="4566350"/>
            <a:ext cx="8856227" cy="5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 dirty="0"/>
              <a:t>Replication Manager 	[Similar to other controllers]</a:t>
            </a:r>
            <a:endParaRPr dirty="0"/>
          </a:p>
        </p:txBody>
      </p:sp>
      <p:pic>
        <p:nvPicPr>
          <p:cNvPr id="2050" name="Picture 2" descr="https://learning.oreilly.com/library/view/kubernetes-in-action/9781617293726/11fig06_alt.jpg">
            <a:extLst>
              <a:ext uri="{FF2B5EF4-FFF2-40B4-BE49-F238E27FC236}">
                <a16:creationId xmlns:a16="http://schemas.microsoft.com/office/drawing/2014/main" id="{7A6F0E86-CAA3-4CEC-9F1F-5A97F17BA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127" y="1233207"/>
            <a:ext cx="6087745" cy="329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Replication controller</a:t>
            </a:r>
            <a:endParaRPr/>
          </a:p>
        </p:txBody>
      </p:sp>
      <p:pic>
        <p:nvPicPr>
          <p:cNvPr id="297" name="Google Shape;2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100" y="771450"/>
            <a:ext cx="5495791" cy="4219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3649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Replication controller</a:t>
            </a:r>
            <a:endParaRPr/>
          </a:p>
        </p:txBody>
      </p:sp>
      <p:pic>
        <p:nvPicPr>
          <p:cNvPr id="303" name="Google Shape;3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250" y="1137875"/>
            <a:ext cx="561975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Replication controller</a:t>
            </a:r>
            <a:endParaRPr/>
          </a:p>
        </p:txBody>
      </p:sp>
      <p:sp>
        <p:nvSpPr>
          <p:cNvPr id="309" name="Google Shape;309;p34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dirty="0"/>
              <a:t>A </a:t>
            </a:r>
            <a:r>
              <a:rPr lang="en-IN" sz="1600" dirty="0" err="1"/>
              <a:t>ReplicationController</a:t>
            </a:r>
            <a:r>
              <a:rPr lang="en-IN" sz="1600" dirty="0"/>
              <a:t> has three essential parts:</a:t>
            </a:r>
            <a:endParaRPr sz="1600" dirty="0"/>
          </a:p>
          <a:p>
            <a:pPr marL="914400" marR="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 sz="1600" dirty="0"/>
              <a:t>A label selector, which determines what pods are in the </a:t>
            </a:r>
            <a:r>
              <a:rPr lang="en-IN" sz="1600" dirty="0" err="1"/>
              <a:t>ReplicationController’s</a:t>
            </a:r>
            <a:r>
              <a:rPr lang="en-IN" sz="1600" dirty="0"/>
              <a:t> scope</a:t>
            </a:r>
            <a:endParaRPr sz="1600" dirty="0"/>
          </a:p>
          <a:p>
            <a:pPr marL="914400" marR="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 sz="1600" dirty="0"/>
              <a:t>A replica count, which specifies the desired number of pods that should be running</a:t>
            </a:r>
            <a:endParaRPr sz="1600" dirty="0"/>
          </a:p>
          <a:p>
            <a:pPr marL="914400" marR="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 sz="1600" dirty="0"/>
              <a:t>A pod template, which is used when creating new pod replicas</a:t>
            </a:r>
          </a:p>
          <a:p>
            <a:pPr marL="914400" marR="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600" dirty="0"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/>
              <a:t>	Refer to the file </a:t>
            </a:r>
            <a:r>
              <a:rPr lang="en-IN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kubia-rc.yaml</a:t>
            </a:r>
            <a:endParaRPr sz="1600" dirty="0"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pic>
        <p:nvPicPr>
          <p:cNvPr id="310" name="Google Shape;3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3594" y="2938160"/>
            <a:ext cx="280987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Replication controller : more about it</a:t>
            </a:r>
            <a:endParaRPr/>
          </a:p>
        </p:txBody>
      </p:sp>
      <p:sp>
        <p:nvSpPr>
          <p:cNvPr id="316" name="Google Shape;316;p35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dirty="0"/>
              <a:t>Follow the exercise in </a:t>
            </a:r>
            <a:r>
              <a:rPr lang="en-IN" sz="1600" dirty="0" err="1"/>
              <a:t>Controllers.bash</a:t>
            </a:r>
            <a:r>
              <a:rPr lang="en-IN" sz="1600" dirty="0"/>
              <a:t> at </a:t>
            </a:r>
            <a:r>
              <a:rPr lang="en-IN" sz="1600" dirty="0" err="1"/>
              <a:t>github</a:t>
            </a:r>
            <a:r>
              <a:rPr lang="en-IN" sz="1600" dirty="0"/>
              <a:t> repo </a:t>
            </a:r>
            <a:endParaRPr sz="1600" dirty="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dirty="0"/>
              <a:t>Changes to the label selector and the pod template have no effect on existing pods.</a:t>
            </a:r>
            <a:endParaRPr sz="1600" dirty="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dirty="0"/>
              <a:t>Changing the label selector makes the existing pods fall out of the scope of the Replication-Controller, so the controller stops caring about them.</a:t>
            </a:r>
            <a:endParaRPr sz="1600" dirty="0"/>
          </a:p>
          <a:p>
            <a:pPr marL="412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IN" sz="1600" dirty="0"/>
              <a:t>A Replication Controller’s pod template can be modified at any time. </a:t>
            </a:r>
            <a:endParaRPr sz="1600" dirty="0"/>
          </a:p>
          <a:p>
            <a:pPr marL="412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IN" sz="1600" dirty="0"/>
              <a:t>Changing the pod template will only affect the pods created afterwards.</a:t>
            </a:r>
            <a:endParaRPr sz="1600" dirty="0"/>
          </a:p>
          <a:p>
            <a:pPr marL="412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IN" sz="1600" dirty="0"/>
              <a:t>When you delete a </a:t>
            </a:r>
            <a:r>
              <a:rPr lang="en-IN" sz="1600" dirty="0" err="1"/>
              <a:t>ReplicationController</a:t>
            </a:r>
            <a:r>
              <a:rPr lang="en-IN" sz="1600" dirty="0"/>
              <a:t> through </a:t>
            </a:r>
            <a:r>
              <a:rPr lang="en-IN" sz="1600" dirty="0" err="1"/>
              <a:t>kubectl</a:t>
            </a:r>
            <a:r>
              <a:rPr lang="en-IN" sz="1600" dirty="0"/>
              <a:t> delete, the pods are also deleted.</a:t>
            </a:r>
            <a:endParaRPr sz="1600" dirty="0"/>
          </a:p>
          <a:p>
            <a:pPr marL="412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IN" sz="1600" dirty="0"/>
              <a:t>We can keep its pods running by passing the --cascade=false option to the command. </a:t>
            </a:r>
            <a:endParaRPr sz="1600" dirty="0"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Replica Set</a:t>
            </a:r>
            <a:endParaRPr/>
          </a:p>
        </p:txBody>
      </p:sp>
      <p:sp>
        <p:nvSpPr>
          <p:cNvPr id="322" name="Google Shape;322;p36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ctr" rtl="0">
              <a:spcBef>
                <a:spcPts val="0"/>
              </a:spcBef>
              <a:spcAft>
                <a:spcPts val="750"/>
              </a:spcAft>
              <a:buNone/>
            </a:pPr>
            <a:r>
              <a:rPr lang="en-IN" sz="1200">
                <a:solidFill>
                  <a:srgbClr val="FFFFFF"/>
                </a:solidFill>
              </a:rPr>
              <a:t>info@zekeLabs.com	|	</a:t>
            </a:r>
            <a:r>
              <a:rPr lang="en-IN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IN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Replica set</a:t>
            </a:r>
            <a:endParaRPr/>
          </a:p>
        </p:txBody>
      </p:sp>
      <p:sp>
        <p:nvSpPr>
          <p:cNvPr id="328" name="Google Shape;328;p37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dirty="0"/>
              <a:t>It’s a new generation of </a:t>
            </a:r>
            <a:r>
              <a:rPr lang="en-IN" sz="1600" dirty="0" err="1"/>
              <a:t>ReplicationController</a:t>
            </a:r>
            <a:r>
              <a:rPr lang="en-IN" sz="1600" dirty="0"/>
              <a:t> and replaces it completely.</a:t>
            </a:r>
            <a:endParaRPr sz="1600" dirty="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dirty="0"/>
              <a:t>You usually won’t create them directly, but instead have them created automatically when you create Deployment resource.</a:t>
            </a:r>
            <a:endParaRPr sz="1600" dirty="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dirty="0"/>
              <a:t>A </a:t>
            </a:r>
            <a:r>
              <a:rPr lang="en-IN" sz="1600" dirty="0" err="1"/>
              <a:t>ReplicaSet</a:t>
            </a:r>
            <a:r>
              <a:rPr lang="en-IN" sz="1600" dirty="0"/>
              <a:t> behaves exactly like a </a:t>
            </a:r>
            <a:r>
              <a:rPr lang="en-IN" sz="1600" dirty="0" err="1"/>
              <a:t>ReplicationController</a:t>
            </a:r>
            <a:r>
              <a:rPr lang="en-IN" sz="1600" dirty="0"/>
              <a:t>, but it has more expressive pod selectors. </a:t>
            </a:r>
            <a:endParaRPr sz="1600" dirty="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dirty="0"/>
              <a:t>Whereas a </a:t>
            </a:r>
            <a:r>
              <a:rPr lang="en-IN" sz="1600" dirty="0" err="1"/>
              <a:t>ReplicationController’s</a:t>
            </a:r>
            <a:r>
              <a:rPr lang="en-IN" sz="1600" dirty="0"/>
              <a:t> label selector only allows matching pods that include a certain label, a </a:t>
            </a:r>
            <a:r>
              <a:rPr lang="en-IN" sz="1600" dirty="0" err="1"/>
              <a:t>ReplicaSet’s</a:t>
            </a:r>
            <a:r>
              <a:rPr lang="en-IN" sz="1600" dirty="0"/>
              <a:t> selector also allows matching pods that lack a certain label or pods that include a certain label key, regardless of its value.</a:t>
            </a:r>
            <a:endParaRPr sz="1600" dirty="0"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Replica set</a:t>
            </a:r>
            <a:endParaRPr/>
          </a:p>
        </p:txBody>
      </p:sp>
      <p:sp>
        <p:nvSpPr>
          <p:cNvPr id="334" name="Google Shape;334;p38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dirty="0"/>
              <a:t>Look at the file </a:t>
            </a:r>
            <a:r>
              <a:rPr lang="en-IN" sz="1150" b="1" dirty="0" err="1">
                <a:solidFill>
                  <a:srgbClr val="404040"/>
                </a:solidFill>
              </a:rPr>
              <a:t>kubia-replicaset.yaml</a:t>
            </a:r>
            <a:endParaRPr sz="1600" dirty="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dirty="0"/>
              <a:t>The only difference is in the selector. </a:t>
            </a:r>
            <a:endParaRPr sz="1600" dirty="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dirty="0"/>
              <a:t>Instead of listing labels the pods need to have directly under the selector property, you’re specifying them under </a:t>
            </a:r>
            <a:r>
              <a:rPr lang="en-IN" sz="1600" dirty="0" err="1"/>
              <a:t>selector.matchLabels</a:t>
            </a:r>
            <a:r>
              <a:rPr lang="en-IN" sz="1600" dirty="0"/>
              <a:t>. </a:t>
            </a:r>
            <a:endParaRPr sz="1600" dirty="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dirty="0"/>
              <a:t>This is the simpler (and less expressive) way of defining label selectors in a </a:t>
            </a:r>
            <a:r>
              <a:rPr lang="en-IN" sz="1600" dirty="0" err="1"/>
              <a:t>ReplicaSet</a:t>
            </a:r>
            <a:r>
              <a:rPr lang="en-IN" sz="1600" dirty="0"/>
              <a:t>.</a:t>
            </a:r>
            <a:endParaRPr sz="1600" dirty="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dirty="0"/>
              <a:t>The main improvements of </a:t>
            </a:r>
            <a:r>
              <a:rPr lang="en-IN" sz="1600" dirty="0" err="1"/>
              <a:t>ReplicaSets</a:t>
            </a:r>
            <a:r>
              <a:rPr lang="en-IN" sz="1600" dirty="0"/>
              <a:t> over </a:t>
            </a:r>
            <a:r>
              <a:rPr lang="en-IN" sz="1600" dirty="0" err="1"/>
              <a:t>ReplicationControllers</a:t>
            </a:r>
            <a:r>
              <a:rPr lang="en-IN" sz="1600" dirty="0"/>
              <a:t> are their more expressive label selectors.  Look at  </a:t>
            </a:r>
            <a:r>
              <a:rPr lang="en-IN" sz="1600" dirty="0" err="1"/>
              <a:t>kubia-replicaset-matchexpressions.yaml</a:t>
            </a:r>
            <a:endParaRPr sz="1600" dirty="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endParaRPr sz="1600" dirty="0"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9"/>
          <p:cNvSpPr txBox="1"/>
          <p:nvPr/>
        </p:nvSpPr>
        <p:spPr>
          <a:xfrm>
            <a:off x="-11850" y="636600"/>
            <a:ext cx="9016800" cy="45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dirty="0"/>
              <a:t>You can add additional expressions to the selector. </a:t>
            </a:r>
            <a:endParaRPr sz="1600" dirty="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dirty="0"/>
              <a:t>Each expression must contain a key, an operator, and possibly (depending on the operator) a list of values.</a:t>
            </a:r>
            <a:endParaRPr sz="1600" dirty="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dirty="0"/>
              <a:t> You’ll see four valid operators:</a:t>
            </a:r>
            <a:endParaRPr sz="1600" dirty="0"/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 sz="1600" dirty="0"/>
              <a:t>In—Label’s value must match one of the specified values.</a:t>
            </a:r>
            <a:endParaRPr sz="1600" dirty="0"/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 sz="1600" dirty="0" err="1"/>
              <a:t>NotIn</a:t>
            </a:r>
            <a:r>
              <a:rPr lang="en-IN" sz="1600" dirty="0"/>
              <a:t>—Label’s value must not match any of the specified values.</a:t>
            </a:r>
            <a:endParaRPr sz="1600" dirty="0"/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 sz="1600" dirty="0"/>
              <a:t>Exists—Pod must include a label with the specified key (the value isn’t important). When using this operator, you shouldn’t specify the values field.</a:t>
            </a:r>
            <a:endParaRPr sz="1600" dirty="0"/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 sz="1600" dirty="0" err="1"/>
              <a:t>DoesNotExist</a:t>
            </a:r>
            <a:r>
              <a:rPr lang="en-IN" sz="1600" dirty="0"/>
              <a:t>—Pod must not include a label with the specified key. The values property must not be specified.</a:t>
            </a:r>
            <a:endParaRPr sz="1600" dirty="0"/>
          </a:p>
        </p:txBody>
      </p:sp>
      <p:sp>
        <p:nvSpPr>
          <p:cNvPr id="340" name="Google Shape;340;p3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Replica set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Daemon Set</a:t>
            </a:r>
            <a:endParaRPr/>
          </a:p>
        </p:txBody>
      </p:sp>
      <p:sp>
        <p:nvSpPr>
          <p:cNvPr id="346" name="Google Shape;346;p40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ctr" rtl="0">
              <a:spcBef>
                <a:spcPts val="0"/>
              </a:spcBef>
              <a:spcAft>
                <a:spcPts val="750"/>
              </a:spcAft>
              <a:buNone/>
            </a:pPr>
            <a:r>
              <a:rPr lang="en-IN" sz="1200">
                <a:solidFill>
                  <a:srgbClr val="FFFFFF"/>
                </a:solidFill>
              </a:rPr>
              <a:t>info@zekeLabs.com	|	</a:t>
            </a:r>
            <a:r>
              <a:rPr lang="en-IN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IN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000" y="454979"/>
            <a:ext cx="4516225" cy="40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Daemon set</a:t>
            </a:r>
            <a:endParaRPr/>
          </a:p>
        </p:txBody>
      </p:sp>
      <p:pic>
        <p:nvPicPr>
          <p:cNvPr id="352" name="Google Shape;35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675" y="907175"/>
            <a:ext cx="5619750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2"/>
          <p:cNvSpPr txBox="1"/>
          <p:nvPr/>
        </p:nvSpPr>
        <p:spPr>
          <a:xfrm>
            <a:off x="-11850" y="636600"/>
            <a:ext cx="9016800" cy="45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dirty="0"/>
              <a:t> A </a:t>
            </a:r>
            <a:r>
              <a:rPr lang="en-IN" sz="1600" dirty="0" err="1"/>
              <a:t>DaemonSet</a:t>
            </a:r>
            <a:r>
              <a:rPr lang="en-IN" sz="1600" dirty="0"/>
              <a:t> makes sure it creates one pod on each existing node.</a:t>
            </a:r>
            <a:endParaRPr sz="1600" dirty="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dirty="0"/>
              <a:t>Certain cases exist when you want a pod to run on each and every node in the cluster and each node needs to run exactly one instance of the pod.</a:t>
            </a:r>
            <a:endParaRPr sz="1600" dirty="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dirty="0"/>
              <a:t>Those cases include infrastructure-related pods that perform system-level operations.</a:t>
            </a:r>
            <a:endParaRPr sz="1600" dirty="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dirty="0"/>
              <a:t> For example:</a:t>
            </a:r>
            <a:endParaRPr sz="1600" dirty="0"/>
          </a:p>
          <a:p>
            <a:pPr marL="914400" marR="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IN" sz="1600" dirty="0"/>
              <a:t>log collector and a resource monitor on every node. </a:t>
            </a:r>
            <a:endParaRPr sz="1600" dirty="0"/>
          </a:p>
          <a:p>
            <a:pPr marL="914400" marR="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IN" sz="1600" dirty="0" err="1"/>
              <a:t>kube</a:t>
            </a:r>
            <a:r>
              <a:rPr lang="en-IN" sz="1600" dirty="0"/>
              <a:t>-proxy process, which needs to run on all nodes to make services work.</a:t>
            </a:r>
            <a:endParaRPr sz="1600" dirty="0"/>
          </a:p>
        </p:txBody>
      </p:sp>
      <p:sp>
        <p:nvSpPr>
          <p:cNvPr id="358" name="Google Shape;358;p4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Daemon set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3"/>
          <p:cNvSpPr txBox="1"/>
          <p:nvPr/>
        </p:nvSpPr>
        <p:spPr>
          <a:xfrm>
            <a:off x="-11850" y="636600"/>
            <a:ext cx="9016800" cy="45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335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dirty="0"/>
              <a:t> A </a:t>
            </a:r>
            <a:r>
              <a:rPr lang="en-IN" sz="1600" dirty="0" err="1"/>
              <a:t>DaemonSet</a:t>
            </a:r>
            <a:r>
              <a:rPr lang="en-IN" sz="1600" dirty="0"/>
              <a:t> deploys pods to all nodes in the cluster, </a:t>
            </a:r>
            <a:r>
              <a:rPr lang="en-IN" sz="1600" b="1" dirty="0"/>
              <a:t>unless </a:t>
            </a:r>
            <a:r>
              <a:rPr lang="en-IN" sz="1600" dirty="0"/>
              <a:t>you specify that the pods should only run on a subset of all the nodes. </a:t>
            </a:r>
            <a:endParaRPr sz="1600" dirty="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dirty="0"/>
              <a:t>This is done by specifying the node-Selector property in the pod template, which is part of the </a:t>
            </a:r>
            <a:r>
              <a:rPr lang="en-IN" sz="1600" dirty="0" err="1"/>
              <a:t>DaemonSet</a:t>
            </a:r>
            <a:r>
              <a:rPr lang="en-IN" sz="1600" dirty="0"/>
              <a:t> definition.</a:t>
            </a:r>
            <a:endParaRPr sz="1600" dirty="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dirty="0"/>
              <a:t>Look at the </a:t>
            </a:r>
            <a:r>
              <a:rPr lang="en-IN" sz="1600" dirty="0" err="1"/>
              <a:t>ssd</a:t>
            </a:r>
            <a:r>
              <a:rPr lang="en-IN" sz="1600" dirty="0"/>
              <a:t>-monitor-</a:t>
            </a:r>
            <a:r>
              <a:rPr lang="en-IN" sz="1600" dirty="0" err="1"/>
              <a:t>daemonset.yaml</a:t>
            </a:r>
            <a:r>
              <a:rPr lang="en-IN" sz="1600" dirty="0"/>
              <a:t> and exercise in </a:t>
            </a:r>
            <a:r>
              <a:rPr lang="en-IN" sz="1600" dirty="0" err="1"/>
              <a:t>controllers.bash</a:t>
            </a:r>
            <a:endParaRPr sz="1600" dirty="0"/>
          </a:p>
        </p:txBody>
      </p:sp>
      <p:sp>
        <p:nvSpPr>
          <p:cNvPr id="364" name="Google Shape;364;p4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Daemon set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4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Batch jobs</a:t>
            </a:r>
            <a:endParaRPr/>
          </a:p>
        </p:txBody>
      </p:sp>
      <p:sp>
        <p:nvSpPr>
          <p:cNvPr id="370" name="Google Shape;370;p44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ctr" rtl="0">
              <a:spcBef>
                <a:spcPts val="0"/>
              </a:spcBef>
              <a:spcAft>
                <a:spcPts val="750"/>
              </a:spcAft>
              <a:buNone/>
            </a:pPr>
            <a:r>
              <a:rPr lang="en-IN" sz="1200">
                <a:solidFill>
                  <a:srgbClr val="FFFFFF"/>
                </a:solidFill>
              </a:rPr>
              <a:t>info@zekeLabs.com	|	</a:t>
            </a:r>
            <a:r>
              <a:rPr lang="en-IN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IN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5"/>
          <p:cNvSpPr txBox="1"/>
          <p:nvPr/>
        </p:nvSpPr>
        <p:spPr>
          <a:xfrm>
            <a:off x="-11850" y="636600"/>
            <a:ext cx="9016800" cy="45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We talked about pods than need to run continuously.</a:t>
            </a:r>
            <a:endParaRPr sz="1600"/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ReplicationControllers, ReplicaSets, and DaemonSets run continuous tasks that are never considered completed.</a:t>
            </a:r>
            <a:endParaRPr sz="1600"/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 Processes in such pods are restarted when they exit.</a:t>
            </a:r>
            <a:endParaRPr sz="1600"/>
          </a:p>
          <a:p>
            <a:pPr marL="4191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Jobs allow you to run a pod whose container isn’t restarted when the process running inside finishes successfully.</a:t>
            </a:r>
            <a:endParaRPr sz="160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Once it does, the pod is considered complete.</a:t>
            </a:r>
            <a:endParaRPr sz="160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Pods managed by Jobs are rescheduled until they finish successfully.</a:t>
            </a:r>
            <a:endParaRPr sz="160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Look at the </a:t>
            </a:r>
            <a:r>
              <a:rPr lang="en-IN" sz="1600" b="1"/>
              <a:t>exporter.yaml</a:t>
            </a:r>
            <a:endParaRPr sz="1600" b="1"/>
          </a:p>
        </p:txBody>
      </p:sp>
      <p:sp>
        <p:nvSpPr>
          <p:cNvPr id="376" name="Google Shape;376;p4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Job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Job</a:t>
            </a:r>
            <a:endParaRPr/>
          </a:p>
        </p:txBody>
      </p:sp>
      <p:pic>
        <p:nvPicPr>
          <p:cNvPr id="382" name="Google Shape;38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825" y="702550"/>
            <a:ext cx="6878450" cy="438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 Running multiple pod instances in a Job</a:t>
            </a:r>
            <a:endParaRPr/>
          </a:p>
        </p:txBody>
      </p:sp>
      <p:sp>
        <p:nvSpPr>
          <p:cNvPr id="388" name="Google Shape;388;p47"/>
          <p:cNvSpPr txBox="1"/>
          <p:nvPr/>
        </p:nvSpPr>
        <p:spPr>
          <a:xfrm>
            <a:off x="-11850" y="636600"/>
            <a:ext cx="9016800" cy="45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Running job pods sequentially</a:t>
            </a:r>
            <a:endParaRPr sz="1600"/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Look at </a:t>
            </a:r>
            <a:r>
              <a:rPr lang="en-IN" sz="1150" b="1">
                <a:solidFill>
                  <a:srgbClr val="404040"/>
                </a:solidFill>
              </a:rPr>
              <a:t> multi-completion-batch-job.yaml</a:t>
            </a:r>
            <a:endParaRPr sz="1150" b="1">
              <a:solidFill>
                <a:srgbClr val="404040"/>
              </a:solidFill>
            </a:endParaRPr>
          </a:p>
          <a:p>
            <a:pPr marL="419100" marR="0" lvl="0" indent="-2571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150"/>
              <a:buFont typeface="Arial"/>
              <a:buChar char="•"/>
            </a:pPr>
            <a:r>
              <a:rPr lang="en-IN" sz="1600"/>
              <a:t>This Job will run five pods one after the other.</a:t>
            </a:r>
            <a:endParaRPr sz="1600"/>
          </a:p>
          <a:p>
            <a:pPr marL="419100" marR="0" lvl="0" indent="-2571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150"/>
              <a:buFont typeface="Arial"/>
              <a:buChar char="•"/>
            </a:pPr>
            <a:r>
              <a:rPr lang="en-IN" sz="1600"/>
              <a:t> It initially creates one pod, and when the pod’s container finishes, it creates the second pod, and so on, until five pods complete successfully.</a:t>
            </a:r>
            <a:endParaRPr sz="1600"/>
          </a:p>
          <a:p>
            <a:pPr marL="419100" marR="0" lvl="0" indent="-2571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150"/>
              <a:buFont typeface="Arial"/>
              <a:buChar char="•"/>
            </a:pPr>
            <a:r>
              <a:rPr lang="en-IN" sz="1600"/>
              <a:t> If one of the pods fails, the Job creates a new pod, so the Job may create more than five pods overall.</a:t>
            </a:r>
            <a:endParaRPr sz="1150" b="1">
              <a:solidFill>
                <a:srgbClr val="404040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 Running multiple pod instances in a Job - Parallely</a:t>
            </a:r>
            <a:endParaRPr/>
          </a:p>
        </p:txBody>
      </p:sp>
      <p:sp>
        <p:nvSpPr>
          <p:cNvPr id="394" name="Google Shape;394;p48"/>
          <p:cNvSpPr txBox="1"/>
          <p:nvPr/>
        </p:nvSpPr>
        <p:spPr>
          <a:xfrm>
            <a:off x="-11850" y="636600"/>
            <a:ext cx="9016800" cy="45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Instead of running single Job pods one after the other, you can also make the Job run multiple pods in parallel. </a:t>
            </a:r>
            <a:endParaRPr sz="1600"/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You specify how many pods are allowed to run in parallel with the parallelism Job spec property.</a:t>
            </a:r>
            <a:endParaRPr sz="1600"/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Look into the </a:t>
            </a:r>
            <a:r>
              <a:rPr lang="en-IN" sz="1150" b="1">
                <a:solidFill>
                  <a:srgbClr val="404040"/>
                </a:solidFill>
              </a:rPr>
              <a:t>multi-completion-parallel-batch-job.yaml</a:t>
            </a:r>
            <a:endParaRPr sz="1150" b="1">
              <a:solidFill>
                <a:srgbClr val="404040"/>
              </a:solidFill>
            </a:endParaRPr>
          </a:p>
          <a:p>
            <a:pPr marL="4191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9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Cron jobs</a:t>
            </a:r>
            <a:endParaRPr/>
          </a:p>
        </p:txBody>
      </p:sp>
      <p:sp>
        <p:nvSpPr>
          <p:cNvPr id="400" name="Google Shape;400;p49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ctr" rtl="0">
              <a:spcBef>
                <a:spcPts val="0"/>
              </a:spcBef>
              <a:spcAft>
                <a:spcPts val="750"/>
              </a:spcAft>
              <a:buNone/>
            </a:pPr>
            <a:r>
              <a:rPr lang="en-IN" sz="1200">
                <a:solidFill>
                  <a:srgbClr val="FFFFFF"/>
                </a:solidFill>
              </a:rPr>
              <a:t>info@zekeLabs.com	|	</a:t>
            </a:r>
            <a:r>
              <a:rPr lang="en-IN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IN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cron jobs</a:t>
            </a:r>
            <a:endParaRPr/>
          </a:p>
        </p:txBody>
      </p:sp>
      <p:sp>
        <p:nvSpPr>
          <p:cNvPr id="406" name="Google Shape;406;p50"/>
          <p:cNvSpPr txBox="1"/>
          <p:nvPr/>
        </p:nvSpPr>
        <p:spPr>
          <a:xfrm>
            <a:off x="-11850" y="636600"/>
            <a:ext cx="9016800" cy="45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A cron job in Kubernetes is configured by creating a CronJob resource. </a:t>
            </a:r>
            <a:endParaRPr sz="1600"/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The schedule for running the job is specified in the well-known cron format,</a:t>
            </a:r>
            <a:endParaRPr sz="1600"/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At the configured time, Kubernetes will create a Job resource according to the Job template configured in the CronJob object.</a:t>
            </a:r>
            <a:endParaRPr sz="1600"/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 When the Job resource is created, one or more pod replicas will be created and started according to the Job’s pod template.</a:t>
            </a:r>
            <a:endParaRPr sz="1600"/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look into the </a:t>
            </a:r>
            <a:r>
              <a:rPr lang="en-IN" sz="1150" b="1">
                <a:solidFill>
                  <a:srgbClr val="404040"/>
                </a:solidFill>
              </a:rPr>
              <a:t> cronjob.yaml </a:t>
            </a:r>
            <a:r>
              <a:rPr lang="en-IN" sz="1600"/>
              <a:t>for more details</a:t>
            </a:r>
            <a:endParaRPr sz="1600"/>
          </a:p>
          <a:p>
            <a:pPr marL="4191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Kubernetes : Controllers</a:t>
            </a:r>
            <a:endParaRPr/>
          </a:p>
        </p:txBody>
      </p:sp>
      <p:sp>
        <p:nvSpPr>
          <p:cNvPr id="266" name="Google Shape;266;p27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ctr" rtl="0">
              <a:spcBef>
                <a:spcPts val="0"/>
              </a:spcBef>
              <a:spcAft>
                <a:spcPts val="750"/>
              </a:spcAft>
              <a:buNone/>
            </a:pPr>
            <a:r>
              <a:rPr lang="en-IN" sz="1200">
                <a:solidFill>
                  <a:srgbClr val="FFFFFF"/>
                </a:solidFill>
              </a:rPr>
              <a:t>info@zekeLabs.com	|	</a:t>
            </a:r>
            <a:r>
              <a:rPr lang="en-IN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IN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1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</a:pPr>
            <a:r>
              <a:rPr lang="en-I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Visit : </a:t>
            </a:r>
            <a:r>
              <a:rPr lang="en-IN" sz="12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www.zekeLabs.com</a:t>
            </a:r>
            <a:r>
              <a:rPr lang="en-I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for more details</a:t>
            </a:r>
            <a:endParaRPr/>
          </a:p>
        </p:txBody>
      </p:sp>
      <p:sp>
        <p:nvSpPr>
          <p:cNvPr id="412" name="Google Shape;412;p51"/>
          <p:cNvSpPr txBox="1"/>
          <p:nvPr/>
        </p:nvSpPr>
        <p:spPr>
          <a:xfrm>
            <a:off x="228600" y="300425"/>
            <a:ext cx="8763300" cy="42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us know how can we help your organization to Upskill the employees to stay updated in the ever-evolving IT Industry.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in touch: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br>
              <a:rPr lang="en-IN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www.zekeLabs.com | +91-8095465880 | info@zekeLabs.com</a:t>
            </a:r>
            <a:endParaRPr/>
          </a:p>
        </p:txBody>
      </p:sp>
      <p:pic>
        <p:nvPicPr>
          <p:cNvPr id="413" name="Google Shape;413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675" y="4043475"/>
            <a:ext cx="8856227" cy="5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 dirty="0"/>
              <a:t>What are controllers ?</a:t>
            </a:r>
            <a:endParaRPr dirty="0"/>
          </a:p>
        </p:txBody>
      </p:sp>
      <p:sp>
        <p:nvSpPr>
          <p:cNvPr id="279" name="Google Shape;279;p29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335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lvl="0">
              <a:lnSpc>
                <a:spcPct val="150000"/>
              </a:lnSpc>
              <a:buSzPts val="1500"/>
            </a:pPr>
            <a:r>
              <a:rPr lang="en-IN" sz="1800" dirty="0"/>
              <a:t>Controllers watch the API server for changes to resources (Deployments, Services, and so on) and perform operations for each change, which includes:</a:t>
            </a:r>
          </a:p>
          <a:p>
            <a:pPr marL="133350" lvl="0">
              <a:lnSpc>
                <a:spcPct val="150000"/>
              </a:lnSpc>
              <a:buSzPts val="1500"/>
            </a:pPr>
            <a:endParaRPr lang="en-IN" sz="1800" dirty="0"/>
          </a:p>
          <a:p>
            <a:pPr marL="419100" lvl="0" indent="-285750">
              <a:lnSpc>
                <a:spcPct val="150000"/>
              </a:lnSpc>
              <a:buSzPts val="1500"/>
              <a:buFont typeface="Arial" panose="020B0604020202020204" pitchFamily="34" charset="0"/>
              <a:buChar char="•"/>
            </a:pPr>
            <a:r>
              <a:rPr lang="en-IN" sz="1800" dirty="0"/>
              <a:t>creation of a new object </a:t>
            </a:r>
          </a:p>
          <a:p>
            <a:pPr marL="419100" lvl="0" indent="-285750">
              <a:lnSpc>
                <a:spcPct val="150000"/>
              </a:lnSpc>
              <a:buSzPts val="1500"/>
              <a:buFont typeface="Arial" panose="020B0604020202020204" pitchFamily="34" charset="0"/>
              <a:buChar char="•"/>
            </a:pPr>
            <a:r>
              <a:rPr lang="en-IN" sz="1800" dirty="0"/>
              <a:t>update </a:t>
            </a:r>
          </a:p>
          <a:p>
            <a:pPr marL="419100" lvl="0" indent="-285750">
              <a:lnSpc>
                <a:spcPct val="150000"/>
              </a:lnSpc>
              <a:buSzPts val="1500"/>
              <a:buFont typeface="Arial" panose="020B0604020202020204" pitchFamily="34" charset="0"/>
              <a:buChar char="•"/>
            </a:pPr>
            <a:r>
              <a:rPr lang="en-IN" sz="1800" dirty="0"/>
              <a:t>deletion of an existing object.</a:t>
            </a:r>
          </a:p>
          <a:p>
            <a:pPr marL="419100" lvl="0" indent="-285750">
              <a:lnSpc>
                <a:spcPct val="150000"/>
              </a:lnSpc>
              <a:buSzPts val="1500"/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133350" lvl="0">
              <a:lnSpc>
                <a:spcPct val="150000"/>
              </a:lnSpc>
              <a:buSzPts val="1500"/>
            </a:pPr>
            <a:r>
              <a:rPr lang="en-IN" sz="1800" dirty="0"/>
              <a:t>In general, Controllers reconcile the actual state with the desired state.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 dirty="0"/>
              <a:t>What are controllers ?</a:t>
            </a:r>
            <a:endParaRPr dirty="0"/>
          </a:p>
        </p:txBody>
      </p:sp>
      <p:sp>
        <p:nvSpPr>
          <p:cNvPr id="279" name="Google Shape;279;p29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3350" lvl="0">
              <a:lnSpc>
                <a:spcPct val="150000"/>
              </a:lnSpc>
              <a:buSzPts val="1600"/>
            </a:pPr>
            <a:r>
              <a:rPr lang="en-IN" sz="1800" dirty="0"/>
              <a:t>Controllers keep watching the resources through watch on API server.</a:t>
            </a:r>
          </a:p>
          <a:p>
            <a:pPr marL="133350" lvl="0">
              <a:lnSpc>
                <a:spcPct val="150000"/>
              </a:lnSpc>
              <a:buSzPts val="1600"/>
            </a:pPr>
            <a:endParaRPr lang="en-IN" sz="1800" dirty="0"/>
          </a:p>
          <a:p>
            <a:pPr marL="133350" lvl="0">
              <a:lnSpc>
                <a:spcPct val="150000"/>
              </a:lnSpc>
              <a:buSzPts val="1600"/>
            </a:pPr>
            <a:r>
              <a:rPr lang="en-IN" sz="1800" dirty="0"/>
              <a:t>In case of any mismatch in desired and current state controller updates a resource in the API server</a:t>
            </a:r>
          </a:p>
          <a:p>
            <a:pPr marL="133350" lvl="0">
              <a:lnSpc>
                <a:spcPct val="150000"/>
              </a:lnSpc>
              <a:buSzPts val="1600"/>
            </a:pPr>
            <a:endParaRPr lang="en-IN" sz="1800" dirty="0"/>
          </a:p>
          <a:p>
            <a:pPr marL="133350" lvl="0">
              <a:lnSpc>
                <a:spcPct val="150000"/>
              </a:lnSpc>
              <a:buSzPts val="1600"/>
            </a:pPr>
            <a:r>
              <a:rPr lang="en-IN" sz="1800" dirty="0"/>
              <a:t>After that the </a:t>
            </a:r>
            <a:r>
              <a:rPr lang="en-IN" sz="1800" dirty="0" err="1"/>
              <a:t>Kubelets</a:t>
            </a:r>
            <a:r>
              <a:rPr lang="en-IN" sz="1800" dirty="0"/>
              <a:t> and Kubernetes Service Proxies, oblivious of the controllers’ existence, perform their work, such as spinning up a pod’s containers and attaching network storage to them, or in the case of services, setting up the actual load balancing across pods.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3659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How Kubernetes works ?</a:t>
            </a:r>
            <a:endParaRPr/>
          </a:p>
        </p:txBody>
      </p:sp>
      <p:sp>
        <p:nvSpPr>
          <p:cNvPr id="272" name="Google Shape;272;p28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IN" sz="1200">
                <a:solidFill>
                  <a:srgbClr val="FFFFFF"/>
                </a:solidFill>
              </a:rPr>
              <a:t>info@zekeLabs.com	      |	          </a:t>
            </a:r>
            <a:r>
              <a:rPr lang="en-IN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IN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73" name="Google Shape;27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5625" y="663000"/>
            <a:ext cx="5318216" cy="37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Type of controllers</a:t>
            </a:r>
            <a:endParaRPr/>
          </a:p>
        </p:txBody>
      </p:sp>
      <p:sp>
        <p:nvSpPr>
          <p:cNvPr id="279" name="Google Shape;279;p29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endParaRPr lang="en-I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Replication Controller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 err="1"/>
              <a:t>ReplicaSet</a:t>
            </a:r>
            <a:r>
              <a:rPr lang="en-IN" sz="1600" dirty="0"/>
              <a:t>, </a:t>
            </a:r>
            <a:r>
              <a:rPr lang="en-IN" sz="1600" dirty="0" err="1"/>
              <a:t>DaemonSet</a:t>
            </a:r>
            <a:r>
              <a:rPr lang="en-IN" sz="1600" dirty="0"/>
              <a:t>, and Job controllers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Deployment controller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 err="1"/>
              <a:t>StatefulSet</a:t>
            </a:r>
            <a:r>
              <a:rPr lang="en-IN" sz="1600" dirty="0"/>
              <a:t> controller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Node controller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Service controller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Endpoints controller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Namespace controller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 err="1"/>
              <a:t>PersistentVolume</a:t>
            </a:r>
            <a:r>
              <a:rPr lang="en-IN" sz="1600" dirty="0"/>
              <a:t> controller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Others</a:t>
            </a:r>
          </a:p>
          <a:p>
            <a:pPr marL="133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5406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Replication Controller</a:t>
            </a:r>
            <a:endParaRPr/>
          </a:p>
        </p:txBody>
      </p:sp>
      <p:sp>
        <p:nvSpPr>
          <p:cNvPr id="285" name="Google Shape;285;p30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ctr" rtl="0">
              <a:spcBef>
                <a:spcPts val="0"/>
              </a:spcBef>
              <a:spcAft>
                <a:spcPts val="750"/>
              </a:spcAft>
              <a:buNone/>
            </a:pPr>
            <a:r>
              <a:rPr lang="en-IN" sz="1200">
                <a:solidFill>
                  <a:srgbClr val="FFFFFF"/>
                </a:solidFill>
              </a:rPr>
              <a:t>info@zekeLabs.com	|	</a:t>
            </a:r>
            <a:r>
              <a:rPr lang="en-IN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IN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 dirty="0"/>
              <a:t>Replication Manager</a:t>
            </a:r>
            <a:endParaRPr dirty="0"/>
          </a:p>
        </p:txBody>
      </p:sp>
      <p:sp>
        <p:nvSpPr>
          <p:cNvPr id="291" name="Google Shape;291;p31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335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dirty="0"/>
              <a:t>Replication Manager is the controller of Replication Controller resource.</a:t>
            </a:r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dirty="0"/>
              <a:t>A </a:t>
            </a:r>
            <a:r>
              <a:rPr lang="en-IN" sz="1600" dirty="0" err="1"/>
              <a:t>ReplicationController</a:t>
            </a:r>
            <a:r>
              <a:rPr lang="en-IN" sz="1600" dirty="0"/>
              <a:t> is a Kubernetes resource that ensures its pods are always kept running. </a:t>
            </a:r>
            <a:endParaRPr sz="1600" dirty="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dirty="0"/>
              <a:t>If the pod disappears for any reason, such as in the event of a node disappearing from the cluster or because the pod was evicted from the node, the </a:t>
            </a:r>
            <a:r>
              <a:rPr lang="en-IN" sz="1600" dirty="0" err="1"/>
              <a:t>ReplicationController</a:t>
            </a:r>
            <a:r>
              <a:rPr lang="en-IN" sz="1600" dirty="0"/>
              <a:t> notices the missing pod and creates a replacement pod.</a:t>
            </a:r>
            <a:endParaRPr sz="1600" dirty="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dirty="0"/>
              <a:t>A </a:t>
            </a:r>
            <a:r>
              <a:rPr lang="en-IN" sz="1600" dirty="0" err="1"/>
              <a:t>ReplicationController</a:t>
            </a:r>
            <a:r>
              <a:rPr lang="en-IN" sz="1600" dirty="0"/>
              <a:t> constantly monitors the list of running pods and makes sure the actual number of pods of a “type” always matches the desired number</a:t>
            </a:r>
            <a:endParaRPr sz="1600" dirty="0"/>
          </a:p>
          <a:p>
            <a:pPr marL="133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1271</Words>
  <Application>Microsoft Office PowerPoint</Application>
  <PresentationFormat>On-screen Show (16:9)</PresentationFormat>
  <Paragraphs>136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Roboto</vt:lpstr>
      <vt:lpstr>Arial</vt:lpstr>
      <vt:lpstr>CollegePresentation</vt:lpstr>
      <vt:lpstr>Material</vt:lpstr>
      <vt:lpstr>zekeLabs </vt:lpstr>
      <vt:lpstr>PowerPoint Presentation</vt:lpstr>
      <vt:lpstr>Kubernetes : Controllers</vt:lpstr>
      <vt:lpstr>What are controllers ?</vt:lpstr>
      <vt:lpstr>What are controllers ?</vt:lpstr>
      <vt:lpstr>How Kubernetes works ?</vt:lpstr>
      <vt:lpstr>Type of controllers</vt:lpstr>
      <vt:lpstr>Replication Controller</vt:lpstr>
      <vt:lpstr>Replication Manager</vt:lpstr>
      <vt:lpstr>Replication Manager  [Similar to other controllers]</vt:lpstr>
      <vt:lpstr>Replication controller</vt:lpstr>
      <vt:lpstr>Replication controller</vt:lpstr>
      <vt:lpstr>Replication controller</vt:lpstr>
      <vt:lpstr>Replication controller : more about it</vt:lpstr>
      <vt:lpstr>Replica Set</vt:lpstr>
      <vt:lpstr>Replica set</vt:lpstr>
      <vt:lpstr>Replica set</vt:lpstr>
      <vt:lpstr>Replica set</vt:lpstr>
      <vt:lpstr>Daemon Set</vt:lpstr>
      <vt:lpstr>Daemon set</vt:lpstr>
      <vt:lpstr>Daemon set</vt:lpstr>
      <vt:lpstr>Daemon set</vt:lpstr>
      <vt:lpstr>Batch jobs</vt:lpstr>
      <vt:lpstr>Job</vt:lpstr>
      <vt:lpstr>Job</vt:lpstr>
      <vt:lpstr> Running multiple pod instances in a Job</vt:lpstr>
      <vt:lpstr> Running multiple pod instances in a Job - Parallely</vt:lpstr>
      <vt:lpstr>Cron jobs</vt:lpstr>
      <vt:lpstr>cron jobs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zekeLabs </dc:title>
  <cp:lastModifiedBy>Ashish Pandey</cp:lastModifiedBy>
  <cp:revision>12</cp:revision>
  <dcterms:modified xsi:type="dcterms:W3CDTF">2018-12-29T21:03:13Z</dcterms:modified>
</cp:coreProperties>
</file>