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83" r:id="rId6"/>
    <p:sldId id="304" r:id="rId7"/>
    <p:sldId id="305" r:id="rId8"/>
    <p:sldId id="303" r:id="rId9"/>
    <p:sldId id="298" r:id="rId10"/>
    <p:sldId id="300" r:id="rId11"/>
    <p:sldId id="301" r:id="rId12"/>
    <p:sldId id="319" r:id="rId13"/>
    <p:sldId id="311" r:id="rId14"/>
    <p:sldId id="302" r:id="rId15"/>
    <p:sldId id="306" r:id="rId16"/>
    <p:sldId id="318" r:id="rId17"/>
    <p:sldId id="307" r:id="rId18"/>
    <p:sldId id="315" r:id="rId19"/>
    <p:sldId id="314" r:id="rId20"/>
    <p:sldId id="317" r:id="rId21"/>
    <p:sldId id="313" r:id="rId22"/>
    <p:sldId id="308" r:id="rId23"/>
    <p:sldId id="309" r:id="rId24"/>
    <p:sldId id="310" r:id="rId25"/>
    <p:sldId id="312" r:id="rId26"/>
    <p:sldId id="316" r:id="rId27"/>
    <p:sldId id="320" r:id="rId28"/>
    <p:sldId id="321" r:id="rId29"/>
    <p:sldId id="299" r:id="rId30"/>
    <p:sldId id="282" r:id="rId31"/>
  </p:sldIdLst>
  <p:sldSz cx="9144000" cy="5143500" type="screen16x9"/>
  <p:notesSz cx="6858000" cy="9144000"/>
  <p:embeddedFontLs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2" autoAdjust="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dirty="0">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34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06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231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3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52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Reference: http://docs.cilium.io/en/stable/kubernetes/intro</a:t>
            </a:r>
          </a:p>
          <a:p>
            <a:endParaRPr lang="en-IN" dirty="0"/>
          </a:p>
        </p:txBody>
      </p:sp>
    </p:spTree>
    <p:extLst>
      <p:ext uri="{BB962C8B-B14F-4D97-AF65-F5344CB8AC3E}">
        <p14:creationId xmlns:p14="http://schemas.microsoft.com/office/powerpoint/2010/main" val="277467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Reference: http://docs.cilium.io/en/stable/kubernetes/intro</a:t>
            </a:r>
          </a:p>
          <a:p>
            <a:endParaRPr lang="en-IN" dirty="0"/>
          </a:p>
        </p:txBody>
      </p:sp>
    </p:spTree>
    <p:extLst>
      <p:ext uri="{BB962C8B-B14F-4D97-AF65-F5344CB8AC3E}">
        <p14:creationId xmlns:p14="http://schemas.microsoft.com/office/powerpoint/2010/main" val="3687266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38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292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217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208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841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496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027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dirty="0">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88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1"/>
            <a:ext cx="7038765" cy="5138761"/>
            <a:chOff x="3388635" y="43347"/>
            <a:chExt cx="5755327" cy="4201767"/>
          </a:xfrm>
        </p:grpSpPr>
        <p:sp>
          <p:nvSpPr>
            <p:cNvPr id="12" name="Google Shape;12;p2"/>
            <p:cNvSpPr/>
            <p:nvPr/>
          </p:nvSpPr>
          <p:spPr>
            <a:xfrm>
              <a:off x="3837146"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8"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40"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1"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2"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8"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40"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1"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2"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8"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40"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1"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2"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8"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40"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1"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2"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8"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9"/>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40"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1"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2"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8"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40"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1"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2"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8"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40"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1"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2"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8"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40"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1"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2"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8"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40"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1"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2"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8"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40"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1"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2"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a:spLocks noGrp="1"/>
          </p:cNvSpPr>
          <p:nvPr>
            <p:ph type="ctrTitle"/>
          </p:nvPr>
        </p:nvSpPr>
        <p:spPr>
          <a:xfrm>
            <a:off x="992425" y="1799775"/>
            <a:ext cx="3136800" cy="1739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a:endParaRPr/>
          </a:p>
        </p:txBody>
      </p:sp>
      <p:sp>
        <p:nvSpPr>
          <p:cNvPr id="138" name="Google Shape;138;p2"/>
          <p:cNvSpPr txBox="1">
            <a:spLocks noGrp="1"/>
          </p:cNvSpPr>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R="0" lvl="1"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R="0" lvl="2"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R="0" lvl="3"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R="0" lvl="4"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R="0" lvl="5"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R="0" lvl="6"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R="0" lvl="7"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R="0" lvl="8"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endParaRPr/>
          </a:p>
        </p:txBody>
      </p:sp>
      <p:sp>
        <p:nvSpPr>
          <p:cNvPr id="139" name="Google Shape;139;p2"/>
          <p:cNvSpPr txBox="1">
            <a:spLocks noGrp="1"/>
          </p:cNvSpPr>
          <p:nvPr>
            <p:ph type="sldNum" idx="12"/>
          </p:nvPr>
        </p:nvSpPr>
        <p:spPr>
          <a:xfrm>
            <a:off x="8472457" y="4706554"/>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1"/>
        <p:cNvGrpSpPr/>
        <p:nvPr/>
      </p:nvGrpSpPr>
      <p:grpSpPr>
        <a:xfrm>
          <a:off x="0" y="0"/>
          <a:ext cx="0" cy="0"/>
          <a:chOff x="0" y="0"/>
          <a:chExt cx="0" cy="0"/>
        </a:xfrm>
      </p:grpSpPr>
      <p:sp>
        <p:nvSpPr>
          <p:cNvPr id="152" name="Google Shape;152;p5"/>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5" name="Google Shape;155;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docs.cilium.io/en/stable/policy/language/#services-based" TargetMode="External"/><Relationship Id="rId2" Type="http://schemas.openxmlformats.org/officeDocument/2006/relationships/hyperlink" Target="http://docs.cilium.io/en/stable/policy/language/#labels-based" TargetMode="External"/><Relationship Id="rId1" Type="http://schemas.openxmlformats.org/officeDocument/2006/relationships/slideLayout" Target="../slideLayouts/slideLayout3.xml"/><Relationship Id="rId5" Type="http://schemas.openxmlformats.org/officeDocument/2006/relationships/hyperlink" Target="http://docs.cilium.io/en/stable/policy/language/#cidr-based" TargetMode="External"/><Relationship Id="rId4" Type="http://schemas.openxmlformats.org/officeDocument/2006/relationships/hyperlink" Target="http://docs.cilium.io/en/stable/policy/language/#entities-base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6v_BDHIgOY8" TargetMode="External"/><Relationship Id="rId3" Type="http://schemas.openxmlformats.org/officeDocument/2006/relationships/hyperlink" Target="https://itnext.io/benchmark-results-of-kubernetes-network-plugins-cni-over-10gbit-s-network-36475925a560" TargetMode="External"/><Relationship Id="rId7" Type="http://schemas.openxmlformats.org/officeDocument/2006/relationships/hyperlink" Target="https://kubedex.com/kubernetes-network-plugin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github.com/nleiva/kubernetes-networking-links" TargetMode="External"/><Relationship Id="rId5" Type="http://schemas.openxmlformats.org/officeDocument/2006/relationships/hyperlink" Target="http://machinezone.github.io/research/networking-solutions-for-kubernetes/" TargetMode="External"/><Relationship Id="rId4" Type="http://schemas.openxmlformats.org/officeDocument/2006/relationships/hyperlink" Target="https://chrislovecnm.com/kubernetes/cni/choosing-a-cni-provider/" TargetMode="External"/><Relationship Id="rId9" Type="http://schemas.openxmlformats.org/officeDocument/2006/relationships/hyperlink" Target="https://www.projectcalico.org/calico-networking-for-kubernete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Roboto"/>
              <a:buNone/>
            </a:pPr>
            <a:r>
              <a:rPr lang="en-IN" sz="3600" b="1" i="0" u="none" strike="noStrike" cap="none">
                <a:solidFill>
                  <a:schemeClr val="dk1"/>
                </a:solidFill>
                <a:latin typeface="Roboto"/>
                <a:ea typeface="Roboto"/>
                <a:cs typeface="Roboto"/>
                <a:sym typeface="Roboto"/>
              </a:rPr>
              <a:t>zekeLabs</a:t>
            </a:r>
            <a:br>
              <a:rPr lang="en-IN"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254" name="Google Shape;254;p25"/>
          <p:cNvSpPr txBox="1">
            <a:spLocks noGrp="1"/>
          </p:cNvSpPr>
          <p:nvPr>
            <p:ph type="subTitle" idx="1"/>
          </p:nvPr>
        </p:nvSpPr>
        <p:spPr>
          <a:xfrm>
            <a:off x="992425" y="3429000"/>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800"/>
              <a:buFont typeface="Roboto"/>
              <a:buNone/>
            </a:pPr>
            <a:r>
              <a:rPr lang="en-IN" sz="1800" b="0" i="0" u="none" strike="noStrike" cap="none">
                <a:solidFill>
                  <a:schemeClr val="dk2"/>
                </a:solidFill>
                <a:latin typeface="Roboto"/>
                <a:ea typeface="Roboto"/>
                <a:cs typeface="Roboto"/>
                <a:sym typeface="Roboto"/>
              </a:rPr>
              <a:t>Learning made Simpler !</a:t>
            </a:r>
            <a:br>
              <a:rPr lang="en-IN" sz="1800" b="0" i="0" u="none" strike="noStrike" cap="none">
                <a:solidFill>
                  <a:schemeClr val="dk2"/>
                </a:solidFill>
                <a:latin typeface="Roboto"/>
                <a:ea typeface="Roboto"/>
                <a:cs typeface="Roboto"/>
                <a:sym typeface="Roboto"/>
              </a:rPr>
            </a:br>
            <a:br>
              <a:rPr lang="en-IN" sz="1800" b="0" i="0" u="none" strike="noStrike" cap="none">
                <a:solidFill>
                  <a:schemeClr val="dk2"/>
                </a:solidFill>
                <a:latin typeface="Roboto"/>
                <a:ea typeface="Roboto"/>
                <a:cs typeface="Roboto"/>
                <a:sym typeface="Roboto"/>
              </a:rPr>
            </a:br>
            <a:r>
              <a:rPr lang="en-IN" sz="1200" b="0" i="0" u="none" strike="noStrike" cap="none">
                <a:solidFill>
                  <a:schemeClr val="dk2"/>
                </a:solidFill>
                <a:latin typeface="Roboto"/>
                <a:ea typeface="Roboto"/>
                <a:cs typeface="Roboto"/>
                <a:sym typeface="Roboto"/>
              </a:rPr>
              <a:t>www.zekeLabs.com</a:t>
            </a:r>
            <a:endParaRPr/>
          </a:p>
        </p:txBody>
      </p:sp>
      <p:pic>
        <p:nvPicPr>
          <p:cNvPr id="255" name="Google Shape;255;p25"/>
          <p:cNvPicPr preferRelativeResize="0"/>
          <p:nvPr/>
        </p:nvPicPr>
        <p:blipFill rotWithShape="1">
          <a:blip r:embed="rId3">
            <a:alphaModFix/>
          </a:blip>
          <a:srcRect/>
          <a:stretch/>
        </p:blipFill>
        <p:spPr>
          <a:xfrm>
            <a:off x="287773" y="4566350"/>
            <a:ext cx="8856227" cy="5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6B24-707D-441E-900D-4E80C5C950BA}"/>
              </a:ext>
            </a:extLst>
          </p:cNvPr>
          <p:cNvSpPr>
            <a:spLocks noGrp="1"/>
          </p:cNvSpPr>
          <p:nvPr>
            <p:ph type="title"/>
          </p:nvPr>
        </p:nvSpPr>
        <p:spPr/>
        <p:txBody>
          <a:bodyPr/>
          <a:lstStyle/>
          <a:p>
            <a:r>
              <a:rPr lang="en-IN" dirty="0" err="1"/>
              <a:t>Kubenet</a:t>
            </a:r>
            <a:endParaRPr lang="en-IN" dirty="0"/>
          </a:p>
        </p:txBody>
      </p:sp>
      <p:sp>
        <p:nvSpPr>
          <p:cNvPr id="3" name="Rectangle 2">
            <a:extLst>
              <a:ext uri="{FF2B5EF4-FFF2-40B4-BE49-F238E27FC236}">
                <a16:creationId xmlns:a16="http://schemas.microsoft.com/office/drawing/2014/main" id="{E37D8F07-F6E9-4557-8DAE-41F4D097FC52}"/>
              </a:ext>
            </a:extLst>
          </p:cNvPr>
          <p:cNvSpPr/>
          <p:nvPr/>
        </p:nvSpPr>
        <p:spPr>
          <a:xfrm>
            <a:off x="0" y="905609"/>
            <a:ext cx="9144000" cy="336912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Kubernetes default networking provider, </a:t>
            </a: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is a simple network plugin that works with various cloud providers. </a:t>
            </a:r>
          </a:p>
          <a:p>
            <a:pPr marL="285750" indent="-285750">
              <a:lnSpc>
                <a:spcPct val="150000"/>
              </a:lnSpc>
              <a:buFont typeface="Arial" panose="020B0604020202020204" pitchFamily="34" charset="0"/>
              <a:buChar char="•"/>
            </a:pP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is a very basic network provider, and basic is good, but does not have very many features.</a:t>
            </a:r>
          </a:p>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 Moreover, </a:t>
            </a: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has many limitations. </a:t>
            </a:r>
          </a:p>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Moreover, a cluster cannot be set up in a Private VPC, since that network topology uses multiple route tables. Other more advanced features, such as BGP, egress control, and mesh networking, are only available with different CNI providers.</a:t>
            </a:r>
            <a:endParaRPr lang="en-IN" sz="1800" dirty="0"/>
          </a:p>
        </p:txBody>
      </p:sp>
    </p:spTree>
    <p:extLst>
      <p:ext uri="{BB962C8B-B14F-4D97-AF65-F5344CB8AC3E}">
        <p14:creationId xmlns:p14="http://schemas.microsoft.com/office/powerpoint/2010/main" val="255449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Plugins: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134504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The CNI plugin is selected by passing </a:t>
            </a:r>
            <a:r>
              <a:rPr lang="en-IN" dirty="0" err="1"/>
              <a:t>Kubelet</a:t>
            </a:r>
            <a:r>
              <a:rPr lang="en-IN" dirty="0"/>
              <a:t> the --network-plugin=</a:t>
            </a:r>
            <a:r>
              <a:rPr lang="en-IN" dirty="0" err="1"/>
              <a:t>cni</a:t>
            </a:r>
            <a:r>
              <a:rPr lang="en-IN" dirty="0"/>
              <a:t> command-line option.</a:t>
            </a:r>
          </a:p>
          <a:p>
            <a:pPr marL="285750" indent="-285750">
              <a:lnSpc>
                <a:spcPct val="150000"/>
              </a:lnSpc>
              <a:buFont typeface="Arial" panose="020B0604020202020204" pitchFamily="34" charset="0"/>
              <a:buChar char="•"/>
            </a:pPr>
            <a:r>
              <a:rPr lang="en-IN" dirty="0"/>
              <a:t>Default config directory for CI that </a:t>
            </a:r>
            <a:r>
              <a:rPr lang="en-IN" dirty="0" err="1"/>
              <a:t>kubelet</a:t>
            </a:r>
            <a:r>
              <a:rPr lang="en-IN" dirty="0"/>
              <a:t> reads : </a:t>
            </a:r>
          </a:p>
          <a:p>
            <a:pPr lvl="3">
              <a:lnSpc>
                <a:spcPct val="150000"/>
              </a:lnSpc>
            </a:pPr>
            <a:r>
              <a:rPr lang="en-IN" dirty="0"/>
              <a:t>	/etc/</a:t>
            </a:r>
            <a:r>
              <a:rPr lang="en-IN" dirty="0" err="1"/>
              <a:t>cni</a:t>
            </a:r>
            <a:r>
              <a:rPr lang="en-IN" dirty="0"/>
              <a:t>/</a:t>
            </a:r>
            <a:r>
              <a:rPr lang="en-IN" dirty="0" err="1"/>
              <a:t>net.d</a:t>
            </a: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7464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Some CNI Plugins: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471520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The Container Network Interface (CNI) is a library definition, and a set of tools under the umbrella of the Cloud Native Computing Foundation project. </a:t>
            </a:r>
          </a:p>
          <a:p>
            <a:pPr marL="285750" indent="-285750">
              <a:lnSpc>
                <a:spcPct val="150000"/>
              </a:lnSpc>
              <a:buFont typeface="Arial" panose="020B0604020202020204" pitchFamily="34" charset="0"/>
              <a:buChar char="•"/>
            </a:pPr>
            <a:r>
              <a:rPr lang="en-IN" sz="1800" dirty="0"/>
              <a:t>Kubernetes uses CNI as an interface between network providers and Kubernetes networking.</a:t>
            </a:r>
          </a:p>
          <a:p>
            <a:pPr>
              <a:lnSpc>
                <a:spcPct val="150000"/>
              </a:lnSpc>
            </a:pPr>
            <a:r>
              <a:rPr lang="en-IN" sz="1800" dirty="0"/>
              <a:t>Examples</a:t>
            </a:r>
          </a:p>
          <a:p>
            <a:pPr marL="285750" indent="-285750">
              <a:buFont typeface="Arial" panose="020B0604020202020204" pitchFamily="34" charset="0"/>
              <a:buChar char="•"/>
            </a:pPr>
            <a:r>
              <a:rPr lang="en-IN" sz="1800" dirty="0"/>
              <a:t>Calico</a:t>
            </a:r>
          </a:p>
          <a:p>
            <a:pPr marL="285750" indent="-285750">
              <a:buFont typeface="Arial" panose="020B0604020202020204" pitchFamily="34" charset="0"/>
              <a:buChar char="•"/>
            </a:pPr>
            <a:r>
              <a:rPr lang="en-IN" sz="1800" dirty="0"/>
              <a:t>Canal  (Flannel for network + Calico for firewalling)</a:t>
            </a:r>
          </a:p>
          <a:p>
            <a:pPr marL="285750" indent="-285750">
              <a:buFont typeface="Arial" panose="020B0604020202020204" pitchFamily="34" charset="0"/>
              <a:buChar char="•"/>
            </a:pPr>
            <a:r>
              <a:rPr lang="en-IN" sz="1800" dirty="0"/>
              <a:t>Cilium</a:t>
            </a:r>
          </a:p>
          <a:p>
            <a:pPr marL="285750" indent="-285750">
              <a:buFont typeface="Arial" panose="020B0604020202020204" pitchFamily="34" charset="0"/>
              <a:buChar char="•"/>
            </a:pPr>
            <a:r>
              <a:rPr lang="en-IN" sz="1800" dirty="0"/>
              <a:t>Flannel</a:t>
            </a:r>
          </a:p>
          <a:p>
            <a:pPr marL="285750" indent="-285750">
              <a:buFont typeface="Arial" panose="020B0604020202020204" pitchFamily="34" charset="0"/>
              <a:buChar char="•"/>
            </a:pPr>
            <a:r>
              <a:rPr lang="en-IN" sz="1800" dirty="0" err="1"/>
              <a:t>Kube</a:t>
            </a:r>
            <a:r>
              <a:rPr lang="en-IN" sz="1800" dirty="0"/>
              <a:t>-router</a:t>
            </a:r>
          </a:p>
          <a:p>
            <a:pPr marL="285750" indent="-285750">
              <a:buFont typeface="Arial" panose="020B0604020202020204" pitchFamily="34" charset="0"/>
              <a:buChar char="•"/>
            </a:pPr>
            <a:r>
              <a:rPr lang="en-IN" sz="1800" dirty="0"/>
              <a:t>Romana</a:t>
            </a:r>
          </a:p>
          <a:p>
            <a:pPr marL="285750" indent="-285750">
              <a:buFont typeface="Arial" panose="020B0604020202020204" pitchFamily="34" charset="0"/>
              <a:buChar char="•"/>
            </a:pPr>
            <a:r>
              <a:rPr lang="en-IN" sz="1800" dirty="0" err="1"/>
              <a:t>WeaveNet</a:t>
            </a:r>
            <a:endParaRPr lang="en-IN" sz="1800"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34915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Features Provided by CNI plugins</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19170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Route Distribution</a:t>
            </a:r>
          </a:p>
          <a:p>
            <a:pPr marL="285750" indent="-285750">
              <a:lnSpc>
                <a:spcPct val="150000"/>
              </a:lnSpc>
              <a:buFont typeface="Arial" panose="020B0604020202020204" pitchFamily="34" charset="0"/>
              <a:buChar char="•"/>
            </a:pPr>
            <a:r>
              <a:rPr lang="en-IN" sz="1800" dirty="0"/>
              <a:t>Network Layer</a:t>
            </a:r>
          </a:p>
          <a:p>
            <a:pPr marL="285750" indent="-285750">
              <a:lnSpc>
                <a:spcPct val="150000"/>
              </a:lnSpc>
              <a:buFont typeface="Arial" panose="020B0604020202020204" pitchFamily="34" charset="0"/>
              <a:buChar char="•"/>
            </a:pPr>
            <a:r>
              <a:rPr lang="en-IN" sz="1800" dirty="0"/>
              <a:t>Implementation of Network Policies</a:t>
            </a:r>
          </a:p>
          <a:p>
            <a:pPr marL="285750" indent="-285750">
              <a:lnSpc>
                <a:spcPct val="150000"/>
              </a:lnSpc>
              <a:buFont typeface="Arial" panose="020B0604020202020204" pitchFamily="34" charset="0"/>
              <a:buChar char="•"/>
            </a:pPr>
            <a:r>
              <a:rPr lang="en-IN" sz="1800" dirty="0"/>
              <a:t>Mesh networking</a:t>
            </a:r>
          </a:p>
          <a:p>
            <a:pPr marL="285750" indent="-285750">
              <a:lnSpc>
                <a:spcPct val="150000"/>
              </a:lnSpc>
              <a:buFont typeface="Arial" panose="020B0604020202020204" pitchFamily="34" charset="0"/>
              <a:buChar char="•"/>
            </a:pPr>
            <a:r>
              <a:rPr lang="en-IN" sz="1800" dirty="0"/>
              <a:t>Encryption</a:t>
            </a:r>
          </a:p>
          <a:p>
            <a:pPr marL="285750" indent="-285750">
              <a:lnSpc>
                <a:spcPct val="150000"/>
              </a:lnSpc>
              <a:buFont typeface="Arial" panose="020B0604020202020204" pitchFamily="34" charset="0"/>
              <a:buChar char="•"/>
            </a:pPr>
            <a:r>
              <a:rPr lang="en-IN" sz="1800" dirty="0"/>
              <a:t>Commercial Support</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70540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Network Policies</a:t>
            </a:r>
          </a:p>
        </p:txBody>
      </p:sp>
      <p:sp>
        <p:nvSpPr>
          <p:cNvPr id="3" name="Rectangle 2">
            <a:extLst>
              <a:ext uri="{FF2B5EF4-FFF2-40B4-BE49-F238E27FC236}">
                <a16:creationId xmlns:a16="http://schemas.microsoft.com/office/drawing/2014/main" id="{2F518CD1-0192-4C63-914A-7425F5B3AD5E}"/>
              </a:ext>
            </a:extLst>
          </p:cNvPr>
          <p:cNvSpPr/>
          <p:nvPr/>
        </p:nvSpPr>
        <p:spPr>
          <a:xfrm>
            <a:off x="1" y="738554"/>
            <a:ext cx="9073116" cy="236071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Network polices are used to control traffic in and across the cluster across multiple entities.</a:t>
            </a:r>
          </a:p>
          <a:p>
            <a:pPr marL="285750" indent="-285750">
              <a:lnSpc>
                <a:spcPct val="150000"/>
              </a:lnSpc>
              <a:buFont typeface="Arial" panose="020B0604020202020204" pitchFamily="34" charset="0"/>
              <a:buChar char="•"/>
            </a:pPr>
            <a:r>
              <a:rPr lang="en-IN" sz="1800" dirty="0"/>
              <a:t>Network policies in </a:t>
            </a:r>
            <a:r>
              <a:rPr lang="en-IN" sz="1800" dirty="0" err="1"/>
              <a:t>kubernetes</a:t>
            </a:r>
            <a:r>
              <a:rPr lang="en-IN" sz="1800" dirty="0"/>
              <a:t> are implemented by CNI plugins that can support it.</a:t>
            </a:r>
          </a:p>
          <a:p>
            <a:pPr marL="285750" indent="-285750">
              <a:lnSpc>
                <a:spcPct val="150000"/>
              </a:lnSpc>
              <a:buFont typeface="Arial" panose="020B0604020202020204" pitchFamily="34" charset="0"/>
              <a:buChar char="•"/>
            </a:pPr>
            <a:endParaRPr lang="en-IN" sz="1800"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69380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Calico</a:t>
            </a:r>
            <a:endParaRPr dirty="0"/>
          </a:p>
        </p:txBody>
      </p:sp>
      <p:sp>
        <p:nvSpPr>
          <p:cNvPr id="266" name="Google Shape;266;p27"/>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extLst>
      <p:ext uri="{BB962C8B-B14F-4D97-AF65-F5344CB8AC3E}">
        <p14:creationId xmlns:p14="http://schemas.microsoft.com/office/powerpoint/2010/main" val="189454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Calico Provides:</a:t>
            </a:r>
          </a:p>
        </p:txBody>
      </p:sp>
      <p:sp>
        <p:nvSpPr>
          <p:cNvPr id="8" name="Rectangle 7">
            <a:extLst>
              <a:ext uri="{FF2B5EF4-FFF2-40B4-BE49-F238E27FC236}">
                <a16:creationId xmlns:a16="http://schemas.microsoft.com/office/drawing/2014/main" id="{5ABB937B-F896-46B2-B9B9-E3D3F3B9A28A}"/>
              </a:ext>
            </a:extLst>
          </p:cNvPr>
          <p:cNvSpPr/>
          <p:nvPr/>
        </p:nvSpPr>
        <p:spPr>
          <a:xfrm>
            <a:off x="226828" y="758455"/>
            <a:ext cx="8917172" cy="4196020"/>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solidFill>
                  <a:srgbClr val="FF0000"/>
                </a:solidFill>
              </a:rPr>
              <a:t>secure</a:t>
            </a:r>
            <a:r>
              <a:rPr lang="en-IN" sz="1800" dirty="0"/>
              <a:t> network connectivity for containers and virtual machine workloads.</a:t>
            </a:r>
          </a:p>
          <a:p>
            <a:pPr marL="285750" indent="-285750">
              <a:lnSpc>
                <a:spcPct val="150000"/>
              </a:lnSpc>
              <a:buFont typeface="Arial" panose="020B0604020202020204" pitchFamily="34" charset="0"/>
              <a:buChar char="•"/>
            </a:pPr>
            <a:r>
              <a:rPr lang="en-IN" sz="1800" dirty="0"/>
              <a:t>creates and manages a </a:t>
            </a:r>
            <a:r>
              <a:rPr lang="en-IN" sz="1800" dirty="0">
                <a:solidFill>
                  <a:srgbClr val="FF0000"/>
                </a:solidFill>
              </a:rPr>
              <a:t>flat layer 3 network</a:t>
            </a:r>
            <a:r>
              <a:rPr lang="en-IN" sz="1800" dirty="0"/>
              <a:t>, assigning each workload a fully routable IP address. </a:t>
            </a:r>
          </a:p>
          <a:p>
            <a:pPr marL="285750" indent="-285750">
              <a:lnSpc>
                <a:spcPct val="150000"/>
              </a:lnSpc>
              <a:buFont typeface="Arial" panose="020B0604020202020204" pitchFamily="34" charset="0"/>
              <a:buChar char="•"/>
            </a:pPr>
            <a:r>
              <a:rPr lang="en-IN" sz="1800" dirty="0"/>
              <a:t>communicate amongst workloads </a:t>
            </a:r>
            <a:r>
              <a:rPr lang="en-IN" sz="1800" dirty="0">
                <a:solidFill>
                  <a:srgbClr val="FF0000"/>
                </a:solidFill>
              </a:rPr>
              <a:t>without IP encapsulation </a:t>
            </a:r>
            <a:r>
              <a:rPr lang="en-IN" sz="1800" dirty="0"/>
              <a:t>or network address translation for bare metal performance.</a:t>
            </a:r>
          </a:p>
          <a:p>
            <a:pPr marL="285750" indent="-285750">
              <a:lnSpc>
                <a:spcPct val="150000"/>
              </a:lnSpc>
              <a:buFont typeface="Arial" panose="020B0604020202020204" pitchFamily="34" charset="0"/>
              <a:buChar char="•"/>
            </a:pPr>
            <a:r>
              <a:rPr lang="en-IN" sz="1800" dirty="0">
                <a:solidFill>
                  <a:srgbClr val="FF0000"/>
                </a:solidFill>
              </a:rPr>
              <a:t>easier troubleshooting</a:t>
            </a:r>
            <a:r>
              <a:rPr lang="en-IN" sz="1800" dirty="0"/>
              <a:t>, and better interoperability. </a:t>
            </a:r>
          </a:p>
          <a:p>
            <a:pPr marL="285750" indent="-285750">
              <a:lnSpc>
                <a:spcPct val="150000"/>
              </a:lnSpc>
              <a:buFont typeface="Arial" panose="020B0604020202020204" pitchFamily="34" charset="0"/>
              <a:buChar char="•"/>
            </a:pPr>
            <a:r>
              <a:rPr lang="en-IN" sz="1800" dirty="0"/>
              <a:t>an IP-in-IP </a:t>
            </a:r>
            <a:r>
              <a:rPr lang="en-IN" sz="1800" dirty="0" err="1"/>
              <a:t>tunneling</a:t>
            </a:r>
            <a:r>
              <a:rPr lang="en-IN" sz="1800" dirty="0"/>
              <a:t>  and can </a:t>
            </a:r>
            <a:r>
              <a:rPr lang="en-IN" sz="1800" dirty="0">
                <a:solidFill>
                  <a:srgbClr val="FF0000"/>
                </a:solidFill>
              </a:rPr>
              <a:t>work with other overlay networking </a:t>
            </a:r>
            <a:r>
              <a:rPr lang="en-IN" sz="1800" dirty="0"/>
              <a:t>such as flannel.</a:t>
            </a:r>
          </a:p>
          <a:p>
            <a:pPr marL="285750" indent="-285750">
              <a:lnSpc>
                <a:spcPct val="150000"/>
              </a:lnSpc>
              <a:buFont typeface="Arial" panose="020B0604020202020204" pitchFamily="34" charset="0"/>
              <a:buChar char="•"/>
            </a:pPr>
            <a:r>
              <a:rPr lang="en-IN" sz="1800" dirty="0"/>
              <a:t>dynamic enforcement of </a:t>
            </a:r>
            <a:r>
              <a:rPr lang="en-IN" sz="1800" dirty="0">
                <a:solidFill>
                  <a:srgbClr val="FF0000"/>
                </a:solidFill>
              </a:rPr>
              <a:t>network security rules</a:t>
            </a:r>
            <a:r>
              <a:rPr lang="en-IN" sz="1800" dirty="0"/>
              <a:t>. </a:t>
            </a:r>
          </a:p>
          <a:p>
            <a:pPr marL="285750" indent="-285750">
              <a:lnSpc>
                <a:spcPct val="150000"/>
              </a:lnSpc>
              <a:buFont typeface="Arial" panose="020B0604020202020204" pitchFamily="34" charset="0"/>
              <a:buChar char="•"/>
            </a:pPr>
            <a:r>
              <a:rPr lang="en-IN" sz="1800" dirty="0">
                <a:solidFill>
                  <a:srgbClr val="FF0000"/>
                </a:solidFill>
              </a:rPr>
              <a:t>fine-grained control </a:t>
            </a:r>
            <a:r>
              <a:rPr lang="en-IN" sz="1800" dirty="0"/>
              <a:t>over communications between containers, virtual machine workloads, and bare metal host endpoints.</a:t>
            </a:r>
          </a:p>
        </p:txBody>
      </p:sp>
    </p:spTree>
    <p:extLst>
      <p:ext uri="{BB962C8B-B14F-4D97-AF65-F5344CB8AC3E}">
        <p14:creationId xmlns:p14="http://schemas.microsoft.com/office/powerpoint/2010/main" val="234144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Calico Works:</a:t>
            </a:r>
          </a:p>
        </p:txBody>
      </p:sp>
      <p:pic>
        <p:nvPicPr>
          <p:cNvPr id="7" name="Picture 6">
            <a:extLst>
              <a:ext uri="{FF2B5EF4-FFF2-40B4-BE49-F238E27FC236}">
                <a16:creationId xmlns:a16="http://schemas.microsoft.com/office/drawing/2014/main" id="{5CD7C418-04A5-411B-89C8-465FEA8666A5}"/>
              </a:ext>
            </a:extLst>
          </p:cNvPr>
          <p:cNvPicPr>
            <a:picLocks noChangeAspect="1"/>
          </p:cNvPicPr>
          <p:nvPr/>
        </p:nvPicPr>
        <p:blipFill>
          <a:blip r:embed="rId2"/>
          <a:stretch>
            <a:fillRect/>
          </a:stretch>
        </p:blipFill>
        <p:spPr>
          <a:xfrm>
            <a:off x="2291222" y="701749"/>
            <a:ext cx="3965379" cy="4349602"/>
          </a:xfrm>
          <a:prstGeom prst="rect">
            <a:avLst/>
          </a:prstGeom>
        </p:spPr>
      </p:pic>
    </p:spTree>
    <p:extLst>
      <p:ext uri="{BB962C8B-B14F-4D97-AF65-F5344CB8AC3E}">
        <p14:creationId xmlns:p14="http://schemas.microsoft.com/office/powerpoint/2010/main" val="170830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Components of Calico:</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5"/>
            <a:ext cx="9144000" cy="3657220"/>
          </a:xfrm>
          <a:prstGeom prst="rect">
            <a:avLst/>
          </a:prstGeom>
        </p:spPr>
        <p:txBody>
          <a:bodyPr wrap="square">
            <a:spAutoFit/>
          </a:bodyPr>
          <a:lstStyle/>
          <a:p>
            <a:pPr>
              <a:lnSpc>
                <a:spcPct val="200000"/>
              </a:lnSpc>
            </a:pPr>
            <a:r>
              <a:rPr lang="en-IN" sz="1800" dirty="0" err="1">
                <a:solidFill>
                  <a:srgbClr val="FF0000"/>
                </a:solidFill>
              </a:rPr>
              <a:t>calicoctl</a:t>
            </a:r>
            <a:r>
              <a:rPr lang="en-IN" sz="1800" dirty="0"/>
              <a:t>: </a:t>
            </a:r>
            <a:r>
              <a:rPr lang="en-IN" dirty="0"/>
              <a:t>Allows you to achieve advanced policies and networking from a simple, command-line interface.</a:t>
            </a:r>
          </a:p>
          <a:p>
            <a:pPr>
              <a:lnSpc>
                <a:spcPct val="200000"/>
              </a:lnSpc>
            </a:pPr>
            <a:r>
              <a:rPr lang="en-IN" sz="1800" dirty="0">
                <a:solidFill>
                  <a:srgbClr val="FF0000"/>
                </a:solidFill>
              </a:rPr>
              <a:t>orchestrator plugins</a:t>
            </a:r>
            <a:r>
              <a:rPr lang="en-IN" sz="1800" dirty="0"/>
              <a:t>: </a:t>
            </a:r>
            <a:r>
              <a:rPr lang="en-IN" dirty="0"/>
              <a:t>provide close integration and synchronization with a variety of popular orchestrators.</a:t>
            </a:r>
          </a:p>
          <a:p>
            <a:pPr>
              <a:lnSpc>
                <a:spcPct val="200000"/>
              </a:lnSpc>
            </a:pPr>
            <a:r>
              <a:rPr lang="en-IN" sz="1800" dirty="0">
                <a:solidFill>
                  <a:srgbClr val="FF0000"/>
                </a:solidFill>
              </a:rPr>
              <a:t>key/value store</a:t>
            </a:r>
            <a:r>
              <a:rPr lang="en-IN" sz="1800" dirty="0"/>
              <a:t>: </a:t>
            </a:r>
            <a:r>
              <a:rPr lang="en-IN" dirty="0"/>
              <a:t>holds Calico’s policy and network configuration state.</a:t>
            </a:r>
          </a:p>
          <a:p>
            <a:pPr>
              <a:lnSpc>
                <a:spcPct val="200000"/>
              </a:lnSpc>
            </a:pPr>
            <a:r>
              <a:rPr lang="en-IN" sz="1800" dirty="0">
                <a:solidFill>
                  <a:srgbClr val="FF0000"/>
                </a:solidFill>
              </a:rPr>
              <a:t>calico/node</a:t>
            </a:r>
            <a:r>
              <a:rPr lang="en-IN" dirty="0">
                <a:solidFill>
                  <a:srgbClr val="FF0000"/>
                </a:solidFill>
              </a:rPr>
              <a:t>: </a:t>
            </a:r>
            <a:r>
              <a:rPr lang="en-IN" dirty="0"/>
              <a:t>runs on each host, reads relevant policy and network configuration information from the key/value store, and implements it in the Linux kernel.</a:t>
            </a:r>
          </a:p>
          <a:p>
            <a:pPr>
              <a:lnSpc>
                <a:spcPct val="200000"/>
              </a:lnSpc>
            </a:pPr>
            <a:r>
              <a:rPr lang="en-IN" sz="1800" dirty="0" err="1">
                <a:solidFill>
                  <a:srgbClr val="FF0000"/>
                </a:solidFill>
              </a:rPr>
              <a:t>Dikastes</a:t>
            </a:r>
            <a:r>
              <a:rPr lang="en-IN" sz="1800" dirty="0">
                <a:solidFill>
                  <a:srgbClr val="FF0000"/>
                </a:solidFill>
              </a:rPr>
              <a:t>/Envoy: </a:t>
            </a:r>
            <a:r>
              <a:rPr lang="en-IN" dirty="0"/>
              <a:t>optional Kubernetes sidecars that secure workload-to-workload communications with mutual TLS authentication and enforce application layer policy.</a:t>
            </a:r>
          </a:p>
        </p:txBody>
      </p:sp>
    </p:spTree>
    <p:extLst>
      <p:ext uri="{BB962C8B-B14F-4D97-AF65-F5344CB8AC3E}">
        <p14:creationId xmlns:p14="http://schemas.microsoft.com/office/powerpoint/2010/main" val="383125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Cilium</a:t>
            </a:r>
            <a:endParaRPr dirty="0"/>
          </a:p>
        </p:txBody>
      </p:sp>
      <p:sp>
        <p:nvSpPr>
          <p:cNvPr id="266" name="Google Shape;266;p27"/>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extLst>
      <p:ext uri="{BB962C8B-B14F-4D97-AF65-F5344CB8AC3E}">
        <p14:creationId xmlns:p14="http://schemas.microsoft.com/office/powerpoint/2010/main" val="19749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2949525"/>
          </a:xfrm>
          <a:prstGeom prst="rect">
            <a:avLst/>
          </a:prstGeom>
        </p:spPr>
        <p:txBody>
          <a:bodyPr wrap="square">
            <a:spAutoFit/>
          </a:bodyPr>
          <a:lstStyle/>
          <a:p>
            <a:pPr>
              <a:lnSpc>
                <a:spcPct val="150000"/>
              </a:lnSpc>
            </a:pPr>
            <a:r>
              <a:rPr lang="en-IN" sz="1800" dirty="0"/>
              <a:t>Cilium operates at Layer 3/4 and layer 7 </a:t>
            </a:r>
          </a:p>
          <a:p>
            <a:pPr>
              <a:lnSpc>
                <a:spcPct val="150000"/>
              </a:lnSpc>
            </a:pPr>
            <a:r>
              <a:rPr lang="en-IN" sz="1800" dirty="0"/>
              <a:t>Provides traditional networking and security services with L2 and L3</a:t>
            </a:r>
          </a:p>
          <a:p>
            <a:pPr>
              <a:lnSpc>
                <a:spcPct val="150000"/>
              </a:lnSpc>
            </a:pPr>
            <a:r>
              <a:rPr lang="en-IN" sz="1800" dirty="0"/>
              <a:t>Uses Layer 7 to protect and secure use of modern application protocols such as HTTP, </a:t>
            </a:r>
            <a:r>
              <a:rPr lang="en-IN" sz="1800" dirty="0" err="1"/>
              <a:t>gRPC</a:t>
            </a:r>
            <a:r>
              <a:rPr lang="en-IN" sz="1800" dirty="0"/>
              <a:t> and Kafka.</a:t>
            </a:r>
          </a:p>
          <a:p>
            <a:pPr>
              <a:lnSpc>
                <a:spcPct val="150000"/>
              </a:lnSpc>
            </a:pPr>
            <a:r>
              <a:rPr lang="en-IN" sz="1800" dirty="0"/>
              <a:t>Uses Berkley packet filter (BPF)</a:t>
            </a:r>
          </a:p>
          <a:p>
            <a:pPr>
              <a:lnSpc>
                <a:spcPct val="150000"/>
              </a:lnSpc>
            </a:pPr>
            <a:r>
              <a:rPr lang="en-IN" sz="1800" dirty="0"/>
              <a:t>BPF is a highly flexible and efficient construct in the Linux kernel allowing to execute bytecode at various hook points in a safe manner.</a:t>
            </a:r>
          </a:p>
        </p:txBody>
      </p:sp>
    </p:spTree>
    <p:extLst>
      <p:ext uri="{BB962C8B-B14F-4D97-AF65-F5344CB8AC3E}">
        <p14:creationId xmlns:p14="http://schemas.microsoft.com/office/powerpoint/2010/main" val="284971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 Features</a:t>
            </a:r>
          </a:p>
        </p:txBody>
      </p:sp>
      <p:sp>
        <p:nvSpPr>
          <p:cNvPr id="3" name="Rectangle 2">
            <a:extLst>
              <a:ext uri="{FF2B5EF4-FFF2-40B4-BE49-F238E27FC236}">
                <a16:creationId xmlns:a16="http://schemas.microsoft.com/office/drawing/2014/main" id="{89C8EF5D-05F8-49A2-9297-2501DC2EE8A7}"/>
              </a:ext>
            </a:extLst>
          </p:cNvPr>
          <p:cNvSpPr/>
          <p:nvPr/>
        </p:nvSpPr>
        <p:spPr>
          <a:xfrm>
            <a:off x="0" y="545122"/>
            <a:ext cx="9144000" cy="378052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CNI plugin support to provide </a:t>
            </a:r>
            <a:r>
              <a:rPr lang="en-IN" sz="1800" dirty="0" err="1"/>
              <a:t>pod_connectivity</a:t>
            </a:r>
            <a:r>
              <a:rPr lang="en-IN" sz="1800" dirty="0"/>
              <a:t> with Multi Host Networking.</a:t>
            </a:r>
          </a:p>
          <a:p>
            <a:pPr marL="285750" indent="-285750">
              <a:lnSpc>
                <a:spcPct val="150000"/>
              </a:lnSpc>
              <a:buFont typeface="Arial" panose="020B0604020202020204" pitchFamily="34" charset="0"/>
              <a:buChar char="•"/>
            </a:pPr>
            <a:r>
              <a:rPr lang="en-IN" sz="1800" dirty="0"/>
              <a:t>Identity based implementation of the </a:t>
            </a:r>
            <a:r>
              <a:rPr lang="en-IN" sz="1800" dirty="0" err="1"/>
              <a:t>NetworkPolicy</a:t>
            </a:r>
            <a:r>
              <a:rPr lang="en-IN" sz="1800" dirty="0"/>
              <a:t> resource to isolate pod to pod connectivity on Layer 3 and 4.</a:t>
            </a:r>
          </a:p>
          <a:p>
            <a:pPr marL="285750" indent="-285750">
              <a:lnSpc>
                <a:spcPct val="150000"/>
              </a:lnSpc>
              <a:buFont typeface="Arial" panose="020B0604020202020204" pitchFamily="34" charset="0"/>
              <a:buChar char="•"/>
            </a:pPr>
            <a:r>
              <a:rPr lang="en-IN" sz="1800" dirty="0"/>
              <a:t>An extension to </a:t>
            </a:r>
            <a:r>
              <a:rPr lang="en-IN" sz="1800" dirty="0" err="1"/>
              <a:t>NetworkPolicy</a:t>
            </a:r>
            <a:r>
              <a:rPr lang="en-IN" sz="1800" dirty="0"/>
              <a:t> in the form of a </a:t>
            </a:r>
            <a:r>
              <a:rPr lang="en-IN" sz="1800" dirty="0" err="1"/>
              <a:t>CustomResourceDefinition</a:t>
            </a:r>
            <a:r>
              <a:rPr lang="en-IN" sz="1800" dirty="0"/>
              <a:t> which extends policy control to add - Layer 7 policy enforcement on ingress and egress for the HTTP, Kafka application protocols,  Egress support for CIDRs.</a:t>
            </a:r>
          </a:p>
          <a:p>
            <a:pPr marL="285750" indent="-285750">
              <a:lnSpc>
                <a:spcPct val="150000"/>
              </a:lnSpc>
              <a:buFont typeface="Arial" panose="020B0604020202020204" pitchFamily="34" charset="0"/>
              <a:buChar char="•"/>
            </a:pPr>
            <a:r>
              <a:rPr lang="en-IN" sz="1800" dirty="0" err="1"/>
              <a:t>ClusterIP</a:t>
            </a:r>
            <a:r>
              <a:rPr lang="en-IN" sz="1800" dirty="0"/>
              <a:t> implementation to provide distributed load-balancing for pod to pod traffic.</a:t>
            </a:r>
          </a:p>
          <a:p>
            <a:pPr marL="285750" indent="-285750">
              <a:lnSpc>
                <a:spcPct val="150000"/>
              </a:lnSpc>
              <a:buFont typeface="Arial" panose="020B0604020202020204" pitchFamily="34" charset="0"/>
              <a:buChar char="•"/>
            </a:pPr>
            <a:r>
              <a:rPr lang="en-IN" sz="1800" dirty="0"/>
              <a:t>Fully compatible with existing </a:t>
            </a:r>
            <a:r>
              <a:rPr lang="en-IN" sz="1800" dirty="0" err="1"/>
              <a:t>kube</a:t>
            </a:r>
            <a:r>
              <a:rPr lang="en-IN" sz="1800" dirty="0"/>
              <a:t>-proxy model</a:t>
            </a:r>
          </a:p>
          <a:p>
            <a:pPr marL="285750" indent="-285750">
              <a:lnSpc>
                <a:spcPct val="150000"/>
              </a:lnSpc>
              <a:buFont typeface="Arial" panose="020B0604020202020204" pitchFamily="34" charset="0"/>
              <a:buChar char="•"/>
            </a:pPr>
            <a:endParaRPr lang="en-IN" sz="1800" dirty="0"/>
          </a:p>
        </p:txBody>
      </p:sp>
    </p:spTree>
    <p:extLst>
      <p:ext uri="{BB962C8B-B14F-4D97-AF65-F5344CB8AC3E}">
        <p14:creationId xmlns:p14="http://schemas.microsoft.com/office/powerpoint/2010/main" val="224239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 Features</a:t>
            </a:r>
          </a:p>
        </p:txBody>
      </p:sp>
      <p:pic>
        <p:nvPicPr>
          <p:cNvPr id="4" name="Picture 3">
            <a:extLst>
              <a:ext uri="{FF2B5EF4-FFF2-40B4-BE49-F238E27FC236}">
                <a16:creationId xmlns:a16="http://schemas.microsoft.com/office/drawing/2014/main" id="{A876798F-5C10-4DC6-88D7-D3BFDCB1C17E}"/>
              </a:ext>
            </a:extLst>
          </p:cNvPr>
          <p:cNvPicPr>
            <a:picLocks noChangeAspect="1"/>
          </p:cNvPicPr>
          <p:nvPr/>
        </p:nvPicPr>
        <p:blipFill>
          <a:blip r:embed="rId3"/>
          <a:stretch>
            <a:fillRect/>
          </a:stretch>
        </p:blipFill>
        <p:spPr>
          <a:xfrm>
            <a:off x="2000573" y="695833"/>
            <a:ext cx="5021953" cy="4476021"/>
          </a:xfrm>
          <a:prstGeom prst="rect">
            <a:avLst/>
          </a:prstGeom>
        </p:spPr>
      </p:pic>
    </p:spTree>
    <p:extLst>
      <p:ext uri="{BB962C8B-B14F-4D97-AF65-F5344CB8AC3E}">
        <p14:creationId xmlns:p14="http://schemas.microsoft.com/office/powerpoint/2010/main" val="180685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3642023"/>
          </a:xfrm>
          <a:prstGeom prst="rect">
            <a:avLst/>
          </a:prstGeom>
        </p:spPr>
        <p:txBody>
          <a:bodyPr wrap="square">
            <a:spAutoFit/>
          </a:bodyPr>
          <a:lstStyle/>
          <a:p>
            <a:pPr>
              <a:lnSpc>
                <a:spcPct val="150000"/>
              </a:lnSpc>
            </a:pPr>
            <a:endParaRPr lang="en-IN" sz="1800" dirty="0"/>
          </a:p>
          <a:p>
            <a:pPr>
              <a:lnSpc>
                <a:spcPct val="150000"/>
              </a:lnSpc>
            </a:pPr>
            <a:r>
              <a:rPr lang="en-IN" sz="1800" dirty="0"/>
              <a:t>When implementing </a:t>
            </a:r>
            <a:r>
              <a:rPr lang="en-IN" sz="1800" dirty="0" err="1"/>
              <a:t>ClusterIP</a:t>
            </a:r>
            <a:r>
              <a:rPr lang="en-IN" sz="1800" dirty="0"/>
              <a:t>, Cilium acts on the same principles as </a:t>
            </a:r>
            <a:r>
              <a:rPr lang="en-IN" sz="1800" dirty="0" err="1"/>
              <a:t>kube</a:t>
            </a:r>
            <a:r>
              <a:rPr lang="en-IN" sz="1800" dirty="0"/>
              <a:t>-proxy, it watches for services addition or removal, but instead of doing the enforcement on the iptables, it updates BPF map entries on each node.</a:t>
            </a:r>
          </a:p>
          <a:p>
            <a:endParaRPr lang="en-IN" sz="1800" dirty="0"/>
          </a:p>
          <a:p>
            <a:pPr>
              <a:lnSpc>
                <a:spcPct val="150000"/>
              </a:lnSpc>
            </a:pPr>
            <a:r>
              <a:rPr lang="en-IN" sz="1800" dirty="0"/>
              <a:t> BPF continues to evolve and gain additional capabilities with each new Linux release. Cilium leverages BPF to perform core </a:t>
            </a:r>
            <a:r>
              <a:rPr lang="en-IN" sz="1800" dirty="0" err="1"/>
              <a:t>datapath</a:t>
            </a:r>
            <a:r>
              <a:rPr lang="en-IN" sz="1800" dirty="0"/>
              <a:t> filtering, mangling, monitoring and redirection, and requires BPF capabilities that are in any Linux kernel version 4.8.0 or newer.</a:t>
            </a:r>
          </a:p>
        </p:txBody>
      </p:sp>
    </p:spTree>
    <p:extLst>
      <p:ext uri="{BB962C8B-B14F-4D97-AF65-F5344CB8AC3E}">
        <p14:creationId xmlns:p14="http://schemas.microsoft.com/office/powerpoint/2010/main" val="329392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4288353"/>
          </a:xfrm>
          <a:prstGeom prst="rect">
            <a:avLst/>
          </a:prstGeom>
        </p:spPr>
        <p:txBody>
          <a:bodyPr wrap="square">
            <a:spAutoFit/>
          </a:bodyPr>
          <a:lstStyle/>
          <a:p>
            <a:pPr>
              <a:lnSpc>
                <a:spcPct val="150000"/>
              </a:lnSpc>
            </a:pPr>
            <a:r>
              <a:rPr lang="en-IN" sz="1800" dirty="0"/>
              <a:t>The layer 3 policy establishes the base connectivity rules regarding which endpoints can talk to each other. Layer 3 policies can be specified using the following methods:</a:t>
            </a:r>
          </a:p>
          <a:p>
            <a:pPr>
              <a:lnSpc>
                <a:spcPct val="150000"/>
              </a:lnSpc>
            </a:pPr>
            <a:endParaRPr lang="en-IN" sz="1800" dirty="0"/>
          </a:p>
          <a:p>
            <a:pPr>
              <a:lnSpc>
                <a:spcPct val="150000"/>
              </a:lnSpc>
            </a:pPr>
            <a:r>
              <a:rPr lang="en-IN" dirty="0">
                <a:hlinkClick r:id="rId2"/>
              </a:rPr>
              <a:t>Labels-based</a:t>
            </a:r>
            <a:r>
              <a:rPr lang="en-IN" dirty="0"/>
              <a:t>: This is used to describe the relationship if both endpoints are managed by Cilium and are thus assigned labels.</a:t>
            </a:r>
          </a:p>
          <a:p>
            <a:pPr>
              <a:lnSpc>
                <a:spcPct val="150000"/>
              </a:lnSpc>
            </a:pPr>
            <a:r>
              <a:rPr lang="en-IN" dirty="0">
                <a:hlinkClick r:id="rId3"/>
              </a:rPr>
              <a:t>Services-based</a:t>
            </a:r>
            <a:r>
              <a:rPr lang="en-IN" dirty="0"/>
              <a:t>: This is an intermediate form between Labels and CIDR and makes use of the services concept in the orchestration system. </a:t>
            </a:r>
          </a:p>
          <a:p>
            <a:pPr>
              <a:lnSpc>
                <a:spcPct val="150000"/>
              </a:lnSpc>
            </a:pPr>
            <a:r>
              <a:rPr lang="en-IN" dirty="0">
                <a:hlinkClick r:id="rId4"/>
              </a:rPr>
              <a:t>Entities-based</a:t>
            </a:r>
            <a:r>
              <a:rPr lang="en-IN" dirty="0"/>
              <a:t>: Entities are used to describe remote peers which can be categorized without knowing their IP addresses. </a:t>
            </a:r>
            <a:r>
              <a:rPr lang="en-IN" dirty="0" err="1"/>
              <a:t>Eg.</a:t>
            </a:r>
            <a:r>
              <a:rPr lang="en-IN" dirty="0"/>
              <a:t> anything outside the cluster.</a:t>
            </a:r>
          </a:p>
          <a:p>
            <a:pPr>
              <a:lnSpc>
                <a:spcPct val="150000"/>
              </a:lnSpc>
            </a:pPr>
            <a:r>
              <a:rPr lang="en-IN" dirty="0">
                <a:hlinkClick r:id="rId5"/>
              </a:rPr>
              <a:t>IP/CIDR-based</a:t>
            </a:r>
            <a:r>
              <a:rPr lang="en-IN" dirty="0"/>
              <a:t>: This is used to describe the relationship to or from external services if the remote peer is not an endpoint. This requires to hardcode either IP addresses or subnets into the policies. </a:t>
            </a:r>
          </a:p>
          <a:p>
            <a:pPr>
              <a:lnSpc>
                <a:spcPct val="150000"/>
              </a:lnSpc>
            </a:pPr>
            <a:endParaRPr lang="en-IN" sz="1800" dirty="0"/>
          </a:p>
        </p:txBody>
      </p:sp>
    </p:spTree>
    <p:extLst>
      <p:ext uri="{BB962C8B-B14F-4D97-AF65-F5344CB8AC3E}">
        <p14:creationId xmlns:p14="http://schemas.microsoft.com/office/powerpoint/2010/main" val="33633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779701"/>
          </a:xfrm>
          <a:prstGeom prst="rect">
            <a:avLst/>
          </a:prstGeom>
        </p:spPr>
        <p:txBody>
          <a:bodyPr wrap="square">
            <a:spAutoFit/>
          </a:bodyPr>
          <a:lstStyle/>
          <a:p>
            <a:pPr>
              <a:lnSpc>
                <a:spcPct val="150000"/>
              </a:lnSpc>
            </a:pPr>
            <a:r>
              <a:rPr lang="en-IN" dirty="0"/>
              <a:t>Refer to github.com/</a:t>
            </a:r>
            <a:r>
              <a:rPr lang="en-IN" dirty="0" err="1"/>
              <a:t>ashishrpandey</a:t>
            </a:r>
            <a:r>
              <a:rPr lang="en-IN" dirty="0"/>
              <a:t>/</a:t>
            </a:r>
            <a:r>
              <a:rPr lang="en-IN" dirty="0" err="1"/>
              <a:t>kubernetes</a:t>
            </a:r>
            <a:r>
              <a:rPr lang="en-IN" dirty="0"/>
              <a:t>-training/networking/ </a:t>
            </a:r>
          </a:p>
          <a:p>
            <a:pPr>
              <a:lnSpc>
                <a:spcPct val="150000"/>
              </a:lnSpc>
            </a:pPr>
            <a:endParaRPr lang="en-IN" sz="1800" dirty="0"/>
          </a:p>
        </p:txBody>
      </p:sp>
    </p:spTree>
    <p:extLst>
      <p:ext uri="{BB962C8B-B14F-4D97-AF65-F5344CB8AC3E}">
        <p14:creationId xmlns:p14="http://schemas.microsoft.com/office/powerpoint/2010/main" val="76270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Weave-net</a:t>
            </a:r>
            <a:endParaRPr dirty="0"/>
          </a:p>
        </p:txBody>
      </p:sp>
      <p:sp>
        <p:nvSpPr>
          <p:cNvPr id="266" name="Google Shape;266;p27"/>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extLst>
      <p:ext uri="{BB962C8B-B14F-4D97-AF65-F5344CB8AC3E}">
        <p14:creationId xmlns:p14="http://schemas.microsoft.com/office/powerpoint/2010/main" val="62644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5350183"/>
          </a:xfrm>
          <a:prstGeom prst="rect">
            <a:avLst/>
          </a:prstGeom>
        </p:spPr>
        <p:txBody>
          <a:bodyPr wrap="square">
            <a:spAutoFit/>
          </a:bodyPr>
          <a:lstStyle/>
          <a:p>
            <a:pPr>
              <a:lnSpc>
                <a:spcPct val="150000"/>
              </a:lnSpc>
            </a:pPr>
            <a:r>
              <a:rPr lang="en-IN" sz="1800" dirty="0"/>
              <a:t>Weave Net routers establish TCP connections with each other, over which they perform a protocol handshake and subsequently exchange topology information</a:t>
            </a:r>
          </a:p>
          <a:p>
            <a:pPr>
              <a:lnSpc>
                <a:spcPct val="150000"/>
              </a:lnSpc>
            </a:pPr>
            <a:endParaRPr lang="en-IN" dirty="0"/>
          </a:p>
          <a:p>
            <a:pPr>
              <a:lnSpc>
                <a:spcPct val="150000"/>
              </a:lnSpc>
            </a:pPr>
            <a:r>
              <a:rPr lang="en-IN" sz="1800" dirty="0"/>
              <a:t>Weave Net creates a network bridge on the host.</a:t>
            </a:r>
          </a:p>
          <a:p>
            <a:pPr>
              <a:lnSpc>
                <a:spcPct val="150000"/>
              </a:lnSpc>
            </a:pPr>
            <a:r>
              <a:rPr lang="en-IN" sz="1800" dirty="0"/>
              <a:t> Each container is connected to that bridge via a </a:t>
            </a:r>
            <a:r>
              <a:rPr lang="en-IN" sz="1800" dirty="0" err="1"/>
              <a:t>veth</a:t>
            </a:r>
            <a:r>
              <a:rPr lang="en-IN" sz="1800" dirty="0"/>
              <a:t> pair, the container side of which is given an IP address and netmask supplied either by the user or by Weave Net’s IP address allocator.</a:t>
            </a:r>
          </a:p>
          <a:p>
            <a:pPr>
              <a:lnSpc>
                <a:spcPct val="150000"/>
              </a:lnSpc>
            </a:pPr>
            <a:endParaRPr lang="en-IN" sz="1800" dirty="0"/>
          </a:p>
          <a:p>
            <a:pPr>
              <a:lnSpc>
                <a:spcPct val="150000"/>
              </a:lnSpc>
            </a:pPr>
            <a:r>
              <a:rPr lang="en-IN" sz="1800" dirty="0"/>
              <a:t>Weave Net routes packets between containers on different hosts via two methods: a fast data path method, which operates entirely in kernel space, and a </a:t>
            </a:r>
            <a:r>
              <a:rPr lang="en-IN" sz="1800" dirty="0" err="1"/>
              <a:t>fallback</a:t>
            </a:r>
            <a:r>
              <a:rPr lang="en-IN" sz="1800" dirty="0"/>
              <a:t> sleeve method,  </a:t>
            </a:r>
          </a:p>
          <a:p>
            <a:pPr>
              <a:lnSpc>
                <a:spcPct val="150000"/>
              </a:lnSpc>
            </a:pPr>
            <a:endParaRPr lang="en-IN" sz="1800" dirty="0"/>
          </a:p>
          <a:p>
            <a:pPr>
              <a:lnSpc>
                <a:spcPct val="150000"/>
              </a:lnSpc>
            </a:pPr>
            <a:endParaRPr lang="en-IN" sz="1800" dirty="0"/>
          </a:p>
        </p:txBody>
      </p:sp>
    </p:spTree>
    <p:extLst>
      <p:ext uri="{BB962C8B-B14F-4D97-AF65-F5344CB8AC3E}">
        <p14:creationId xmlns:p14="http://schemas.microsoft.com/office/powerpoint/2010/main" val="2596517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Plugin Comparison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5223033"/>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hlinkClick r:id="rId3"/>
              </a:rPr>
              <a:t>https://kubernetes.io/docs/concepts/cluster-administration/networking/ </a:t>
            </a:r>
          </a:p>
          <a:p>
            <a:pPr marL="285750" indent="-285750">
              <a:lnSpc>
                <a:spcPct val="150000"/>
              </a:lnSpc>
              <a:buFont typeface="Arial" panose="020B0604020202020204" pitchFamily="34" charset="0"/>
              <a:buChar char="•"/>
            </a:pPr>
            <a:r>
              <a:rPr lang="en-IN" dirty="0">
                <a:hlinkClick r:id="rId3"/>
              </a:rPr>
              <a:t>https://itnext.io/benchmark-results-of-kubernetes-network-plugins-cni-over-10gbit-s-network-36475925a560</a:t>
            </a:r>
            <a:endParaRPr lang="en-IN" dirty="0"/>
          </a:p>
          <a:p>
            <a:pPr marL="285750" indent="-285750">
              <a:lnSpc>
                <a:spcPct val="150000"/>
              </a:lnSpc>
              <a:buFont typeface="Arial" panose="020B0604020202020204" pitchFamily="34" charset="0"/>
              <a:buChar char="•"/>
            </a:pPr>
            <a:r>
              <a:rPr lang="en-IN" dirty="0">
                <a:hlinkClick r:id="rId4"/>
              </a:rPr>
              <a:t>https://chrislovecnm.com/kubernetes/cni/choosing-a-cni-provider/</a:t>
            </a:r>
            <a:endParaRPr lang="en-IN" dirty="0"/>
          </a:p>
          <a:p>
            <a:pPr marL="285750" indent="-285750">
              <a:lnSpc>
                <a:spcPct val="150000"/>
              </a:lnSpc>
              <a:buFont typeface="Arial" panose="020B0604020202020204" pitchFamily="34" charset="0"/>
              <a:buChar char="•"/>
            </a:pPr>
            <a:r>
              <a:rPr lang="en-IN" dirty="0">
                <a:hlinkClick r:id="rId5"/>
              </a:rPr>
              <a:t>http://machinezone.github.io/research/networking-solutions-for-kubernetes/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err="1"/>
              <a:t>Kuberenetes</a:t>
            </a:r>
            <a:r>
              <a:rPr lang="en-IN" dirty="0"/>
              <a:t> Networking </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b="1" dirty="0">
                <a:hlinkClick r:id="rId6"/>
              </a:rPr>
              <a:t>https://github.com/nleiva/kubernetes-networking-links</a:t>
            </a:r>
            <a:endParaRPr lang="en-IN" b="1" dirty="0"/>
          </a:p>
          <a:p>
            <a:pPr marL="285750" indent="-285750">
              <a:lnSpc>
                <a:spcPct val="150000"/>
              </a:lnSpc>
              <a:buFont typeface="Arial" panose="020B0604020202020204" pitchFamily="34" charset="0"/>
              <a:buChar char="•"/>
            </a:pPr>
            <a:r>
              <a:rPr lang="en-IN" dirty="0">
                <a:hlinkClick r:id="rId7"/>
              </a:rPr>
              <a:t>https://kubedex.com/kubernetes-network-plugins/</a:t>
            </a:r>
            <a:endParaRPr lang="en-IN" dirty="0"/>
          </a:p>
          <a:p>
            <a:pPr marL="285750" indent="-285750">
              <a:lnSpc>
                <a:spcPct val="150000"/>
              </a:lnSpc>
              <a:buFont typeface="Arial" panose="020B0604020202020204" pitchFamily="34" charset="0"/>
              <a:buChar char="•"/>
            </a:pPr>
            <a:r>
              <a:rPr lang="en-IN" dirty="0">
                <a:hlinkClick r:id="rId8"/>
              </a:rPr>
              <a:t>https://www.youtube.com/watch?v=6v_BDHIgOY8</a:t>
            </a:r>
            <a:endParaRPr lang="en-IN" dirty="0"/>
          </a:p>
          <a:p>
            <a:pPr marL="285750" indent="-285750">
              <a:lnSpc>
                <a:spcPct val="150000"/>
              </a:lnSpc>
              <a:buFont typeface="Arial" panose="020B0604020202020204" pitchFamily="34" charset="0"/>
              <a:buChar char="•"/>
            </a:pPr>
            <a:r>
              <a:rPr lang="en-IN" dirty="0">
                <a:hlinkClick r:id="rId9"/>
              </a:rPr>
              <a:t>https://www.projectcalico.org/calico-networking-for-kubernetes/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515023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200"/>
              <a:buFont typeface="Roboto"/>
              <a:buNone/>
            </a:pPr>
            <a:r>
              <a:rPr lang="en-IN" sz="1200" b="0" i="0" u="none" strike="noStrike" cap="none">
                <a:solidFill>
                  <a:schemeClr val="lt1"/>
                </a:solidFill>
                <a:latin typeface="Roboto"/>
                <a:ea typeface="Roboto"/>
                <a:cs typeface="Roboto"/>
                <a:sym typeface="Roboto"/>
              </a:rPr>
              <a:t>Visit : </a:t>
            </a:r>
            <a:r>
              <a:rPr lang="en-IN" sz="1200" b="0" i="0" u="sng" strike="noStrike" cap="none">
                <a:solidFill>
                  <a:schemeClr val="hlink"/>
                </a:solidFill>
                <a:latin typeface="Roboto"/>
                <a:ea typeface="Roboto"/>
                <a:cs typeface="Roboto"/>
                <a:sym typeface="Roboto"/>
                <a:hlinkClick r:id="rId3"/>
              </a:rPr>
              <a:t>www.zekeLabs.com</a:t>
            </a:r>
            <a:r>
              <a:rPr lang="en-IN" sz="1200" b="0" i="0" u="none" strike="noStrike" cap="none">
                <a:solidFill>
                  <a:schemeClr val="lt1"/>
                </a:solidFill>
                <a:latin typeface="Roboto"/>
                <a:ea typeface="Roboto"/>
                <a:cs typeface="Roboto"/>
                <a:sym typeface="Roboto"/>
              </a:rPr>
              <a:t> for more details</a:t>
            </a:r>
            <a:endParaRPr/>
          </a:p>
        </p:txBody>
      </p:sp>
      <p:sp>
        <p:nvSpPr>
          <p:cNvPr id="412" name="Google Shape;412;p51"/>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THANK YOU</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Get in touch:</a:t>
            </a:r>
            <a:endParaRPr/>
          </a:p>
          <a:p>
            <a:pPr marL="0" marR="0" lvl="0" indent="0" algn="l" rtl="0">
              <a:lnSpc>
                <a:spcPct val="100000"/>
              </a:lnSpc>
              <a:spcBef>
                <a:spcPts val="0"/>
              </a:spcBef>
              <a:spcAft>
                <a:spcPts val="0"/>
              </a:spcAft>
              <a:buClr>
                <a:schemeClr val="dk1"/>
              </a:buClr>
              <a:buSzPts val="2000"/>
              <a:buFont typeface="Arial"/>
              <a:buNone/>
            </a:pPr>
            <a:br>
              <a:rPr lang="en-IN" sz="2000" b="1" i="0" u="none" strike="noStrike" cap="none">
                <a:solidFill>
                  <a:schemeClr val="dk1"/>
                </a:solidFill>
                <a:latin typeface="Arial"/>
                <a:ea typeface="Arial"/>
                <a:cs typeface="Arial"/>
                <a:sym typeface="Arial"/>
              </a:rPr>
            </a:br>
            <a:r>
              <a:rPr lang="en-IN" sz="2000" b="1" i="0" u="none" strike="noStrike" cap="none">
                <a:solidFill>
                  <a:schemeClr val="dk1"/>
                </a:solidFill>
                <a:latin typeface="Arial"/>
                <a:ea typeface="Arial"/>
                <a:cs typeface="Arial"/>
                <a:sym typeface="Arial"/>
              </a:rPr>
              <a:t>	www.zekeLabs.com | +91-8095465880 | info@zekeLabs.com</a:t>
            </a:r>
            <a:endParaRPr/>
          </a:p>
        </p:txBody>
      </p:sp>
      <p:pic>
        <p:nvPicPr>
          <p:cNvPr id="413" name="Google Shape;413;p51"/>
          <p:cNvPicPr preferRelativeResize="0"/>
          <p:nvPr/>
        </p:nvPicPr>
        <p:blipFill rotWithShape="1">
          <a:blip r:embed="rId4">
            <a:alphaModFix/>
          </a:blip>
          <a:srcRect/>
          <a:stretch/>
        </p:blipFill>
        <p:spPr>
          <a:xfrm>
            <a:off x="135675" y="4043475"/>
            <a:ext cx="8856227" cy="57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Kubernetes : Networking</a:t>
            </a:r>
            <a:endParaRPr dirty="0"/>
          </a:p>
        </p:txBody>
      </p:sp>
      <p:sp>
        <p:nvSpPr>
          <p:cNvPr id="266" name="Google Shape;266;p27"/>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(Single Container)</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1026" name="Picture 2" descr="https://cdn-images-1.medium.com/max/1000/1*0Xo-WpbTTGKZhJt7TvFLZQ.png">
            <a:extLst>
              <a:ext uri="{FF2B5EF4-FFF2-40B4-BE49-F238E27FC236}">
                <a16:creationId xmlns:a16="http://schemas.microsoft.com/office/drawing/2014/main" id="{284EBCD8-A6CA-4B1E-8CAB-B797DA658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183" y="993530"/>
            <a:ext cx="5528603" cy="379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E7A5AF-857A-460C-8576-F61486EA4032}"/>
              </a:ext>
            </a:extLst>
          </p:cNvPr>
          <p:cNvSpPr/>
          <p:nvPr/>
        </p:nvSpPr>
        <p:spPr>
          <a:xfrm>
            <a:off x="244209" y="975985"/>
            <a:ext cx="3456395" cy="954107"/>
          </a:xfrm>
          <a:prstGeom prst="rect">
            <a:avLst/>
          </a:prstGeom>
        </p:spPr>
        <p:txBody>
          <a:bodyPr wrap="none">
            <a:spAutoFit/>
          </a:bodyPr>
          <a:lstStyle/>
          <a:p>
            <a:r>
              <a:rPr lang="en-IN" dirty="0">
                <a:latin typeface="medium-content-serif-font"/>
              </a:rPr>
              <a:t> </a:t>
            </a:r>
          </a:p>
          <a:p>
            <a:r>
              <a:rPr lang="en-IN" dirty="0"/>
              <a:t>Physical network interface </a:t>
            </a:r>
            <a:r>
              <a:rPr lang="en-IN" dirty="0">
                <a:solidFill>
                  <a:srgbClr val="FF0000"/>
                </a:solidFill>
              </a:rPr>
              <a:t>eth0</a:t>
            </a:r>
            <a:endParaRPr lang="en-IN" dirty="0">
              <a:solidFill>
                <a:srgbClr val="FF0000"/>
              </a:solidFill>
              <a:latin typeface="medium-content-serif-font"/>
            </a:endParaRPr>
          </a:p>
          <a:p>
            <a:r>
              <a:rPr lang="en-IN" dirty="0"/>
              <a:t>Bridge (default gateway for </a:t>
            </a:r>
            <a:r>
              <a:rPr lang="en-IN" dirty="0" err="1"/>
              <a:t>veth</a:t>
            </a:r>
            <a:r>
              <a:rPr lang="en-IN" dirty="0"/>
              <a:t>) </a:t>
            </a:r>
            <a:r>
              <a:rPr lang="en-IN" dirty="0">
                <a:solidFill>
                  <a:srgbClr val="FF0000"/>
                </a:solidFill>
              </a:rPr>
              <a:t>docker0</a:t>
            </a:r>
          </a:p>
          <a:p>
            <a:r>
              <a:rPr lang="en-IN" dirty="0"/>
              <a:t>virtual network interface </a:t>
            </a:r>
            <a:r>
              <a:rPr lang="en-IN" dirty="0">
                <a:solidFill>
                  <a:srgbClr val="FF0000"/>
                </a:solidFill>
              </a:rPr>
              <a:t>veth0</a:t>
            </a:r>
          </a:p>
        </p:txBody>
      </p:sp>
    </p:spTree>
    <p:extLst>
      <p:ext uri="{BB962C8B-B14F-4D97-AF65-F5344CB8AC3E}">
        <p14:creationId xmlns:p14="http://schemas.microsoft.com/office/powerpoint/2010/main" val="47540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 Two Containers in a Pod)</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3E03D22-445E-4A78-A117-0045349E64DB}"/>
              </a:ext>
            </a:extLst>
          </p:cNvPr>
          <p:cNvPicPr>
            <a:picLocks noChangeAspect="1"/>
          </p:cNvPicPr>
          <p:nvPr/>
        </p:nvPicPr>
        <p:blipFill>
          <a:blip r:embed="rId3"/>
          <a:stretch>
            <a:fillRect/>
          </a:stretch>
        </p:blipFill>
        <p:spPr>
          <a:xfrm>
            <a:off x="1422300" y="801299"/>
            <a:ext cx="6156670" cy="4234909"/>
          </a:xfrm>
          <a:prstGeom prst="rect">
            <a:avLst/>
          </a:prstGeom>
        </p:spPr>
      </p:pic>
    </p:spTree>
    <p:extLst>
      <p:ext uri="{BB962C8B-B14F-4D97-AF65-F5344CB8AC3E}">
        <p14:creationId xmlns:p14="http://schemas.microsoft.com/office/powerpoint/2010/main" val="293543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(1 pod each on each host)</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3074" name="Picture 2" descr="https://cdn-images-1.medium.com/max/1000/1*oyGbXt7kStLd85ZT4it3oQ.png">
            <a:extLst>
              <a:ext uri="{FF2B5EF4-FFF2-40B4-BE49-F238E27FC236}">
                <a16:creationId xmlns:a16="http://schemas.microsoft.com/office/drawing/2014/main" id="{FC41C8A1-9786-45C8-A16E-DCDBDB415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89" y="749297"/>
            <a:ext cx="5479072" cy="437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9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Pod B (pod-with-host-</a:t>
            </a:r>
            <a:r>
              <a:rPr lang="en-IN" dirty="0" err="1"/>
              <a:t>network.yaml</a:t>
            </a:r>
            <a:r>
              <a:rPr lang="en-IN" dirty="0"/>
              <a:t>)</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342899" y="1250156"/>
            <a:ext cx="8950569" cy="3216265"/>
          </a:xfrm>
          <a:prstGeom prst="rect">
            <a:avLst/>
          </a:prstGeom>
        </p:spPr>
        <p:txBody>
          <a:bodyPr wrap="square">
            <a:spAutoFit/>
          </a:bodyPr>
          <a:lstStyle/>
          <a:p>
            <a:pPr>
              <a:lnSpc>
                <a:spcPct val="150000"/>
              </a:lnSpc>
            </a:pPr>
            <a:r>
              <a:rPr lang="en-IN" sz="1800" i="1" dirty="0"/>
              <a:t>Our cluster (nodes and pods) is one big flat IP network.</a:t>
            </a:r>
            <a:endParaRPr lang="en-IN" sz="1800" dirty="0"/>
          </a:p>
          <a:p>
            <a:pPr>
              <a:lnSpc>
                <a:spcPct val="150000"/>
              </a:lnSpc>
            </a:pPr>
            <a:endParaRPr lang="en-IN" sz="1800" dirty="0"/>
          </a:p>
          <a:p>
            <a:pPr>
              <a:lnSpc>
                <a:spcPct val="150000"/>
              </a:lnSpc>
            </a:pPr>
            <a:r>
              <a:rPr lang="en-IN" sz="1800" dirty="0"/>
              <a:t>Some  Rules: </a:t>
            </a:r>
          </a:p>
          <a:p>
            <a:pPr marL="285750" lvl="1" indent="-285750">
              <a:lnSpc>
                <a:spcPct val="150000"/>
              </a:lnSpc>
              <a:buFont typeface="Arial" panose="020B0604020202020204" pitchFamily="34" charset="0"/>
              <a:buChar char="•"/>
            </a:pPr>
            <a:r>
              <a:rPr lang="en-IN" sz="1800" dirty="0"/>
              <a:t>all nodes must be able to reach each other, without NAT</a:t>
            </a:r>
          </a:p>
          <a:p>
            <a:pPr marL="285750" lvl="1" indent="-285750">
              <a:lnSpc>
                <a:spcPct val="150000"/>
              </a:lnSpc>
              <a:buFont typeface="Arial" panose="020B0604020202020204" pitchFamily="34" charset="0"/>
              <a:buChar char="•"/>
            </a:pPr>
            <a:r>
              <a:rPr lang="en-IN" sz="1800" dirty="0"/>
              <a:t>all pods must be able to reach each other, without NAT</a:t>
            </a:r>
          </a:p>
          <a:p>
            <a:pPr marL="285750" lvl="1" indent="-285750">
              <a:lnSpc>
                <a:spcPct val="150000"/>
              </a:lnSpc>
              <a:buFont typeface="Arial" panose="020B0604020202020204" pitchFamily="34" charset="0"/>
              <a:buChar char="•"/>
            </a:pPr>
            <a:r>
              <a:rPr lang="en-IN" sz="1800" dirty="0"/>
              <a:t>pods and nodes must be able to reach each other, without NAT</a:t>
            </a:r>
          </a:p>
          <a:p>
            <a:pPr marL="285750" lvl="1" indent="-285750">
              <a:lnSpc>
                <a:spcPct val="150000"/>
              </a:lnSpc>
              <a:buFont typeface="Arial" panose="020B0604020202020204" pitchFamily="34" charset="0"/>
              <a:buChar char="•"/>
            </a:pPr>
            <a:r>
              <a:rPr lang="en-IN" sz="1800" dirty="0"/>
              <a:t>each pod is aware of its IP address (no NAT)</a:t>
            </a:r>
          </a:p>
          <a:p>
            <a:pPr lvl="1"/>
            <a:endParaRPr lang="en-IN" dirty="0"/>
          </a:p>
        </p:txBody>
      </p:sp>
    </p:spTree>
    <p:extLst>
      <p:ext uri="{BB962C8B-B14F-4D97-AF65-F5344CB8AC3E}">
        <p14:creationId xmlns:p14="http://schemas.microsoft.com/office/powerpoint/2010/main" val="382235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Kubernetes Network Model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28404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Everything can reach everything (No control)</a:t>
            </a:r>
          </a:p>
          <a:p>
            <a:pPr marL="285750" indent="-285750">
              <a:lnSpc>
                <a:spcPct val="150000"/>
              </a:lnSpc>
              <a:buFont typeface="Arial" panose="020B0604020202020204" pitchFamily="34" charset="0"/>
              <a:buChar char="•"/>
            </a:pPr>
            <a:r>
              <a:rPr lang="en-IN" sz="1800" dirty="0"/>
              <a:t>No address translation </a:t>
            </a:r>
          </a:p>
          <a:p>
            <a:pPr marL="285750" indent="-285750">
              <a:lnSpc>
                <a:spcPct val="150000"/>
              </a:lnSpc>
              <a:buFont typeface="Arial" panose="020B0604020202020204" pitchFamily="34" charset="0"/>
              <a:buChar char="•"/>
            </a:pPr>
            <a:r>
              <a:rPr lang="en-IN" sz="1800" dirty="0"/>
              <a:t>No port translation</a:t>
            </a:r>
          </a:p>
          <a:p>
            <a:pPr marL="285750" indent="-285750">
              <a:lnSpc>
                <a:spcPct val="150000"/>
              </a:lnSpc>
              <a:buFont typeface="Arial" panose="020B0604020202020204" pitchFamily="34" charset="0"/>
              <a:buChar char="•"/>
            </a:pPr>
            <a:r>
              <a:rPr lang="en-IN" sz="1800" dirty="0"/>
              <a:t>No new protocol</a:t>
            </a:r>
          </a:p>
          <a:p>
            <a:pPr marL="285750" indent="-285750">
              <a:lnSpc>
                <a:spcPct val="150000"/>
              </a:lnSpc>
              <a:buFont typeface="Arial" panose="020B0604020202020204" pitchFamily="34" charset="0"/>
              <a:buChar char="•"/>
            </a:pPr>
            <a:r>
              <a:rPr lang="en-IN" sz="1800" dirty="0"/>
              <a:t>Pods cannot move from a node to another and keep their IP address</a:t>
            </a:r>
          </a:p>
          <a:p>
            <a:pPr marL="285750" indent="-285750">
              <a:lnSpc>
                <a:spcPct val="150000"/>
              </a:lnSpc>
              <a:buFont typeface="Arial" panose="020B0604020202020204" pitchFamily="34" charset="0"/>
              <a:buChar char="•"/>
            </a:pPr>
            <a:r>
              <a:rPr lang="en-IN" sz="1800" dirty="0"/>
              <a:t>IP addresses don’t have to be “portable” from a node to another (We can use e.g. a subnet per node and use a simple routed topology)</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96938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0" y="773996"/>
            <a:ext cx="9154420" cy="923330"/>
          </a:xfrm>
          <a:prstGeom prst="rect">
            <a:avLst/>
          </a:prstGeom>
        </p:spPr>
        <p:txBody>
          <a:bodyPr wrap="square">
            <a:spAutoFit/>
          </a:bodyPr>
          <a:lstStyle/>
          <a:p>
            <a:pPr marL="285750" indent="-285750">
              <a:buFont typeface="Arial" panose="020B0604020202020204" pitchFamily="34" charset="0"/>
              <a:buChar char="•"/>
            </a:pPr>
            <a:r>
              <a:rPr lang="en-IN" sz="1800" dirty="0"/>
              <a:t>Networking within Kubernetes is plumbed via the Container Network Interface (CNI).</a:t>
            </a:r>
          </a:p>
          <a:p>
            <a:pPr marL="285750" indent="-285750">
              <a:buFont typeface="Arial" panose="020B0604020202020204" pitchFamily="34" charset="0"/>
              <a:buChar char="•"/>
            </a:pPr>
            <a:r>
              <a:rPr lang="en-IN" sz="1800" dirty="0"/>
              <a:t>an interface between a container runtime and a network implementation plugin.</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6573340"/>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4286</TotalTime>
  <Words>1303</Words>
  <Application>Microsoft Office PowerPoint</Application>
  <PresentationFormat>On-screen Show (16:9)</PresentationFormat>
  <Paragraphs>143</Paragraphs>
  <Slides>29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medium-content-serif-font</vt:lpstr>
      <vt:lpstr>Roboto</vt:lpstr>
      <vt:lpstr>Arial</vt:lpstr>
      <vt:lpstr>CollegePresentation</vt:lpstr>
      <vt:lpstr>Material</vt:lpstr>
      <vt:lpstr>zekeLabs </vt:lpstr>
      <vt:lpstr>PowerPoint Presentation</vt:lpstr>
      <vt:lpstr>Kubernetes : Networking</vt:lpstr>
      <vt:lpstr>networking (Single Container)</vt:lpstr>
      <vt:lpstr>Networking ( Two Containers in a Pod)</vt:lpstr>
      <vt:lpstr>Networking (1 pod each on each host)</vt:lpstr>
      <vt:lpstr>Pod B (pod-with-host-network.yaml)</vt:lpstr>
      <vt:lpstr>Kubernetes Network Model :</vt:lpstr>
      <vt:lpstr>CNI: </vt:lpstr>
      <vt:lpstr>Kubenet</vt:lpstr>
      <vt:lpstr>CNI Plugins: </vt:lpstr>
      <vt:lpstr>Some CNI Plugins: </vt:lpstr>
      <vt:lpstr>Features Provided by CNI plugins</vt:lpstr>
      <vt:lpstr>Network Policies</vt:lpstr>
      <vt:lpstr>Calico</vt:lpstr>
      <vt:lpstr>Calico Provides:</vt:lpstr>
      <vt:lpstr>How Calico Works:</vt:lpstr>
      <vt:lpstr>Components of Calico:</vt:lpstr>
      <vt:lpstr>Cilium</vt:lpstr>
      <vt:lpstr>Cilium</vt:lpstr>
      <vt:lpstr>Cilium: Features</vt:lpstr>
      <vt:lpstr>Cilium: Features</vt:lpstr>
      <vt:lpstr>How Cilium works</vt:lpstr>
      <vt:lpstr>How Cilium works</vt:lpstr>
      <vt:lpstr>How Cilium works</vt:lpstr>
      <vt:lpstr>Weave-net</vt:lpstr>
      <vt:lpstr>How Cilium works</vt:lpstr>
      <vt:lpstr>CNI Plugin Comparison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Ashish Pandey</cp:lastModifiedBy>
  <cp:revision>73</cp:revision>
  <dcterms:modified xsi:type="dcterms:W3CDTF">2019-01-31T06:49:12Z</dcterms:modified>
</cp:coreProperties>
</file>