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Georgia" panose="02040502050405020303" pitchFamily="18"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2f4ad6d1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42f4ad6d1b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2e7dcd52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42e7dcd529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400">
                <a:solidFill>
                  <a:srgbClr val="333333"/>
                </a:solidFill>
                <a:highlight>
                  <a:srgbClr val="FFFFFF"/>
                </a:highlight>
                <a:latin typeface="Georgia"/>
                <a:ea typeface="Georgia"/>
                <a:cs typeface="Georgia"/>
                <a:sym typeface="Georgia"/>
              </a:rPr>
              <a:t>The key thing about pods is that when a pod does contain multiple containers, all of them are always run on a single worker node—it never spans multiple worker nodes.</a:t>
            </a: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2f4ad6d1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42f4ad6d1b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2f4ad6d1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42f4ad6d1b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2f4ad6d1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42f4ad6d1b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2e7dcd52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42e7dcd529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2e7dcd5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42e7dcd529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2f4ad6d1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42f4ad6d1b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2f4ad6d1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42f4ad6d1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2f4ad6d1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2f4ad6d1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2e7dcd5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42e7dcd52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2f4ad6d1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42f4ad6d1b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2f4ad6d1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42f4ad6d1b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2f4ad6d1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42f4ad6d1b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2f4ad6d1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42f4ad6d1b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2f4ad6d1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42f4ad6d1b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2f4ad6d1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42f4ad6d1b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2f4ad6d1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42f4ad6d1b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2f4ad6d1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42f4ad6d1b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2e7dcd52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2e7dcd52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2e7dcd52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2e7dcd5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f4ad6d1b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f4ad6d1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2e7dcd52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42e7dcd529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2f4ad6d1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42f4ad6d1b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2f4ad6d1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42f4ad6d1b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2105247" y="1"/>
            <a:ext cx="7038765" cy="5138761"/>
            <a:chOff x="3388635" y="43347"/>
            <a:chExt cx="5755327" cy="4201767"/>
          </a:xfrm>
        </p:grpSpPr>
        <p:sp>
          <p:nvSpPr>
            <p:cNvPr id="12" name="Google Shape;12;p2"/>
            <p:cNvSpPr/>
            <p:nvPr/>
          </p:nvSpPr>
          <p:spPr>
            <a:xfrm>
              <a:off x="3837146"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285658"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4734169"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5182680"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631191"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079703"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528214"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976725"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7425228"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7873740"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22251"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770762" y="1754163"/>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837146"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4285658"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4734169"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182680"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631191"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079703"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6528214"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6976725"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425228"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7873740"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22251"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770762" y="1326459"/>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837146"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4285658"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4734169"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182680"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5631191"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079703"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6528214"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6976725"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425228"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873740"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22251"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770762" y="898755"/>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3388635"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3837146"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285658"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734169"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5182680"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5631191"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6079703"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6528214"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6976725"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7425228"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7873740"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322251"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8770762" y="471051"/>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3388635"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3837146"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285658"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734169" y="43359"/>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5182680"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5631191"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6079703"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6528214"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976725"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7425228"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7873740"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322251"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770762" y="43347"/>
              <a:ext cx="373200" cy="373199"/>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3837146"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4285658"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4734169"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5182680"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5631191"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6079703"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528214"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6976725"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7425228"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7873740"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8322251"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8770762" y="3871914"/>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837146"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4285658"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4734169"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5182680"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5631191"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079703"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6528214"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6976725"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7425228"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7873740"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8322251"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8770762" y="3444210"/>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3837146"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4285658"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4734169"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5182680"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5631191"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6079703"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6528214"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6976725"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7425228"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7873740"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8322251"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8770762" y="3016506"/>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837146"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4285658"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4734169"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5182680"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5631191"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6079703"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6528214"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6976725"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7425228"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7873740"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8322251"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8770762" y="2588802"/>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837146"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4285658"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4734169"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5182680"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5631191"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6079703"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528214"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6976725"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7425228"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7873740"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8322251"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8770762" y="2161098"/>
              <a:ext cx="373200" cy="373200"/>
            </a:xfrm>
            <a:prstGeom prst="ellipse">
              <a:avLst/>
            </a:prstGeom>
            <a:solidFill>
              <a:srgbClr val="DEDEDE">
                <a:alpha val="1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4" name="Google Shape;134;p2"/>
          <p:cNvSpPr/>
          <p:nvPr/>
        </p:nvSpPr>
        <p:spPr>
          <a:xfrm>
            <a:off x="3396589"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0" y="0"/>
            <a:ext cx="34158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685175" y="1799775"/>
            <a:ext cx="61200" cy="238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a:spLocks noGrp="1"/>
          </p:cNvSpPr>
          <p:nvPr>
            <p:ph type="ctrTitle"/>
          </p:nvPr>
        </p:nvSpPr>
        <p:spPr>
          <a:xfrm>
            <a:off x="992425" y="1799775"/>
            <a:ext cx="3136800" cy="1739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600"/>
              <a:buFont typeface="Roboto"/>
              <a:buNone/>
              <a:defRPr sz="3600" b="1" i="0" u="none" strike="noStrike" cap="none">
                <a:solidFill>
                  <a:schemeClr val="dk1"/>
                </a:solidFill>
                <a:latin typeface="Roboto"/>
                <a:ea typeface="Roboto"/>
                <a:cs typeface="Roboto"/>
                <a:sym typeface="Roboto"/>
              </a:defRPr>
            </a:lvl1pPr>
            <a:lvl2pPr lvl="1"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2pPr>
            <a:lvl3pPr lvl="2"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3pPr>
            <a:lvl4pPr lvl="3"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4pPr>
            <a:lvl5pPr lvl="4"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5pPr>
            <a:lvl6pPr lvl="5"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6pPr>
            <a:lvl7pPr lvl="6"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7pPr>
            <a:lvl8pPr lvl="7"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8pPr>
            <a:lvl9pPr lvl="8" algn="l" rtl="0">
              <a:lnSpc>
                <a:spcPct val="100000"/>
              </a:lnSpc>
              <a:spcBef>
                <a:spcPts val="0"/>
              </a:spcBef>
              <a:spcAft>
                <a:spcPts val="0"/>
              </a:spcAft>
              <a:buClr>
                <a:schemeClr val="dk1"/>
              </a:buClr>
              <a:buSzPts val="3600"/>
              <a:buFont typeface="Roboto"/>
              <a:buNone/>
              <a:defRPr sz="3600" b="1">
                <a:solidFill>
                  <a:schemeClr val="dk1"/>
                </a:solidFill>
                <a:latin typeface="Roboto"/>
                <a:ea typeface="Roboto"/>
                <a:cs typeface="Roboto"/>
                <a:sym typeface="Roboto"/>
              </a:defRPr>
            </a:lvl9pPr>
          </a:lstStyle>
          <a:p>
            <a:endParaRPr/>
          </a:p>
        </p:txBody>
      </p:sp>
      <p:sp>
        <p:nvSpPr>
          <p:cNvPr id="138" name="Google Shape;138;p2"/>
          <p:cNvSpPr txBox="1">
            <a:spLocks noGrp="1"/>
          </p:cNvSpPr>
          <p:nvPr>
            <p:ph type="subTitle" idx="1"/>
          </p:nvPr>
        </p:nvSpPr>
        <p:spPr>
          <a:xfrm>
            <a:off x="992425" y="3579375"/>
            <a:ext cx="3136800" cy="607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1pPr>
            <a:lvl2pPr marR="0" lvl="1"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2pPr>
            <a:lvl3pPr marR="0" lvl="2"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3pPr>
            <a:lvl4pPr marR="0" lvl="3"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4pPr>
            <a:lvl5pPr marR="0" lvl="4"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5pPr>
            <a:lvl6pPr marR="0" lvl="5"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6pPr>
            <a:lvl7pPr marR="0" lvl="6"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7pPr>
            <a:lvl8pPr marR="0" lvl="7"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8pPr>
            <a:lvl9pPr marR="0" lvl="8" algn="l" rtl="0">
              <a:lnSpc>
                <a:spcPct val="100000"/>
              </a:lnSpc>
              <a:spcBef>
                <a:spcPts val="0"/>
              </a:spcBef>
              <a:spcAft>
                <a:spcPts val="0"/>
              </a:spcAft>
              <a:buClr>
                <a:schemeClr val="dk2"/>
              </a:buClr>
              <a:buSzPts val="1800"/>
              <a:buFont typeface="Roboto"/>
              <a:buNone/>
              <a:defRPr sz="1800" b="0" i="0" u="none" strike="noStrike" cap="none">
                <a:solidFill>
                  <a:schemeClr val="dk2"/>
                </a:solidFill>
                <a:latin typeface="Roboto"/>
                <a:ea typeface="Roboto"/>
                <a:cs typeface="Roboto"/>
                <a:sym typeface="Roboto"/>
              </a:defRPr>
            </a:lvl9pPr>
          </a:lstStyle>
          <a:p>
            <a:endParaRPr/>
          </a:p>
        </p:txBody>
      </p:sp>
      <p:sp>
        <p:nvSpPr>
          <p:cNvPr id="139" name="Google Shape;139;p2"/>
          <p:cNvSpPr txBox="1">
            <a:spLocks noGrp="1"/>
          </p:cNvSpPr>
          <p:nvPr>
            <p:ph type="sldNum" idx="12"/>
          </p:nvPr>
        </p:nvSpPr>
        <p:spPr>
          <a:xfrm>
            <a:off x="8472457" y="4706554"/>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243"/>
        <p:cNvGrpSpPr/>
        <p:nvPr/>
      </p:nvGrpSpPr>
      <p:grpSpPr>
        <a:xfrm>
          <a:off x="0" y="0"/>
          <a:ext cx="0" cy="0"/>
          <a:chOff x="0" y="0"/>
          <a:chExt cx="0" cy="0"/>
        </a:xfrm>
      </p:grpSpPr>
      <p:sp>
        <p:nvSpPr>
          <p:cNvPr id="244" name="Google Shape;244;p2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chemeClr val="dk1"/>
              </a:buClr>
              <a:buSzPts val="3200"/>
              <a:buNone/>
              <a:defRPr sz="3200" b="1">
                <a:solidFill>
                  <a:schemeClr val="dk1"/>
                </a:solidFill>
              </a:defRPr>
            </a:lvl1pPr>
            <a:lvl2pPr lvl="1" algn="l" rtl="0">
              <a:lnSpc>
                <a:spcPct val="100000"/>
              </a:lnSpc>
              <a:spcBef>
                <a:spcPts val="0"/>
              </a:spcBef>
              <a:spcAft>
                <a:spcPts val="0"/>
              </a:spcAft>
              <a:buClr>
                <a:schemeClr val="dk1"/>
              </a:buClr>
              <a:buSzPts val="3200"/>
              <a:buNone/>
              <a:defRPr sz="3200" b="1">
                <a:solidFill>
                  <a:schemeClr val="dk1"/>
                </a:solidFill>
              </a:defRPr>
            </a:lvl2pPr>
            <a:lvl3pPr lvl="2" algn="l" rtl="0">
              <a:lnSpc>
                <a:spcPct val="100000"/>
              </a:lnSpc>
              <a:spcBef>
                <a:spcPts val="0"/>
              </a:spcBef>
              <a:spcAft>
                <a:spcPts val="0"/>
              </a:spcAft>
              <a:buClr>
                <a:schemeClr val="dk1"/>
              </a:buClr>
              <a:buSzPts val="3200"/>
              <a:buNone/>
              <a:defRPr sz="3200" b="1">
                <a:solidFill>
                  <a:schemeClr val="dk1"/>
                </a:solidFill>
              </a:defRPr>
            </a:lvl3pPr>
            <a:lvl4pPr lvl="3" algn="l" rtl="0">
              <a:lnSpc>
                <a:spcPct val="100000"/>
              </a:lnSpc>
              <a:spcBef>
                <a:spcPts val="0"/>
              </a:spcBef>
              <a:spcAft>
                <a:spcPts val="0"/>
              </a:spcAft>
              <a:buClr>
                <a:schemeClr val="dk1"/>
              </a:buClr>
              <a:buSzPts val="3200"/>
              <a:buNone/>
              <a:defRPr sz="3200" b="1">
                <a:solidFill>
                  <a:schemeClr val="dk1"/>
                </a:solidFill>
              </a:defRPr>
            </a:lvl4pPr>
            <a:lvl5pPr lvl="4" algn="l" rtl="0">
              <a:lnSpc>
                <a:spcPct val="100000"/>
              </a:lnSpc>
              <a:spcBef>
                <a:spcPts val="0"/>
              </a:spcBef>
              <a:spcAft>
                <a:spcPts val="0"/>
              </a:spcAft>
              <a:buClr>
                <a:schemeClr val="dk1"/>
              </a:buClr>
              <a:buSzPts val="3200"/>
              <a:buNone/>
              <a:defRPr sz="3200" b="1">
                <a:solidFill>
                  <a:schemeClr val="dk1"/>
                </a:solidFill>
              </a:defRPr>
            </a:lvl5pPr>
            <a:lvl6pPr lvl="5" algn="l" rtl="0">
              <a:lnSpc>
                <a:spcPct val="100000"/>
              </a:lnSpc>
              <a:spcBef>
                <a:spcPts val="0"/>
              </a:spcBef>
              <a:spcAft>
                <a:spcPts val="0"/>
              </a:spcAft>
              <a:buClr>
                <a:schemeClr val="dk1"/>
              </a:buClr>
              <a:buSzPts val="3200"/>
              <a:buNone/>
              <a:defRPr sz="3200" b="1">
                <a:solidFill>
                  <a:schemeClr val="dk1"/>
                </a:solidFill>
              </a:defRPr>
            </a:lvl6pPr>
            <a:lvl7pPr lvl="6" algn="l" rtl="0">
              <a:lnSpc>
                <a:spcPct val="100000"/>
              </a:lnSpc>
              <a:spcBef>
                <a:spcPts val="0"/>
              </a:spcBef>
              <a:spcAft>
                <a:spcPts val="0"/>
              </a:spcAft>
              <a:buClr>
                <a:schemeClr val="dk1"/>
              </a:buClr>
              <a:buSzPts val="3200"/>
              <a:buNone/>
              <a:defRPr sz="3200" b="1">
                <a:solidFill>
                  <a:schemeClr val="dk1"/>
                </a:solidFill>
              </a:defRPr>
            </a:lvl7pPr>
            <a:lvl8pPr lvl="7" algn="l" rtl="0">
              <a:lnSpc>
                <a:spcPct val="100000"/>
              </a:lnSpc>
              <a:spcBef>
                <a:spcPts val="0"/>
              </a:spcBef>
              <a:spcAft>
                <a:spcPts val="0"/>
              </a:spcAft>
              <a:buClr>
                <a:schemeClr val="dk1"/>
              </a:buClr>
              <a:buSzPts val="3200"/>
              <a:buNone/>
              <a:defRPr sz="3200" b="1">
                <a:solidFill>
                  <a:schemeClr val="dk1"/>
                </a:solidFill>
              </a:defRPr>
            </a:lvl8pPr>
            <a:lvl9pPr lvl="8" algn="l" rtl="0">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247" name="Google Shape;247;p24"/>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48" name="Google Shape;248;p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1"/>
        <p:cNvGrpSpPr/>
        <p:nvPr/>
      </p:nvGrpSpPr>
      <p:grpSpPr>
        <a:xfrm>
          <a:off x="0" y="0"/>
          <a:ext cx="0" cy="0"/>
          <a:chOff x="0" y="0"/>
          <a:chExt cx="0" cy="0"/>
        </a:xfrm>
      </p:grpSpPr>
      <p:sp>
        <p:nvSpPr>
          <p:cNvPr id="152" name="Google Shape;152;p5"/>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55" name="Google Shape;155;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5"/>
          <p:cNvSpPr txBox="1">
            <a:spLocks noGrp="1"/>
          </p:cNvSpPr>
          <p:nvPr>
            <p:ph type="ctrTitle"/>
          </p:nvPr>
        </p:nvSpPr>
        <p:spPr>
          <a:xfrm>
            <a:off x="992425" y="1799775"/>
            <a:ext cx="4743000" cy="1739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600"/>
              <a:buFont typeface="Roboto"/>
              <a:buNone/>
            </a:pPr>
            <a:r>
              <a:rPr lang="en-IN" sz="3600" b="1" i="0" u="none" strike="noStrike" cap="none">
                <a:solidFill>
                  <a:schemeClr val="dk1"/>
                </a:solidFill>
                <a:latin typeface="Roboto"/>
                <a:ea typeface="Roboto"/>
                <a:cs typeface="Roboto"/>
                <a:sym typeface="Roboto"/>
              </a:rPr>
              <a:t>zekeLabs</a:t>
            </a:r>
            <a:br>
              <a:rPr lang="en-IN" sz="3600" b="1" i="0" u="none" strike="noStrike" cap="none">
                <a:solidFill>
                  <a:schemeClr val="dk1"/>
                </a:solidFill>
                <a:latin typeface="Roboto"/>
                <a:ea typeface="Roboto"/>
                <a:cs typeface="Roboto"/>
                <a:sym typeface="Roboto"/>
              </a:rPr>
            </a:br>
            <a:endParaRPr sz="3600" b="1" i="0" u="none" strike="noStrike" cap="none">
              <a:solidFill>
                <a:schemeClr val="dk1"/>
              </a:solidFill>
              <a:latin typeface="Roboto"/>
              <a:ea typeface="Roboto"/>
              <a:cs typeface="Roboto"/>
              <a:sym typeface="Roboto"/>
            </a:endParaRPr>
          </a:p>
        </p:txBody>
      </p:sp>
      <p:sp>
        <p:nvSpPr>
          <p:cNvPr id="254" name="Google Shape;254;p25"/>
          <p:cNvSpPr txBox="1">
            <a:spLocks noGrp="1"/>
          </p:cNvSpPr>
          <p:nvPr>
            <p:ph type="subTitle" idx="1"/>
          </p:nvPr>
        </p:nvSpPr>
        <p:spPr>
          <a:xfrm>
            <a:off x="992425" y="3429000"/>
            <a:ext cx="3136800" cy="75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800"/>
              <a:buFont typeface="Roboto"/>
              <a:buNone/>
            </a:pPr>
            <a:r>
              <a:rPr lang="en-IN" sz="1800" b="0" i="0" u="none" strike="noStrike" cap="none">
                <a:solidFill>
                  <a:schemeClr val="dk2"/>
                </a:solidFill>
                <a:latin typeface="Roboto"/>
                <a:ea typeface="Roboto"/>
                <a:cs typeface="Roboto"/>
                <a:sym typeface="Roboto"/>
              </a:rPr>
              <a:t>Learning made Simpler !</a:t>
            </a:r>
            <a:br>
              <a:rPr lang="en-IN" sz="1800" b="0" i="0" u="none" strike="noStrike" cap="none">
                <a:solidFill>
                  <a:schemeClr val="dk2"/>
                </a:solidFill>
                <a:latin typeface="Roboto"/>
                <a:ea typeface="Roboto"/>
                <a:cs typeface="Roboto"/>
                <a:sym typeface="Roboto"/>
              </a:rPr>
            </a:br>
            <a:br>
              <a:rPr lang="en-IN" sz="1800" b="0" i="0" u="none" strike="noStrike" cap="none">
                <a:solidFill>
                  <a:schemeClr val="dk2"/>
                </a:solidFill>
                <a:latin typeface="Roboto"/>
                <a:ea typeface="Roboto"/>
                <a:cs typeface="Roboto"/>
                <a:sym typeface="Roboto"/>
              </a:rPr>
            </a:br>
            <a:r>
              <a:rPr lang="en-IN" sz="1200" b="0" i="0" u="none" strike="noStrike" cap="none">
                <a:solidFill>
                  <a:schemeClr val="dk2"/>
                </a:solidFill>
                <a:latin typeface="Roboto"/>
                <a:ea typeface="Roboto"/>
                <a:cs typeface="Roboto"/>
                <a:sym typeface="Roboto"/>
              </a:rPr>
              <a:t>www.zekeLabs.com</a:t>
            </a:r>
            <a:endParaRPr/>
          </a:p>
        </p:txBody>
      </p:sp>
      <p:pic>
        <p:nvPicPr>
          <p:cNvPr id="255" name="Google Shape;255;p25"/>
          <p:cNvPicPr preferRelativeResize="0"/>
          <p:nvPr/>
        </p:nvPicPr>
        <p:blipFill rotWithShape="1">
          <a:blip r:embed="rId3">
            <a:alphaModFix/>
          </a:blip>
          <a:srcRect/>
          <a:stretch/>
        </p:blipFill>
        <p:spPr>
          <a:xfrm>
            <a:off x="287773" y="4566350"/>
            <a:ext cx="8856227" cy="57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09" name="Google Shape;309;p34"/>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Pod is a group of containers</a:t>
            </a:r>
            <a:r>
              <a:rPr lang="en-IN" sz="1600"/>
              <a:t>.</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It is</a:t>
            </a:r>
            <a:r>
              <a:rPr lang="en-IN" sz="1600" b="0" i="0" u="none" strike="noStrike" cap="none">
                <a:solidFill>
                  <a:srgbClr val="000000"/>
                </a:solidFill>
                <a:latin typeface="Arial"/>
                <a:ea typeface="Arial"/>
                <a:cs typeface="Arial"/>
                <a:sym typeface="Arial"/>
              </a:rPr>
              <a:t> the smallest unit that can be scheduled to be deployed through K8s.</a:t>
            </a:r>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Normally a microservices is provided by this tightly coupled group of containers.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This groups of containers would share storage, Linux namespaces, cgroups, IP addresses.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These are co-located, hence share resources and are always scheduled together.</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a:t>
            </a:r>
            <a:r>
              <a:rPr lang="en-IN" sz="1600" b="0" i="0" u="none" strike="noStrike" cap="none">
                <a:solidFill>
                  <a:srgbClr val="000000"/>
                </a:solidFill>
                <a:latin typeface="Arial"/>
                <a:ea typeface="Arial"/>
                <a:cs typeface="Arial"/>
                <a:sym typeface="Arial"/>
              </a:rPr>
              <a:t>reated, destroyed and re-created on demand, based on the state of the server and the service itself.</a:t>
            </a: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158700" y="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collocation</a:t>
            </a:r>
            <a:endParaRPr/>
          </a:p>
        </p:txBody>
      </p:sp>
      <p:pic>
        <p:nvPicPr>
          <p:cNvPr id="315" name="Google Shape;315;p35"/>
          <p:cNvPicPr preferRelativeResize="0"/>
          <p:nvPr/>
        </p:nvPicPr>
        <p:blipFill>
          <a:blip r:embed="rId3">
            <a:alphaModFix/>
          </a:blip>
          <a:stretch>
            <a:fillRect/>
          </a:stretch>
        </p:blipFill>
        <p:spPr>
          <a:xfrm>
            <a:off x="746663" y="1353500"/>
            <a:ext cx="7650675" cy="283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21" name="Google Shape;321;p36"/>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in a pod run in the same Network namespace, they share the same IP address and port space.</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Containers of the </a:t>
            </a:r>
            <a:r>
              <a:rPr lang="en-IN" sz="1600" b="1"/>
              <a:t>same </a:t>
            </a:r>
            <a:r>
              <a:rPr lang="en-IN" sz="1600"/>
              <a:t>pod need to take care not to bind to the same port numbers or they’ll run into port conflicts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Containers of </a:t>
            </a:r>
            <a:r>
              <a:rPr lang="en-IN" sz="1600" b="1"/>
              <a:t>different </a:t>
            </a:r>
            <a:r>
              <a:rPr lang="en-IN" sz="1600"/>
              <a:t>pods can </a:t>
            </a:r>
            <a:r>
              <a:rPr lang="en-IN" sz="1600" b="1"/>
              <a:t>never </a:t>
            </a:r>
            <a:r>
              <a:rPr lang="en-IN" sz="1600"/>
              <a:t>run into port conflicts, because each pod has a separate port space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one container per pod?</a:t>
            </a:r>
            <a:endParaRPr/>
          </a:p>
        </p:txBody>
      </p:sp>
      <p:sp>
        <p:nvSpPr>
          <p:cNvPr id="327" name="Google Shape;327;p37"/>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are designed to run only a single process per container (unless the process itself spawns child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...and pods are designed to run single container unless very necessary.</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If you run multiple unrelated processes in a single container/pod:</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Your responsibility to keep all those processes running, manage their logs, and so on.</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You’d have to include a mechanism for automatically restarting processes if they crash. </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All those processes would log to the same standard output, so you’d have a hard time figuring out what process logged what.</a:t>
            </a:r>
            <a:endParaRPr sz="1600"/>
          </a:p>
          <a:p>
            <a:pPr marL="914400" marR="0" lvl="1" indent="-330200" algn="l" rtl="0">
              <a:lnSpc>
                <a:spcPct val="200000"/>
              </a:lnSpc>
              <a:spcBef>
                <a:spcPts val="0"/>
              </a:spcBef>
              <a:spcAft>
                <a:spcPts val="0"/>
              </a:spcAft>
              <a:buSzPts val="1600"/>
              <a:buChar char="○"/>
            </a:pPr>
            <a:r>
              <a:rPr lang="en-IN" sz="1600"/>
              <a:t>Kubernetes can not scale containers can scale only pods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multiple container per pod?</a:t>
            </a:r>
            <a:endParaRPr/>
          </a:p>
        </p:txBody>
      </p:sp>
      <p:sp>
        <p:nvSpPr>
          <p:cNvPr id="333" name="Google Shape;333;p38"/>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Main reason to put multiple containers into a single pod is when the application consists of one main process and one or more complementary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For example:</a:t>
            </a:r>
            <a:endParaRPr sz="1600"/>
          </a:p>
          <a:p>
            <a:pPr marL="914400" marR="0" lvl="1" indent="-330200" algn="l" rtl="0">
              <a:lnSpc>
                <a:spcPct val="200000"/>
              </a:lnSpc>
              <a:spcBef>
                <a:spcPts val="0"/>
              </a:spcBef>
              <a:spcAft>
                <a:spcPts val="0"/>
              </a:spcAft>
              <a:buSzPts val="1600"/>
              <a:buChar char="○"/>
            </a:pPr>
            <a:r>
              <a:rPr lang="en-IN" sz="1600"/>
              <a:t> the main container in a pod could be a web server that serves files from a certain directory, while an additional container (a sidecar container) periodically downloads content from an external source and stores it in the web server’s directory.</a:t>
            </a:r>
            <a:endParaRPr sz="1600"/>
          </a:p>
          <a:p>
            <a:pPr marL="914400" marR="0" lvl="1" indent="-317500" algn="l" rtl="0">
              <a:lnSpc>
                <a:spcPct val="200000"/>
              </a:lnSpc>
              <a:spcBef>
                <a:spcPts val="0"/>
              </a:spcBef>
              <a:spcAft>
                <a:spcPts val="0"/>
              </a:spcAft>
              <a:buSzPts val="1400"/>
              <a:buChar char="○"/>
            </a:pPr>
            <a:r>
              <a:rPr lang="en-IN" sz="1600"/>
              <a:t>Sidecar Containers for log rotators and collectors, data processors, communication adapters, and others.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a:t>
            </a:r>
            <a:r>
              <a:rPr lang="en-IN"/>
              <a:t>multiple container per pod</a:t>
            </a:r>
            <a:endParaRPr/>
          </a:p>
        </p:txBody>
      </p:sp>
      <p:pic>
        <p:nvPicPr>
          <p:cNvPr id="339" name="Google Shape;339;p39"/>
          <p:cNvPicPr preferRelativeResize="0"/>
          <p:nvPr/>
        </p:nvPicPr>
        <p:blipFill>
          <a:blip r:embed="rId3">
            <a:alphaModFix/>
          </a:blip>
          <a:stretch>
            <a:fillRect/>
          </a:stretch>
        </p:blipFill>
        <p:spPr>
          <a:xfrm>
            <a:off x="1915300" y="825725"/>
            <a:ext cx="5192500" cy="383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Design </a:t>
            </a:r>
            <a:endParaRPr/>
          </a:p>
        </p:txBody>
      </p:sp>
      <p:pic>
        <p:nvPicPr>
          <p:cNvPr id="345" name="Google Shape;345;p40"/>
          <p:cNvPicPr preferRelativeResize="0"/>
          <p:nvPr/>
        </p:nvPicPr>
        <p:blipFill>
          <a:blip r:embed="rId3">
            <a:alphaModFix/>
          </a:blip>
          <a:stretch>
            <a:fillRect/>
          </a:stretch>
        </p:blipFill>
        <p:spPr>
          <a:xfrm>
            <a:off x="1627750" y="1123375"/>
            <a:ext cx="5619750" cy="336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Networking</a:t>
            </a:r>
            <a:endParaRPr/>
          </a:p>
        </p:txBody>
      </p:sp>
      <p:sp>
        <p:nvSpPr>
          <p:cNvPr id="351" name="Google Shape;351;p41"/>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a:t>All pods in a Kubernetes cluster reside in a single flat, shared, network-address space </a:t>
            </a:r>
            <a:endParaRPr/>
          </a:p>
          <a:p>
            <a:pPr marL="419100" marR="0" lvl="0" indent="-285750" algn="l" rtl="0">
              <a:lnSpc>
                <a:spcPct val="200000"/>
              </a:lnSpc>
              <a:spcBef>
                <a:spcPts val="0"/>
              </a:spcBef>
              <a:spcAft>
                <a:spcPts val="0"/>
              </a:spcAft>
              <a:buClr>
                <a:srgbClr val="000000"/>
              </a:buClr>
              <a:buSzPts val="1600"/>
              <a:buFont typeface="Arial"/>
              <a:buChar char="•"/>
            </a:pPr>
            <a:r>
              <a:rPr lang="en-IN"/>
              <a:t>Every pod can access every other pod at the other pod’s IP address</a:t>
            </a:r>
            <a:endParaRPr/>
          </a:p>
          <a:p>
            <a:pPr marL="419100" marR="0" lvl="0" indent="-285750" algn="l" rtl="0">
              <a:lnSpc>
                <a:spcPct val="200000"/>
              </a:lnSpc>
              <a:spcBef>
                <a:spcPts val="0"/>
              </a:spcBef>
              <a:spcAft>
                <a:spcPts val="0"/>
              </a:spcAft>
              <a:buClr>
                <a:srgbClr val="000000"/>
              </a:buClr>
              <a:buSzPts val="1600"/>
              <a:buFont typeface="Arial"/>
              <a:buChar char="•"/>
            </a:pPr>
            <a:r>
              <a:rPr lang="en-IN"/>
              <a:t> No NAT (Network Address Translation) gateways exist between them.</a:t>
            </a:r>
            <a:endParaRPr/>
          </a:p>
          <a:p>
            <a:pPr marL="419100" marR="0" lvl="0" indent="-285750" algn="l" rtl="0">
              <a:lnSpc>
                <a:spcPct val="200000"/>
              </a:lnSpc>
              <a:spcBef>
                <a:spcPts val="0"/>
              </a:spcBef>
              <a:spcAft>
                <a:spcPts val="0"/>
              </a:spcAft>
              <a:buClr>
                <a:srgbClr val="000000"/>
              </a:buClr>
              <a:buSzPts val="1600"/>
              <a:buFont typeface="Arial"/>
              <a:buChar char="•"/>
            </a:pPr>
            <a:r>
              <a:rPr lang="en-IN"/>
              <a:t>Each pod gets its own IP address and is accessible from all other pods through this network established specifically for pods. (Done by Calico, Flannel, NSX-T etc)</a:t>
            </a:r>
            <a:endParaRPr/>
          </a:p>
          <a:p>
            <a:pPr marL="419100" marR="0" lvl="0" indent="-285750" algn="l" rtl="0">
              <a:lnSpc>
                <a:spcPct val="200000"/>
              </a:lnSpc>
              <a:spcBef>
                <a:spcPts val="0"/>
              </a:spcBef>
              <a:spcAft>
                <a:spcPts val="0"/>
              </a:spcAft>
              <a:buClr>
                <a:srgbClr val="000000"/>
              </a:buClr>
              <a:buSzPts val="1600"/>
              <a:buFont typeface="Arial"/>
              <a:buChar char="•"/>
            </a:pP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networking</a:t>
            </a:r>
            <a:endParaRPr/>
          </a:p>
        </p:txBody>
      </p:sp>
      <p:pic>
        <p:nvPicPr>
          <p:cNvPr id="357" name="Google Shape;357;p42"/>
          <p:cNvPicPr preferRelativeResize="0"/>
          <p:nvPr/>
        </p:nvPicPr>
        <p:blipFill>
          <a:blip r:embed="rId3">
            <a:alphaModFix/>
          </a:blip>
          <a:stretch>
            <a:fillRect/>
          </a:stretch>
        </p:blipFill>
        <p:spPr>
          <a:xfrm>
            <a:off x="1762125" y="1610650"/>
            <a:ext cx="5619750" cy="255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Explore pods</a:t>
            </a:r>
            <a:endParaRPr/>
          </a:p>
        </p:txBody>
      </p:sp>
      <p:sp>
        <p:nvSpPr>
          <p:cNvPr id="363" name="Google Shape;363;p43"/>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b="1" dirty="0"/>
              <a:t>Run:         			</a:t>
            </a:r>
            <a:r>
              <a:rPr lang="en-IN" sz="1600" dirty="0" err="1"/>
              <a:t>kubectl</a:t>
            </a:r>
            <a:r>
              <a:rPr lang="en-IN" sz="1600" dirty="0"/>
              <a:t> apply –f </a:t>
            </a:r>
            <a:r>
              <a:rPr lang="en-IN" sz="1600" dirty="0" err="1"/>
              <a:t>pod_name.yml</a:t>
            </a:r>
            <a:endParaRPr lang="en-IN" sz="1600" dirty="0"/>
          </a:p>
          <a:p>
            <a:pPr marL="457200" lvl="0" indent="-330200" algn="l" rtl="0">
              <a:lnSpc>
                <a:spcPct val="150000"/>
              </a:lnSpc>
              <a:spcBef>
                <a:spcPts val="0"/>
              </a:spcBef>
              <a:spcAft>
                <a:spcPts val="0"/>
              </a:spcAft>
              <a:buSzPts val="1600"/>
              <a:buChar char="●"/>
            </a:pPr>
            <a:r>
              <a:rPr lang="en-IN" sz="1600" b="1" dirty="0"/>
              <a:t>Get info from pod 		</a:t>
            </a:r>
            <a:r>
              <a:rPr lang="en-IN" sz="1600" dirty="0" err="1"/>
              <a:t>kubectl</a:t>
            </a:r>
            <a:r>
              <a:rPr lang="en-IN" sz="1600" dirty="0"/>
              <a:t> get po </a:t>
            </a:r>
            <a:r>
              <a:rPr lang="en-IN" sz="1600" dirty="0" err="1"/>
              <a:t>kubia-zxzij</a:t>
            </a:r>
            <a:r>
              <a:rPr lang="en-IN" sz="1600" dirty="0"/>
              <a:t> -o </a:t>
            </a:r>
            <a:r>
              <a:rPr lang="en-IN" sz="1600" dirty="0" err="1"/>
              <a:t>yaml</a:t>
            </a:r>
            <a:endParaRPr sz="1600" dirty="0"/>
          </a:p>
          <a:p>
            <a:pPr marL="457200" lvl="0" indent="-330200" algn="l" rtl="0">
              <a:lnSpc>
                <a:spcPct val="150000"/>
              </a:lnSpc>
              <a:spcBef>
                <a:spcPts val="0"/>
              </a:spcBef>
              <a:spcAft>
                <a:spcPts val="0"/>
              </a:spcAft>
              <a:buSzPts val="1600"/>
              <a:buChar char="●"/>
            </a:pPr>
            <a:r>
              <a:rPr lang="en-IN" sz="1600" b="1" dirty="0"/>
              <a:t>Metadata </a:t>
            </a:r>
            <a:r>
              <a:rPr lang="en-IN" sz="1600" dirty="0"/>
              <a:t>includes the name, namespace, labels, and other information about the pod.</a:t>
            </a:r>
            <a:endParaRPr sz="1600" dirty="0"/>
          </a:p>
          <a:p>
            <a:pPr marL="457200" lvl="0" indent="-330200" algn="l" rtl="0">
              <a:lnSpc>
                <a:spcPct val="150000"/>
              </a:lnSpc>
              <a:spcBef>
                <a:spcPts val="0"/>
              </a:spcBef>
              <a:spcAft>
                <a:spcPts val="0"/>
              </a:spcAft>
              <a:buSzPts val="1600"/>
              <a:buChar char="●"/>
            </a:pPr>
            <a:r>
              <a:rPr lang="en-IN" sz="1600" b="1" dirty="0"/>
              <a:t>Spec </a:t>
            </a:r>
            <a:r>
              <a:rPr lang="en-IN" sz="1600" dirty="0"/>
              <a:t>contains the actual description of the pod’s contents, such as the pod’s containers, volumes, and other data.</a:t>
            </a:r>
            <a:endParaRPr sz="1600" dirty="0"/>
          </a:p>
          <a:p>
            <a:pPr marL="457200" lvl="0" indent="-330200" algn="l" rtl="0">
              <a:lnSpc>
                <a:spcPct val="150000"/>
              </a:lnSpc>
              <a:spcBef>
                <a:spcPts val="0"/>
              </a:spcBef>
              <a:spcAft>
                <a:spcPts val="0"/>
              </a:spcAft>
              <a:buSzPts val="1600"/>
              <a:buChar char="●"/>
            </a:pPr>
            <a:r>
              <a:rPr lang="en-IN" sz="1600" b="1" dirty="0"/>
              <a:t>Status </a:t>
            </a:r>
            <a:r>
              <a:rPr lang="en-IN" sz="1600" dirty="0"/>
              <a:t>contains the current information about the running pod, such as what condition the pod is in, the description and status of each container, and the pod’s internal IP and other basic info.</a:t>
            </a:r>
            <a:endParaRPr sz="1600" dirty="0"/>
          </a:p>
          <a:p>
            <a:pPr marL="457200" lvl="0" indent="457200" algn="l" rtl="0">
              <a:lnSpc>
                <a:spcPct val="150000"/>
              </a:lnSpc>
              <a:spcBef>
                <a:spcPts val="0"/>
              </a:spcBef>
              <a:spcAft>
                <a:spcPts val="0"/>
              </a:spcAft>
              <a:buNone/>
            </a:pPr>
            <a:endParaRPr sz="1600" dirty="0"/>
          </a:p>
        </p:txBody>
      </p:sp>
      <p:sp>
        <p:nvSpPr>
          <p:cNvPr id="369" name="Google Shape;369;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Details: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dirty="0"/>
              <a:t>Go to </a:t>
            </a:r>
            <a:r>
              <a:rPr lang="en-IN" sz="1600" dirty="0" err="1"/>
              <a:t>kubia-manual.yaml</a:t>
            </a:r>
            <a:endParaRPr sz="1600" dirty="0"/>
          </a:p>
          <a:p>
            <a:pPr marL="457200" lvl="0" indent="-330200" algn="l" rtl="0">
              <a:lnSpc>
                <a:spcPct val="150000"/>
              </a:lnSpc>
              <a:spcBef>
                <a:spcPts val="0"/>
              </a:spcBef>
              <a:spcAft>
                <a:spcPts val="0"/>
              </a:spcAft>
              <a:buSzPts val="1600"/>
              <a:buChar char="●"/>
            </a:pPr>
            <a:r>
              <a:rPr lang="en-IN" sz="1600" dirty="0"/>
              <a:t> Kubernetes reference documentation at http://kubernetes.io/docs/api </a:t>
            </a:r>
            <a:endParaRPr sz="1600" dirty="0"/>
          </a:p>
          <a:p>
            <a:pPr marL="457200" lvl="0" indent="-330200" algn="l" rtl="0">
              <a:lnSpc>
                <a:spcPct val="150000"/>
              </a:lnSpc>
              <a:spcBef>
                <a:spcPts val="0"/>
              </a:spcBef>
              <a:spcAft>
                <a:spcPts val="0"/>
              </a:spcAft>
              <a:buSzPts val="1600"/>
              <a:buChar char="●"/>
            </a:pPr>
            <a:r>
              <a:rPr lang="en-IN" sz="1600" dirty="0"/>
              <a:t>Refer to the </a:t>
            </a:r>
            <a:r>
              <a:rPr lang="en-IN" sz="1600" dirty="0" err="1"/>
              <a:t>github</a:t>
            </a:r>
            <a:r>
              <a:rPr lang="en-IN" sz="1600" dirty="0"/>
              <a:t> repo -- pods.txt</a:t>
            </a:r>
            <a:endParaRPr sz="1600" dirty="0"/>
          </a:p>
          <a:p>
            <a:pPr marL="457200" lvl="0" indent="457200" algn="l" rtl="0">
              <a:lnSpc>
                <a:spcPct val="150000"/>
              </a:lnSpc>
              <a:spcBef>
                <a:spcPts val="0"/>
              </a:spcBef>
              <a:spcAft>
                <a:spcPts val="0"/>
              </a:spcAft>
              <a:buNone/>
            </a:pPr>
            <a:endParaRPr sz="1600" dirty="0"/>
          </a:p>
        </p:txBody>
      </p:sp>
      <p:sp>
        <p:nvSpPr>
          <p:cNvPr id="375" name="Google Shape;375;p4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About pod yaml file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6"/>
          <p:cNvSpPr txBox="1"/>
          <p:nvPr/>
        </p:nvSpPr>
        <p:spPr>
          <a:xfrm>
            <a:off x="0" y="708000"/>
            <a:ext cx="9144000" cy="435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a:t>When you want to talk to a specific pod without going through a service (for debugging or other reasons), Kubernetes allows you to configure port forwarding to the pod. </a:t>
            </a:r>
            <a:endParaRPr sz="1600"/>
          </a:p>
          <a:p>
            <a:pPr marL="0" lvl="0" indent="0" algn="l" rtl="0">
              <a:lnSpc>
                <a:spcPct val="150000"/>
              </a:lnSpc>
              <a:spcBef>
                <a:spcPts val="0"/>
              </a:spcBef>
              <a:spcAft>
                <a:spcPts val="0"/>
              </a:spcAft>
              <a:buNone/>
            </a:pPr>
            <a:r>
              <a:rPr lang="en-IN" sz="1600"/>
              <a:t>This is done through the kubectl port-forward command.</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r>
              <a:rPr lang="en-IN" sz="1600"/>
              <a:t>kubectl port-forward kubia-manual 8888:8080</a:t>
            </a:r>
            <a:endParaRPr sz="1600"/>
          </a:p>
          <a:p>
            <a:pPr marL="457200" lvl="0" indent="457200" algn="l" rtl="0">
              <a:lnSpc>
                <a:spcPct val="150000"/>
              </a:lnSpc>
              <a:spcBef>
                <a:spcPts val="0"/>
              </a:spcBef>
              <a:spcAft>
                <a:spcPts val="0"/>
              </a:spcAft>
              <a:buNone/>
            </a:pPr>
            <a:r>
              <a:rPr lang="en-IN" sz="1600"/>
              <a:t>curl localhost:8888</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1" name="Google Shape;381;p4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port forwarding</a:t>
            </a:r>
            <a:endParaRPr/>
          </a:p>
        </p:txBody>
      </p:sp>
      <p:pic>
        <p:nvPicPr>
          <p:cNvPr id="382" name="Google Shape;382;p46"/>
          <p:cNvPicPr preferRelativeResize="0"/>
          <p:nvPr/>
        </p:nvPicPr>
        <p:blipFill>
          <a:blip r:embed="rId3">
            <a:alphaModFix/>
          </a:blip>
          <a:stretch>
            <a:fillRect/>
          </a:stretch>
        </p:blipFill>
        <p:spPr>
          <a:xfrm>
            <a:off x="158700" y="3134411"/>
            <a:ext cx="8826601" cy="19298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8" name="Google Shape;388;p4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89" name="Google Shape;389;p47"/>
          <p:cNvPicPr preferRelativeResize="0"/>
          <p:nvPr/>
        </p:nvPicPr>
        <p:blipFill>
          <a:blip r:embed="rId3">
            <a:alphaModFix/>
          </a:blip>
          <a:stretch>
            <a:fillRect/>
          </a:stretch>
        </p:blipFill>
        <p:spPr>
          <a:xfrm>
            <a:off x="962275" y="1079425"/>
            <a:ext cx="7219449" cy="345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8"/>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95" name="Google Shape;395;p4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96" name="Google Shape;396;p48"/>
          <p:cNvPicPr preferRelativeResize="0"/>
          <p:nvPr/>
        </p:nvPicPr>
        <p:blipFill>
          <a:blip r:embed="rId3">
            <a:alphaModFix/>
          </a:blip>
          <a:stretch>
            <a:fillRect/>
          </a:stretch>
        </p:blipFill>
        <p:spPr>
          <a:xfrm>
            <a:off x="771400" y="974200"/>
            <a:ext cx="8039800" cy="337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9"/>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Playing with labels:</a:t>
            </a:r>
            <a:endParaRPr sz="1600"/>
          </a:p>
          <a:p>
            <a:pPr marL="0" lvl="0" indent="457200" algn="l" rtl="0">
              <a:lnSpc>
                <a:spcPct val="150000"/>
              </a:lnSpc>
              <a:spcBef>
                <a:spcPts val="0"/>
              </a:spcBef>
              <a:spcAft>
                <a:spcPts val="0"/>
              </a:spcAft>
              <a:buNone/>
            </a:pPr>
            <a:r>
              <a:rPr lang="en-IN" sz="1600"/>
              <a:t>Refer to  kubia-manual-with-labels.yaml and pods.txt at gihub repo</a:t>
            </a:r>
            <a:endParaRPr sz="1600"/>
          </a:p>
          <a:p>
            <a:pPr marL="0" lvl="0" indent="0" algn="l" rtl="0">
              <a:lnSpc>
                <a:spcPct val="150000"/>
              </a:lnSpc>
              <a:spcBef>
                <a:spcPts val="2300"/>
              </a:spcBef>
              <a:spcAft>
                <a:spcPts val="0"/>
              </a:spcAft>
              <a:buNone/>
            </a:pPr>
            <a:r>
              <a:rPr lang="en-IN" sz="1600"/>
              <a:t>Scheduling pods to specific nodes using nodeselector:</a:t>
            </a:r>
            <a:endParaRPr sz="1600"/>
          </a:p>
          <a:p>
            <a:pPr marL="0" lvl="0" indent="457200" algn="l" rtl="0">
              <a:lnSpc>
                <a:spcPct val="150000"/>
              </a:lnSpc>
              <a:spcBef>
                <a:spcPts val="0"/>
              </a:spcBef>
              <a:spcAft>
                <a:spcPts val="0"/>
              </a:spcAft>
              <a:buNone/>
            </a:pPr>
            <a:r>
              <a:rPr lang="en-IN" sz="1600"/>
              <a:t>Refer to  kubia-gpu.yml</a:t>
            </a:r>
            <a:endParaRPr sz="1600"/>
          </a:p>
          <a:p>
            <a:pPr marL="0" lvl="0" indent="45720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Also See the result using:</a:t>
            </a:r>
            <a:endParaRPr sz="1600"/>
          </a:p>
          <a:p>
            <a:pPr marL="0" lvl="0" indent="0" algn="l" rtl="0">
              <a:lnSpc>
                <a:spcPct val="150000"/>
              </a:lnSpc>
              <a:spcBef>
                <a:spcPts val="0"/>
              </a:spcBef>
              <a:spcAft>
                <a:spcPts val="0"/>
              </a:spcAft>
              <a:buNone/>
            </a:pPr>
            <a:r>
              <a:rPr lang="en-IN" sz="1600"/>
              <a:t>$ kubectl describe pod kubia-manual</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2" name="Google Shape;402;p4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IN" sz="1600"/>
              <a:t>You could also schedule a pod to an exact node.</a:t>
            </a:r>
            <a:endParaRPr sz="1600"/>
          </a:p>
          <a:p>
            <a:pPr marL="457200" lvl="0" indent="-330200" algn="l" rtl="0">
              <a:lnSpc>
                <a:spcPct val="150000"/>
              </a:lnSpc>
              <a:spcBef>
                <a:spcPts val="0"/>
              </a:spcBef>
              <a:spcAft>
                <a:spcPts val="0"/>
              </a:spcAft>
              <a:buSzPts val="1600"/>
              <a:buChar char="●"/>
            </a:pPr>
            <a:r>
              <a:rPr lang="en-IN" sz="1600"/>
              <a:t> Each node also has a unique label with the key kubernetes.io/hostname and value set to the actual hostname of the node.</a:t>
            </a:r>
            <a:endParaRPr sz="1600"/>
          </a:p>
          <a:p>
            <a:pPr marL="457200" lvl="0" indent="-330200" algn="l" rtl="0">
              <a:lnSpc>
                <a:spcPct val="150000"/>
              </a:lnSpc>
              <a:spcBef>
                <a:spcPts val="0"/>
              </a:spcBef>
              <a:spcAft>
                <a:spcPts val="0"/>
              </a:spcAft>
              <a:buSzPts val="1600"/>
              <a:buChar char="●"/>
            </a:pPr>
            <a:r>
              <a:rPr lang="en-IN" sz="1600"/>
              <a:t> But setting the nodeSelector to a specific node by the hostname label may lead to the pod being unschedulable if the node is offline</a:t>
            </a:r>
            <a:endParaRPr sz="1600"/>
          </a:p>
          <a:p>
            <a:pPr marL="457200" lvl="0" indent="-330200" algn="l" rtl="0">
              <a:lnSpc>
                <a:spcPct val="150000"/>
              </a:lnSpc>
              <a:spcBef>
                <a:spcPts val="0"/>
              </a:spcBef>
              <a:spcAft>
                <a:spcPts val="0"/>
              </a:spcAft>
              <a:buSzPts val="1600"/>
              <a:buChar char="●"/>
            </a:pPr>
            <a:r>
              <a:rPr lang="en-IN" sz="1600"/>
              <a:t>You shouldn’t think in terms of individual nodes. </a:t>
            </a:r>
            <a:endParaRPr sz="1600"/>
          </a:p>
          <a:p>
            <a:pPr marL="457200" lvl="0" indent="-330200" algn="l" rtl="0">
              <a:lnSpc>
                <a:spcPct val="150000"/>
              </a:lnSpc>
              <a:spcBef>
                <a:spcPts val="0"/>
              </a:spcBef>
              <a:spcAft>
                <a:spcPts val="0"/>
              </a:spcAft>
              <a:buSzPts val="1600"/>
              <a:buChar char="●"/>
            </a:pPr>
            <a:r>
              <a:rPr lang="en-IN" sz="1600"/>
              <a:t>Always think about logical groups of nodes that satisfy certain criteria specified through label selectors.</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8" name="Google Shape;408;p5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1"/>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Annotations are also key-value pairs, so in essence, they’re similar to labels.</a:t>
            </a:r>
            <a:endParaRPr sz="1600"/>
          </a:p>
          <a:p>
            <a:pPr marL="457200" lvl="0" indent="-330200" algn="l" rtl="0">
              <a:lnSpc>
                <a:spcPct val="150000"/>
              </a:lnSpc>
              <a:spcBef>
                <a:spcPts val="0"/>
              </a:spcBef>
              <a:spcAft>
                <a:spcPts val="0"/>
              </a:spcAft>
              <a:buSzPts val="1600"/>
              <a:buChar char="●"/>
            </a:pPr>
            <a:r>
              <a:rPr lang="en-IN" sz="1600"/>
              <a:t>But they aren’t meant to hold identifying information. </a:t>
            </a:r>
            <a:endParaRPr sz="1600"/>
          </a:p>
          <a:p>
            <a:pPr marL="457200" lvl="0" indent="-330200" algn="l" rtl="0">
              <a:lnSpc>
                <a:spcPct val="150000"/>
              </a:lnSpc>
              <a:spcBef>
                <a:spcPts val="0"/>
              </a:spcBef>
              <a:spcAft>
                <a:spcPts val="0"/>
              </a:spcAft>
              <a:buSzPts val="1600"/>
              <a:buChar char="●"/>
            </a:pPr>
            <a:r>
              <a:rPr lang="en-IN" sz="1600"/>
              <a:t>They can’t be used to group objects the way labels can. </a:t>
            </a:r>
            <a:endParaRPr sz="1600"/>
          </a:p>
          <a:p>
            <a:pPr marL="457200" lvl="0" indent="-330200" algn="l" rtl="0">
              <a:lnSpc>
                <a:spcPct val="150000"/>
              </a:lnSpc>
              <a:spcBef>
                <a:spcPts val="0"/>
              </a:spcBef>
              <a:spcAft>
                <a:spcPts val="0"/>
              </a:spcAft>
              <a:buSzPts val="1600"/>
              <a:buChar char="●"/>
            </a:pPr>
            <a:r>
              <a:rPr lang="en-IN" sz="1600"/>
              <a:t>While objects can be selected through label selectors, there’s no such thing as an annotation selector.</a:t>
            </a:r>
            <a:endParaRPr sz="1600"/>
          </a:p>
          <a:p>
            <a:pPr marL="457200" lvl="0" indent="-330200" algn="l" rtl="0">
              <a:lnSpc>
                <a:spcPct val="150000"/>
              </a:lnSpc>
              <a:spcBef>
                <a:spcPts val="0"/>
              </a:spcBef>
              <a:spcAft>
                <a:spcPts val="0"/>
              </a:spcAft>
              <a:buSzPts val="1600"/>
              <a:buChar char="●"/>
            </a:pPr>
            <a:r>
              <a:rPr lang="en-IN" sz="1600"/>
              <a:t>On the other hand, annotations can hold much larger pieces of information and are primarily meant to be used by tools. </a:t>
            </a:r>
            <a:endParaRPr sz="1600"/>
          </a:p>
          <a:p>
            <a:pPr marL="457200" lvl="0" indent="-330200" algn="l" rtl="0">
              <a:lnSpc>
                <a:spcPct val="150000"/>
              </a:lnSpc>
              <a:spcBef>
                <a:spcPts val="0"/>
              </a:spcBef>
              <a:spcAft>
                <a:spcPts val="0"/>
              </a:spcAft>
              <a:buSzPts val="1600"/>
              <a:buChar char="●"/>
            </a:pPr>
            <a:r>
              <a:rPr lang="en-IN" sz="1600"/>
              <a:t>For </a:t>
            </a:r>
            <a:r>
              <a:rPr lang="en-IN" sz="1600" b="1"/>
              <a:t>example</a:t>
            </a:r>
            <a:r>
              <a:rPr lang="en-IN" sz="1600"/>
              <a:t>, an annotation used to specify the name of the person who created the object can make collaboration between everyone working on the cluster much easier.</a:t>
            </a:r>
            <a:endParaRPr sz="1600"/>
          </a:p>
        </p:txBody>
      </p:sp>
      <p:sp>
        <p:nvSpPr>
          <p:cNvPr id="414" name="Google Shape;414;p5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Annotations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2"/>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Kubernetes namespaces provide a scope for objects names. </a:t>
            </a:r>
            <a:endParaRPr sz="1600"/>
          </a:p>
          <a:p>
            <a:pPr marL="457200" lvl="0" indent="-330200" algn="l" rtl="0">
              <a:lnSpc>
                <a:spcPct val="150000"/>
              </a:lnSpc>
              <a:spcBef>
                <a:spcPts val="0"/>
              </a:spcBef>
              <a:spcAft>
                <a:spcPts val="0"/>
              </a:spcAft>
              <a:buSzPts val="1600"/>
              <a:buChar char="●"/>
            </a:pPr>
            <a:r>
              <a:rPr lang="en-IN" sz="1600"/>
              <a:t>Instead of having all your resources in one single namespace, you can split them into multiple name-spaces, which also allows you to use the same resource names multiple times (across different namespaces).</a:t>
            </a:r>
            <a:endParaRPr sz="1600"/>
          </a:p>
          <a:p>
            <a:pPr marL="457200" lvl="0" indent="-330200" algn="l" rtl="0">
              <a:lnSpc>
                <a:spcPct val="150000"/>
              </a:lnSpc>
              <a:spcBef>
                <a:spcPts val="0"/>
              </a:spcBef>
              <a:spcAft>
                <a:spcPts val="0"/>
              </a:spcAft>
              <a:buSzPts val="1600"/>
              <a:buChar char="●"/>
            </a:pPr>
            <a:r>
              <a:rPr lang="en-IN" sz="1600"/>
              <a:t>But, while most types of resources are namespaced, a few aren’t. One of them is the Node resource, which is global and not tied to a single namespace.</a:t>
            </a:r>
            <a:endParaRPr sz="1600"/>
          </a:p>
          <a:p>
            <a:pPr marL="457200" lvl="0" indent="-330200" algn="l" rtl="0">
              <a:lnSpc>
                <a:spcPct val="150000"/>
              </a:lnSpc>
              <a:spcBef>
                <a:spcPts val="0"/>
              </a:spcBef>
              <a:spcAft>
                <a:spcPts val="0"/>
              </a:spcAft>
              <a:buSzPts val="1600"/>
              <a:buChar char="●"/>
            </a:pPr>
            <a:r>
              <a:rPr lang="en-IN" sz="1600"/>
              <a:t>Refer to exercise in pods.txt at github repo.</a:t>
            </a:r>
            <a:endParaRPr sz="1600"/>
          </a:p>
        </p:txBody>
      </p:sp>
      <p:sp>
        <p:nvSpPr>
          <p:cNvPr id="420" name="Google Shape;420;p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Namespaces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a:t>
            </a:r>
            <a:endParaRPr/>
          </a:p>
        </p:txBody>
      </p:sp>
      <p:sp>
        <p:nvSpPr>
          <p:cNvPr id="426" name="Google Shape;426;p53"/>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Kubernetes : Pods</a:t>
            </a:r>
            <a:endParaRPr/>
          </a:p>
        </p:txBody>
      </p:sp>
      <p:sp>
        <p:nvSpPr>
          <p:cNvPr id="266" name="Google Shape;266;p27"/>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200"/>
              <a:buFont typeface="Roboto"/>
              <a:buNone/>
            </a:pPr>
            <a:r>
              <a:rPr lang="en-IN" sz="1200" b="0" i="0" u="none" strike="noStrike" cap="none">
                <a:solidFill>
                  <a:schemeClr val="lt1"/>
                </a:solidFill>
                <a:latin typeface="Roboto"/>
                <a:ea typeface="Roboto"/>
                <a:cs typeface="Roboto"/>
                <a:sym typeface="Roboto"/>
              </a:rPr>
              <a:t>Visit : </a:t>
            </a:r>
            <a:r>
              <a:rPr lang="en-IN" sz="1200" b="0" i="0" u="sng" strike="noStrike" cap="none">
                <a:solidFill>
                  <a:schemeClr val="hlink"/>
                </a:solidFill>
                <a:latin typeface="Roboto"/>
                <a:ea typeface="Roboto"/>
                <a:cs typeface="Roboto"/>
                <a:sym typeface="Roboto"/>
                <a:hlinkClick r:id="rId3"/>
              </a:rPr>
              <a:t>www.zekeLabs.com</a:t>
            </a:r>
            <a:r>
              <a:rPr lang="en-IN" sz="1200" b="0" i="0" u="none" strike="noStrike" cap="none">
                <a:solidFill>
                  <a:schemeClr val="lt1"/>
                </a:solidFill>
                <a:latin typeface="Roboto"/>
                <a:ea typeface="Roboto"/>
                <a:cs typeface="Roboto"/>
                <a:sym typeface="Roboto"/>
              </a:rPr>
              <a:t> for more details</a:t>
            </a:r>
            <a:endParaRPr/>
          </a:p>
        </p:txBody>
      </p:sp>
      <p:sp>
        <p:nvSpPr>
          <p:cNvPr id="432" name="Google Shape;432;p54"/>
          <p:cNvSpPr txBox="1"/>
          <p:nvPr/>
        </p:nvSpPr>
        <p:spPr>
          <a:xfrm>
            <a:off x="228600" y="300425"/>
            <a:ext cx="8763300" cy="42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THANK YOU</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Let us know how can we help your organization to Upskill the employees to stay updated in the ever-evolving IT Industry.</a:t>
            </a:r>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IN" sz="2000" b="1" i="0" u="none" strike="noStrike" cap="none">
                <a:solidFill>
                  <a:schemeClr val="dk1"/>
                </a:solidFill>
                <a:latin typeface="Arial"/>
                <a:ea typeface="Arial"/>
                <a:cs typeface="Arial"/>
                <a:sym typeface="Arial"/>
              </a:rPr>
              <a:t>Get in touch:</a:t>
            </a:r>
            <a:endParaRPr/>
          </a:p>
          <a:p>
            <a:pPr marL="0" marR="0" lvl="0" indent="0" algn="l" rtl="0">
              <a:lnSpc>
                <a:spcPct val="100000"/>
              </a:lnSpc>
              <a:spcBef>
                <a:spcPts val="0"/>
              </a:spcBef>
              <a:spcAft>
                <a:spcPts val="0"/>
              </a:spcAft>
              <a:buClr>
                <a:schemeClr val="dk1"/>
              </a:buClr>
              <a:buSzPts val="2000"/>
              <a:buFont typeface="Arial"/>
              <a:buNone/>
            </a:pPr>
            <a:br>
              <a:rPr lang="en-IN" sz="2000" b="1" i="0" u="none" strike="noStrike" cap="none">
                <a:solidFill>
                  <a:schemeClr val="dk1"/>
                </a:solidFill>
                <a:latin typeface="Arial"/>
                <a:ea typeface="Arial"/>
                <a:cs typeface="Arial"/>
                <a:sym typeface="Arial"/>
              </a:rPr>
            </a:br>
            <a:r>
              <a:rPr lang="en-IN" sz="2000" b="1" i="0" u="none" strike="noStrike" cap="none">
                <a:solidFill>
                  <a:schemeClr val="dk1"/>
                </a:solidFill>
                <a:latin typeface="Arial"/>
                <a:ea typeface="Arial"/>
                <a:cs typeface="Arial"/>
                <a:sym typeface="Arial"/>
              </a:rPr>
              <a:t>	www.zekeLabs.com | +91-8095465880 | info@zekeLabs.com</a:t>
            </a:r>
            <a:endParaRPr/>
          </a:p>
        </p:txBody>
      </p:sp>
      <p:pic>
        <p:nvPicPr>
          <p:cNvPr id="433" name="Google Shape;433;p54"/>
          <p:cNvPicPr preferRelativeResize="0"/>
          <p:nvPr/>
        </p:nvPicPr>
        <p:blipFill rotWithShape="1">
          <a:blip r:embed="rId4">
            <a:alphaModFix/>
          </a:blip>
          <a:srcRect/>
          <a:stretch/>
        </p:blipFill>
        <p:spPr>
          <a:xfrm>
            <a:off x="135675" y="4043475"/>
            <a:ext cx="8856227" cy="57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561725" y="0"/>
            <a:ext cx="7407000" cy="66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How Kubernetes works ?</a:t>
            </a:r>
            <a:endParaRPr/>
          </a:p>
        </p:txBody>
      </p:sp>
      <p:sp>
        <p:nvSpPr>
          <p:cNvPr id="272" name="Google Shape;272;p28"/>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marR="0" lvl="0" indent="0" algn="ctr" rtl="0">
              <a:lnSpc>
                <a:spcPct val="100000"/>
              </a:lnSpc>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pic>
        <p:nvPicPr>
          <p:cNvPr id="273" name="Google Shape;273;p28"/>
          <p:cNvPicPr preferRelativeResize="0"/>
          <p:nvPr/>
        </p:nvPicPr>
        <p:blipFill>
          <a:blip r:embed="rId4">
            <a:alphaModFix/>
          </a:blip>
          <a:stretch>
            <a:fillRect/>
          </a:stretch>
        </p:blipFill>
        <p:spPr>
          <a:xfrm>
            <a:off x="1745625" y="663000"/>
            <a:ext cx="5318216" cy="375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Getting started</a:t>
            </a:r>
            <a:endParaRPr/>
          </a:p>
        </p:txBody>
      </p:sp>
      <p:sp>
        <p:nvSpPr>
          <p:cNvPr id="279" name="Google Shape;279;p29"/>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lvl="0" indent="0" algn="ctr" rtl="0">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Getting started</a:t>
            </a:r>
            <a:endParaRPr/>
          </a:p>
        </p:txBody>
      </p:sp>
      <p:sp>
        <p:nvSpPr>
          <p:cNvPr id="285" name="Google Shape;285;p30"/>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Follow the getting started with kubernetes.txt on github repo</a:t>
            </a:r>
            <a:endParaRPr sz="1600"/>
          </a:p>
          <a:p>
            <a:pPr marL="914400" marR="0" lvl="1" indent="-330200" algn="l" rtl="0">
              <a:lnSpc>
                <a:spcPct val="200000"/>
              </a:lnSpc>
              <a:spcBef>
                <a:spcPts val="0"/>
              </a:spcBef>
              <a:spcAft>
                <a:spcPts val="0"/>
              </a:spcAft>
              <a:buSzPts val="1600"/>
              <a:buChar char="○"/>
            </a:pPr>
            <a:r>
              <a:rPr lang="en-IN" sz="1600"/>
              <a:t>Deploy an app on the cluster</a:t>
            </a:r>
            <a:endParaRPr sz="1600"/>
          </a:p>
          <a:p>
            <a:pPr marL="914400" marR="0" lvl="1" indent="-330200" algn="l" rtl="0">
              <a:lnSpc>
                <a:spcPct val="200000"/>
              </a:lnSpc>
              <a:spcBef>
                <a:spcPts val="0"/>
              </a:spcBef>
              <a:spcAft>
                <a:spcPts val="0"/>
              </a:spcAft>
              <a:buSzPts val="1600"/>
              <a:buChar char="○"/>
            </a:pPr>
            <a:r>
              <a:rPr lang="en-IN" sz="1600"/>
              <a:t>Creates an replicationcontroller</a:t>
            </a:r>
            <a:endParaRPr sz="1600"/>
          </a:p>
          <a:p>
            <a:pPr marL="914400" marR="0" lvl="1" indent="-330200" algn="l" rtl="0">
              <a:lnSpc>
                <a:spcPct val="200000"/>
              </a:lnSpc>
              <a:spcBef>
                <a:spcPts val="0"/>
              </a:spcBef>
              <a:spcAft>
                <a:spcPts val="0"/>
              </a:spcAft>
              <a:buSzPts val="1600"/>
              <a:buChar char="○"/>
            </a:pPr>
            <a:r>
              <a:rPr lang="en-IN" sz="1600"/>
              <a:t>Expose the service</a:t>
            </a:r>
            <a:endParaRPr sz="1600"/>
          </a:p>
          <a:p>
            <a:pPr marL="914400" marR="0" lvl="1" indent="-330200" algn="l" rtl="0">
              <a:lnSpc>
                <a:spcPct val="200000"/>
              </a:lnSpc>
              <a:spcBef>
                <a:spcPts val="0"/>
              </a:spcBef>
              <a:spcAft>
                <a:spcPts val="0"/>
              </a:spcAft>
              <a:buSzPts val="1600"/>
              <a:buChar char="○"/>
            </a:pPr>
            <a:r>
              <a:rPr lang="en-IN" sz="1600"/>
              <a:t>Access the service (from both master and node)</a:t>
            </a:r>
            <a:endParaRPr sz="1600"/>
          </a:p>
          <a:p>
            <a:pPr marL="914400" marR="0" lvl="1" indent="-330200" algn="l" rtl="0">
              <a:lnSpc>
                <a:spcPct val="200000"/>
              </a:lnSpc>
              <a:spcBef>
                <a:spcPts val="0"/>
              </a:spcBef>
              <a:spcAft>
                <a:spcPts val="0"/>
              </a:spcAft>
              <a:buSzPts val="1600"/>
              <a:buChar char="○"/>
            </a:pPr>
            <a:r>
              <a:rPr lang="en-IN" sz="1600"/>
              <a:t>Scale the service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Workflow to run a container on Kubernetes</a:t>
            </a:r>
            <a:endParaRPr/>
          </a:p>
        </p:txBody>
      </p:sp>
      <p:pic>
        <p:nvPicPr>
          <p:cNvPr id="291" name="Google Shape;291;p31"/>
          <p:cNvPicPr preferRelativeResize="0"/>
          <p:nvPr/>
        </p:nvPicPr>
        <p:blipFill>
          <a:blip r:embed="rId3">
            <a:alphaModFix/>
          </a:blip>
          <a:stretch>
            <a:fillRect/>
          </a:stretch>
        </p:blipFill>
        <p:spPr>
          <a:xfrm>
            <a:off x="1517625" y="753375"/>
            <a:ext cx="6031850" cy="439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What we achieved with service?</a:t>
            </a:r>
            <a:endParaRPr/>
          </a:p>
        </p:txBody>
      </p:sp>
      <p:pic>
        <p:nvPicPr>
          <p:cNvPr id="297" name="Google Shape;297;p32"/>
          <p:cNvPicPr preferRelativeResize="0"/>
          <p:nvPr/>
        </p:nvPicPr>
        <p:blipFill>
          <a:blip r:embed="rId3">
            <a:alphaModFix/>
          </a:blip>
          <a:stretch>
            <a:fillRect/>
          </a:stretch>
        </p:blipFill>
        <p:spPr>
          <a:xfrm>
            <a:off x="98250" y="1694300"/>
            <a:ext cx="8826601" cy="25133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Scaled service</a:t>
            </a:r>
            <a:endParaRPr/>
          </a:p>
        </p:txBody>
      </p:sp>
      <p:pic>
        <p:nvPicPr>
          <p:cNvPr id="303" name="Google Shape;303;p33"/>
          <p:cNvPicPr preferRelativeResize="0"/>
          <p:nvPr/>
        </p:nvPicPr>
        <p:blipFill>
          <a:blip r:embed="rId3">
            <a:alphaModFix/>
          </a:blip>
          <a:stretch>
            <a:fillRect/>
          </a:stretch>
        </p:blipFill>
        <p:spPr>
          <a:xfrm>
            <a:off x="749550" y="920750"/>
            <a:ext cx="7784600" cy="3681200"/>
          </a:xfrm>
          <a:prstGeom prst="rect">
            <a:avLst/>
          </a:prstGeom>
          <a:noFill/>
          <a:ln>
            <a:noFill/>
          </a:ln>
        </p:spPr>
      </p:pic>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1060</Words>
  <Application>Microsoft Office PowerPoint</Application>
  <PresentationFormat>On-screen Show (16:9)</PresentationFormat>
  <Paragraphs>120</Paragraphs>
  <Slides>30</Slides>
  <Notes>30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Georgia</vt:lpstr>
      <vt:lpstr>Roboto</vt:lpstr>
      <vt:lpstr>CollegePresentation</vt:lpstr>
      <vt:lpstr>Material</vt:lpstr>
      <vt:lpstr>zekeLabs </vt:lpstr>
      <vt:lpstr>PowerPoint Presentation</vt:lpstr>
      <vt:lpstr>Kubernetes : Pods</vt:lpstr>
      <vt:lpstr>How Kubernetes works ?</vt:lpstr>
      <vt:lpstr>Lab: Getting started</vt:lpstr>
      <vt:lpstr>Getting started</vt:lpstr>
      <vt:lpstr>Workflow to run a container on Kubernetes</vt:lpstr>
      <vt:lpstr>What we achieved with service?</vt:lpstr>
      <vt:lpstr>Scaled service</vt:lpstr>
      <vt:lpstr>Pods</vt:lpstr>
      <vt:lpstr>Pods: collocation</vt:lpstr>
      <vt:lpstr>Pods</vt:lpstr>
      <vt:lpstr>Why one container per pod?</vt:lpstr>
      <vt:lpstr>Why multiple container per pod?</vt:lpstr>
      <vt:lpstr>Pods : multiple container per pod</vt:lpstr>
      <vt:lpstr>Pods: Design </vt:lpstr>
      <vt:lpstr>Pod : Networking</vt:lpstr>
      <vt:lpstr>Pods : networking</vt:lpstr>
      <vt:lpstr>Lab: Explore pods</vt:lpstr>
      <vt:lpstr>Pod Details:</vt:lpstr>
      <vt:lpstr>About pod yaml file</vt:lpstr>
      <vt:lpstr>Pod : port forwarding</vt:lpstr>
      <vt:lpstr>Pods and Labels:</vt:lpstr>
      <vt:lpstr>Pods and Labels:</vt:lpstr>
      <vt:lpstr>Pods and Labels:</vt:lpstr>
      <vt:lpstr>Pods and Labels:</vt:lpstr>
      <vt:lpstr>Annotations</vt:lpstr>
      <vt:lpstr>Namespaces</vt:lpstr>
      <vt:lpstr>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Ashish Pandey</cp:lastModifiedBy>
  <cp:revision>2</cp:revision>
  <dcterms:modified xsi:type="dcterms:W3CDTF">2018-12-11T10:21:52Z</dcterms:modified>
</cp:coreProperties>
</file>