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59" r:id="rId4"/>
    <p:sldId id="267" r:id="rId5"/>
    <p:sldId id="260" r:id="rId6"/>
    <p:sldId id="261" r:id="rId7"/>
    <p:sldId id="287" r:id="rId8"/>
    <p:sldId id="288" r:id="rId9"/>
    <p:sldId id="262" r:id="rId10"/>
    <p:sldId id="263" r:id="rId11"/>
    <p:sldId id="264" r:id="rId12"/>
    <p:sldId id="265" r:id="rId13"/>
    <p:sldId id="266" r:id="rId14"/>
    <p:sldId id="268" r:id="rId15"/>
    <p:sldId id="273" r:id="rId16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a6c1602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3a6c1602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a6c1602a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3a6c1602a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a6c1602a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3a6c1602a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1"/>
            <a:ext cx="7038765" cy="5138761"/>
            <a:chOff x="3388635" y="43347"/>
            <a:chExt cx="5755327" cy="4201767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sldNum" idx="12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b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2"/>
          <p:cNvSpPr txBox="1">
            <a:spLocks noGrp="1"/>
          </p:cNvSpPr>
          <p:nvPr>
            <p:ph type="subTitle" idx="1"/>
          </p:nvPr>
        </p:nvSpPr>
        <p:spPr>
          <a:xfrm>
            <a:off x="992425" y="3429000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sz="18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73" y="4566350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Architecture - e-commerce application</a:t>
            </a:r>
            <a:endParaRPr sz="1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793897"/>
            <a:ext cx="6915815" cy="4414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>
                <a:latin typeface="Arial"/>
                <a:ea typeface="Arial"/>
                <a:cs typeface="Arial"/>
                <a:sym typeface="Arial"/>
              </a:rPr>
              <a:t>Benefits of </a:t>
            </a: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Architecture </a:t>
            </a:r>
            <a:endParaRPr sz="1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-76200" y="673550"/>
            <a:ext cx="9144000" cy="4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 dirty="0">
                <a:solidFill>
                  <a:srgbClr val="333333"/>
                </a:solidFill>
              </a:rPr>
              <a:t>Enables the continuous delivery and deployment of large, complex applications.</a:t>
            </a:r>
            <a:endParaRPr sz="1800" dirty="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Better testability – Smaller and faster services</a:t>
            </a:r>
            <a:endParaRPr sz="1800" dirty="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Better </a:t>
            </a:r>
            <a:r>
              <a:rPr lang="en-GB" sz="1800" dirty="0" err="1">
                <a:solidFill>
                  <a:srgbClr val="333333"/>
                </a:solidFill>
              </a:rPr>
              <a:t>deployability</a:t>
            </a:r>
            <a:r>
              <a:rPr lang="en-GB" sz="1800" dirty="0">
                <a:solidFill>
                  <a:srgbClr val="333333"/>
                </a:solidFill>
              </a:rPr>
              <a:t> – Independent services</a:t>
            </a:r>
            <a:endParaRPr sz="1800" dirty="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It enables you to organize the development effort around multiple, auto teams.</a:t>
            </a:r>
            <a:endParaRPr sz="1800" dirty="0">
              <a:solidFill>
                <a:srgbClr val="333333"/>
              </a:solidFill>
            </a:endParaRP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3333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 dirty="0">
                <a:solidFill>
                  <a:srgbClr val="333333"/>
                </a:solidFill>
                <a:highlight>
                  <a:srgbClr val="FFFFFF"/>
                </a:highlight>
              </a:rPr>
              <a:t>Each microservice is relatively small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Easier for a developer to understand</a:t>
            </a:r>
            <a:endParaRPr sz="1800" dirty="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The IDE is faster making developers more productive</a:t>
            </a:r>
            <a:endParaRPr sz="1800" dirty="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The application starts faster, which makes developers more productive.</a:t>
            </a:r>
            <a:endParaRPr sz="1800" dirty="0">
              <a:solidFill>
                <a:srgbClr val="333333"/>
              </a:solidFill>
            </a:endParaRP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3333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 dirty="0">
                <a:solidFill>
                  <a:srgbClr val="333333"/>
                </a:solidFill>
                <a:highlight>
                  <a:srgbClr val="FFFFFF"/>
                </a:highlight>
              </a:rPr>
              <a:t>Improved fault isolation. If there is a memory leak in one service then only that service will be affected.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 dirty="0">
                <a:solidFill>
                  <a:srgbClr val="333333"/>
                </a:solidFill>
                <a:highlight>
                  <a:srgbClr val="FFFFFF"/>
                </a:highlight>
              </a:rPr>
              <a:t>Eliminates any long-term commitment to a technology stack.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>
                <a:latin typeface="Arial"/>
                <a:ea typeface="Arial"/>
                <a:cs typeface="Arial"/>
                <a:sym typeface="Arial"/>
              </a:rPr>
              <a:t>Drawbacks of </a:t>
            </a: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Architecture </a:t>
            </a:r>
            <a:endParaRPr sz="1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-76200" y="673550"/>
            <a:ext cx="9144000" cy="440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endParaRPr lang="en-GB" sz="1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 dirty="0">
                <a:solidFill>
                  <a:srgbClr val="333333"/>
                </a:solidFill>
              </a:rPr>
              <a:t>Development Complexity:</a:t>
            </a:r>
          </a:p>
          <a:p>
            <a:pPr marL="914400" lvl="1" indent="-342900">
              <a:lnSpc>
                <a:spcPct val="115000"/>
              </a:lnSpc>
              <a:buClr>
                <a:srgbClr val="333333"/>
              </a:buClr>
              <a:buSzPts val="1800"/>
              <a:buFont typeface="Arial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Additional complexity of creating a distributed system.</a:t>
            </a:r>
            <a:endParaRPr sz="1800" dirty="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Developer tools/IDEs are oriented on building monolithic applications</a:t>
            </a:r>
            <a:endParaRPr sz="1800" dirty="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Testing is more difficult</a:t>
            </a:r>
            <a:endParaRPr sz="1800" dirty="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Mandatory inter-service communication mechanism.</a:t>
            </a:r>
            <a:endParaRPr sz="1800" dirty="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Distributed transaction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Careful coordination between the teams</a:t>
            </a:r>
            <a:endParaRPr sz="1800" dirty="0">
              <a:solidFill>
                <a:srgbClr val="333333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 dirty="0">
                <a:solidFill>
                  <a:srgbClr val="333333"/>
                </a:solidFill>
              </a:rPr>
              <a:t>Deployment complexity. </a:t>
            </a:r>
          </a:p>
          <a:p>
            <a:pPr marL="914400" lvl="1" indent="-342900">
              <a:lnSpc>
                <a:spcPct val="115000"/>
              </a:lnSpc>
              <a:buClr>
                <a:srgbClr val="333333"/>
              </a:buClr>
              <a:buSzPts val="1800"/>
              <a:buFont typeface="Arial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Complexity of deploying and </a:t>
            </a:r>
          </a:p>
          <a:p>
            <a:pPr marL="914400" lvl="1" indent="-342900">
              <a:lnSpc>
                <a:spcPct val="115000"/>
              </a:lnSpc>
              <a:buClr>
                <a:srgbClr val="333333"/>
              </a:buClr>
              <a:buSzPts val="1800"/>
              <a:buFont typeface="Arial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Managing a system comprised of many different service types.</a:t>
            </a:r>
            <a:endParaRPr sz="1800" dirty="0">
              <a:solidFill>
                <a:srgbClr val="333333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 dirty="0">
                <a:solidFill>
                  <a:srgbClr val="333333"/>
                </a:solidFill>
              </a:rPr>
              <a:t>Infrastructure complexity:</a:t>
            </a:r>
          </a:p>
          <a:p>
            <a:pPr marL="914400" lvl="1" indent="-342900">
              <a:lnSpc>
                <a:spcPct val="115000"/>
              </a:lnSpc>
              <a:buClr>
                <a:srgbClr val="333333"/>
              </a:buClr>
              <a:buSzPts val="1800"/>
              <a:buFont typeface="Arial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Increased memory consumption. </a:t>
            </a:r>
          </a:p>
          <a:p>
            <a:pPr marL="914400" lvl="1" indent="-342900">
              <a:lnSpc>
                <a:spcPct val="115000"/>
              </a:lnSpc>
              <a:buClr>
                <a:srgbClr val="333333"/>
              </a:buClr>
              <a:buSzPts val="1800"/>
              <a:buFont typeface="Arial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Dynamic changes in product</a:t>
            </a:r>
            <a:endParaRPr sz="1800" dirty="0">
              <a:solidFill>
                <a:srgbClr val="333333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Breaking a monolithic application to microservices</a:t>
            </a:r>
            <a:endParaRPr sz="1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1075" y="882375"/>
            <a:ext cx="6574100" cy="41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Characteristics of Microservices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-11848" y="6365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438" y="856963"/>
            <a:ext cx="74771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GB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www.zekeLabs.com</a:t>
            </a: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gerian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THANK YOU !</a:t>
            </a:r>
            <a:endParaRPr sz="3200" b="1" i="0" u="none" strike="noStrike" cap="none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675" y="4043475"/>
            <a:ext cx="8856225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Monolithic Architecture</a:t>
            </a:r>
            <a:endParaRPr sz="1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8000" y="780500"/>
            <a:ext cx="5430226" cy="43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>
            <a:spLocks noGrp="1"/>
          </p:cNvSpPr>
          <p:nvPr>
            <p:ph type="title"/>
          </p:nvPr>
        </p:nvSpPr>
        <p:spPr>
          <a:xfrm>
            <a:off x="158700" y="995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Monolithic Architecture Challenges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-11848" y="6365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Agility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 Tolerance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Tightly Coupled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Redeploy entire application on each update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deployment is difficult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and Microservice 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-60148" y="7197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</a:t>
            </a: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typically implements a set of distinct features or functionality, such as order management, customer management, etc.</a:t>
            </a:r>
          </a:p>
          <a:p>
            <a:pPr marL="1143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 </a:t>
            </a: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mini-application that has its own hexagonal architecture consisting of business logic along with various adapters.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title"/>
          </p:nvPr>
        </p:nvSpPr>
        <p:spPr>
          <a:xfrm>
            <a:off x="-60150" y="99550"/>
            <a:ext cx="92643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Monolithic vs. Service Oriented Architecture vs. Microservices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-11848" y="6365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300" y="798675"/>
            <a:ext cx="7140726" cy="40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Architecture</a:t>
            </a:r>
            <a:endParaRPr sz="1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252" y="824107"/>
            <a:ext cx="5696441" cy="4319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-35387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Deploying Microservices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613" y="1078125"/>
            <a:ext cx="785812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3"/>
          <p:cNvSpPr txBox="1"/>
          <p:nvPr/>
        </p:nvSpPr>
        <p:spPr>
          <a:xfrm>
            <a:off x="1663675" y="427425"/>
            <a:ext cx="89838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Microservices                  vs           Monolithic Applications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3"/>
          <p:cNvSpPr txBox="1"/>
          <p:nvPr/>
        </p:nvSpPr>
        <p:spPr>
          <a:xfrm>
            <a:off x="207950" y="4048250"/>
            <a:ext cx="8223900" cy="13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independent teams take ownership of their services and deployment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While large team works on monolithic deployment.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>
            <a:spLocks noGrp="1"/>
          </p:cNvSpPr>
          <p:nvPr>
            <p:ph type="title"/>
          </p:nvPr>
        </p:nvSpPr>
        <p:spPr>
          <a:xfrm>
            <a:off x="-35387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Complexity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4"/>
          <p:cNvSpPr txBox="1"/>
          <p:nvPr/>
        </p:nvSpPr>
        <p:spPr>
          <a:xfrm>
            <a:off x="1275500" y="427425"/>
            <a:ext cx="89838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Monolithic Applications                 vs               Microservices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5499" y="935625"/>
            <a:ext cx="7255099" cy="327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4"/>
          <p:cNvSpPr txBox="1"/>
          <p:nvPr/>
        </p:nvSpPr>
        <p:spPr>
          <a:xfrm>
            <a:off x="0" y="4283950"/>
            <a:ext cx="91440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monolithic architectures the complexity and the number of dependencies reside inside the code base, in microservices architectures complexity moves to the interactions of the individual services</a:t>
            </a: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Architecture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-11848" y="636594"/>
            <a:ext cx="9264300" cy="450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Oriented Architecture composed of loosely coupled elements that have bounded contexts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Oriented Architecture - Services communicate with each other over the network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Loosely Coupled Elements - You can update the services independently; updating one service doesn’t require changing any other services.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Bounded Contexts - Self-contained; you can update the code without knowing anything about the internals of other microservices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431</Words>
  <Application>Microsoft Office PowerPoint</Application>
  <PresentationFormat>On-screen Show (16:9)</PresentationFormat>
  <Paragraphs>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Roboto</vt:lpstr>
      <vt:lpstr>Algerian</vt:lpstr>
      <vt:lpstr>CollegePresentation</vt:lpstr>
      <vt:lpstr>zekeLabs </vt:lpstr>
      <vt:lpstr>Monolithic Architecture</vt:lpstr>
      <vt:lpstr>Monolithic Architecture Challenges</vt:lpstr>
      <vt:lpstr>Service and Microservice </vt:lpstr>
      <vt:lpstr>Monolithic vs. Service Oriented Architecture vs. Microservices</vt:lpstr>
      <vt:lpstr>Microservice Architecture</vt:lpstr>
      <vt:lpstr>Deploying Microservices</vt:lpstr>
      <vt:lpstr> Complexity</vt:lpstr>
      <vt:lpstr>Microservice Architecture</vt:lpstr>
      <vt:lpstr>Microservice Architecture - e-commerce application</vt:lpstr>
      <vt:lpstr>Benefits of Microservice Architecture </vt:lpstr>
      <vt:lpstr>Drawbacks of Microservice Architecture </vt:lpstr>
      <vt:lpstr>Breaking a monolithic application to microservices</vt:lpstr>
      <vt:lpstr>Characteristics of Microservices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Ashish Pandey</cp:lastModifiedBy>
  <cp:revision>8</cp:revision>
  <dcterms:modified xsi:type="dcterms:W3CDTF">2019-07-01T08:42:49Z</dcterms:modified>
</cp:coreProperties>
</file>