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339" r:id="rId5"/>
    <p:sldId id="345" r:id="rId6"/>
    <p:sldId id="340" r:id="rId7"/>
    <p:sldId id="341" r:id="rId8"/>
    <p:sldId id="342" r:id="rId9"/>
    <p:sldId id="343" r:id="rId10"/>
    <p:sldId id="344" r:id="rId11"/>
  </p:sldIdLst>
  <p:sldSz cx="9144000" cy="5143500" type="screen16x9"/>
  <p:notesSz cx="6858000" cy="9144000"/>
  <p:embeddedFontLst>
    <p:embeddedFont>
      <p:font typeface="Roboto" charset="0"/>
      <p:regular r:id="rId13"/>
      <p:bold r:id="rId14"/>
      <p:italic r:id="rId15"/>
      <p:boldItalic r:id="rId16"/>
    </p:embeddedFont>
    <p:embeddedFont>
      <p:font typeface="Didact Gothic" charset="0"/>
      <p:regular r:id="rId17"/>
    </p:embeddedFont>
    <p:embeddedFont>
      <p:font typeface="DM Serif Display"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B7E256-0FE3-4C42-95C2-1A79FC447407}">
  <a:tblStyle styleId="{21B7E256-0FE3-4C42-95C2-1A79FC4474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94660"/>
  </p:normalViewPr>
  <p:slideViewPr>
    <p:cSldViewPr>
      <p:cViewPr>
        <p:scale>
          <a:sx n="125" d="100"/>
          <a:sy n="125" d="100"/>
        </p:scale>
        <p:origin x="-750" y="-2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44253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9" name="Google Shape;19;p4"/>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a:endParaRPr/>
          </a:p>
        </p:txBody>
      </p:sp>
      <p:sp>
        <p:nvSpPr>
          <p:cNvPr id="20" name="Google Shape;20;p4"/>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59" name="Google Shape;59;p13"/>
          <p:cNvSpPr txBox="1">
            <a:spLocks noGrp="1"/>
          </p:cNvSpPr>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3"/>
          <p:cNvSpPr txBox="1">
            <a:spLocks noGrp="1"/>
          </p:cNvSpPr>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a:spLocks noGrp="1"/>
          </p:cNvSpPr>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6" name="Google Shape;66;p13"/>
          <p:cNvSpPr txBox="1">
            <a:spLocks noGrp="1"/>
          </p:cNvSpPr>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7" name="Google Shape;67;p13"/>
          <p:cNvSpPr txBox="1">
            <a:spLocks noGrp="1"/>
          </p:cNvSpPr>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8" name="Google Shape;68;p13"/>
          <p:cNvSpPr txBox="1">
            <a:spLocks noGrp="1"/>
          </p:cNvSpPr>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3"/>
          <p:cNvSpPr txBox="1">
            <a:spLocks noGrp="1"/>
          </p:cNvSpPr>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71" name="Google Shape;71;p13"/>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75" r:id="rId4"/>
    <p:sldLayoutId id="2147483676"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1835696" y="0"/>
            <a:ext cx="5317800" cy="953888"/>
          </a:xfrm>
          <a:prstGeom prst="rect">
            <a:avLst/>
          </a:prstGeom>
        </p:spPr>
        <p:txBody>
          <a:bodyPr spcFirstLastPara="1" wrap="square" lIns="91425" tIns="91425" rIns="91425" bIns="91425" anchor="b" anchorCtr="0">
            <a:noAutofit/>
          </a:bodyPr>
          <a:lstStyle/>
          <a:p>
            <a:pPr lvl="0"/>
            <a:r>
              <a:rPr lang="en-US" sz="3200" dirty="0">
                <a:latin typeface="Times New Roman" pitchFamily="18" charset="0"/>
                <a:cs typeface="Times New Roman" pitchFamily="18" charset="0"/>
              </a:rPr>
              <a:t>Altai State University</a:t>
            </a:r>
            <a:endParaRPr sz="3200" dirty="0">
              <a:latin typeface="Times New Roman" pitchFamily="18" charset="0"/>
              <a:cs typeface="Times New Roman" pitchFamily="18" charset="0"/>
            </a:endParaRPr>
          </a:p>
        </p:txBody>
      </p:sp>
      <p:sp>
        <p:nvSpPr>
          <p:cNvPr id="194" name="Google Shape;194;p35"/>
          <p:cNvSpPr txBox="1">
            <a:spLocks noGrp="1"/>
          </p:cNvSpPr>
          <p:nvPr>
            <p:ph type="subTitle" idx="1"/>
          </p:nvPr>
        </p:nvSpPr>
        <p:spPr>
          <a:xfrm>
            <a:off x="1619672" y="1995686"/>
            <a:ext cx="5758200" cy="50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tx1"/>
                </a:solidFill>
                <a:latin typeface="Times New Roman" pitchFamily="18" charset="0"/>
                <a:cs typeface="Times New Roman" pitchFamily="18" charset="0"/>
              </a:rPr>
              <a:t>White House</a:t>
            </a:r>
            <a:endParaRPr dirty="0">
              <a:solidFill>
                <a:schemeClr val="tx1"/>
              </a:solidFill>
              <a:latin typeface="Times New Roman" pitchFamily="18" charset="0"/>
              <a:cs typeface="Times New Roman" pitchFamily="18" charset="0"/>
            </a:endParaRPr>
          </a:p>
        </p:txBody>
      </p:sp>
      <p:sp>
        <p:nvSpPr>
          <p:cNvPr id="4" name="Google Shape;194;p35"/>
          <p:cNvSpPr txBox="1">
            <a:spLocks/>
          </p:cNvSpPr>
          <p:nvPr/>
        </p:nvSpPr>
        <p:spPr>
          <a:xfrm>
            <a:off x="4323892" y="3867894"/>
            <a:ext cx="5758200" cy="50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2200" b="0" i="0" u="none" strike="noStrike" cap="none">
                <a:solidFill>
                  <a:schemeClr val="accent2"/>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indent="0"/>
            <a:r>
              <a:rPr lang="en-US" sz="1600" dirty="0" smtClean="0">
                <a:solidFill>
                  <a:schemeClr val="tx1"/>
                </a:solidFill>
                <a:latin typeface="Times New Roman" pitchFamily="18" charset="0"/>
                <a:cs typeface="Times New Roman" pitchFamily="18" charset="0"/>
              </a:rPr>
              <a:t>MADE BY</a:t>
            </a:r>
            <a:r>
              <a:rPr lang="en-US" sz="1600" dirty="0">
                <a:solidFill>
                  <a:schemeClr val="bg1"/>
                </a:solidFill>
              </a:rPr>
              <a:t> </a:t>
            </a:r>
            <a:r>
              <a:rPr lang="en-US" sz="1600" dirty="0">
                <a:solidFill>
                  <a:schemeClr val="tx1"/>
                </a:solidFill>
              </a:rPr>
              <a:t>: </a:t>
            </a:r>
            <a:r>
              <a:rPr lang="en-US" sz="1600" dirty="0" err="1">
                <a:solidFill>
                  <a:schemeClr val="tx1"/>
                </a:solidFill>
              </a:rPr>
              <a:t>besedovskiy</a:t>
            </a:r>
            <a:r>
              <a:rPr lang="en-US" sz="1600" dirty="0">
                <a:solidFill>
                  <a:schemeClr val="tx1"/>
                </a:solidFill>
              </a:rPr>
              <a:t> </a:t>
            </a:r>
            <a:r>
              <a:rPr lang="en-US" sz="1600" dirty="0" err="1" smtClean="0">
                <a:solidFill>
                  <a:schemeClr val="tx1"/>
                </a:solidFill>
              </a:rPr>
              <a:t>vasiliy</a:t>
            </a:r>
            <a:endParaRPr lang="en-US" sz="1600" dirty="0" smtClean="0">
              <a:solidFill>
                <a:schemeClr val="tx1"/>
              </a:solidFill>
            </a:endParaRPr>
          </a:p>
          <a:p>
            <a:pPr marL="0" indent="0"/>
            <a:r>
              <a:rPr lang="en-US" sz="1600" dirty="0" smtClean="0">
                <a:solidFill>
                  <a:schemeClr val="tx1"/>
                </a:solidFill>
              </a:rPr>
              <a:t>GROUP: </a:t>
            </a:r>
            <a:r>
              <a:rPr lang="en-US" sz="1600" dirty="0">
                <a:solidFill>
                  <a:schemeClr val="tx1"/>
                </a:solidFill>
              </a:rPr>
              <a:t>k105c11-5</a:t>
            </a:r>
            <a:endParaRPr lang="ru-RU" sz="1600" dirty="0">
              <a:solidFill>
                <a:schemeClr val="tx1"/>
              </a:solidFill>
            </a:endParaRPr>
          </a:p>
          <a:p>
            <a:pPr marL="0" indent="0"/>
            <a:endParaRPr lang="en-US"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1835696" y="0"/>
            <a:ext cx="5317800" cy="953888"/>
          </a:xfrm>
          <a:prstGeom prst="rect">
            <a:avLst/>
          </a:prstGeom>
        </p:spPr>
        <p:txBody>
          <a:bodyPr spcFirstLastPara="1" wrap="square" lIns="91425" tIns="91425" rIns="91425" bIns="91425" anchor="b" anchorCtr="0">
            <a:noAutofit/>
          </a:bodyPr>
          <a:lstStyle/>
          <a:p>
            <a:pPr lvl="0"/>
            <a:r>
              <a:rPr lang="en-US" sz="3200" dirty="0" smtClean="0">
                <a:latin typeface="Times New Roman" pitchFamily="18" charset="0"/>
                <a:cs typeface="Times New Roman" pitchFamily="18" charset="0"/>
              </a:rPr>
              <a:t>The End</a:t>
            </a:r>
            <a:endParaRPr sz="3200" dirty="0">
              <a:latin typeface="Times New Roman" pitchFamily="18" charset="0"/>
              <a:cs typeface="Times New Roman" pitchFamily="18" charset="0"/>
            </a:endParaRPr>
          </a:p>
        </p:txBody>
      </p:sp>
      <p:sp>
        <p:nvSpPr>
          <p:cNvPr id="194" name="Google Shape;194;p35"/>
          <p:cNvSpPr txBox="1">
            <a:spLocks noGrp="1"/>
          </p:cNvSpPr>
          <p:nvPr>
            <p:ph type="subTitle" idx="1"/>
          </p:nvPr>
        </p:nvSpPr>
        <p:spPr>
          <a:xfrm>
            <a:off x="1619672" y="2139702"/>
            <a:ext cx="5758200" cy="501600"/>
          </a:xfrm>
          <a:prstGeom prst="rect">
            <a:avLst/>
          </a:prstGeom>
        </p:spPr>
        <p:txBody>
          <a:bodyPr spcFirstLastPara="1" wrap="square" lIns="91425" tIns="91425" rIns="91425" bIns="91425" anchor="t" anchorCtr="0">
            <a:noAutofit/>
          </a:bodyPr>
          <a:lstStyle/>
          <a:p>
            <a:pPr marL="0" indent="0"/>
            <a:r>
              <a:rPr lang="en-US" sz="2800" dirty="0">
                <a:solidFill>
                  <a:schemeClr val="tx1"/>
                </a:solidFill>
                <a:latin typeface="Times New Roman" pitchFamily="18" charset="0"/>
                <a:cs typeface="Times New Roman" pitchFamily="18" charset="0"/>
              </a:rPr>
              <a:t>Thank you for attention</a:t>
            </a:r>
            <a:endParaRPr lang="ru-RU"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004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p>
            <a:pPr lvl="0" indent="-301625">
              <a:buClr>
                <a:schemeClr val="accent2"/>
              </a:buClr>
              <a:buSzPts val="1150"/>
              <a:buAutoNum type="arabicPeriod"/>
            </a:pPr>
            <a:r>
              <a:rPr lang="en-US" b="1" dirty="0">
                <a:latin typeface="Times New Roman" pitchFamily="18" charset="0"/>
                <a:cs typeface="Times New Roman" pitchFamily="18" charset="0"/>
              </a:rPr>
              <a:t>What is the White House</a:t>
            </a:r>
            <a:r>
              <a:rPr lang="en-US" b="1" dirty="0" smtClean="0">
                <a:latin typeface="Times New Roman" pitchFamily="18" charset="0"/>
                <a:cs typeface="Times New Roman" pitchFamily="18" charset="0"/>
              </a:rPr>
              <a:t>?</a:t>
            </a:r>
          </a:p>
          <a:p>
            <a:pPr lvl="0" indent="-301625">
              <a:buClr>
                <a:schemeClr val="accent2"/>
              </a:buClr>
              <a:buSzPts val="1150"/>
              <a:buAutoNum type="arabicPeriod"/>
            </a:pPr>
            <a:endParaRPr lang="en-US" b="1" dirty="0" smtClean="0">
              <a:latin typeface="Times New Roman" pitchFamily="18" charset="0"/>
              <a:cs typeface="Times New Roman" pitchFamily="18" charset="0"/>
            </a:endParaRPr>
          </a:p>
          <a:p>
            <a:pPr lvl="0" indent="-301625">
              <a:buClr>
                <a:schemeClr val="accent2"/>
              </a:buClr>
              <a:buSzPts val="1150"/>
              <a:buAutoNum type="arabicPeriod"/>
            </a:pPr>
            <a:r>
              <a:rPr lang="en-US" b="1" dirty="0" smtClean="0">
                <a:latin typeface="Times New Roman" pitchFamily="18" charset="0"/>
                <a:cs typeface="Times New Roman" pitchFamily="18" charset="0"/>
              </a:rPr>
              <a:t>About </a:t>
            </a:r>
            <a:r>
              <a:rPr lang="en-US" b="1" dirty="0">
                <a:latin typeface="Times New Roman" pitchFamily="18" charset="0"/>
                <a:cs typeface="Times New Roman" pitchFamily="18" charset="0"/>
              </a:rPr>
              <a:t>the white </a:t>
            </a:r>
            <a:r>
              <a:rPr lang="en-US" b="1" dirty="0" smtClean="0">
                <a:latin typeface="Times New Roman" pitchFamily="18" charset="0"/>
                <a:cs typeface="Times New Roman" pitchFamily="18" charset="0"/>
              </a:rPr>
              <a:t>house.</a:t>
            </a:r>
          </a:p>
          <a:p>
            <a:pPr lvl="0" indent="-301625">
              <a:buClr>
                <a:schemeClr val="accent2"/>
              </a:buClr>
              <a:buSzPts val="1150"/>
              <a:buAutoNum type="arabicPeriod"/>
            </a:pPr>
            <a:endParaRPr lang="en-US" b="1" dirty="0">
              <a:latin typeface="Times New Roman" pitchFamily="18" charset="0"/>
              <a:cs typeface="Times New Roman" pitchFamily="18" charset="0"/>
            </a:endParaRPr>
          </a:p>
          <a:p>
            <a:pPr indent="-301625">
              <a:buClr>
                <a:schemeClr val="accent2"/>
              </a:buClr>
              <a:buSzPts val="1150"/>
              <a:buFont typeface="Didact Gothic"/>
              <a:buAutoNum type="arabicPeriod"/>
            </a:pPr>
            <a:r>
              <a:rPr lang="en-US" b="1" dirty="0"/>
              <a:t>Layout and </a:t>
            </a:r>
            <a:r>
              <a:rPr lang="en-US" b="1" dirty="0" smtClean="0"/>
              <a:t>amenities</a:t>
            </a:r>
          </a:p>
          <a:p>
            <a:pPr indent="-301625">
              <a:buClr>
                <a:schemeClr val="accent2"/>
              </a:buClr>
              <a:buSzPts val="1150"/>
              <a:buFont typeface="Didact Gothic"/>
              <a:buAutoNum type="arabicPeriod"/>
            </a:pPr>
            <a:endParaRPr lang="en-US" b="1" dirty="0">
              <a:latin typeface="Times New Roman" pitchFamily="18" charset="0"/>
              <a:cs typeface="Times New Roman" pitchFamily="18" charset="0"/>
            </a:endParaRPr>
          </a:p>
          <a:p>
            <a:pPr lvl="0" indent="-301625">
              <a:buClr>
                <a:schemeClr val="accent2"/>
              </a:buClr>
              <a:buSzPts val="1150"/>
              <a:buAutoNum type="arabicPeriod"/>
            </a:pPr>
            <a:r>
              <a:rPr lang="en-US" b="1" dirty="0" smtClean="0">
                <a:latin typeface="Times New Roman" pitchFamily="18" charset="0"/>
                <a:cs typeface="Times New Roman" pitchFamily="18" charset="0"/>
              </a:rPr>
              <a:t>Building history.</a:t>
            </a:r>
          </a:p>
          <a:p>
            <a:pPr lvl="0" indent="-301625">
              <a:buClr>
                <a:schemeClr val="accent2"/>
              </a:buClr>
              <a:buSzPts val="1150"/>
              <a:buAutoNum type="arabicPeriod"/>
            </a:pPr>
            <a:endParaRPr lang="en-US" b="1" dirty="0">
              <a:latin typeface="Times New Roman" pitchFamily="18" charset="0"/>
              <a:cs typeface="Times New Roman" pitchFamily="18" charset="0"/>
            </a:endParaRPr>
          </a:p>
          <a:p>
            <a:pPr lvl="0" indent="-301625">
              <a:buClr>
                <a:schemeClr val="accent2"/>
              </a:buClr>
              <a:buSzPts val="1150"/>
              <a:buAutoNum type="arabicPeriod"/>
            </a:pPr>
            <a:r>
              <a:rPr lang="en-US" b="1" dirty="0" smtClean="0">
                <a:latin typeface="Times New Roman" pitchFamily="18" charset="0"/>
                <a:cs typeface="Times New Roman" pitchFamily="18" charset="0"/>
              </a:rPr>
              <a:t>Creation </a:t>
            </a:r>
            <a:r>
              <a:rPr lang="en-US" b="1" dirty="0">
                <a:latin typeface="Times New Roman" pitchFamily="18" charset="0"/>
                <a:cs typeface="Times New Roman" pitchFamily="18" charset="0"/>
              </a:rPr>
              <a:t>of the name of the white </a:t>
            </a:r>
            <a:r>
              <a:rPr lang="en-US" b="1" dirty="0" smtClean="0">
                <a:latin typeface="Times New Roman" pitchFamily="18" charset="0"/>
                <a:cs typeface="Times New Roman" pitchFamily="18" charset="0"/>
              </a:rPr>
              <a:t>house</a:t>
            </a:r>
          </a:p>
          <a:p>
            <a:pPr lvl="0" indent="-301625">
              <a:buClr>
                <a:schemeClr val="accent2"/>
              </a:buClr>
              <a:buSzPts val="1150"/>
              <a:buAutoNum type="arabicPeriod"/>
            </a:pPr>
            <a:endParaRPr lang="en-US" b="1" dirty="0">
              <a:latin typeface="Times New Roman" pitchFamily="18" charset="0"/>
              <a:cs typeface="Times New Roman" pitchFamily="18" charset="0"/>
            </a:endParaRPr>
          </a:p>
          <a:p>
            <a:pPr indent="-301625">
              <a:buClr>
                <a:schemeClr val="accent2"/>
              </a:buClr>
              <a:buSzPts val="1150"/>
              <a:buFont typeface="Didact Gothic"/>
              <a:buAutoNum type="arabicPeriod"/>
            </a:pPr>
            <a:r>
              <a:rPr lang="en-US" b="1" dirty="0">
                <a:latin typeface="Times New Roman" pitchFamily="18" charset="0"/>
                <a:cs typeface="Times New Roman" pitchFamily="18" charset="0"/>
              </a:rPr>
              <a:t>West </a:t>
            </a:r>
            <a:r>
              <a:rPr lang="en-US" b="1" dirty="0" smtClean="0">
                <a:latin typeface="Times New Roman" pitchFamily="18" charset="0"/>
                <a:cs typeface="Times New Roman" pitchFamily="18" charset="0"/>
              </a:rPr>
              <a:t> Wing</a:t>
            </a:r>
            <a:endParaRPr lang="en-US" b="1" dirty="0">
              <a:latin typeface="Times New Roman" pitchFamily="18" charset="0"/>
              <a:cs typeface="Times New Roman" pitchFamily="18" charset="0"/>
            </a:endParaRPr>
          </a:p>
          <a:p>
            <a:pPr lvl="0" indent="-301625">
              <a:buClr>
                <a:schemeClr val="accent2"/>
              </a:buClr>
              <a:buSzPts val="1150"/>
              <a:buAutoNum type="arabicPeriod"/>
            </a:pPr>
            <a:endParaRPr lang="en-US" b="1" dirty="0" smtClean="0">
              <a:latin typeface="Times New Roman" pitchFamily="18" charset="0"/>
              <a:cs typeface="Times New Roman" pitchFamily="18" charset="0"/>
            </a:endParaRPr>
          </a:p>
          <a:p>
            <a:pPr indent="-301625">
              <a:buClr>
                <a:schemeClr val="accent2"/>
              </a:buClr>
              <a:buSzPts val="1150"/>
              <a:buFont typeface="Didact Gothic"/>
              <a:buAutoNum type="arabicPeriod"/>
            </a:pPr>
            <a:r>
              <a:rPr lang="en-US" b="1" dirty="0">
                <a:latin typeface="Times New Roman" pitchFamily="18" charset="0"/>
                <a:cs typeface="Times New Roman" pitchFamily="18" charset="0"/>
              </a:rPr>
              <a:t>East Wing</a:t>
            </a:r>
          </a:p>
          <a:p>
            <a:pPr lvl="0" indent="-301625">
              <a:buClr>
                <a:schemeClr val="accent2"/>
              </a:buClr>
              <a:buSzPts val="1150"/>
              <a:buAutoNum type="arabicPeriod"/>
            </a:pPr>
            <a:endParaRPr lang="en-US" b="1" dirty="0" smtClean="0"/>
          </a:p>
          <a:p>
            <a:pPr lvl="0" indent="-301625">
              <a:buClr>
                <a:schemeClr val="accent2"/>
              </a:buClr>
              <a:buSzPts val="1150"/>
              <a:buAutoNum type="arabicPeriod"/>
            </a:pPr>
            <a:endParaRPr lang="en-US" b="1" dirty="0" smtClean="0"/>
          </a:p>
          <a:p>
            <a:pPr lvl="0" indent="-301625">
              <a:buClr>
                <a:schemeClr val="accent2"/>
              </a:buClr>
              <a:buSzPts val="1150"/>
              <a:buAutoNum type="arabicPeriod"/>
            </a:pPr>
            <a:endParaRPr lang="en-US" dirty="0" smtClean="0"/>
          </a:p>
        </p:txBody>
      </p:sp>
      <p:sp>
        <p:nvSpPr>
          <p:cNvPr id="200" name="Google Shape;200;p3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latin typeface="Times New Roman" pitchFamily="18" charset="0"/>
                <a:cs typeface="Times New Roman" pitchFamily="18" charset="0"/>
              </a:rPr>
              <a:t>Plan</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indent="-301625"/>
            <a:r>
              <a:rPr lang="en-US" sz="2400" dirty="0"/>
              <a:t>What is the White House?</a:t>
            </a: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1475656" y="1131590"/>
            <a:ext cx="5758200" cy="1080120"/>
          </a:xfrm>
          <a:prstGeom prst="rect">
            <a:avLst/>
          </a:prstGeom>
        </p:spPr>
        <p:txBody>
          <a:bodyPr spcFirstLastPara="1" wrap="square" lIns="91425" tIns="91425" rIns="91425" bIns="91425" anchor="t" anchorCtr="0">
            <a:noAutofit/>
          </a:bodyPr>
          <a:lstStyle/>
          <a:p>
            <a:pPr marL="0" lvl="0" indent="0"/>
            <a:r>
              <a:rPr lang="en-US" dirty="0">
                <a:latin typeface="Times New Roman" pitchFamily="18" charset="0"/>
                <a:cs typeface="Times New Roman" pitchFamily="18" charset="0"/>
              </a:rPr>
              <a:t>The White House is the official office and residence of the president of the United States. It is located at 1600 Pennsylvania Avenue N.W. in Washington, D.C</a:t>
            </a:r>
            <a:r>
              <a:rPr lang="en-US" dirty="0"/>
              <a:t>.</a:t>
            </a:r>
            <a:endParaRPr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67694"/>
            <a:ext cx="521282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lvl="0" indent="-301625"/>
            <a:r>
              <a:rPr lang="en-US" sz="2400" b="1" dirty="0">
                <a:latin typeface="Times New Roman" pitchFamily="18" charset="0"/>
                <a:cs typeface="Times New Roman" pitchFamily="18" charset="0"/>
              </a:rPr>
              <a:t>About the white house</a:t>
            </a:r>
            <a:r>
              <a:rPr lang="en-US" sz="2400" b="1" dirty="0"/>
              <a:t/>
            </a:r>
            <a:br>
              <a:rPr lang="en-US" sz="2400" b="1" dirty="0"/>
            </a:b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107504" y="987574"/>
            <a:ext cx="5758200" cy="3672408"/>
          </a:xfrm>
          <a:prstGeom prst="rect">
            <a:avLst/>
          </a:prstGeom>
        </p:spPr>
        <p:txBody>
          <a:bodyPr spcFirstLastPara="1" wrap="square" lIns="91425" tIns="91425" rIns="91425" bIns="91425" anchor="t" anchorCtr="0">
            <a:noAutofit/>
          </a:bodyPr>
          <a:lstStyle/>
          <a:p>
            <a:pPr marL="0" lvl="0" indent="0"/>
            <a:r>
              <a:rPr lang="en-US" dirty="0">
                <a:latin typeface="Times New Roman" pitchFamily="18" charset="0"/>
                <a:cs typeface="Times New Roman" pitchFamily="18" charset="0"/>
              </a:rPr>
              <a:t>White House</a:t>
            </a:r>
            <a:r>
              <a:rPr lang="en-US" dirty="0">
                <a:latin typeface="Times New Roman" pitchFamily="18" charset="0"/>
                <a:cs typeface="Times New Roman" pitchFamily="18" charset="0"/>
              </a:rPr>
              <a:t>, formerly (1810–1901) </a:t>
            </a:r>
            <a:r>
              <a:rPr lang="en-US" dirty="0">
                <a:latin typeface="Times New Roman" pitchFamily="18" charset="0"/>
                <a:cs typeface="Times New Roman" pitchFamily="18" charset="0"/>
              </a:rPr>
              <a:t>Executive Mansion</a:t>
            </a:r>
            <a:r>
              <a:rPr lang="en-US" dirty="0">
                <a:latin typeface="Times New Roman" pitchFamily="18" charset="0"/>
                <a:cs typeface="Times New Roman" pitchFamily="18" charset="0"/>
              </a:rPr>
              <a:t>, the official office and residence of the president of the United States at 1600 </a:t>
            </a:r>
            <a:r>
              <a:rPr lang="en-US" dirty="0">
                <a:latin typeface="Times New Roman" pitchFamily="18" charset="0"/>
                <a:cs typeface="Times New Roman" pitchFamily="18" charset="0"/>
              </a:rPr>
              <a:t>Pennsylvania </a:t>
            </a:r>
            <a:r>
              <a:rPr lang="en-US" dirty="0" smtClean="0">
                <a:latin typeface="Times New Roman" pitchFamily="18" charset="0"/>
                <a:cs typeface="Times New Roman" pitchFamily="18" charset="0"/>
              </a:rPr>
              <a:t>Avenue</a:t>
            </a:r>
            <a:r>
              <a:rPr lang="en-US" dirty="0">
                <a:latin typeface="Times New Roman" pitchFamily="18" charset="0"/>
                <a:cs typeface="Times New Roman" pitchFamily="18" charset="0"/>
              </a:rPr>
              <a:t> N.W. in </a:t>
            </a:r>
            <a:r>
              <a:rPr lang="en-US" dirty="0" smtClean="0">
                <a:latin typeface="Times New Roman" pitchFamily="18" charset="0"/>
                <a:cs typeface="Times New Roman" pitchFamily="18" charset="0"/>
              </a:rPr>
              <a:t>Washington ,DC.</a:t>
            </a:r>
            <a:r>
              <a:rPr lang="en-US" dirty="0">
                <a:latin typeface="Times New Roman" pitchFamily="18" charset="0"/>
                <a:cs typeface="Times New Roman" pitchFamily="18" charset="0"/>
              </a:rPr>
              <a:t> It is perhaps the most famous and easily recognizable house in the world, serving as both the home and workplace of the president and the headquarters of the president’s principal staff members</a:t>
            </a:r>
            <a:r>
              <a:rPr lang="en-US" dirty="0" smtClean="0">
                <a:latin typeface="Times New Roman" pitchFamily="18" charset="0"/>
                <a:cs typeface="Times New Roman" pitchFamily="18" charset="0"/>
              </a:rPr>
              <a:t>.</a:t>
            </a:r>
          </a:p>
          <a:p>
            <a:pPr marL="0" lvl="0" indent="0"/>
            <a:endParaRPr lang="en-US" dirty="0">
              <a:latin typeface="Times New Roman" pitchFamily="18" charset="0"/>
              <a:cs typeface="Times New Roman" pitchFamily="18" charset="0"/>
            </a:endParaRPr>
          </a:p>
          <a:p>
            <a:pPr marL="0" lvl="0" indent="0"/>
            <a:endParaRPr lang="en-US" dirty="0" smtClean="0">
              <a:latin typeface="Times New Roman" pitchFamily="18" charset="0"/>
              <a:cs typeface="Times New Roman" pitchFamily="18" charset="0"/>
            </a:endParaRPr>
          </a:p>
          <a:p>
            <a:pPr marL="0" lvl="0" indent="0"/>
            <a:r>
              <a:rPr lang="en-US" dirty="0">
                <a:latin typeface="Times New Roman" pitchFamily="18" charset="0"/>
                <a:cs typeface="Times New Roman" pitchFamily="18" charset="0"/>
              </a:rPr>
              <a:t>Originally called the “President’s Palace” on early maps, the building was officially named the Executive Mansion in 1810 in order to avoid </a:t>
            </a:r>
            <a:r>
              <a:rPr lang="en-US" dirty="0">
                <a:latin typeface="Times New Roman" pitchFamily="18" charset="0"/>
                <a:cs typeface="Times New Roman" pitchFamily="18" charset="0"/>
              </a:rPr>
              <a:t>connotations</a:t>
            </a:r>
            <a:r>
              <a:rPr lang="en-US" dirty="0">
                <a:latin typeface="Times New Roman" pitchFamily="18" charset="0"/>
                <a:cs typeface="Times New Roman" pitchFamily="18" charset="0"/>
              </a:rPr>
              <a:t> of royalty. Although the name “White House” was commonly used from about the same time (because the mansion’s white-gray sandstone contrasted strikingly with the red brick of nearby buildings), it did not become the official name of the building until 1901, when it was adopted by Pres.</a:t>
            </a:r>
            <a:endParaRPr lang="en-US"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275606"/>
            <a:ext cx="2899594" cy="163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6084168" y="3003798"/>
            <a:ext cx="3052584" cy="307777"/>
          </a:xfrm>
          <a:prstGeom prst="rect">
            <a:avLst/>
          </a:prstGeom>
        </p:spPr>
        <p:txBody>
          <a:bodyPr wrap="square">
            <a:spAutoFit/>
          </a:bodyPr>
          <a:lstStyle/>
          <a:p>
            <a:r>
              <a:rPr lang="en-US" dirty="0">
                <a:solidFill>
                  <a:schemeClr val="tx1"/>
                </a:solidFill>
                <a:latin typeface="Times New Roman" pitchFamily="18" charset="0"/>
                <a:cs typeface="Times New Roman" pitchFamily="18" charset="0"/>
              </a:rPr>
              <a:t>White House, drawing by James Hoban</a:t>
            </a:r>
            <a:endParaRPr 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23621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indent="-301625"/>
            <a:r>
              <a:rPr lang="en-US" sz="2400" b="1" dirty="0">
                <a:latin typeface="Times New Roman" pitchFamily="18" charset="0"/>
                <a:cs typeface="Times New Roman" pitchFamily="18" charset="0"/>
              </a:rPr>
              <a:t>Layout and amenities</a:t>
            </a:r>
            <a:r>
              <a:rPr lang="en-US" sz="2400" b="1" dirty="0"/>
              <a:t/>
            </a:r>
            <a:br>
              <a:rPr lang="en-US" sz="2400" b="1" dirty="0"/>
            </a:br>
            <a:r>
              <a:rPr lang="en-US" sz="2400" b="1" dirty="0"/>
              <a:t/>
            </a:r>
            <a:br>
              <a:rPr lang="en-US" sz="2400" b="1" dirty="0"/>
            </a:b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107504" y="1131590"/>
            <a:ext cx="4824536" cy="3672408"/>
          </a:xfrm>
          <a:prstGeom prst="rect">
            <a:avLst/>
          </a:prstGeom>
        </p:spPr>
        <p:txBody>
          <a:bodyPr spcFirstLastPara="1" wrap="square" lIns="91425" tIns="91425" rIns="91425" bIns="91425" anchor="t" anchorCtr="0">
            <a:noAutofit/>
          </a:bodyPr>
          <a:lstStyle/>
          <a:p>
            <a:pPr marL="0" lvl="0" indent="0"/>
            <a:r>
              <a:rPr lang="en-US" dirty="0"/>
              <a:t>Today the group of buildings housing the presidency is known as the White House Complex. It includes the central </a:t>
            </a:r>
            <a:r>
              <a:rPr lang="en-US" dirty="0"/>
              <a:t>Executive Residence</a:t>
            </a:r>
            <a:r>
              <a:rPr lang="en-US" dirty="0"/>
              <a:t> flanked by the </a:t>
            </a:r>
            <a:r>
              <a:rPr lang="en-US" dirty="0"/>
              <a:t>East Wing</a:t>
            </a:r>
            <a:r>
              <a:rPr lang="en-US" dirty="0"/>
              <a:t> and . </a:t>
            </a:r>
            <a:r>
              <a:rPr lang="en-US" dirty="0"/>
              <a:t>The Chief Usher</a:t>
            </a:r>
            <a:r>
              <a:rPr lang="en-US" dirty="0"/>
              <a:t> coordinates day to day household operations. The White House includes six stories and 55,000 square feet (5,100 m</a:t>
            </a:r>
            <a:r>
              <a:rPr lang="en-US" baseline="30000" dirty="0"/>
              <a:t>2</a:t>
            </a:r>
            <a:r>
              <a:rPr lang="en-US" dirty="0"/>
              <a:t>) of floor space, 132 rooms and 35 bathrooms, 412 doors, 147 windows, twenty-eight fireplaces, eight staircases, three elevators, five full-time chefs, </a:t>
            </a:r>
            <a:r>
              <a:rPr lang="en-US" dirty="0"/>
              <a:t>a tennis court</a:t>
            </a:r>
            <a:r>
              <a:rPr lang="en-US" dirty="0"/>
              <a:t>, a (single-lane) bowling alley, a movie theater (officially called the </a:t>
            </a:r>
            <a:r>
              <a:rPr lang="en-US" dirty="0"/>
              <a:t>White House Family </a:t>
            </a:r>
            <a:r>
              <a:rPr lang="en-US" dirty="0" smtClean="0"/>
              <a:t>Theater, </a:t>
            </a:r>
            <a:r>
              <a:rPr lang="en-US" dirty="0"/>
              <a:t>a jogging track, </a:t>
            </a:r>
            <a:r>
              <a:rPr lang="en-US" dirty="0"/>
              <a:t>a swimming pool</a:t>
            </a:r>
            <a:r>
              <a:rPr lang="en-US" dirty="0"/>
              <a:t>, and a putting green</a:t>
            </a:r>
            <a:r>
              <a:rPr lang="en-US" dirty="0" smtClean="0"/>
              <a:t>.</a:t>
            </a:r>
            <a:r>
              <a:rPr lang="en-US" dirty="0"/>
              <a:t> It receives up to 30,000 visitors each week</a:t>
            </a:r>
            <a:r>
              <a:rPr lang="en-US" dirty="0" smtClean="0"/>
              <a:t>.</a:t>
            </a:r>
            <a:endParaRPr lang="en-US" dirty="0">
              <a:solidFill>
                <a:schemeClr val="tx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00" y="1347614"/>
            <a:ext cx="4222204" cy="224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74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lvl="0" indent="-301625"/>
            <a:r>
              <a:rPr lang="en-US" sz="2400" b="1" dirty="0" smtClean="0">
                <a:latin typeface="Times New Roman" pitchFamily="18" charset="0"/>
                <a:cs typeface="Times New Roman" pitchFamily="18" charset="0"/>
              </a:rPr>
              <a:t>Building </a:t>
            </a:r>
            <a:r>
              <a:rPr lang="en-US" sz="2400" b="1" dirty="0">
                <a:latin typeface="Times New Roman" pitchFamily="18" charset="0"/>
                <a:cs typeface="Times New Roman" pitchFamily="18" charset="0"/>
              </a:rPr>
              <a:t>history</a:t>
            </a:r>
            <a:r>
              <a:rPr lang="en-US" sz="2400" b="1" dirty="0"/>
              <a:t/>
            </a:r>
            <a:br>
              <a:rPr lang="en-US" sz="2400" b="1" dirty="0"/>
            </a:b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1547664" y="1131590"/>
            <a:ext cx="5758200" cy="3672408"/>
          </a:xfrm>
          <a:prstGeom prst="rect">
            <a:avLst/>
          </a:prstGeom>
        </p:spPr>
        <p:txBody>
          <a:bodyPr spcFirstLastPara="1" wrap="square" lIns="91425" tIns="91425" rIns="91425" bIns="91425" anchor="t" anchorCtr="0">
            <a:noAutofit/>
          </a:bodyPr>
          <a:lstStyle/>
          <a:p>
            <a:pPr marL="0" lvl="0" indent="0"/>
            <a:r>
              <a:rPr lang="en-US" dirty="0"/>
              <a:t>The building’s history begins in 1792, when a public competition was held to choose a design for a presidential residence in the new capital city of Washington</a:t>
            </a:r>
            <a:r>
              <a:rPr lang="en-US" dirty="0" smtClean="0"/>
              <a:t>.</a:t>
            </a:r>
          </a:p>
          <a:p>
            <a:pPr marL="0" lvl="0" indent="0"/>
            <a:endParaRPr lang="en-US" dirty="0">
              <a:solidFill>
                <a:schemeClr val="tx1"/>
              </a:solidFill>
              <a:latin typeface="Times New Roman" pitchFamily="18" charset="0"/>
              <a:cs typeface="Times New Roman" pitchFamily="18" charset="0"/>
            </a:endParaRPr>
          </a:p>
          <a:p>
            <a:pPr marL="0" lvl="0" indent="0"/>
            <a:r>
              <a:rPr lang="en-US" dirty="0"/>
              <a:t> The structure was to have three floors and more than 100 rooms and would be built in sandstone imported from quarries along </a:t>
            </a:r>
            <a:r>
              <a:rPr lang="en-US" dirty="0" err="1"/>
              <a:t>Aquia</a:t>
            </a:r>
            <a:r>
              <a:rPr lang="en-US" dirty="0"/>
              <a:t> Creek in Virginia</a:t>
            </a:r>
            <a:r>
              <a:rPr lang="en-US" dirty="0" smtClean="0"/>
              <a:t>.</a:t>
            </a:r>
          </a:p>
          <a:p>
            <a:pPr marL="0" lvl="0" indent="0"/>
            <a:endParaRPr lang="en-US" dirty="0">
              <a:solidFill>
                <a:schemeClr val="tx1"/>
              </a:solidFill>
              <a:latin typeface="Times New Roman" pitchFamily="18" charset="0"/>
              <a:cs typeface="Times New Roman" pitchFamily="18" charset="0"/>
            </a:endParaRPr>
          </a:p>
          <a:p>
            <a:pPr marL="0" lvl="0" indent="0"/>
            <a:r>
              <a:rPr lang="en-US" dirty="0"/>
              <a:t>The cornerstone was laid on October 13, 1792. </a:t>
            </a:r>
            <a:r>
              <a:rPr lang="en-US" dirty="0" err="1" smtClean="0"/>
              <a:t>Labourers</a:t>
            </a:r>
            <a:r>
              <a:rPr lang="en-US" dirty="0" smtClean="0"/>
              <a:t>, </a:t>
            </a:r>
            <a:r>
              <a:rPr lang="en-US" dirty="0"/>
              <a:t>including local enslaved people, were housed in temporary huts built on the north side of the </a:t>
            </a:r>
            <a:r>
              <a:rPr lang="en-US" dirty="0" smtClean="0"/>
              <a:t>premises. They </a:t>
            </a:r>
            <a:r>
              <a:rPr lang="en-US" dirty="0"/>
              <a:t>were joined by skilled stonemasons from Edinburgh, </a:t>
            </a:r>
            <a:r>
              <a:rPr lang="en-US" dirty="0" smtClean="0"/>
              <a:t>Scotland.</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28409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lvl="0" indent="-301625"/>
            <a:r>
              <a:rPr lang="en-US" sz="2400" b="1" dirty="0" smtClean="0">
                <a:latin typeface="Times New Roman" pitchFamily="18" charset="0"/>
                <a:cs typeface="Times New Roman" pitchFamily="18" charset="0"/>
              </a:rPr>
              <a:t>Creation </a:t>
            </a:r>
            <a:r>
              <a:rPr lang="en-US" sz="2400" b="1" dirty="0">
                <a:latin typeface="Times New Roman" pitchFamily="18" charset="0"/>
                <a:cs typeface="Times New Roman" pitchFamily="18" charset="0"/>
              </a:rPr>
              <a:t>of the name of the white house</a:t>
            </a:r>
            <a:r>
              <a:rPr lang="en-US" sz="2400" b="1" dirty="0"/>
              <a:t/>
            </a:r>
            <a:br>
              <a:rPr lang="en-US" sz="2400" b="1" dirty="0"/>
            </a:b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1259632" y="1059582"/>
            <a:ext cx="6480720" cy="1872208"/>
          </a:xfrm>
          <a:prstGeom prst="rect">
            <a:avLst/>
          </a:prstGeom>
        </p:spPr>
        <p:txBody>
          <a:bodyPr spcFirstLastPara="1" wrap="square" lIns="91425" tIns="91425" rIns="91425" bIns="91425" anchor="t" anchorCtr="0">
            <a:noAutofit/>
          </a:bodyPr>
          <a:lstStyle/>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stone exterior of the building was first painted with a lime-based whitewash in 1798 to protect it from the elements and freezing temperatures. According to the White House </a:t>
            </a:r>
            <a:r>
              <a:rPr lang="en-US" dirty="0" smtClean="0">
                <a:latin typeface="Times New Roman" pitchFamily="18" charset="0"/>
                <a:cs typeface="Times New Roman" pitchFamily="18" charset="0"/>
              </a:rPr>
              <a:t>Historical Association, </a:t>
            </a:r>
            <a:r>
              <a:rPr lang="en-US" dirty="0">
                <a:latin typeface="Times New Roman" pitchFamily="18" charset="0"/>
                <a:cs typeface="Times New Roman" pitchFamily="18" charset="0"/>
              </a:rPr>
              <a:t>the "White House" moniker began to appear in newspapers before the War of 1812.</a:t>
            </a:r>
          </a:p>
          <a:p>
            <a:r>
              <a:rPr lang="en-US" dirty="0">
                <a:latin typeface="Times New Roman" pitchFamily="18" charset="0"/>
                <a:cs typeface="Times New Roman" pitchFamily="18" charset="0"/>
              </a:rPr>
              <a:t>But it was President Theodore Roosevelt, who, in 1901, designated the official name of the residence of the U.S. president to be the White House. (Previous names included the Presidents' House, the Executive Mansion, the Presidential Palace and the Presidential Mansion.) It also commonly goes by “The People’s House.”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88" y="2931790"/>
            <a:ext cx="3256979" cy="183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3626247" y="4501357"/>
            <a:ext cx="4572000" cy="523220"/>
          </a:xfrm>
          <a:prstGeom prst="rect">
            <a:avLst/>
          </a:prstGeom>
        </p:spPr>
        <p:txBody>
          <a:bodyPr>
            <a:spAutoFit/>
          </a:bodyPr>
          <a:lstStyle/>
          <a:p>
            <a:r>
              <a:rPr lang="en-US" dirty="0">
                <a:solidFill>
                  <a:schemeClr val="tx1"/>
                </a:solidFill>
                <a:latin typeface="Times New Roman" pitchFamily="18" charset="0"/>
                <a:cs typeface="Times New Roman" pitchFamily="18" charset="0"/>
              </a:rPr>
              <a:t>The main conference area of the White House Situation Room.</a:t>
            </a:r>
            <a:endParaRPr 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61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indent="-301625"/>
            <a:r>
              <a:rPr lang="en-US" sz="2400" b="1" dirty="0">
                <a:latin typeface="Times New Roman" pitchFamily="18" charset="0"/>
                <a:cs typeface="Times New Roman" pitchFamily="18" charset="0"/>
              </a:rPr>
              <a:t>West Wing</a:t>
            </a:r>
            <a:r>
              <a:rPr lang="en-US" sz="2400" b="1" dirty="0"/>
              <a:t/>
            </a:r>
            <a:br>
              <a:rPr lang="en-US" sz="2400" b="1" dirty="0"/>
            </a:br>
            <a:r>
              <a:rPr lang="en-US" sz="2400" b="1" dirty="0"/>
              <a:t/>
            </a:r>
            <a:br>
              <a:rPr lang="en-US" sz="2400" b="1" dirty="0"/>
            </a:b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755576" y="843558"/>
            <a:ext cx="7344816" cy="2254576"/>
          </a:xfrm>
          <a:prstGeom prst="rect">
            <a:avLst/>
          </a:prstGeom>
        </p:spPr>
        <p:txBody>
          <a:bodyPr spcFirstLastPara="1" wrap="square" lIns="91425" tIns="91425" rIns="91425" bIns="91425" anchor="t" anchorCtr="0">
            <a:noAutofit/>
          </a:bodyPr>
          <a:lstStyle/>
          <a:p>
            <a:pPr marL="0" lvl="0" indent="0"/>
            <a:r>
              <a:rPr lang="en-US" sz="1200" dirty="0"/>
              <a:t>The West Wing houses the president's office (the Oval Office) and offices of his senior staff, with room for about 50 employees. It also includes the Cabinet Room, where the president conducts business meetings and where the Cabinet meets</a:t>
            </a:r>
            <a:r>
              <a:rPr lang="en-US" sz="1200" dirty="0" smtClean="0"/>
              <a:t>, </a:t>
            </a:r>
            <a:r>
              <a:rPr lang="en-US" sz="1200" dirty="0"/>
              <a:t>as well as the </a:t>
            </a:r>
            <a:r>
              <a:rPr lang="en-US" sz="1200" dirty="0" smtClean="0"/>
              <a:t>, </a:t>
            </a:r>
            <a:r>
              <a:rPr lang="en-US" sz="1200" dirty="0"/>
              <a:t>James S. Brady Press Briefing Room, and Roosevelt </a:t>
            </a:r>
            <a:r>
              <a:rPr lang="en-US" sz="1200" dirty="0" smtClean="0"/>
              <a:t>Room cables </a:t>
            </a:r>
            <a:r>
              <a:rPr lang="en-US" sz="1200" dirty="0"/>
              <a:t>and LCD screens for the display of charts and graphs</a:t>
            </a:r>
            <a:r>
              <a:rPr lang="en-US" sz="1200" dirty="0" smtClean="0"/>
              <a:t>. </a:t>
            </a:r>
            <a:r>
              <a:rPr lang="en-US" sz="1200" dirty="0"/>
              <a:t>The makeover took 11 months and cost of $8 million, out of which news outlets paid $2 million</a:t>
            </a:r>
            <a:r>
              <a:rPr lang="en-US" sz="1200" dirty="0" smtClean="0"/>
              <a:t>. </a:t>
            </a:r>
            <a:r>
              <a:rPr lang="en-US" sz="1200" dirty="0"/>
              <a:t>In September 2010, a two-year project began on the West Wing, creating a multistory underground structure</a:t>
            </a:r>
            <a:r>
              <a:rPr lang="en-US" sz="1200" dirty="0" smtClean="0"/>
              <a:t>. </a:t>
            </a:r>
            <a:r>
              <a:rPr lang="en-US" sz="1200" dirty="0"/>
              <a:t>Some members of the president's staff are located in the adjacent Eisenhower Executive Office Building, which was, until 1999, called the Old Executive Office Building and was historically the State War and Navy building</a:t>
            </a:r>
            <a:r>
              <a:rPr lang="en-US" sz="1200" dirty="0" smtClean="0"/>
              <a:t>. </a:t>
            </a:r>
            <a:r>
              <a:rPr lang="en-US" sz="1200" dirty="0"/>
              <a:t>The Oval Office, Roosevelt Room, and other portions of the West Wing were partially replicated on a sound stage and used as the setting for The West Wing</a:t>
            </a:r>
            <a:r>
              <a:rPr lang="en-US" sz="1200" dirty="0" smtClean="0"/>
              <a:t>".</a:t>
            </a:r>
            <a:endParaRPr lang="en-US" sz="1200"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87774"/>
            <a:ext cx="4896544" cy="204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75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683568" y="123478"/>
            <a:ext cx="7742400" cy="656400"/>
          </a:xfrm>
          <a:prstGeom prst="rect">
            <a:avLst/>
          </a:prstGeom>
        </p:spPr>
        <p:txBody>
          <a:bodyPr spcFirstLastPara="1" wrap="square" lIns="91425" tIns="91425" rIns="91425" bIns="91425" anchor="t" anchorCtr="0">
            <a:noAutofit/>
          </a:bodyPr>
          <a:lstStyle/>
          <a:p>
            <a:pPr indent="-301625"/>
            <a:r>
              <a:rPr lang="en-US" sz="2400" b="1" dirty="0">
                <a:latin typeface="Times New Roman" pitchFamily="18" charset="0"/>
                <a:cs typeface="Times New Roman" pitchFamily="18" charset="0"/>
              </a:rPr>
              <a:t>East Wing</a:t>
            </a:r>
            <a:br>
              <a:rPr lang="en-US" sz="2400" b="1" dirty="0">
                <a:latin typeface="Times New Roman" pitchFamily="18" charset="0"/>
                <a:cs typeface="Times New Roman" pitchFamily="18" charset="0"/>
              </a:rPr>
            </a:br>
            <a:r>
              <a:rPr lang="en-US" sz="2400" b="1" dirty="0"/>
              <a:t/>
            </a:r>
            <a:br>
              <a:rPr lang="en-US" sz="2400" b="1" dirty="0"/>
            </a:br>
            <a:r>
              <a:rPr lang="en-US" sz="2400" b="1" dirty="0"/>
              <a:t/>
            </a:r>
            <a:br>
              <a:rPr lang="en-US" sz="2400" b="1" dirty="0"/>
            </a:br>
            <a:r>
              <a:rPr lang="en-US" sz="1400" b="1" dirty="0"/>
              <a:t/>
            </a:r>
            <a:br>
              <a:rPr lang="en-US" sz="1400" b="1" dirty="0"/>
            </a:br>
            <a:endParaRPr lang="en-US" sz="1400" b="1" dirty="0"/>
          </a:p>
        </p:txBody>
      </p:sp>
      <p:sp>
        <p:nvSpPr>
          <p:cNvPr id="27" name="Google Shape;194;p35"/>
          <p:cNvSpPr txBox="1">
            <a:spLocks noGrp="1"/>
          </p:cNvSpPr>
          <p:nvPr>
            <p:ph type="subTitle" idx="1"/>
          </p:nvPr>
        </p:nvSpPr>
        <p:spPr>
          <a:xfrm>
            <a:off x="755576" y="843558"/>
            <a:ext cx="7344816" cy="2254576"/>
          </a:xfrm>
          <a:prstGeom prst="rect">
            <a:avLst/>
          </a:prstGeom>
        </p:spPr>
        <p:txBody>
          <a:bodyPr spcFirstLastPara="1" wrap="square" lIns="91425" tIns="91425" rIns="91425" bIns="91425" anchor="t" anchorCtr="0">
            <a:noAutofit/>
          </a:bodyPr>
          <a:lstStyle/>
          <a:p>
            <a:pPr marL="0" lvl="0" indent="0"/>
            <a:r>
              <a:rPr lang="en-US" dirty="0">
                <a:latin typeface="Times New Roman" pitchFamily="18" charset="0"/>
                <a:cs typeface="Times New Roman" pitchFamily="18" charset="0"/>
              </a:rPr>
              <a:t>The East Wing, which contains additional office space, was added to the White House in 1942. Among its uses, the East Wing has intermittently housed the offices and staff of the first lady and the White House Social Office. Rosalynn Carter, in 1977, was the first to place her personal office in the East Wing and to formally call it the "Office of the First Lady". The East Wing was built during World War II in order to hide the construction of an underground bunker to be used in emergencies. The bunker has come to be known as the Presidential Emergency Operations Center.</a:t>
            </a:r>
            <a:endParaRPr lang="en-US" dirty="0">
              <a:solidFill>
                <a:schemeClr val="tx1"/>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363688"/>
            <a:ext cx="444036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819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485</Words>
  <Application>Microsoft Office PowerPoint</Application>
  <PresentationFormat>Экран (16:9)</PresentationFormat>
  <Paragraphs>45</Paragraphs>
  <Slides>10</Slides>
  <Notes>10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Times New Roman</vt:lpstr>
      <vt:lpstr>Roboto</vt:lpstr>
      <vt:lpstr>Didact Gothic</vt:lpstr>
      <vt:lpstr>DM Serif Display</vt:lpstr>
      <vt:lpstr>Muli</vt:lpstr>
      <vt:lpstr>Darkle Slideshow by Slidesgo</vt:lpstr>
      <vt:lpstr>Altai State University</vt:lpstr>
      <vt:lpstr>Plan</vt:lpstr>
      <vt:lpstr>What is the White House? </vt:lpstr>
      <vt:lpstr>About the white house  </vt:lpstr>
      <vt:lpstr>Layout and amenities   </vt:lpstr>
      <vt:lpstr>Building history  </vt:lpstr>
      <vt:lpstr>Creation of the name of the white house  </vt:lpstr>
      <vt:lpstr>West Wing   </vt:lpstr>
      <vt:lpstr>East Wing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Altai State University</dc:title>
  <cp:lastModifiedBy>Vasilek</cp:lastModifiedBy>
  <cp:revision>7</cp:revision>
  <dcterms:modified xsi:type="dcterms:W3CDTF">2022-11-08T14:34:42Z</dcterms:modified>
</cp:coreProperties>
</file>