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8" r:id="rId1"/>
  </p:sldMasterIdLst>
  <p:notesMasterIdLst>
    <p:notesMasterId r:id="rId21"/>
  </p:notesMasterIdLst>
  <p:sldIdLst>
    <p:sldId id="256" r:id="rId2"/>
    <p:sldId id="257" r:id="rId3"/>
    <p:sldId id="258" r:id="rId4"/>
    <p:sldId id="259" r:id="rId5"/>
    <p:sldId id="260" r:id="rId6"/>
    <p:sldId id="263" r:id="rId7"/>
    <p:sldId id="264" r:id="rId8"/>
    <p:sldId id="271" r:id="rId9"/>
    <p:sldId id="277" r:id="rId10"/>
    <p:sldId id="274" r:id="rId11"/>
    <p:sldId id="276" r:id="rId12"/>
    <p:sldId id="275" r:id="rId13"/>
    <p:sldId id="272" r:id="rId14"/>
    <p:sldId id="273" r:id="rId15"/>
    <p:sldId id="278" r:id="rId16"/>
    <p:sldId id="280" r:id="rId17"/>
    <p:sldId id="281"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3" autoAdjust="0"/>
    <p:restoredTop sz="94660"/>
  </p:normalViewPr>
  <p:slideViewPr>
    <p:cSldViewPr snapToGrid="0">
      <p:cViewPr varScale="1">
        <p:scale>
          <a:sx n="73" d="100"/>
          <a:sy n="73" d="100"/>
        </p:scale>
        <p:origin x="6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25C4FE-078B-416A-BBA8-2F0B7C6CABFE}" type="datetimeFigureOut">
              <a:rPr lang="en-IN" smtClean="0"/>
              <a:t>06-01-2025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02B715-3A88-4E1C-9594-1BC00F579D83}" type="slidenum">
              <a:rPr lang="en-IN" smtClean="0"/>
              <a:t>‹#›</a:t>
            </a:fld>
            <a:endParaRPr lang="en-IN"/>
          </a:p>
        </p:txBody>
      </p:sp>
    </p:spTree>
    <p:extLst>
      <p:ext uri="{BB962C8B-B14F-4D97-AF65-F5344CB8AC3E}">
        <p14:creationId xmlns:p14="http://schemas.microsoft.com/office/powerpoint/2010/main" val="323476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902B715-3A88-4E1C-9594-1BC00F579D83}" type="slidenum">
              <a:rPr lang="en-IN" smtClean="0"/>
              <a:t>2</a:t>
            </a:fld>
            <a:endParaRPr lang="en-IN"/>
          </a:p>
        </p:txBody>
      </p:sp>
    </p:spTree>
    <p:extLst>
      <p:ext uri="{BB962C8B-B14F-4D97-AF65-F5344CB8AC3E}">
        <p14:creationId xmlns:p14="http://schemas.microsoft.com/office/powerpoint/2010/main" val="1536880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902B715-3A88-4E1C-9594-1BC00F579D83}" type="slidenum">
              <a:rPr lang="en-IN" smtClean="0"/>
              <a:t>3</a:t>
            </a:fld>
            <a:endParaRPr lang="en-IN"/>
          </a:p>
        </p:txBody>
      </p:sp>
    </p:spTree>
    <p:extLst>
      <p:ext uri="{BB962C8B-B14F-4D97-AF65-F5344CB8AC3E}">
        <p14:creationId xmlns:p14="http://schemas.microsoft.com/office/powerpoint/2010/main" val="194911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84147D-F279-48B5-BDA5-6316E5C2337B}" type="datetime1">
              <a:rPr lang="en-IN" smtClean="0"/>
              <a:t>06-01-2025</a:t>
            </a:fld>
            <a:endParaRPr lang="en-IN"/>
          </a:p>
        </p:txBody>
      </p:sp>
      <p:sp>
        <p:nvSpPr>
          <p:cNvPr id="5" name="Footer Placeholder 4"/>
          <p:cNvSpPr>
            <a:spLocks noGrp="1"/>
          </p:cNvSpPr>
          <p:nvPr>
            <p:ph type="ftr" sz="quarter" idx="11"/>
          </p:nvPr>
        </p:nvSpPr>
        <p:spPr/>
        <p:txBody>
          <a:bodyPr/>
          <a:lstStyle/>
          <a:p>
            <a:r>
              <a:rPr lang="en-IN" smtClean="0"/>
              <a:t>PRAKUL H N, B. E., AI &amp; ML, AIT CHIKKAMAGALURU</a:t>
            </a:r>
            <a:endParaRPr lang="en-IN"/>
          </a:p>
        </p:txBody>
      </p:sp>
      <p:sp>
        <p:nvSpPr>
          <p:cNvPr id="6" name="Slide Number Placeholder 5"/>
          <p:cNvSpPr>
            <a:spLocks noGrp="1"/>
          </p:cNvSpPr>
          <p:nvPr>
            <p:ph type="sldNum" sz="quarter" idx="12"/>
          </p:nvPr>
        </p:nvSpPr>
        <p:spPr/>
        <p:txBody>
          <a:bodyPr/>
          <a:lstStyle/>
          <a:p>
            <a:fld id="{93BF950A-EFA5-4E18-B564-38CC10EFA1B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42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6528F9-17FB-41D0-A209-8D3922528015}" type="datetime1">
              <a:rPr lang="en-IN" smtClean="0"/>
              <a:t>06-01-2025</a:t>
            </a:fld>
            <a:endParaRPr lang="en-IN"/>
          </a:p>
        </p:txBody>
      </p:sp>
      <p:sp>
        <p:nvSpPr>
          <p:cNvPr id="5" name="Footer Placeholder 4"/>
          <p:cNvSpPr>
            <a:spLocks noGrp="1"/>
          </p:cNvSpPr>
          <p:nvPr>
            <p:ph type="ftr" sz="quarter" idx="11"/>
          </p:nvPr>
        </p:nvSpPr>
        <p:spPr/>
        <p:txBody>
          <a:bodyPr/>
          <a:lstStyle/>
          <a:p>
            <a:r>
              <a:rPr lang="en-IN" smtClean="0"/>
              <a:t>PRAKUL H N, B. E., AI &amp; ML, AIT CHIKKAMAGALURU</a:t>
            </a:r>
            <a:endParaRPr lang="en-IN"/>
          </a:p>
        </p:txBody>
      </p:sp>
      <p:sp>
        <p:nvSpPr>
          <p:cNvPr id="6" name="Slide Number Placeholder 5"/>
          <p:cNvSpPr>
            <a:spLocks noGrp="1"/>
          </p:cNvSpPr>
          <p:nvPr>
            <p:ph type="sldNum" sz="quarter" idx="12"/>
          </p:nvPr>
        </p:nvSpPr>
        <p:spPr/>
        <p:txBody>
          <a:bodyPr/>
          <a:lstStyle/>
          <a:p>
            <a:fld id="{93BF950A-EFA5-4E18-B564-38CC10EFA1B1}" type="slidenum">
              <a:rPr lang="en-IN" smtClean="0"/>
              <a:t>‹#›</a:t>
            </a:fld>
            <a:endParaRPr lang="en-IN"/>
          </a:p>
        </p:txBody>
      </p:sp>
    </p:spTree>
    <p:extLst>
      <p:ext uri="{BB962C8B-B14F-4D97-AF65-F5344CB8AC3E}">
        <p14:creationId xmlns:p14="http://schemas.microsoft.com/office/powerpoint/2010/main" val="570094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21C91-37BC-4402-90BD-A59BAC460139}" type="datetime1">
              <a:rPr lang="en-IN" smtClean="0"/>
              <a:t>06-01-2025</a:t>
            </a:fld>
            <a:endParaRPr lang="en-IN"/>
          </a:p>
        </p:txBody>
      </p:sp>
      <p:sp>
        <p:nvSpPr>
          <p:cNvPr id="5" name="Footer Placeholder 4"/>
          <p:cNvSpPr>
            <a:spLocks noGrp="1"/>
          </p:cNvSpPr>
          <p:nvPr>
            <p:ph type="ftr" sz="quarter" idx="11"/>
          </p:nvPr>
        </p:nvSpPr>
        <p:spPr/>
        <p:txBody>
          <a:bodyPr/>
          <a:lstStyle/>
          <a:p>
            <a:r>
              <a:rPr lang="en-IN" smtClean="0"/>
              <a:t>PRAKUL H N, B. E., AI &amp; ML, AIT CHIKKAMAGALURU</a:t>
            </a:r>
            <a:endParaRPr lang="en-IN"/>
          </a:p>
        </p:txBody>
      </p:sp>
      <p:sp>
        <p:nvSpPr>
          <p:cNvPr id="6" name="Slide Number Placeholder 5"/>
          <p:cNvSpPr>
            <a:spLocks noGrp="1"/>
          </p:cNvSpPr>
          <p:nvPr>
            <p:ph type="sldNum" sz="quarter" idx="12"/>
          </p:nvPr>
        </p:nvSpPr>
        <p:spPr/>
        <p:txBody>
          <a:bodyPr/>
          <a:lstStyle/>
          <a:p>
            <a:fld id="{93BF950A-EFA5-4E18-B564-38CC10EFA1B1}" type="slidenum">
              <a:rPr lang="en-IN" smtClean="0"/>
              <a:t>‹#›</a:t>
            </a:fld>
            <a:endParaRPr lang="en-IN"/>
          </a:p>
        </p:txBody>
      </p:sp>
    </p:spTree>
    <p:extLst>
      <p:ext uri="{BB962C8B-B14F-4D97-AF65-F5344CB8AC3E}">
        <p14:creationId xmlns:p14="http://schemas.microsoft.com/office/powerpoint/2010/main" val="2985140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1E854B-D7E3-4C0A-8295-60C30FE91DD2}" type="datetime1">
              <a:rPr lang="en-IN" smtClean="0"/>
              <a:t>06-01-2025</a:t>
            </a:fld>
            <a:endParaRPr lang="en-IN"/>
          </a:p>
        </p:txBody>
      </p:sp>
      <p:sp>
        <p:nvSpPr>
          <p:cNvPr id="5" name="Footer Placeholder 4"/>
          <p:cNvSpPr>
            <a:spLocks noGrp="1"/>
          </p:cNvSpPr>
          <p:nvPr>
            <p:ph type="ftr" sz="quarter" idx="11"/>
          </p:nvPr>
        </p:nvSpPr>
        <p:spPr/>
        <p:txBody>
          <a:bodyPr/>
          <a:lstStyle/>
          <a:p>
            <a:r>
              <a:rPr lang="en-IN" smtClean="0"/>
              <a:t>PRAKUL H N, B. E., AI &amp; ML, AIT CHIKKAMAGALURU</a:t>
            </a:r>
            <a:endParaRPr lang="en-IN"/>
          </a:p>
        </p:txBody>
      </p:sp>
      <p:sp>
        <p:nvSpPr>
          <p:cNvPr id="6" name="Slide Number Placeholder 5"/>
          <p:cNvSpPr>
            <a:spLocks noGrp="1"/>
          </p:cNvSpPr>
          <p:nvPr>
            <p:ph type="sldNum" sz="quarter" idx="12"/>
          </p:nvPr>
        </p:nvSpPr>
        <p:spPr/>
        <p:txBody>
          <a:bodyPr/>
          <a:lstStyle/>
          <a:p>
            <a:fld id="{93BF950A-EFA5-4E18-B564-38CC10EFA1B1}" type="slidenum">
              <a:rPr lang="en-IN" smtClean="0"/>
              <a:t>‹#›</a:t>
            </a:fld>
            <a:endParaRPr lang="en-IN"/>
          </a:p>
        </p:txBody>
      </p:sp>
    </p:spTree>
    <p:extLst>
      <p:ext uri="{BB962C8B-B14F-4D97-AF65-F5344CB8AC3E}">
        <p14:creationId xmlns:p14="http://schemas.microsoft.com/office/powerpoint/2010/main" val="1954431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B0A42A-0850-476D-88B6-A80776B872AF}" type="datetime1">
              <a:rPr lang="en-IN" smtClean="0"/>
              <a:t>06-01-2025</a:t>
            </a:fld>
            <a:endParaRPr lang="en-IN"/>
          </a:p>
        </p:txBody>
      </p:sp>
      <p:sp>
        <p:nvSpPr>
          <p:cNvPr id="5" name="Footer Placeholder 4"/>
          <p:cNvSpPr>
            <a:spLocks noGrp="1"/>
          </p:cNvSpPr>
          <p:nvPr>
            <p:ph type="ftr" sz="quarter" idx="11"/>
          </p:nvPr>
        </p:nvSpPr>
        <p:spPr/>
        <p:txBody>
          <a:bodyPr/>
          <a:lstStyle/>
          <a:p>
            <a:r>
              <a:rPr lang="en-IN" smtClean="0"/>
              <a:t>PRAKUL H N, B. E., AI &amp; ML, AIT CHIKKAMAGALURU</a:t>
            </a:r>
            <a:endParaRPr lang="en-IN"/>
          </a:p>
        </p:txBody>
      </p:sp>
      <p:sp>
        <p:nvSpPr>
          <p:cNvPr id="6" name="Slide Number Placeholder 5"/>
          <p:cNvSpPr>
            <a:spLocks noGrp="1"/>
          </p:cNvSpPr>
          <p:nvPr>
            <p:ph type="sldNum" sz="quarter" idx="12"/>
          </p:nvPr>
        </p:nvSpPr>
        <p:spPr/>
        <p:txBody>
          <a:bodyPr/>
          <a:lstStyle/>
          <a:p>
            <a:fld id="{93BF950A-EFA5-4E18-B564-38CC10EFA1B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756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94F240-8AA4-4B54-9FA9-C5F5AEC43418}" type="datetime1">
              <a:rPr lang="en-IN" smtClean="0"/>
              <a:t>06-01-2025</a:t>
            </a:fld>
            <a:endParaRPr lang="en-IN"/>
          </a:p>
        </p:txBody>
      </p:sp>
      <p:sp>
        <p:nvSpPr>
          <p:cNvPr id="6" name="Footer Placeholder 5"/>
          <p:cNvSpPr>
            <a:spLocks noGrp="1"/>
          </p:cNvSpPr>
          <p:nvPr>
            <p:ph type="ftr" sz="quarter" idx="11"/>
          </p:nvPr>
        </p:nvSpPr>
        <p:spPr/>
        <p:txBody>
          <a:bodyPr/>
          <a:lstStyle/>
          <a:p>
            <a:r>
              <a:rPr lang="en-IN" smtClean="0"/>
              <a:t>PRAKUL H N, B. E., AI &amp; ML, AIT CHIKKAMAGALURU</a:t>
            </a:r>
            <a:endParaRPr lang="en-IN"/>
          </a:p>
        </p:txBody>
      </p:sp>
      <p:sp>
        <p:nvSpPr>
          <p:cNvPr id="7" name="Slide Number Placeholder 6"/>
          <p:cNvSpPr>
            <a:spLocks noGrp="1"/>
          </p:cNvSpPr>
          <p:nvPr>
            <p:ph type="sldNum" sz="quarter" idx="12"/>
          </p:nvPr>
        </p:nvSpPr>
        <p:spPr/>
        <p:txBody>
          <a:bodyPr/>
          <a:lstStyle/>
          <a:p>
            <a:fld id="{93BF950A-EFA5-4E18-B564-38CC10EFA1B1}" type="slidenum">
              <a:rPr lang="en-IN" smtClean="0"/>
              <a:t>‹#›</a:t>
            </a:fld>
            <a:endParaRPr lang="en-IN"/>
          </a:p>
        </p:txBody>
      </p:sp>
    </p:spTree>
    <p:extLst>
      <p:ext uri="{BB962C8B-B14F-4D97-AF65-F5344CB8AC3E}">
        <p14:creationId xmlns:p14="http://schemas.microsoft.com/office/powerpoint/2010/main" val="2331986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818DC2E-D611-42A2-91C1-DD9DA9961D7A}" type="datetime1">
              <a:rPr lang="en-IN" smtClean="0"/>
              <a:t>06-01-2025</a:t>
            </a:fld>
            <a:endParaRPr lang="en-IN"/>
          </a:p>
        </p:txBody>
      </p:sp>
      <p:sp>
        <p:nvSpPr>
          <p:cNvPr id="8" name="Footer Placeholder 7"/>
          <p:cNvSpPr>
            <a:spLocks noGrp="1"/>
          </p:cNvSpPr>
          <p:nvPr>
            <p:ph type="ftr" sz="quarter" idx="11"/>
          </p:nvPr>
        </p:nvSpPr>
        <p:spPr/>
        <p:txBody>
          <a:bodyPr/>
          <a:lstStyle/>
          <a:p>
            <a:r>
              <a:rPr lang="en-IN" smtClean="0"/>
              <a:t>PRAKUL H N, B. E., AI &amp; ML, AIT CHIKKAMAGALURU</a:t>
            </a:r>
            <a:endParaRPr lang="en-IN"/>
          </a:p>
        </p:txBody>
      </p:sp>
      <p:sp>
        <p:nvSpPr>
          <p:cNvPr id="9" name="Slide Number Placeholder 8"/>
          <p:cNvSpPr>
            <a:spLocks noGrp="1"/>
          </p:cNvSpPr>
          <p:nvPr>
            <p:ph type="sldNum" sz="quarter" idx="12"/>
          </p:nvPr>
        </p:nvSpPr>
        <p:spPr/>
        <p:txBody>
          <a:bodyPr/>
          <a:lstStyle/>
          <a:p>
            <a:fld id="{93BF950A-EFA5-4E18-B564-38CC10EFA1B1}" type="slidenum">
              <a:rPr lang="en-IN" smtClean="0"/>
              <a:t>‹#›</a:t>
            </a:fld>
            <a:endParaRPr lang="en-IN"/>
          </a:p>
        </p:txBody>
      </p:sp>
    </p:spTree>
    <p:extLst>
      <p:ext uri="{BB962C8B-B14F-4D97-AF65-F5344CB8AC3E}">
        <p14:creationId xmlns:p14="http://schemas.microsoft.com/office/powerpoint/2010/main" val="98125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47C9F4-D587-4045-B3A1-492CA6B1FD8B}" type="datetime1">
              <a:rPr lang="en-IN" smtClean="0"/>
              <a:t>06-01-2025</a:t>
            </a:fld>
            <a:endParaRPr lang="en-IN"/>
          </a:p>
        </p:txBody>
      </p:sp>
      <p:sp>
        <p:nvSpPr>
          <p:cNvPr id="4" name="Footer Placeholder 3"/>
          <p:cNvSpPr>
            <a:spLocks noGrp="1"/>
          </p:cNvSpPr>
          <p:nvPr>
            <p:ph type="ftr" sz="quarter" idx="11"/>
          </p:nvPr>
        </p:nvSpPr>
        <p:spPr/>
        <p:txBody>
          <a:bodyPr/>
          <a:lstStyle/>
          <a:p>
            <a:r>
              <a:rPr lang="en-IN" smtClean="0"/>
              <a:t>PRAKUL H N, B. E., AI &amp; ML, AIT CHIKKAMAGALURU</a:t>
            </a:r>
            <a:endParaRPr lang="en-IN"/>
          </a:p>
        </p:txBody>
      </p:sp>
      <p:sp>
        <p:nvSpPr>
          <p:cNvPr id="5" name="Slide Number Placeholder 4"/>
          <p:cNvSpPr>
            <a:spLocks noGrp="1"/>
          </p:cNvSpPr>
          <p:nvPr>
            <p:ph type="sldNum" sz="quarter" idx="12"/>
          </p:nvPr>
        </p:nvSpPr>
        <p:spPr/>
        <p:txBody>
          <a:bodyPr/>
          <a:lstStyle/>
          <a:p>
            <a:fld id="{93BF950A-EFA5-4E18-B564-38CC10EFA1B1}" type="slidenum">
              <a:rPr lang="en-IN" smtClean="0"/>
              <a:t>‹#›</a:t>
            </a:fld>
            <a:endParaRPr lang="en-IN"/>
          </a:p>
        </p:txBody>
      </p:sp>
    </p:spTree>
    <p:extLst>
      <p:ext uri="{BB962C8B-B14F-4D97-AF65-F5344CB8AC3E}">
        <p14:creationId xmlns:p14="http://schemas.microsoft.com/office/powerpoint/2010/main" val="699939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E93344-7A57-4EFD-B034-930EE4E11562}" type="datetime1">
              <a:rPr lang="en-IN" smtClean="0"/>
              <a:t>06-01-2025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smtClean="0"/>
              <a:t>PRAKUL H N, B. E., AI &amp; ML, AIT CHIKKAMAGALURU</a:t>
            </a:r>
            <a:endParaRPr lang="en-IN"/>
          </a:p>
        </p:txBody>
      </p:sp>
      <p:sp>
        <p:nvSpPr>
          <p:cNvPr id="9" name="Slide Number Placeholder 8"/>
          <p:cNvSpPr>
            <a:spLocks noGrp="1"/>
          </p:cNvSpPr>
          <p:nvPr>
            <p:ph type="sldNum" sz="quarter" idx="12"/>
          </p:nvPr>
        </p:nvSpPr>
        <p:spPr/>
        <p:txBody>
          <a:bodyPr/>
          <a:lstStyle/>
          <a:p>
            <a:fld id="{93BF950A-EFA5-4E18-B564-38CC10EFA1B1}" type="slidenum">
              <a:rPr lang="en-IN" smtClean="0"/>
              <a:t>‹#›</a:t>
            </a:fld>
            <a:endParaRPr lang="en-IN"/>
          </a:p>
        </p:txBody>
      </p:sp>
    </p:spTree>
    <p:extLst>
      <p:ext uri="{BB962C8B-B14F-4D97-AF65-F5344CB8AC3E}">
        <p14:creationId xmlns:p14="http://schemas.microsoft.com/office/powerpoint/2010/main" val="323794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6878EFB-0F5E-4933-B10B-2F7F543903D1}" type="datetime1">
              <a:rPr lang="en-IN" smtClean="0"/>
              <a:t>06-01-2025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smtClean="0"/>
              <a:t>PRAKUL H N, B. E., AI &amp; ML, AIT CHIKKAMAGALURU</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3BF950A-EFA5-4E18-B564-38CC10EFA1B1}" type="slidenum">
              <a:rPr lang="en-IN" smtClean="0"/>
              <a:t>‹#›</a:t>
            </a:fld>
            <a:endParaRPr lang="en-IN"/>
          </a:p>
        </p:txBody>
      </p:sp>
    </p:spTree>
    <p:extLst>
      <p:ext uri="{BB962C8B-B14F-4D97-AF65-F5344CB8AC3E}">
        <p14:creationId xmlns:p14="http://schemas.microsoft.com/office/powerpoint/2010/main" val="68298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7358C7-F14C-422D-96F5-50E8646B25BF}" type="datetime1">
              <a:rPr lang="en-IN" smtClean="0"/>
              <a:t>06-01-2025</a:t>
            </a:fld>
            <a:endParaRPr lang="en-IN"/>
          </a:p>
        </p:txBody>
      </p:sp>
      <p:sp>
        <p:nvSpPr>
          <p:cNvPr id="6" name="Footer Placeholder 5"/>
          <p:cNvSpPr>
            <a:spLocks noGrp="1"/>
          </p:cNvSpPr>
          <p:nvPr>
            <p:ph type="ftr" sz="quarter" idx="11"/>
          </p:nvPr>
        </p:nvSpPr>
        <p:spPr/>
        <p:txBody>
          <a:bodyPr/>
          <a:lstStyle/>
          <a:p>
            <a:r>
              <a:rPr lang="en-IN" smtClean="0"/>
              <a:t>PRAKUL H N, B. E., AI &amp; ML, AIT CHIKKAMAGALURU</a:t>
            </a:r>
            <a:endParaRPr lang="en-IN"/>
          </a:p>
        </p:txBody>
      </p:sp>
      <p:sp>
        <p:nvSpPr>
          <p:cNvPr id="7" name="Slide Number Placeholder 6"/>
          <p:cNvSpPr>
            <a:spLocks noGrp="1"/>
          </p:cNvSpPr>
          <p:nvPr>
            <p:ph type="sldNum" sz="quarter" idx="12"/>
          </p:nvPr>
        </p:nvSpPr>
        <p:spPr/>
        <p:txBody>
          <a:bodyPr/>
          <a:lstStyle/>
          <a:p>
            <a:fld id="{93BF950A-EFA5-4E18-B564-38CC10EFA1B1}" type="slidenum">
              <a:rPr lang="en-IN" smtClean="0"/>
              <a:t>‹#›</a:t>
            </a:fld>
            <a:endParaRPr lang="en-IN"/>
          </a:p>
        </p:txBody>
      </p:sp>
    </p:spTree>
    <p:extLst>
      <p:ext uri="{BB962C8B-B14F-4D97-AF65-F5344CB8AC3E}">
        <p14:creationId xmlns:p14="http://schemas.microsoft.com/office/powerpoint/2010/main" val="8125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3BF4017-C72A-4CB2-B342-07B8CB482B56}" type="datetime1">
              <a:rPr lang="en-IN" smtClean="0"/>
              <a:t>06-01-2025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smtClean="0"/>
              <a:t>PRAKUL H N, B. E., AI &amp; ML, AIT CHIKKAMAGALURU</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3BF950A-EFA5-4E18-B564-38CC10EFA1B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739586"/>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pp.powerbi.com/view?r=eyJrIjoiNGYzOTc3YTYtZDgyMi00NzFkLTk2NzAtNTM5OGVjM2MyODNhIiwidCI6ImI3MzM3ODVhLTZhNmYtNGY3My04MWJiLTBjMzRiOWE1MmVkOSJ9"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uilding, sitting, bench, side&#10;&#10;Description automatically generated">
            <a:extLst>
              <a:ext uri="{FF2B5EF4-FFF2-40B4-BE49-F238E27FC236}">
                <a16:creationId xmlns:a16="http://schemas.microsoft.com/office/drawing/2014/main" xmlns="" id="{282CF6DD-7FE8-4063-9551-1B7BBCE92A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1"/>
            <a:ext cx="4635315" cy="6857999"/>
          </a:xfrm>
          <a:prstGeom prst="rect">
            <a:avLst/>
          </a:prstGeom>
        </p:spPr>
      </p:pic>
      <p:sp>
        <p:nvSpPr>
          <p:cNvPr id="6" name="Rectangle 5">
            <a:extLst>
              <a:ext uri="{FF2B5EF4-FFF2-40B4-BE49-F238E27FC236}">
                <a16:creationId xmlns:a16="http://schemas.microsoft.com/office/drawing/2014/main" xmlns="" id="{1682D6DE-8C66-1464-1E09-6A0AC6B705D4}"/>
              </a:ext>
            </a:extLst>
          </p:cNvPr>
          <p:cNvSpPr/>
          <p:nvPr/>
        </p:nvSpPr>
        <p:spPr bwMode="auto">
          <a:xfrm>
            <a:off x="0" y="-26893"/>
            <a:ext cx="12192000" cy="1415772"/>
          </a:xfrm>
          <a:prstGeom prst="rect">
            <a:avLst/>
          </a:prstGeom>
          <a:solidFill>
            <a:srgbClr val="9BA8B7"/>
          </a:solidFill>
        </p:spPr>
        <p:txBody>
          <a:bodyPr wrap="square">
            <a:spAutoFit/>
          </a:bodyPr>
          <a:lstStyle/>
          <a:p>
            <a:pPr algn="ctr">
              <a:defRPr/>
            </a:pPr>
            <a:r>
              <a:rPr lang="en-IN" sz="1400" b="1" dirty="0">
                <a:effectLst>
                  <a:outerShdw blurRad="38100" dist="38100" dir="2700000" algn="tl">
                    <a:srgbClr val="000000">
                      <a:alpha val="43137"/>
                    </a:srgbClr>
                  </a:outerShdw>
                </a:effectLst>
                <a:latin typeface="Cambria Math" pitchFamily="18" charset="0"/>
                <a:ea typeface="Cambria Math" pitchFamily="18" charset="0"/>
              </a:rPr>
              <a:t>|| Jai Sri </a:t>
            </a:r>
            <a:r>
              <a:rPr lang="en-IN" sz="1400" b="1" dirty="0" err="1">
                <a:effectLst>
                  <a:outerShdw blurRad="38100" dist="38100" dir="2700000" algn="tl">
                    <a:srgbClr val="000000">
                      <a:alpha val="43137"/>
                    </a:srgbClr>
                  </a:outerShdw>
                </a:effectLst>
                <a:latin typeface="Cambria Math" pitchFamily="18" charset="0"/>
                <a:ea typeface="Cambria Math" pitchFamily="18" charset="0"/>
              </a:rPr>
              <a:t>Gurudev</a:t>
            </a:r>
            <a:r>
              <a:rPr lang="en-IN" sz="1400" b="1" dirty="0">
                <a:effectLst>
                  <a:outerShdw blurRad="38100" dist="38100" dir="2700000" algn="tl">
                    <a:srgbClr val="000000">
                      <a:alpha val="43137"/>
                    </a:srgbClr>
                  </a:outerShdw>
                </a:effectLst>
                <a:latin typeface="Cambria Math" pitchFamily="18" charset="0"/>
                <a:ea typeface="Cambria Math" pitchFamily="18" charset="0"/>
              </a:rPr>
              <a:t> ||</a:t>
            </a:r>
          </a:p>
          <a:p>
            <a:pPr algn="ctr">
              <a:defRPr/>
            </a:pPr>
            <a:r>
              <a:rPr lang="en-IN" sz="1400" b="1" dirty="0">
                <a:effectLst>
                  <a:outerShdw blurRad="38100" dist="38100" dir="2700000" algn="tl">
                    <a:srgbClr val="000000">
                      <a:alpha val="43137"/>
                    </a:srgbClr>
                  </a:outerShdw>
                </a:effectLst>
                <a:latin typeface="Cambria Math" pitchFamily="18" charset="0"/>
                <a:ea typeface="Cambria Math" pitchFamily="18" charset="0"/>
              </a:rPr>
              <a:t>Sri Adichunchanagiri </a:t>
            </a:r>
            <a:r>
              <a:rPr lang="en-IN" sz="1400" b="1" dirty="0" err="1">
                <a:effectLst>
                  <a:outerShdw blurRad="38100" dist="38100" dir="2700000" algn="tl">
                    <a:srgbClr val="000000">
                      <a:alpha val="43137"/>
                    </a:srgbClr>
                  </a:outerShdw>
                </a:effectLst>
                <a:latin typeface="Cambria Math" pitchFamily="18" charset="0"/>
                <a:ea typeface="Cambria Math" pitchFamily="18" charset="0"/>
              </a:rPr>
              <a:t>Shikshana</a:t>
            </a:r>
            <a:r>
              <a:rPr lang="en-IN" sz="1400" b="1" dirty="0">
                <a:effectLst>
                  <a:outerShdw blurRad="38100" dist="38100" dir="2700000" algn="tl">
                    <a:srgbClr val="000000">
                      <a:alpha val="43137"/>
                    </a:srgbClr>
                  </a:outerShdw>
                </a:effectLst>
                <a:latin typeface="Cambria Math" pitchFamily="18" charset="0"/>
                <a:ea typeface="Cambria Math" pitchFamily="18" charset="0"/>
              </a:rPr>
              <a:t> Trust ® </a:t>
            </a:r>
          </a:p>
          <a:p>
            <a:pPr algn="ctr">
              <a:defRPr/>
            </a:pPr>
            <a:r>
              <a:rPr lang="en-IN" dirty="0">
                <a:effectLst>
                  <a:outerShdw blurRad="38100" dist="38100" dir="2700000" algn="tl">
                    <a:srgbClr val="000000">
                      <a:alpha val="43137"/>
                    </a:srgbClr>
                  </a:outerShdw>
                </a:effectLst>
                <a:latin typeface="Cambria Math" pitchFamily="18" charset="0"/>
                <a:ea typeface="Cambria Math" pitchFamily="18" charset="0"/>
              </a:rPr>
              <a:t>ADICHUNCHANAGIRI INSTITUTE OF TECHNOLOGY </a:t>
            </a:r>
          </a:p>
          <a:p>
            <a:pPr algn="ctr">
              <a:defRPr/>
            </a:pPr>
            <a:r>
              <a:rPr lang="en-IN" sz="1200" b="1" dirty="0">
                <a:effectLst>
                  <a:outerShdw blurRad="38100" dist="38100" dir="2700000" algn="tl">
                    <a:srgbClr val="000000">
                      <a:alpha val="43137"/>
                    </a:srgbClr>
                  </a:outerShdw>
                </a:effectLst>
                <a:latin typeface="Cambria Math" pitchFamily="18" charset="0"/>
                <a:ea typeface="Cambria Math" pitchFamily="18" charset="0"/>
              </a:rPr>
              <a:t>(An ISO 9001 : 2008 Certified) </a:t>
            </a:r>
          </a:p>
          <a:p>
            <a:pPr algn="ctr">
              <a:defRPr/>
            </a:pPr>
            <a:r>
              <a:rPr lang="en-IN" sz="1200" b="1" dirty="0">
                <a:effectLst>
                  <a:outerShdw blurRad="38100" dist="38100" dir="2700000" algn="tl">
                    <a:srgbClr val="000000">
                      <a:alpha val="43137"/>
                    </a:srgbClr>
                  </a:outerShdw>
                </a:effectLst>
                <a:latin typeface="Cambria Math" pitchFamily="18" charset="0"/>
                <a:ea typeface="Cambria Math" pitchFamily="18" charset="0"/>
              </a:rPr>
              <a:t>Affiliated to Visvesvaraya Technological University (VTU), </a:t>
            </a:r>
            <a:r>
              <a:rPr lang="en-IN" sz="1200" b="1" dirty="0" err="1">
                <a:effectLst>
                  <a:outerShdw blurRad="38100" dist="38100" dir="2700000" algn="tl">
                    <a:srgbClr val="000000">
                      <a:alpha val="43137"/>
                    </a:srgbClr>
                  </a:outerShdw>
                </a:effectLst>
                <a:latin typeface="Cambria Math" pitchFamily="18" charset="0"/>
                <a:ea typeface="Cambria Math" pitchFamily="18" charset="0"/>
              </a:rPr>
              <a:t>Belagavi</a:t>
            </a:r>
            <a:r>
              <a:rPr lang="en-IN" sz="1200" b="1" dirty="0">
                <a:effectLst>
                  <a:outerShdw blurRad="38100" dist="38100" dir="2700000" algn="tl">
                    <a:srgbClr val="000000">
                      <a:alpha val="43137"/>
                    </a:srgbClr>
                  </a:outerShdw>
                </a:effectLst>
                <a:latin typeface="Cambria Math" pitchFamily="18" charset="0"/>
                <a:ea typeface="Cambria Math" pitchFamily="18" charset="0"/>
              </a:rPr>
              <a:t> ,</a:t>
            </a:r>
          </a:p>
          <a:p>
            <a:pPr algn="ctr">
              <a:defRPr/>
            </a:pPr>
            <a:r>
              <a:rPr lang="en-IN" sz="1200" b="1" dirty="0">
                <a:effectLst>
                  <a:outerShdw blurRad="38100" dist="38100" dir="2700000" algn="tl">
                    <a:srgbClr val="000000">
                      <a:alpha val="43137"/>
                    </a:srgbClr>
                  </a:outerShdw>
                </a:effectLst>
                <a:latin typeface="Cambria Math" pitchFamily="18" charset="0"/>
                <a:ea typeface="Cambria Math" pitchFamily="18" charset="0"/>
              </a:rPr>
              <a:t>Approved by AICTE, New Delhi ,  </a:t>
            </a:r>
            <a:r>
              <a:rPr lang="en-IN" sz="1600" b="1" dirty="0" err="1" smtClean="0">
                <a:effectLst>
                  <a:outerShdw blurRad="38100" dist="38100" dir="2700000" algn="tl">
                    <a:srgbClr val="000000">
                      <a:alpha val="43137"/>
                    </a:srgbClr>
                  </a:outerShdw>
                </a:effectLst>
                <a:latin typeface="Cambria Math" pitchFamily="18" charset="0"/>
                <a:ea typeface="Cambria Math" pitchFamily="18" charset="0"/>
              </a:rPr>
              <a:t>Jyothi</a:t>
            </a:r>
            <a:r>
              <a:rPr lang="en-IN" sz="1600" b="1" dirty="0" smtClean="0">
                <a:effectLst>
                  <a:outerShdw blurRad="38100" dist="38100" dir="2700000" algn="tl">
                    <a:srgbClr val="000000">
                      <a:alpha val="43137"/>
                    </a:srgbClr>
                  </a:outerShdw>
                </a:effectLst>
                <a:latin typeface="Cambria Math" pitchFamily="18" charset="0"/>
                <a:ea typeface="Cambria Math" pitchFamily="18" charset="0"/>
              </a:rPr>
              <a:t> Nagar</a:t>
            </a:r>
            <a:r>
              <a:rPr lang="en-IN" sz="1600" b="1" dirty="0">
                <a:effectLst>
                  <a:outerShdw blurRad="38100" dist="38100" dir="2700000" algn="tl">
                    <a:srgbClr val="000000">
                      <a:alpha val="43137"/>
                    </a:srgbClr>
                  </a:outerShdw>
                </a:effectLst>
                <a:latin typeface="Cambria Math" pitchFamily="18" charset="0"/>
                <a:ea typeface="Cambria Math" pitchFamily="18" charset="0"/>
              </a:rPr>
              <a:t>, Chikkamagaluru – 577 </a:t>
            </a:r>
            <a:r>
              <a:rPr lang="en-IN" sz="1600" b="1" dirty="0" smtClean="0">
                <a:effectLst>
                  <a:outerShdw blurRad="38100" dist="38100" dir="2700000" algn="tl">
                    <a:srgbClr val="000000">
                      <a:alpha val="43137"/>
                    </a:srgbClr>
                  </a:outerShdw>
                </a:effectLst>
                <a:latin typeface="Cambria Math" pitchFamily="18" charset="0"/>
                <a:ea typeface="Cambria Math" pitchFamily="18" charset="0"/>
              </a:rPr>
              <a:t>102</a:t>
            </a:r>
            <a:endParaRPr lang="en-IN" sz="1400" b="1" dirty="0">
              <a:effectLst>
                <a:outerShdw blurRad="38100" dist="38100" dir="2700000" algn="tl">
                  <a:srgbClr val="000000">
                    <a:alpha val="43137"/>
                  </a:srgbClr>
                </a:outerShdw>
              </a:effectLst>
              <a:latin typeface="Cambria Math" pitchFamily="18" charset="0"/>
              <a:ea typeface="Cambria Math"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1196788" cy="141577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6589" y="-39189"/>
            <a:ext cx="1165412" cy="1415772"/>
          </a:xfrm>
          <a:prstGeom prst="rect">
            <a:avLst/>
          </a:prstGeom>
        </p:spPr>
      </p:pic>
      <p:pic>
        <p:nvPicPr>
          <p:cNvPr id="9" name="Picture 8" descr="AITCOLOR1">
            <a:extLst>
              <a:ext uri="{FF2B5EF4-FFF2-40B4-BE49-F238E27FC236}">
                <a16:creationId xmlns:a16="http://schemas.microsoft.com/office/drawing/2014/main" xmlns="" id="{05566FBE-83C7-F379-AE8F-7FC33FEBB2D7}"/>
              </a:ext>
            </a:extLst>
          </p:cNvPr>
          <p:cNvPicPr>
            <a:picLocks noChangeAspect="1" noChangeArrowheads="1"/>
          </p:cNvPicPr>
          <p:nvPr/>
        </p:nvPicPr>
        <p:blipFill>
          <a:blip r:embed="rId5" cstate="print">
            <a:clrChange>
              <a:clrFrom>
                <a:srgbClr val="FFFDFE"/>
              </a:clrFrom>
              <a:clrTo>
                <a:srgbClr val="FFFDFE">
                  <a:alpha val="0"/>
                </a:srgbClr>
              </a:clrTo>
            </a:clrChange>
          </a:blip>
          <a:srcRect/>
          <a:stretch>
            <a:fillRect/>
          </a:stretch>
        </p:blipFill>
        <p:spPr bwMode="auto">
          <a:xfrm>
            <a:off x="10130200" y="2081829"/>
            <a:ext cx="1831226" cy="2012983"/>
          </a:xfrm>
          <a:prstGeom prst="rect">
            <a:avLst/>
          </a:prstGeom>
          <a:noFill/>
          <a:ln w="9525">
            <a:noFill/>
            <a:miter lim="800000"/>
            <a:headEnd/>
            <a:tailEnd/>
          </a:ln>
        </p:spPr>
      </p:pic>
      <p:pic>
        <p:nvPicPr>
          <p:cNvPr id="10" name="Picture 9">
            <a:extLst>
              <a:ext uri="{FF2B5EF4-FFF2-40B4-BE49-F238E27FC236}">
                <a16:creationId xmlns:a16="http://schemas.microsoft.com/office/drawing/2014/main" xmlns="" id="{371C1E8E-A834-D7DB-C1C5-7728979492F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30200" y="4248702"/>
            <a:ext cx="1831226" cy="2243538"/>
          </a:xfrm>
          <a:prstGeom prst="rect">
            <a:avLst/>
          </a:prstGeom>
        </p:spPr>
      </p:pic>
      <p:sp>
        <p:nvSpPr>
          <p:cNvPr id="12" name="Rectangle 11"/>
          <p:cNvSpPr/>
          <p:nvPr/>
        </p:nvSpPr>
        <p:spPr>
          <a:xfrm>
            <a:off x="4838503" y="1546457"/>
            <a:ext cx="6630686" cy="1323439"/>
          </a:xfrm>
          <a:prstGeom prst="rect">
            <a:avLst/>
          </a:prstGeom>
        </p:spPr>
        <p:txBody>
          <a:bodyPr wrap="square">
            <a:spAutoFit/>
          </a:bodyPr>
          <a:lstStyle/>
          <a:p>
            <a:pPr algn="just"/>
            <a:r>
              <a:rPr lang="en-US" sz="4000" dirty="0" smtClean="0">
                <a:solidFill>
                  <a:srgbClr val="80A36D"/>
                </a:solidFill>
                <a:latin typeface="Times New Roman" panose="02020603050405020304" pitchFamily="18" charset="0"/>
                <a:cs typeface="Times New Roman" panose="02020603050405020304" pitchFamily="18" charset="0"/>
              </a:rPr>
              <a:t>A Data-Driven LinkedIn </a:t>
            </a:r>
          </a:p>
          <a:p>
            <a:pPr algn="just"/>
            <a:r>
              <a:rPr lang="en-US" sz="4000" dirty="0" smtClean="0">
                <a:solidFill>
                  <a:srgbClr val="80A36D"/>
                </a:solidFill>
                <a:latin typeface="Times New Roman" panose="02020603050405020304" pitchFamily="18" charset="0"/>
                <a:cs typeface="Times New Roman" panose="02020603050405020304" pitchFamily="18" charset="0"/>
              </a:rPr>
              <a:t>Analysis</a:t>
            </a:r>
            <a:endParaRPr lang="en-IN" sz="4000" dirty="0"/>
          </a:p>
        </p:txBody>
      </p:sp>
      <p:sp>
        <p:nvSpPr>
          <p:cNvPr id="13" name="Rectangle 12"/>
          <p:cNvSpPr/>
          <p:nvPr/>
        </p:nvSpPr>
        <p:spPr>
          <a:xfrm>
            <a:off x="4862451" y="2882191"/>
            <a:ext cx="6048102" cy="1477328"/>
          </a:xfrm>
          <a:prstGeom prst="rect">
            <a:avLst/>
          </a:prstGeom>
        </p:spPr>
        <p:txBody>
          <a:bodyPr wrap="square">
            <a:spAutoFit/>
          </a:bodyPr>
          <a:lstStyle/>
          <a:p>
            <a:r>
              <a:rPr lang="en-US" dirty="0" smtClean="0">
                <a:solidFill>
                  <a:srgbClr val="C00000"/>
                </a:solidFill>
                <a:latin typeface="Times New Roman" panose="02020603050405020304" pitchFamily="18" charset="0"/>
                <a:cs typeface="Times New Roman" panose="02020603050405020304" pitchFamily="18" charset="0"/>
              </a:rPr>
              <a:t>Presented By,</a:t>
            </a:r>
          </a:p>
          <a:p>
            <a:r>
              <a:rPr lang="en-US" dirty="0" smtClean="0">
                <a:solidFill>
                  <a:srgbClr val="7030A0"/>
                </a:solidFill>
                <a:latin typeface="Times New Roman" panose="02020603050405020304" pitchFamily="18" charset="0"/>
                <a:cs typeface="Times New Roman" panose="02020603050405020304" pitchFamily="18" charset="0"/>
              </a:rPr>
              <a:t>Prakul H N</a:t>
            </a:r>
          </a:p>
          <a:p>
            <a:r>
              <a:rPr lang="en-US" dirty="0" smtClean="0">
                <a:solidFill>
                  <a:srgbClr val="7030A0"/>
                </a:solidFill>
                <a:latin typeface="Times New Roman" panose="02020603050405020304" pitchFamily="18" charset="0"/>
                <a:cs typeface="Times New Roman" panose="02020603050405020304" pitchFamily="18" charset="0"/>
              </a:rPr>
              <a:t>5th semester student</a:t>
            </a:r>
          </a:p>
          <a:p>
            <a:r>
              <a:rPr lang="en-US" dirty="0" smtClean="0">
                <a:solidFill>
                  <a:srgbClr val="7030A0"/>
                </a:solidFill>
                <a:latin typeface="Times New Roman" panose="02020603050405020304" pitchFamily="18" charset="0"/>
                <a:cs typeface="Times New Roman" panose="02020603050405020304" pitchFamily="18" charset="0"/>
              </a:rPr>
              <a:t>Department of </a:t>
            </a:r>
            <a:r>
              <a:rPr lang="en-US" dirty="0">
                <a:solidFill>
                  <a:srgbClr val="7030A0"/>
                </a:solidFill>
                <a:latin typeface="Times New Roman" panose="02020603050405020304" pitchFamily="18" charset="0"/>
                <a:cs typeface="Times New Roman" panose="02020603050405020304" pitchFamily="18" charset="0"/>
              </a:rPr>
              <a:t>A</a:t>
            </a:r>
            <a:r>
              <a:rPr lang="en-US" dirty="0" smtClean="0">
                <a:solidFill>
                  <a:srgbClr val="7030A0"/>
                </a:solidFill>
                <a:latin typeface="Times New Roman" panose="02020603050405020304" pitchFamily="18" charset="0"/>
                <a:cs typeface="Times New Roman" panose="02020603050405020304" pitchFamily="18" charset="0"/>
              </a:rPr>
              <a:t>rtificial </a:t>
            </a:r>
            <a:r>
              <a:rPr lang="en-US" dirty="0">
                <a:solidFill>
                  <a:srgbClr val="7030A0"/>
                </a:solidFill>
                <a:latin typeface="Times New Roman" panose="02020603050405020304" pitchFamily="18" charset="0"/>
                <a:cs typeface="Times New Roman" panose="02020603050405020304" pitchFamily="18" charset="0"/>
              </a:rPr>
              <a:t>I</a:t>
            </a:r>
            <a:r>
              <a:rPr lang="en-US" dirty="0" smtClean="0">
                <a:solidFill>
                  <a:srgbClr val="7030A0"/>
                </a:solidFill>
                <a:latin typeface="Times New Roman" panose="02020603050405020304" pitchFamily="18" charset="0"/>
                <a:cs typeface="Times New Roman" panose="02020603050405020304" pitchFamily="18" charset="0"/>
              </a:rPr>
              <a:t>ntelligence and Machine Learning</a:t>
            </a:r>
          </a:p>
          <a:p>
            <a:r>
              <a:rPr lang="en-IN" dirty="0" err="1" smtClean="0">
                <a:solidFill>
                  <a:srgbClr val="7030A0"/>
                </a:solidFill>
                <a:latin typeface="Times New Roman" panose="02020603050405020304" pitchFamily="18" charset="0"/>
                <a:ea typeface="Cambria Math" pitchFamily="18" charset="0"/>
                <a:cs typeface="Times New Roman" panose="02020603050405020304" pitchFamily="18" charset="0"/>
              </a:rPr>
              <a:t>Adichunchanagiri</a:t>
            </a:r>
            <a:r>
              <a:rPr lang="en-IN" dirty="0" smtClean="0">
                <a:solidFill>
                  <a:srgbClr val="7030A0"/>
                </a:solidFill>
                <a:latin typeface="Times New Roman" panose="02020603050405020304" pitchFamily="18" charset="0"/>
                <a:ea typeface="Cambria Math" pitchFamily="18" charset="0"/>
                <a:cs typeface="Times New Roman" panose="02020603050405020304" pitchFamily="18" charset="0"/>
              </a:rPr>
              <a:t> Institute of Technology</a:t>
            </a:r>
            <a:r>
              <a:rPr lang="en-US" dirty="0" smtClean="0">
                <a:solidFill>
                  <a:srgbClr val="7030A0"/>
                </a:solidFill>
                <a:latin typeface="Times New Roman" panose="02020603050405020304" pitchFamily="18" charset="0"/>
                <a:cs typeface="Times New Roman" panose="02020603050405020304" pitchFamily="18" charset="0"/>
              </a:rPr>
              <a:t>, </a:t>
            </a:r>
            <a:r>
              <a:rPr lang="en-US" dirty="0" err="1" smtClean="0">
                <a:solidFill>
                  <a:srgbClr val="7030A0"/>
                </a:solidFill>
                <a:latin typeface="Times New Roman" panose="02020603050405020304" pitchFamily="18" charset="0"/>
                <a:cs typeface="Times New Roman" panose="02020603050405020304" pitchFamily="18" charset="0"/>
              </a:rPr>
              <a:t>Chikkamagaluru</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4862451" y="4578333"/>
            <a:ext cx="6048102" cy="1477328"/>
          </a:xfrm>
          <a:prstGeom prst="rect">
            <a:avLst/>
          </a:prstGeom>
          <a:noFill/>
        </p:spPr>
        <p:txBody>
          <a:bodyPr wrap="square" rtlCol="0">
            <a:spAutoFit/>
          </a:bodyPr>
          <a:lstStyle/>
          <a:p>
            <a:r>
              <a:rPr lang="en-US" dirty="0" smtClean="0">
                <a:solidFill>
                  <a:srgbClr val="C00000"/>
                </a:solidFill>
                <a:latin typeface="Times New Roman" panose="02020603050405020304" pitchFamily="18" charset="0"/>
                <a:cs typeface="Times New Roman" panose="02020603050405020304" pitchFamily="18" charset="0"/>
              </a:rPr>
              <a:t>Under the Guidance of,</a:t>
            </a:r>
          </a:p>
          <a:p>
            <a:r>
              <a:rPr lang="en-US" dirty="0" smtClean="0">
                <a:solidFill>
                  <a:srgbClr val="7030A0"/>
                </a:solidFill>
                <a:latin typeface="Times New Roman" panose="02020603050405020304" pitchFamily="18" charset="0"/>
                <a:cs typeface="Times New Roman" panose="02020603050405020304" pitchFamily="18" charset="0"/>
              </a:rPr>
              <a:t>Dr. </a:t>
            </a:r>
            <a:r>
              <a:rPr lang="en-US" dirty="0" err="1" smtClean="0">
                <a:solidFill>
                  <a:srgbClr val="7030A0"/>
                </a:solidFill>
                <a:latin typeface="Times New Roman" panose="02020603050405020304" pitchFamily="18" charset="0"/>
                <a:cs typeface="Times New Roman" panose="02020603050405020304" pitchFamily="18" charset="0"/>
              </a:rPr>
              <a:t>Sunitha</a:t>
            </a:r>
            <a:r>
              <a:rPr lang="en-US" dirty="0" smtClean="0">
                <a:solidFill>
                  <a:srgbClr val="7030A0"/>
                </a:solidFill>
                <a:latin typeface="Times New Roman" panose="02020603050405020304" pitchFamily="18" charset="0"/>
                <a:cs typeface="Times New Roman" panose="02020603050405020304" pitchFamily="18" charset="0"/>
              </a:rPr>
              <a:t> M R</a:t>
            </a:r>
          </a:p>
          <a:p>
            <a:r>
              <a:rPr lang="en-US" dirty="0" smtClean="0">
                <a:solidFill>
                  <a:srgbClr val="7030A0"/>
                </a:solidFill>
                <a:latin typeface="Times New Roman" panose="02020603050405020304" pitchFamily="18" charset="0"/>
                <a:cs typeface="Times New Roman" panose="02020603050405020304" pitchFamily="18" charset="0"/>
              </a:rPr>
              <a:t>Head of the Department</a:t>
            </a:r>
          </a:p>
          <a:p>
            <a:r>
              <a:rPr lang="en-US" dirty="0" smtClean="0">
                <a:solidFill>
                  <a:srgbClr val="7030A0"/>
                </a:solidFill>
                <a:latin typeface="Times New Roman" panose="02020603050405020304" pitchFamily="18" charset="0"/>
                <a:cs typeface="Times New Roman" panose="02020603050405020304" pitchFamily="18" charset="0"/>
              </a:rPr>
              <a:t>Department </a:t>
            </a:r>
            <a:r>
              <a:rPr lang="en-US" dirty="0">
                <a:solidFill>
                  <a:srgbClr val="7030A0"/>
                </a:solidFill>
                <a:latin typeface="Times New Roman" panose="02020603050405020304" pitchFamily="18" charset="0"/>
                <a:cs typeface="Times New Roman" panose="02020603050405020304" pitchFamily="18" charset="0"/>
              </a:rPr>
              <a:t>of Artificial Intelligence and Machine Learning</a:t>
            </a:r>
          </a:p>
          <a:p>
            <a:r>
              <a:rPr lang="en-IN" dirty="0" err="1">
                <a:solidFill>
                  <a:srgbClr val="7030A0"/>
                </a:solidFill>
                <a:latin typeface="Times New Roman" panose="02020603050405020304" pitchFamily="18" charset="0"/>
                <a:ea typeface="Cambria Math" pitchFamily="18" charset="0"/>
                <a:cs typeface="Times New Roman" panose="02020603050405020304" pitchFamily="18" charset="0"/>
              </a:rPr>
              <a:t>Adichunchanagiri</a:t>
            </a:r>
            <a:r>
              <a:rPr lang="en-IN" dirty="0">
                <a:solidFill>
                  <a:srgbClr val="7030A0"/>
                </a:solidFill>
                <a:latin typeface="Times New Roman" panose="02020603050405020304" pitchFamily="18" charset="0"/>
                <a:ea typeface="Cambria Math" pitchFamily="18" charset="0"/>
                <a:cs typeface="Times New Roman" panose="02020603050405020304" pitchFamily="18" charset="0"/>
              </a:rPr>
              <a:t> Institute of Technology</a:t>
            </a:r>
            <a:r>
              <a:rPr lang="en-US" dirty="0">
                <a:solidFill>
                  <a:srgbClr val="7030A0"/>
                </a:solidFill>
                <a:latin typeface="Times New Roman" panose="02020603050405020304" pitchFamily="18" charset="0"/>
                <a:cs typeface="Times New Roman" panose="02020603050405020304" pitchFamily="18" charset="0"/>
              </a:rPr>
              <a:t>, </a:t>
            </a:r>
            <a:r>
              <a:rPr lang="en-US" dirty="0" err="1">
                <a:solidFill>
                  <a:srgbClr val="7030A0"/>
                </a:solidFill>
                <a:latin typeface="Times New Roman" panose="02020603050405020304" pitchFamily="18" charset="0"/>
                <a:cs typeface="Times New Roman" panose="02020603050405020304" pitchFamily="18" charset="0"/>
              </a:rPr>
              <a:t>Chikkamagaluru</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IN" smtClean="0"/>
              <a:t>PRAKUL H N, B. E., AI &amp; ML, AIT CHIKKAMAGALURU</a:t>
            </a:r>
            <a:endParaRPr lang="en-IN"/>
          </a:p>
        </p:txBody>
      </p:sp>
      <p:sp>
        <p:nvSpPr>
          <p:cNvPr id="4" name="Slide Number Placeholder 3"/>
          <p:cNvSpPr>
            <a:spLocks noGrp="1"/>
          </p:cNvSpPr>
          <p:nvPr>
            <p:ph type="sldNum" sz="quarter" idx="12"/>
          </p:nvPr>
        </p:nvSpPr>
        <p:spPr/>
        <p:txBody>
          <a:bodyPr/>
          <a:lstStyle/>
          <a:p>
            <a:fld id="{93BF950A-EFA5-4E18-B564-38CC10EFA1B1}" type="slidenum">
              <a:rPr lang="en-IN" smtClean="0"/>
              <a:t>1</a:t>
            </a:fld>
            <a:endParaRPr lang="en-IN"/>
          </a:p>
        </p:txBody>
      </p:sp>
    </p:spTree>
    <p:extLst>
      <p:ext uri="{BB962C8B-B14F-4D97-AF65-F5344CB8AC3E}">
        <p14:creationId xmlns:p14="http://schemas.microsoft.com/office/powerpoint/2010/main" val="2121978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itka Display Semibold" pitchFamily="2" charset="0"/>
              </a:rPr>
              <a:t>METHODOLOGY</a:t>
            </a:r>
            <a:endParaRPr lang="en-IN" dirty="0"/>
          </a:p>
        </p:txBody>
      </p:sp>
      <p:sp>
        <p:nvSpPr>
          <p:cNvPr id="3" name="Content Placeholder 2"/>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Data Analysis and Visualization: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Exploratory Data Analysis </a:t>
            </a:r>
          </a:p>
          <a:p>
            <a:r>
              <a:rPr lang="en-US" dirty="0">
                <a:latin typeface="Times New Roman" panose="02020603050405020304" pitchFamily="18" charset="0"/>
                <a:cs typeface="Times New Roman" panose="02020603050405020304" pitchFamily="18" charset="0"/>
              </a:rPr>
              <a:t>• Key Performance Indicator (KPI) Definition </a:t>
            </a:r>
          </a:p>
          <a:p>
            <a:r>
              <a:rPr lang="en-IN" dirty="0">
                <a:latin typeface="Times New Roman" panose="02020603050405020304" pitchFamily="18" charset="0"/>
                <a:cs typeface="Times New Roman" panose="02020603050405020304" pitchFamily="18" charset="0"/>
              </a:rPr>
              <a:t>• Data Analysis Techniques </a:t>
            </a:r>
          </a:p>
          <a:p>
            <a:r>
              <a:rPr lang="en-IN" dirty="0">
                <a:latin typeface="Times New Roman" panose="02020603050405020304" pitchFamily="18" charset="0"/>
                <a:cs typeface="Times New Roman" panose="02020603050405020304" pitchFamily="18" charset="0"/>
              </a:rPr>
              <a:t>• Dashboard Creation </a:t>
            </a:r>
          </a:p>
          <a:p>
            <a:r>
              <a:rPr lang="en-IN" dirty="0">
                <a:latin typeface="Times New Roman" panose="02020603050405020304" pitchFamily="18" charset="0"/>
                <a:cs typeface="Times New Roman" panose="02020603050405020304" pitchFamily="18" charset="0"/>
              </a:rPr>
              <a:t>• Data Interpretation and Insights </a:t>
            </a:r>
          </a:p>
        </p:txBody>
      </p:sp>
      <p:sp>
        <p:nvSpPr>
          <p:cNvPr id="4" name="Footer Placeholder 3"/>
          <p:cNvSpPr>
            <a:spLocks noGrp="1"/>
          </p:cNvSpPr>
          <p:nvPr>
            <p:ph type="ftr" sz="quarter" idx="11"/>
          </p:nvPr>
        </p:nvSpPr>
        <p:spPr>
          <a:xfrm>
            <a:off x="0" y="6453456"/>
            <a:ext cx="4822804" cy="365125"/>
          </a:xfrm>
        </p:spPr>
        <p:txBody>
          <a:bodyPr/>
          <a:lstStyle/>
          <a:p>
            <a:r>
              <a:rPr lang="en-IN" dirty="0" smtClean="0"/>
              <a:t>PRAKUL H N, B. E., AI &amp; ML, AIT CHIKKAMAGALURU</a:t>
            </a:r>
            <a:endParaRPr lang="en-IN" dirty="0"/>
          </a:p>
        </p:txBody>
      </p:sp>
      <p:sp>
        <p:nvSpPr>
          <p:cNvPr id="5" name="Slide Number Placeholder 4"/>
          <p:cNvSpPr>
            <a:spLocks noGrp="1"/>
          </p:cNvSpPr>
          <p:nvPr>
            <p:ph type="sldNum" sz="quarter" idx="12"/>
          </p:nvPr>
        </p:nvSpPr>
        <p:spPr/>
        <p:txBody>
          <a:bodyPr/>
          <a:lstStyle/>
          <a:p>
            <a:fld id="{93BF950A-EFA5-4E18-B564-38CC10EFA1B1}" type="slidenum">
              <a:rPr lang="en-IN" smtClean="0"/>
              <a:t>10</a:t>
            </a:fld>
            <a:endParaRPr lang="en-IN"/>
          </a:p>
        </p:txBody>
      </p:sp>
      <p:pic>
        <p:nvPicPr>
          <p:cNvPr id="7" name="Content Placeholder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9200" y="1869864"/>
            <a:ext cx="4856480" cy="318116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79" y="4654108"/>
            <a:ext cx="5000307" cy="35618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79" y="5155141"/>
            <a:ext cx="5000308" cy="36586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279" y="5665857"/>
            <a:ext cx="5000308" cy="391837"/>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9201" y="5683302"/>
            <a:ext cx="4856480" cy="333422"/>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14803" y="5159404"/>
            <a:ext cx="4840878" cy="344710"/>
          </a:xfrm>
          <a:prstGeom prst="rect">
            <a:avLst/>
          </a:prstGeom>
        </p:spPr>
      </p:pic>
    </p:spTree>
    <p:extLst>
      <p:ext uri="{BB962C8B-B14F-4D97-AF65-F5344CB8AC3E}">
        <p14:creationId xmlns:p14="http://schemas.microsoft.com/office/powerpoint/2010/main" val="2710644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itka Display Semibold" pitchFamily="2" charset="0"/>
              </a:rPr>
              <a:t>METHODOLOGY</a:t>
            </a:r>
            <a:endParaRPr lang="en-IN" dirty="0"/>
          </a:p>
        </p:txBody>
      </p:sp>
      <p:sp>
        <p:nvSpPr>
          <p:cNvPr id="4" name="Footer Placeholder 3"/>
          <p:cNvSpPr>
            <a:spLocks noGrp="1"/>
          </p:cNvSpPr>
          <p:nvPr>
            <p:ph type="ftr" sz="quarter" idx="11"/>
          </p:nvPr>
        </p:nvSpPr>
        <p:spPr>
          <a:xfrm>
            <a:off x="0" y="6459784"/>
            <a:ext cx="4822804" cy="365125"/>
          </a:xfrm>
        </p:spPr>
        <p:txBody>
          <a:bodyPr/>
          <a:lstStyle/>
          <a:p>
            <a:r>
              <a:rPr lang="en-IN" dirty="0" smtClean="0"/>
              <a:t>PRAKUL H N, B. E., AI &amp; ML, AIT CHIKKAMAGALURU</a:t>
            </a:r>
            <a:endParaRPr lang="en-IN" dirty="0"/>
          </a:p>
        </p:txBody>
      </p:sp>
      <p:sp>
        <p:nvSpPr>
          <p:cNvPr id="5" name="Slide Number Placeholder 4"/>
          <p:cNvSpPr>
            <a:spLocks noGrp="1"/>
          </p:cNvSpPr>
          <p:nvPr>
            <p:ph type="sldNum" sz="quarter" idx="12"/>
          </p:nvPr>
        </p:nvSpPr>
        <p:spPr/>
        <p:txBody>
          <a:bodyPr/>
          <a:lstStyle/>
          <a:p>
            <a:fld id="{93BF950A-EFA5-4E18-B564-38CC10EFA1B1}" type="slidenum">
              <a:rPr lang="en-IN" smtClean="0"/>
              <a:t>11</a:t>
            </a:fld>
            <a:endParaRPr lang="en-IN"/>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71663"/>
            <a:ext cx="7411710" cy="4237037"/>
          </a:xfrm>
        </p:spPr>
      </p:pic>
      <p:pic>
        <p:nvPicPr>
          <p:cNvPr id="10"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0" y="1871662"/>
            <a:ext cx="2392680" cy="4237037"/>
          </a:xfrm>
          <a:prstGeom prst="rect">
            <a:avLst/>
          </a:prstGeom>
          <a:ln>
            <a:solidFill>
              <a:schemeClr val="tx1"/>
            </a:solidFill>
          </a:ln>
        </p:spPr>
      </p:pic>
    </p:spTree>
    <p:extLst>
      <p:ext uri="{BB962C8B-B14F-4D97-AF65-F5344CB8AC3E}">
        <p14:creationId xmlns:p14="http://schemas.microsoft.com/office/powerpoint/2010/main" val="4033352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itka Display Semibold" pitchFamily="2" charset="0"/>
              </a:rPr>
              <a:t>METHODOLOGY</a:t>
            </a:r>
            <a:endParaRPr lang="en-IN" dirty="0"/>
          </a:p>
        </p:txBody>
      </p:sp>
      <p:sp>
        <p:nvSpPr>
          <p:cNvPr id="3" name="Content Placeholder 2"/>
          <p:cNvSpPr>
            <a:spLocks noGrp="1"/>
          </p:cNvSpPr>
          <p:nvPr>
            <p:ph idx="1"/>
          </p:nvPr>
        </p:nvSpPr>
        <p:spPr/>
        <p:txBody>
          <a:bodyPr/>
          <a:lstStyle/>
          <a:p>
            <a:r>
              <a:rPr lang="en-IN" b="1" dirty="0">
                <a:latin typeface="Times New Roman" panose="02020603050405020304" pitchFamily="18" charset="0"/>
                <a:cs typeface="Times New Roman" panose="02020603050405020304" pitchFamily="18" charset="0"/>
              </a:rPr>
              <a:t>Ethical Considerations: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Data Privacy </a:t>
            </a:r>
          </a:p>
          <a:p>
            <a:r>
              <a:rPr lang="en-IN" dirty="0">
                <a:latin typeface="Times New Roman" panose="02020603050405020304" pitchFamily="18" charset="0"/>
                <a:cs typeface="Times New Roman" panose="02020603050405020304" pitchFamily="18" charset="0"/>
              </a:rPr>
              <a:t>• Consent </a:t>
            </a:r>
          </a:p>
          <a:p>
            <a:r>
              <a:rPr lang="en-IN" dirty="0">
                <a:latin typeface="Times New Roman" panose="02020603050405020304" pitchFamily="18" charset="0"/>
                <a:cs typeface="Times New Roman" panose="02020603050405020304" pitchFamily="18" charset="0"/>
              </a:rPr>
              <a:t>• Data Security </a:t>
            </a:r>
          </a:p>
        </p:txBody>
      </p:sp>
      <p:sp>
        <p:nvSpPr>
          <p:cNvPr id="4" name="Footer Placeholder 3"/>
          <p:cNvSpPr>
            <a:spLocks noGrp="1"/>
          </p:cNvSpPr>
          <p:nvPr>
            <p:ph type="ftr" sz="quarter" idx="11"/>
          </p:nvPr>
        </p:nvSpPr>
        <p:spPr>
          <a:xfrm>
            <a:off x="0" y="6459784"/>
            <a:ext cx="4822804" cy="365125"/>
          </a:xfrm>
        </p:spPr>
        <p:txBody>
          <a:bodyPr/>
          <a:lstStyle/>
          <a:p>
            <a:r>
              <a:rPr lang="en-IN" dirty="0" smtClean="0"/>
              <a:t>PRAKUL H N, B. E., AI &amp; ML, AIT CHIKKAMAGALURU</a:t>
            </a:r>
            <a:endParaRPr lang="en-IN" dirty="0"/>
          </a:p>
        </p:txBody>
      </p:sp>
      <p:sp>
        <p:nvSpPr>
          <p:cNvPr id="5" name="Slide Number Placeholder 4"/>
          <p:cNvSpPr>
            <a:spLocks noGrp="1"/>
          </p:cNvSpPr>
          <p:nvPr>
            <p:ph type="sldNum" sz="quarter" idx="12"/>
          </p:nvPr>
        </p:nvSpPr>
        <p:spPr/>
        <p:txBody>
          <a:bodyPr/>
          <a:lstStyle/>
          <a:p>
            <a:fld id="{93BF950A-EFA5-4E18-B564-38CC10EFA1B1}" type="slidenum">
              <a:rPr lang="en-IN" smtClean="0"/>
              <a:t>12</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8000" y="1845734"/>
            <a:ext cx="6837680" cy="4181826"/>
          </a:xfrm>
          <a:prstGeom prst="rect">
            <a:avLst/>
          </a:prstGeom>
          <a:ln w="19050">
            <a:solidFill>
              <a:schemeClr val="tx1"/>
            </a:solidFill>
          </a:ln>
        </p:spPr>
      </p:pic>
    </p:spTree>
    <p:extLst>
      <p:ext uri="{BB962C8B-B14F-4D97-AF65-F5344CB8AC3E}">
        <p14:creationId xmlns:p14="http://schemas.microsoft.com/office/powerpoint/2010/main" val="3811932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itka Display Semibold" pitchFamily="2" charset="0"/>
              </a:rPr>
              <a:t>RESULTS AND DISCUSSIONS</a:t>
            </a:r>
            <a:endParaRPr lang="en-IN" dirty="0"/>
          </a:p>
        </p:txBody>
      </p:sp>
      <p:sp>
        <p:nvSpPr>
          <p:cNvPr id="4" name="Footer Placeholder 3"/>
          <p:cNvSpPr>
            <a:spLocks noGrp="1"/>
          </p:cNvSpPr>
          <p:nvPr>
            <p:ph type="ftr" sz="quarter" idx="11"/>
          </p:nvPr>
        </p:nvSpPr>
        <p:spPr>
          <a:xfrm>
            <a:off x="0" y="6453456"/>
            <a:ext cx="4822804" cy="365125"/>
          </a:xfrm>
        </p:spPr>
        <p:txBody>
          <a:bodyPr/>
          <a:lstStyle/>
          <a:p>
            <a:r>
              <a:rPr lang="en-IN" dirty="0" smtClean="0"/>
              <a:t>PRAKUL H N, B. E., AI &amp; ML, AIT CHIKKAMAGALURU</a:t>
            </a:r>
            <a:endParaRPr lang="en-IN" dirty="0"/>
          </a:p>
        </p:txBody>
      </p:sp>
      <p:sp>
        <p:nvSpPr>
          <p:cNvPr id="5" name="Slide Number Placeholder 4"/>
          <p:cNvSpPr>
            <a:spLocks noGrp="1"/>
          </p:cNvSpPr>
          <p:nvPr>
            <p:ph type="sldNum" sz="quarter" idx="12"/>
          </p:nvPr>
        </p:nvSpPr>
        <p:spPr/>
        <p:txBody>
          <a:bodyPr/>
          <a:lstStyle/>
          <a:p>
            <a:fld id="{93BF950A-EFA5-4E18-B564-38CC10EFA1B1}" type="slidenum">
              <a:rPr lang="en-IN" smtClean="0"/>
              <a:t>13</a:t>
            </a:fld>
            <a:endParaRPr lang="en-IN"/>
          </a:p>
        </p:txBody>
      </p:sp>
      <p:sp>
        <p:nvSpPr>
          <p:cNvPr id="7" name="Content Placeholder 6"/>
          <p:cNvSpPr>
            <a:spLocks noGrp="1"/>
          </p:cNvSpPr>
          <p:nvPr>
            <p:ph idx="1"/>
          </p:nvPr>
        </p:nvSpPr>
        <p:spPr/>
        <p:txBody>
          <a:bodyPr/>
          <a:lstStyle/>
          <a:p>
            <a:r>
              <a:rPr lang="en-US" b="1" dirty="0"/>
              <a:t>Objective of Analysis</a:t>
            </a:r>
            <a:r>
              <a:rPr lang="en-US" b="1" dirty="0" smtClean="0"/>
              <a:t>:</a:t>
            </a:r>
          </a:p>
          <a:p>
            <a:pPr>
              <a:buFont typeface="Courier New" panose="02070309020205020404" pitchFamily="49" charset="0"/>
              <a:buChar char="o"/>
            </a:pPr>
            <a:r>
              <a:rPr lang="en-US" dirty="0" smtClean="0"/>
              <a:t> This </a:t>
            </a:r>
            <a:r>
              <a:rPr lang="en-US" dirty="0"/>
              <a:t>section provides a summary of what the analysis aimed to achieve using </a:t>
            </a:r>
            <a:r>
              <a:rPr lang="en-US" dirty="0" smtClean="0"/>
              <a:t>LinkedIn data. Investigate different parameters on </a:t>
            </a:r>
            <a:r>
              <a:rPr lang="en-US" dirty="0"/>
              <a:t>LinkedIn.</a:t>
            </a:r>
          </a:p>
          <a:p>
            <a:pPr>
              <a:buFont typeface="Courier New" panose="02070309020205020404" pitchFamily="49" charset="0"/>
              <a:buChar char="o"/>
            </a:pPr>
            <a:r>
              <a:rPr lang="en-US" dirty="0" smtClean="0"/>
              <a:t> Use </a:t>
            </a:r>
            <a:r>
              <a:rPr lang="en-US" dirty="0"/>
              <a:t>Power BI to analyze, visualize, and generate insights from the </a:t>
            </a:r>
            <a:r>
              <a:rPr lang="en-US" dirty="0" smtClean="0"/>
              <a:t>data</a:t>
            </a:r>
          </a:p>
          <a:p>
            <a:pPr marL="0" indent="0">
              <a:buNone/>
            </a:pPr>
            <a:r>
              <a:rPr lang="en-US" b="1" dirty="0" smtClean="0"/>
              <a:t>  Embed Code:</a:t>
            </a:r>
            <a:endParaRPr lang="en-US" b="1" dirty="0"/>
          </a:p>
          <a:p>
            <a:r>
              <a:rPr lang="en-IN" dirty="0"/>
              <a:t>&lt;</a:t>
            </a:r>
            <a:r>
              <a:rPr lang="en-IN" dirty="0" err="1"/>
              <a:t>iframe</a:t>
            </a:r>
            <a:r>
              <a:rPr lang="en-IN" dirty="0"/>
              <a:t> title="LinkedIn Analytics" </a:t>
            </a:r>
            <a:r>
              <a:rPr lang="en-IN" dirty="0" smtClean="0"/>
              <a:t>width</a:t>
            </a:r>
            <a:r>
              <a:rPr lang="en-IN" dirty="0"/>
              <a:t>="600" height="373.5" </a:t>
            </a:r>
            <a:r>
              <a:rPr lang="en-IN" dirty="0" err="1"/>
              <a:t>src</a:t>
            </a:r>
            <a:r>
              <a:rPr lang="en-IN" dirty="0"/>
              <a:t>="</a:t>
            </a:r>
            <a:r>
              <a:rPr lang="en-IN" dirty="0">
                <a:hlinkClick r:id="rId2"/>
              </a:rPr>
              <a:t>https://app.powerbi.com/</a:t>
            </a:r>
            <a:r>
              <a:rPr lang="en-IN" dirty="0" err="1">
                <a:hlinkClick r:id="rId2"/>
              </a:rPr>
              <a:t>view?r</a:t>
            </a:r>
            <a:r>
              <a:rPr lang="en-IN" dirty="0">
                <a:hlinkClick r:id="rId2"/>
              </a:rPr>
              <a:t>=eyJrIjoiNGYzOTc3YTYtZDgyMi00NzFkLTk2NzAtNTM5OGVjM2MyODNhIiwidCI6ImI3MzM3ODVhLTZhNmYtNGY3My04MWJiLTBjMzRiOWE1MmVkOSJ9</a:t>
            </a:r>
            <a:r>
              <a:rPr lang="en-IN" dirty="0"/>
              <a:t>" </a:t>
            </a:r>
            <a:r>
              <a:rPr lang="en-IN" dirty="0" err="1"/>
              <a:t>frameborder</a:t>
            </a:r>
            <a:r>
              <a:rPr lang="en-IN" dirty="0"/>
              <a:t>="0" </a:t>
            </a:r>
            <a:r>
              <a:rPr lang="en-IN" dirty="0" err="1"/>
              <a:t>allowFullScreen</a:t>
            </a:r>
            <a:r>
              <a:rPr lang="en-IN" dirty="0"/>
              <a:t>="true"&gt;&lt;/</a:t>
            </a:r>
            <a:r>
              <a:rPr lang="en-IN" dirty="0" err="1"/>
              <a:t>iframe</a:t>
            </a:r>
            <a:r>
              <a:rPr lang="en-IN" dirty="0"/>
              <a:t>&gt;</a:t>
            </a:r>
          </a:p>
        </p:txBody>
      </p:sp>
    </p:spTree>
    <p:extLst>
      <p:ext uri="{BB962C8B-B14F-4D97-AF65-F5344CB8AC3E}">
        <p14:creationId xmlns:p14="http://schemas.microsoft.com/office/powerpoint/2010/main" val="819070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itka Display Semibold" pitchFamily="2" charset="0"/>
              </a:rPr>
              <a:t>RESULTS AND DISCUSSIONS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908109"/>
            <a:ext cx="10058400" cy="952633"/>
          </a:xfrm>
          <a:ln>
            <a:solidFill>
              <a:schemeClr val="tx1"/>
            </a:solidFill>
          </a:ln>
        </p:spPr>
      </p:pic>
      <p:sp>
        <p:nvSpPr>
          <p:cNvPr id="4" name="Footer Placeholder 3"/>
          <p:cNvSpPr>
            <a:spLocks noGrp="1"/>
          </p:cNvSpPr>
          <p:nvPr>
            <p:ph type="ftr" sz="quarter" idx="11"/>
          </p:nvPr>
        </p:nvSpPr>
        <p:spPr>
          <a:xfrm>
            <a:off x="0" y="6492875"/>
            <a:ext cx="4822804" cy="365125"/>
          </a:xfrm>
        </p:spPr>
        <p:txBody>
          <a:bodyPr/>
          <a:lstStyle/>
          <a:p>
            <a:r>
              <a:rPr lang="en-IN" smtClean="0"/>
              <a:t>PRAKUL H N, B. E., AI &amp; ML, AIT CHIKKAMAGALURU</a:t>
            </a:r>
            <a:endParaRPr lang="en-IN"/>
          </a:p>
        </p:txBody>
      </p:sp>
      <p:sp>
        <p:nvSpPr>
          <p:cNvPr id="5" name="Slide Number Placeholder 4"/>
          <p:cNvSpPr>
            <a:spLocks noGrp="1"/>
          </p:cNvSpPr>
          <p:nvPr>
            <p:ph type="sldNum" sz="quarter" idx="12"/>
          </p:nvPr>
        </p:nvSpPr>
        <p:spPr/>
        <p:txBody>
          <a:bodyPr/>
          <a:lstStyle/>
          <a:p>
            <a:fld id="{93BF950A-EFA5-4E18-B564-38CC10EFA1B1}" type="slidenum">
              <a:rPr lang="en-IN" smtClean="0"/>
              <a:t>14</a:t>
            </a:fld>
            <a:endParaRPr lang="en-IN"/>
          </a:p>
        </p:txBody>
      </p:sp>
      <p:sp>
        <p:nvSpPr>
          <p:cNvPr id="7" name="TextBox 6"/>
          <p:cNvSpPr txBox="1"/>
          <p:nvPr/>
        </p:nvSpPr>
        <p:spPr>
          <a:xfrm>
            <a:off x="1097280" y="2860742"/>
            <a:ext cx="20320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Card Visuals</a:t>
            </a:r>
            <a:endParaRPr lang="en-IN"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3489262"/>
            <a:ext cx="1874520" cy="1743138"/>
          </a:xfrm>
          <a:prstGeom prst="rect">
            <a:avLst/>
          </a:prstGeom>
          <a:ln>
            <a:solidFill>
              <a:schemeClr val="tx1"/>
            </a:solidFill>
          </a:ln>
        </p:spPr>
      </p:pic>
      <p:sp>
        <p:nvSpPr>
          <p:cNvPr id="9" name="TextBox 8"/>
          <p:cNvSpPr txBox="1"/>
          <p:nvPr/>
        </p:nvSpPr>
        <p:spPr>
          <a:xfrm>
            <a:off x="1097280" y="5260755"/>
            <a:ext cx="1146185"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Slicer</a:t>
            </a:r>
            <a:endParaRPr lang="en-IN" sz="2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3686185" y="5660865"/>
            <a:ext cx="1330315" cy="369332"/>
          </a:xfrm>
          <a:prstGeom prst="rect">
            <a:avLst/>
          </a:prstGeom>
          <a:noFill/>
        </p:spPr>
        <p:txBody>
          <a:bodyPr wrap="square" rtlCol="0">
            <a:spAutoFit/>
          </a:bodyPr>
          <a:lstStyle/>
          <a:p>
            <a:endParaRPr lang="en-IN"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1991" y="3489262"/>
            <a:ext cx="7793689" cy="1742015"/>
          </a:xfrm>
          <a:prstGeom prst="rect">
            <a:avLst/>
          </a:prstGeom>
          <a:ln>
            <a:solidFill>
              <a:schemeClr val="tx1"/>
            </a:solidFill>
          </a:ln>
        </p:spPr>
      </p:pic>
      <p:sp>
        <p:nvSpPr>
          <p:cNvPr id="13" name="TextBox 12"/>
          <p:cNvSpPr txBox="1"/>
          <p:nvPr/>
        </p:nvSpPr>
        <p:spPr>
          <a:xfrm>
            <a:off x="3279785" y="5260755"/>
            <a:ext cx="1736715"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Area Chart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1446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itka Display Semibold" pitchFamily="2" charset="0"/>
              </a:rPr>
              <a:t>RESULTS AND DISCUSSIONS</a:t>
            </a:r>
            <a:endParaRPr lang="en-IN" dirty="0"/>
          </a:p>
        </p:txBody>
      </p:sp>
      <p:sp>
        <p:nvSpPr>
          <p:cNvPr id="4" name="Footer Placeholder 3"/>
          <p:cNvSpPr>
            <a:spLocks noGrp="1"/>
          </p:cNvSpPr>
          <p:nvPr>
            <p:ph type="ftr" sz="quarter" idx="11"/>
          </p:nvPr>
        </p:nvSpPr>
        <p:spPr>
          <a:xfrm>
            <a:off x="0" y="6473483"/>
            <a:ext cx="4822804" cy="365125"/>
          </a:xfrm>
        </p:spPr>
        <p:txBody>
          <a:bodyPr/>
          <a:lstStyle/>
          <a:p>
            <a:r>
              <a:rPr lang="en-IN" dirty="0" smtClean="0"/>
              <a:t>PRAKUL H N, B. E., AI &amp; ML, AIT CHIKKAMAGALURU</a:t>
            </a:r>
            <a:endParaRPr lang="en-IN" dirty="0"/>
          </a:p>
        </p:txBody>
      </p:sp>
      <p:sp>
        <p:nvSpPr>
          <p:cNvPr id="5" name="Slide Number Placeholder 4"/>
          <p:cNvSpPr>
            <a:spLocks noGrp="1"/>
          </p:cNvSpPr>
          <p:nvPr>
            <p:ph type="sldNum" sz="quarter" idx="12"/>
          </p:nvPr>
        </p:nvSpPr>
        <p:spPr/>
        <p:txBody>
          <a:bodyPr/>
          <a:lstStyle/>
          <a:p>
            <a:fld id="{93BF950A-EFA5-4E18-B564-38CC10EFA1B1}" type="slidenum">
              <a:rPr lang="en-IN" smtClean="0"/>
              <a:t>15</a:t>
            </a:fld>
            <a:endParaRPr lang="en-IN"/>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2012306"/>
            <a:ext cx="4427221" cy="1657994"/>
          </a:xfrm>
          <a:ln>
            <a:solidFill>
              <a:schemeClr val="tx1"/>
            </a:solidFill>
          </a:ln>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5700" y="2012306"/>
            <a:ext cx="4919980" cy="1657994"/>
          </a:xfrm>
          <a:prstGeom prst="rect">
            <a:avLst/>
          </a:prstGeom>
          <a:ln>
            <a:solidFill>
              <a:schemeClr val="tx1"/>
            </a:solidFill>
          </a:ln>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78" y="4293165"/>
            <a:ext cx="4427221" cy="1543755"/>
          </a:xfrm>
          <a:prstGeom prst="rect">
            <a:avLst/>
          </a:prstGeom>
          <a:ln>
            <a:solidFill>
              <a:schemeClr val="tx1"/>
            </a:solidFill>
          </a:ln>
        </p:spPr>
      </p:pic>
      <p:sp>
        <p:nvSpPr>
          <p:cNvPr id="13" name="TextBox 12"/>
          <p:cNvSpPr txBox="1"/>
          <p:nvPr/>
        </p:nvSpPr>
        <p:spPr>
          <a:xfrm>
            <a:off x="1097278" y="3670300"/>
            <a:ext cx="22225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Stacked Bar Chart</a:t>
            </a:r>
            <a:endParaRPr lang="en-IN" sz="2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6181079" y="3670300"/>
            <a:ext cx="2514611"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Stacked Column Chart</a:t>
            </a:r>
            <a:endParaRPr lang="en-IN" sz="2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097278" y="5859620"/>
            <a:ext cx="2895600"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WordCloud</a:t>
            </a:r>
            <a:r>
              <a:rPr lang="en-US" sz="2000" dirty="0" smtClean="0">
                <a:latin typeface="Times New Roman" panose="02020603050405020304" pitchFamily="18" charset="0"/>
                <a:cs typeface="Times New Roman" panose="02020603050405020304" pitchFamily="18" charset="0"/>
              </a:rPr>
              <a:t> 2.3.4.0</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634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itka Display Semibold" pitchFamily="2" charset="0"/>
              </a:rPr>
              <a:t>RESULTS AND DISCUSSIONS</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1858963"/>
            <a:ext cx="7411709" cy="4022725"/>
          </a:xfrm>
          <a:ln>
            <a:solidFill>
              <a:schemeClr val="tx1"/>
            </a:solidFill>
          </a:ln>
        </p:spPr>
      </p:pic>
      <p:sp>
        <p:nvSpPr>
          <p:cNvPr id="4" name="Footer Placeholder 3"/>
          <p:cNvSpPr>
            <a:spLocks noGrp="1"/>
          </p:cNvSpPr>
          <p:nvPr>
            <p:ph type="ftr" sz="quarter" idx="11"/>
          </p:nvPr>
        </p:nvSpPr>
        <p:spPr>
          <a:xfrm>
            <a:off x="0" y="6499609"/>
            <a:ext cx="4822804" cy="365125"/>
          </a:xfrm>
        </p:spPr>
        <p:txBody>
          <a:bodyPr/>
          <a:lstStyle/>
          <a:p>
            <a:r>
              <a:rPr lang="en-IN" dirty="0" smtClean="0"/>
              <a:t>PRAKUL H N, B. E., AI &amp; ML, AIT CHIKKAMAGALURU</a:t>
            </a:r>
            <a:endParaRPr lang="en-IN" dirty="0"/>
          </a:p>
        </p:txBody>
      </p:sp>
      <p:sp>
        <p:nvSpPr>
          <p:cNvPr id="5" name="Slide Number Placeholder 4"/>
          <p:cNvSpPr>
            <a:spLocks noGrp="1"/>
          </p:cNvSpPr>
          <p:nvPr>
            <p:ph type="sldNum" sz="quarter" idx="12"/>
          </p:nvPr>
        </p:nvSpPr>
        <p:spPr/>
        <p:txBody>
          <a:bodyPr/>
          <a:lstStyle/>
          <a:p>
            <a:fld id="{93BF950A-EFA5-4E18-B564-38CC10EFA1B1}" type="slidenum">
              <a:rPr lang="en-IN" smtClean="0"/>
              <a:t>16</a:t>
            </a:fld>
            <a:endParaRPr lang="en-I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981" y="1841747"/>
            <a:ext cx="2247502" cy="4039941"/>
          </a:xfrm>
          <a:prstGeom prst="rect">
            <a:avLst/>
          </a:prstGeom>
          <a:ln>
            <a:solidFill>
              <a:schemeClr val="tx1"/>
            </a:solidFill>
          </a:ln>
        </p:spPr>
      </p:pic>
      <p:sp>
        <p:nvSpPr>
          <p:cNvPr id="8" name="TextBox 7"/>
          <p:cNvSpPr txBox="1"/>
          <p:nvPr/>
        </p:nvSpPr>
        <p:spPr>
          <a:xfrm>
            <a:off x="1097279" y="5881688"/>
            <a:ext cx="22606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Desktop View</a:t>
            </a:r>
            <a:endParaRPr lang="en-IN"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8964981" y="5857876"/>
            <a:ext cx="2171700"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Mobile View</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042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itka Display Semibold" pitchFamily="2" charset="0"/>
              </a:rPr>
              <a:t>CONCLUSION</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LinkedIn data analysis using Power BI provided valuable insights into various performance metrics, such as total connections, companies followed, and invitations sent and received. The dashboard offers a comprehensive view, including </a:t>
            </a:r>
            <a:r>
              <a:rPr lang="en-US" b="1" dirty="0">
                <a:latin typeface="Times New Roman" panose="02020603050405020304" pitchFamily="18" charset="0"/>
                <a:cs typeface="Times New Roman" panose="02020603050405020304" pitchFamily="18" charset="0"/>
              </a:rPr>
              <a:t>Year as a slicer</a:t>
            </a:r>
            <a:r>
              <a:rPr lang="en-US" dirty="0">
                <a:latin typeface="Times New Roman" panose="02020603050405020304" pitchFamily="18" charset="0"/>
                <a:cs typeface="Times New Roman" panose="02020603050405020304" pitchFamily="18" charset="0"/>
              </a:rPr>
              <a:t> for dynamic analysis, </a:t>
            </a:r>
            <a:r>
              <a:rPr lang="en-US" b="1" dirty="0">
                <a:latin typeface="Times New Roman" panose="02020603050405020304" pitchFamily="18" charset="0"/>
                <a:cs typeface="Times New Roman" panose="02020603050405020304" pitchFamily="18" charset="0"/>
              </a:rPr>
              <a:t>Month-over-Month (</a:t>
            </a:r>
            <a:r>
              <a:rPr lang="en-US" b="1" dirty="0" err="1">
                <a:latin typeface="Times New Roman" panose="02020603050405020304" pitchFamily="18" charset="0"/>
                <a:cs typeface="Times New Roman" panose="02020603050405020304" pitchFamily="18" charset="0"/>
              </a:rPr>
              <a:t>MoM</a:t>
            </a:r>
            <a:r>
              <a:rPr lang="en-US" b="1" dirty="0">
                <a:latin typeface="Times New Roman" panose="02020603050405020304" pitchFamily="18" charset="0"/>
                <a:cs typeface="Times New Roman" panose="02020603050405020304" pitchFamily="18" charset="0"/>
              </a:rPr>
              <a:t>) growth</a:t>
            </a:r>
            <a:r>
              <a:rPr lang="en-US" dirty="0">
                <a:latin typeface="Times New Roman" panose="02020603050405020304" pitchFamily="18" charset="0"/>
                <a:cs typeface="Times New Roman" panose="02020603050405020304" pitchFamily="18" charset="0"/>
              </a:rPr>
              <a:t> to track performance trends, and breakdowns like </a:t>
            </a:r>
            <a:r>
              <a:rPr lang="en-US" b="1" dirty="0">
                <a:latin typeface="Times New Roman" panose="02020603050405020304" pitchFamily="18" charset="0"/>
                <a:cs typeface="Times New Roman" panose="02020603050405020304" pitchFamily="18" charset="0"/>
              </a:rPr>
              <a:t>total connections by company</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connections by position</a:t>
            </a:r>
            <a:r>
              <a:rPr lang="en-US" dirty="0">
                <a:latin typeface="Times New Roman" panose="02020603050405020304" pitchFamily="18" charset="0"/>
                <a:cs typeface="Times New Roman" panose="02020603050405020304" pitchFamily="18" charset="0"/>
              </a:rPr>
              <a:t>. Additionally, the </a:t>
            </a:r>
            <a:r>
              <a:rPr lang="en-US" b="1" dirty="0">
                <a:latin typeface="Times New Roman" panose="02020603050405020304" pitchFamily="18" charset="0"/>
                <a:cs typeface="Times New Roman" panose="02020603050405020304" pitchFamily="18" charset="0"/>
              </a:rPr>
              <a:t>total reactions given by type</a:t>
            </a:r>
            <a:r>
              <a:rPr lang="en-US" dirty="0">
                <a:latin typeface="Times New Roman" panose="02020603050405020304" pitchFamily="18" charset="0"/>
                <a:cs typeface="Times New Roman" panose="02020603050405020304" pitchFamily="18" charset="0"/>
              </a:rPr>
              <a:t> helped identify user engagement across different content types. The mobile-friendly view of the dashboard ensures that insights are easily accessible on the go, enabling quick decision-making.</a:t>
            </a:r>
          </a:p>
          <a:p>
            <a:r>
              <a:rPr lang="en-US" dirty="0">
                <a:latin typeface="Times New Roman" panose="02020603050405020304" pitchFamily="18" charset="0"/>
                <a:cs typeface="Times New Roman" panose="02020603050405020304" pitchFamily="18" charset="0"/>
              </a:rPr>
              <a:t>With these features, the dashboard empowers users to track their LinkedIn activity in a detailed and insightful manner, facilitating targeted strategies for network growth and engagement. Ethical considerations, including data privacy and security, were carefully maintained throughout the analysis, ensuring compliance with LinkedIn's terms and safeguarding user data. This comprehensive analysis not only provides actionable insights but also offers a user-friendly, mobile-optimized tool for continuous performance tracking and improvement.</a:t>
            </a:r>
          </a:p>
          <a:p>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0" y="6459785"/>
            <a:ext cx="4822804" cy="365125"/>
          </a:xfrm>
        </p:spPr>
        <p:txBody>
          <a:bodyPr/>
          <a:lstStyle/>
          <a:p>
            <a:r>
              <a:rPr lang="en-IN" smtClean="0"/>
              <a:t>PRAKUL H N, B. E., AI &amp; ML, AIT CHIKKAMAGALURU</a:t>
            </a:r>
            <a:endParaRPr lang="en-IN"/>
          </a:p>
        </p:txBody>
      </p:sp>
      <p:sp>
        <p:nvSpPr>
          <p:cNvPr id="5" name="Slide Number Placeholder 4"/>
          <p:cNvSpPr>
            <a:spLocks noGrp="1"/>
          </p:cNvSpPr>
          <p:nvPr>
            <p:ph type="sldNum" sz="quarter" idx="12"/>
          </p:nvPr>
        </p:nvSpPr>
        <p:spPr/>
        <p:txBody>
          <a:bodyPr/>
          <a:lstStyle/>
          <a:p>
            <a:fld id="{93BF950A-EFA5-4E18-B564-38CC10EFA1B1}" type="slidenum">
              <a:rPr lang="en-IN" smtClean="0"/>
              <a:t>17</a:t>
            </a:fld>
            <a:endParaRPr lang="en-IN"/>
          </a:p>
        </p:txBody>
      </p:sp>
    </p:spTree>
    <p:extLst>
      <p:ext uri="{BB962C8B-B14F-4D97-AF65-F5344CB8AC3E}">
        <p14:creationId xmlns:p14="http://schemas.microsoft.com/office/powerpoint/2010/main" val="2151175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Sitka Display Semibold" pitchFamily="2" charset="0"/>
              </a:rPr>
              <a:t>REFERENCES</a:t>
            </a:r>
            <a:endParaRPr lang="en-IN" sz="5400" dirty="0">
              <a:latin typeface="Sitka Display Semibold" pitchFamily="2" charset="0"/>
            </a:endParaRPr>
          </a:p>
        </p:txBody>
      </p:sp>
      <p:sp>
        <p:nvSpPr>
          <p:cNvPr id="3" name="Content Placeholder 2"/>
          <p:cNvSpPr>
            <a:spLocks noGrp="1"/>
          </p:cNvSpPr>
          <p:nvPr>
            <p:ph idx="1"/>
          </p:nvPr>
        </p:nvSpPr>
        <p:spPr/>
        <p:txBody>
          <a:bodyPr/>
          <a:lstStyle/>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1] </a:t>
            </a:r>
            <a:r>
              <a:rPr lang="en-IN" dirty="0" err="1">
                <a:latin typeface="Times New Roman" panose="02020603050405020304" pitchFamily="18" charset="0"/>
                <a:cs typeface="Times New Roman" panose="02020603050405020304" pitchFamily="18" charset="0"/>
              </a:rPr>
              <a:t>Manasvi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Jaipurkar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Neha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Ragit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Chetana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Tambuskar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Pranay</a:t>
            </a:r>
            <a:r>
              <a:rPr lang="en-IN" dirty="0">
                <a:latin typeface="Times New Roman" panose="02020603050405020304" pitchFamily="18" charset="0"/>
                <a:cs typeface="Times New Roman" panose="02020603050405020304" pitchFamily="18" charset="0"/>
              </a:rPr>
              <a:t> Deepak </a:t>
            </a:r>
            <a:r>
              <a:rPr lang="en-IN" dirty="0" err="1">
                <a:latin typeface="Times New Roman" panose="02020603050405020304" pitchFamily="18" charset="0"/>
                <a:cs typeface="Times New Roman" panose="02020603050405020304" pitchFamily="18" charset="0"/>
              </a:rPr>
              <a:t>Saraf</a:t>
            </a:r>
            <a:r>
              <a:rPr lang="en-IN" dirty="0">
                <a:latin typeface="Times New Roman" panose="02020603050405020304" pitchFamily="18" charset="0"/>
                <a:cs typeface="Times New Roman" panose="02020603050405020304" pitchFamily="18" charset="0"/>
              </a:rPr>
              <a:t> - </a:t>
            </a:r>
            <a:r>
              <a:rPr lang="en-IN" b="1" dirty="0">
                <a:latin typeface="Times New Roman" panose="02020603050405020304" pitchFamily="18" charset="0"/>
                <a:cs typeface="Times New Roman" panose="02020603050405020304" pitchFamily="18" charset="0"/>
              </a:rPr>
              <a:t>IPL Data Analysis and Visualization using Microsoft Power BI Tool</a:t>
            </a:r>
            <a:r>
              <a:rPr lang="en-IN" dirty="0">
                <a:latin typeface="Times New Roman" panose="02020603050405020304" pitchFamily="18" charset="0"/>
                <a:cs typeface="Times New Roman" panose="02020603050405020304" pitchFamily="18" charset="0"/>
              </a:rPr>
              <a:t> – IEEE Conference, New Delhi, India [2023] </a:t>
            </a:r>
          </a:p>
          <a:p>
            <a:r>
              <a:rPr lang="en-IN" dirty="0">
                <a:latin typeface="Times New Roman" panose="02020603050405020304" pitchFamily="18" charset="0"/>
                <a:cs typeface="Times New Roman" panose="02020603050405020304" pitchFamily="18" charset="0"/>
              </a:rPr>
              <a:t>[2] Mohammad Ameer, </a:t>
            </a:r>
            <a:r>
              <a:rPr lang="en-IN" dirty="0" err="1">
                <a:latin typeface="Times New Roman" panose="02020603050405020304" pitchFamily="18" charset="0"/>
                <a:cs typeface="Times New Roman" panose="02020603050405020304" pitchFamily="18" charset="0"/>
              </a:rPr>
              <a:t>Simhadri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Prem</a:t>
            </a:r>
            <a:r>
              <a:rPr lang="en-IN" dirty="0">
                <a:latin typeface="Times New Roman" panose="02020603050405020304" pitchFamily="18" charset="0"/>
                <a:cs typeface="Times New Roman" panose="02020603050405020304" pitchFamily="18" charset="0"/>
              </a:rPr>
              <a:t> Rahul, </a:t>
            </a:r>
            <a:r>
              <a:rPr lang="en-IN" dirty="0" err="1">
                <a:latin typeface="Times New Roman" panose="02020603050405020304" pitchFamily="18" charset="0"/>
                <a:cs typeface="Times New Roman" panose="02020603050405020304" pitchFamily="18" charset="0"/>
              </a:rPr>
              <a:t>Suneetha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Manne</a:t>
            </a:r>
            <a:r>
              <a:rPr lang="en-IN" dirty="0">
                <a:latin typeface="Times New Roman" panose="02020603050405020304" pitchFamily="18" charset="0"/>
                <a:cs typeface="Times New Roman" panose="02020603050405020304" pitchFamily="18" charset="0"/>
              </a:rPr>
              <a:t> - </a:t>
            </a:r>
            <a:r>
              <a:rPr lang="en-IN" b="1" dirty="0">
                <a:latin typeface="Times New Roman" panose="02020603050405020304" pitchFamily="18" charset="0"/>
                <a:cs typeface="Times New Roman" panose="02020603050405020304" pitchFamily="18" charset="0"/>
              </a:rPr>
              <a:t>Human Resource Analytics using Microsoft Power BI Tool </a:t>
            </a:r>
            <a:r>
              <a:rPr lang="en-IN" dirty="0">
                <a:latin typeface="Times New Roman" panose="02020603050405020304" pitchFamily="18" charset="0"/>
                <a:cs typeface="Times New Roman" panose="02020603050405020304" pitchFamily="18" charset="0"/>
              </a:rPr>
              <a:t>– IEEE Conference, Madurai, India [2020] </a:t>
            </a:r>
          </a:p>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Kamil</a:t>
            </a:r>
            <a:r>
              <a:rPr lang="en-US" dirty="0">
                <a:latin typeface="Times New Roman" panose="02020603050405020304" pitchFamily="18" charset="0"/>
                <a:cs typeface="Times New Roman" panose="02020603050405020304" pitchFamily="18" charset="0"/>
              </a:rPr>
              <a:t> M S, BI Consultant – </a:t>
            </a:r>
            <a:r>
              <a:rPr lang="en-US" b="1" dirty="0">
                <a:latin typeface="Times New Roman" panose="02020603050405020304" pitchFamily="18" charset="0"/>
                <a:cs typeface="Times New Roman" panose="02020603050405020304" pitchFamily="18" charset="0"/>
              </a:rPr>
              <a:t>LinkedIn Analytics in Power BI </a:t>
            </a:r>
            <a:r>
              <a:rPr lang="en-US" dirty="0">
                <a:latin typeface="Times New Roman" panose="02020603050405020304" pitchFamily="18" charset="0"/>
                <a:cs typeface="Times New Roman" panose="02020603050405020304" pitchFamily="18" charset="0"/>
              </a:rPr>
              <a:t>[2020] </a:t>
            </a: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0" y="6492875"/>
            <a:ext cx="4822804" cy="365125"/>
          </a:xfrm>
        </p:spPr>
        <p:txBody>
          <a:bodyPr/>
          <a:lstStyle/>
          <a:p>
            <a:r>
              <a:rPr lang="en-IN" dirty="0" smtClean="0"/>
              <a:t>PRAKUL H N, B. E., AI &amp; ML, AIT CHIKKAMAGALURU</a:t>
            </a:r>
            <a:endParaRPr lang="en-IN" dirty="0"/>
          </a:p>
        </p:txBody>
      </p:sp>
      <p:sp>
        <p:nvSpPr>
          <p:cNvPr id="5" name="Slide Number Placeholder 4"/>
          <p:cNvSpPr>
            <a:spLocks noGrp="1"/>
          </p:cNvSpPr>
          <p:nvPr>
            <p:ph type="sldNum" sz="quarter" idx="12"/>
          </p:nvPr>
        </p:nvSpPr>
        <p:spPr/>
        <p:txBody>
          <a:bodyPr/>
          <a:lstStyle/>
          <a:p>
            <a:fld id="{93BF950A-EFA5-4E18-B564-38CC10EFA1B1}" type="slidenum">
              <a:rPr lang="en-IN" smtClean="0"/>
              <a:t>18</a:t>
            </a:fld>
            <a:endParaRPr lang="en-IN"/>
          </a:p>
        </p:txBody>
      </p:sp>
    </p:spTree>
    <p:extLst>
      <p:ext uri="{BB962C8B-B14F-4D97-AF65-F5344CB8AC3E}">
        <p14:creationId xmlns:p14="http://schemas.microsoft.com/office/powerpoint/2010/main" val="3734124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4822804" cy="365125"/>
          </a:xfrm>
        </p:spPr>
        <p:txBody>
          <a:bodyPr/>
          <a:lstStyle/>
          <a:p>
            <a:r>
              <a:rPr lang="en-IN" dirty="0" smtClean="0"/>
              <a:t>PRAKUL H N, B. E., AI &amp; ML, AIT CHIKKAMAGALURU</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664" y="581695"/>
            <a:ext cx="10334336" cy="5048396"/>
          </a:xfrm>
          <a:prstGeom prst="rect">
            <a:avLst/>
          </a:prstGeom>
        </p:spPr>
      </p:pic>
      <p:sp>
        <p:nvSpPr>
          <p:cNvPr id="2" name="Slide Number Placeholder 1"/>
          <p:cNvSpPr>
            <a:spLocks noGrp="1"/>
          </p:cNvSpPr>
          <p:nvPr>
            <p:ph type="sldNum" sz="quarter" idx="12"/>
          </p:nvPr>
        </p:nvSpPr>
        <p:spPr/>
        <p:txBody>
          <a:bodyPr/>
          <a:lstStyle/>
          <a:p>
            <a:fld id="{93BF950A-EFA5-4E18-B564-38CC10EFA1B1}" type="slidenum">
              <a:rPr lang="en-IN" smtClean="0"/>
              <a:t>19</a:t>
            </a:fld>
            <a:endParaRPr lang="en-IN"/>
          </a:p>
        </p:txBody>
      </p:sp>
    </p:spTree>
    <p:extLst>
      <p:ext uri="{BB962C8B-B14F-4D97-AF65-F5344CB8AC3E}">
        <p14:creationId xmlns:p14="http://schemas.microsoft.com/office/powerpoint/2010/main" val="3078051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028" y="431075"/>
            <a:ext cx="10254343" cy="5721531"/>
          </a:xfrm>
          <a:prstGeom prst="rect">
            <a:avLst/>
          </a:prstGeom>
        </p:spPr>
      </p:pic>
      <p:sp>
        <p:nvSpPr>
          <p:cNvPr id="2" name="Footer Placeholder 1"/>
          <p:cNvSpPr>
            <a:spLocks noGrp="1"/>
          </p:cNvSpPr>
          <p:nvPr>
            <p:ph type="ftr" sz="quarter" idx="11"/>
          </p:nvPr>
        </p:nvSpPr>
        <p:spPr>
          <a:xfrm>
            <a:off x="0" y="6459785"/>
            <a:ext cx="4822804" cy="365125"/>
          </a:xfrm>
        </p:spPr>
        <p:txBody>
          <a:bodyPr/>
          <a:lstStyle/>
          <a:p>
            <a:r>
              <a:rPr lang="en-IN" smtClean="0"/>
              <a:t>PRAKUL H N, B. E., AI &amp; ML, AIT CHIKKAMAGALURU</a:t>
            </a:r>
            <a:endParaRPr lang="en-IN"/>
          </a:p>
        </p:txBody>
      </p:sp>
      <p:sp>
        <p:nvSpPr>
          <p:cNvPr id="3" name="Slide Number Placeholder 2"/>
          <p:cNvSpPr>
            <a:spLocks noGrp="1"/>
          </p:cNvSpPr>
          <p:nvPr>
            <p:ph type="sldNum" sz="quarter" idx="12"/>
          </p:nvPr>
        </p:nvSpPr>
        <p:spPr/>
        <p:txBody>
          <a:bodyPr/>
          <a:lstStyle/>
          <a:p>
            <a:fld id="{93BF950A-EFA5-4E18-B564-38CC10EFA1B1}" type="slidenum">
              <a:rPr lang="en-IN" smtClean="0"/>
              <a:t>2</a:t>
            </a:fld>
            <a:endParaRPr lang="en-IN"/>
          </a:p>
        </p:txBody>
      </p:sp>
    </p:spTree>
    <p:extLst>
      <p:ext uri="{BB962C8B-B14F-4D97-AF65-F5344CB8AC3E}">
        <p14:creationId xmlns:p14="http://schemas.microsoft.com/office/powerpoint/2010/main" val="2795857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59709"/>
            <a:ext cx="10058400" cy="1450757"/>
          </a:xfrm>
        </p:spPr>
        <p:txBody>
          <a:bodyPr>
            <a:normAutofit/>
          </a:bodyPr>
          <a:lstStyle/>
          <a:p>
            <a:r>
              <a:rPr lang="en-US" sz="5400" b="1" dirty="0" smtClean="0">
                <a:latin typeface="Sitka Small Semibold" pitchFamily="2" charset="0"/>
              </a:rPr>
              <a:t>ABSTRACT</a:t>
            </a:r>
            <a:endParaRPr lang="en-IN" sz="5400" b="1" dirty="0">
              <a:latin typeface="Sitka Small Semibold" pitchFamily="2" charset="0"/>
            </a:endParaRPr>
          </a:p>
        </p:txBody>
      </p:sp>
      <p:sp>
        <p:nvSpPr>
          <p:cNvPr id="4" name="Rectangle 1"/>
          <p:cNvSpPr>
            <a:spLocks noGrp="1" noChangeArrowheads="1"/>
          </p:cNvSpPr>
          <p:nvPr>
            <p:ph idx="1"/>
          </p:nvPr>
        </p:nvSpPr>
        <p:spPr bwMode="auto">
          <a:xfrm>
            <a:off x="1097280" y="1867936"/>
            <a:ext cx="10338023"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Purpose:</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analyze the impact of LinkedIn on professional development and personal branding.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Methodology:</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Data collection from LinkedIn profile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Data cleaning and preparation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Data analysis using Power BI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Results:</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Insights into network growth, content performance, and demographic trends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Identification of strengths and weaknesses in LinkedIn usage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Conclusion:</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Data-driven approach can enhance professional growth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Actionable insights for optimizing future networking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Footer Placeholder 4"/>
          <p:cNvSpPr>
            <a:spLocks noGrp="1"/>
          </p:cNvSpPr>
          <p:nvPr>
            <p:ph type="ftr" sz="quarter" idx="11"/>
          </p:nvPr>
        </p:nvSpPr>
        <p:spPr>
          <a:xfrm>
            <a:off x="0" y="6430037"/>
            <a:ext cx="4822804" cy="365125"/>
          </a:xfrm>
        </p:spPr>
        <p:txBody>
          <a:bodyPr/>
          <a:lstStyle/>
          <a:p>
            <a:r>
              <a:rPr lang="en-IN" dirty="0" smtClean="0"/>
              <a:t>PRAKUL H N, B. E., AI &amp; ML, AIT CHIKKAMAGALURU</a:t>
            </a:r>
            <a:endParaRPr lang="en-IN" dirty="0"/>
          </a:p>
        </p:txBody>
      </p:sp>
      <p:sp>
        <p:nvSpPr>
          <p:cNvPr id="3" name="Slide Number Placeholder 2"/>
          <p:cNvSpPr>
            <a:spLocks noGrp="1"/>
          </p:cNvSpPr>
          <p:nvPr>
            <p:ph type="sldNum" sz="quarter" idx="12"/>
          </p:nvPr>
        </p:nvSpPr>
        <p:spPr/>
        <p:txBody>
          <a:bodyPr/>
          <a:lstStyle/>
          <a:p>
            <a:fld id="{93BF950A-EFA5-4E18-B564-38CC10EFA1B1}" type="slidenum">
              <a:rPr lang="en-IN" smtClean="0"/>
              <a:t>3</a:t>
            </a:fld>
            <a:endParaRPr lang="en-IN"/>
          </a:p>
        </p:txBody>
      </p:sp>
    </p:spTree>
    <p:extLst>
      <p:ext uri="{BB962C8B-B14F-4D97-AF65-F5344CB8AC3E}">
        <p14:creationId xmlns:p14="http://schemas.microsoft.com/office/powerpoint/2010/main" val="674439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Sitka Small Semibold" pitchFamily="2" charset="0"/>
              </a:rPr>
              <a:t>INTRODUCTION</a:t>
            </a:r>
            <a:endParaRPr lang="en-IN" sz="5400" dirty="0">
              <a:latin typeface="Sitka Small Semibold" pitchFamily="2" charset="0"/>
            </a:endParaRPr>
          </a:p>
        </p:txBody>
      </p:sp>
      <p:sp>
        <p:nvSpPr>
          <p:cNvPr id="3" name="Content Placeholder 2"/>
          <p:cNvSpPr>
            <a:spLocks noGrp="1"/>
          </p:cNvSpPr>
          <p:nvPr>
            <p:ph idx="1"/>
          </p:nvPr>
        </p:nvSpPr>
        <p:spPr>
          <a:xfrm>
            <a:off x="1097279" y="2007099"/>
            <a:ext cx="10058401" cy="3465854"/>
          </a:xfrm>
        </p:spPr>
        <p:txBody>
          <a:bodyPr>
            <a:normAutofit/>
          </a:bodyPr>
          <a:lstStyle/>
          <a:p>
            <a:pPr algn="just"/>
            <a:r>
              <a:rPr lang="en-US" dirty="0">
                <a:latin typeface="Times New Roman" panose="02020603050405020304" pitchFamily="18" charset="0"/>
                <a:cs typeface="Times New Roman" panose="02020603050405020304" pitchFamily="18" charset="0"/>
              </a:rPr>
              <a:t>With over 900 million users worldwide, LinkedIn offers a rich dataset to analyze professional trends and individual career trajectories. This mini-project aims to leverage Power BI to explore and visualize personal LinkedIn data, comparing it against industry benchmarks. By identifying strengths, weaknesses, and opportunities, the goal is to provide actionable insights for optimizing LinkedIn usage and career advancement.</a:t>
            </a:r>
          </a:p>
          <a:p>
            <a:pPr algn="just"/>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5282" y="3590365"/>
            <a:ext cx="6185647" cy="2554941"/>
          </a:xfrm>
          <a:prstGeom prst="rect">
            <a:avLst/>
          </a:prstGeom>
        </p:spPr>
      </p:pic>
      <p:sp>
        <p:nvSpPr>
          <p:cNvPr id="5" name="Footer Placeholder 4"/>
          <p:cNvSpPr>
            <a:spLocks noGrp="1"/>
          </p:cNvSpPr>
          <p:nvPr>
            <p:ph type="ftr" sz="quarter" idx="11"/>
          </p:nvPr>
        </p:nvSpPr>
        <p:spPr>
          <a:xfrm>
            <a:off x="0" y="6492875"/>
            <a:ext cx="4822804" cy="365125"/>
          </a:xfrm>
        </p:spPr>
        <p:txBody>
          <a:bodyPr/>
          <a:lstStyle/>
          <a:p>
            <a:r>
              <a:rPr lang="en-IN" smtClean="0"/>
              <a:t>PRAKUL H N, B. E., AI &amp; ML, AIT CHIKKAMAGALURU</a:t>
            </a:r>
            <a:endParaRPr lang="en-IN"/>
          </a:p>
        </p:txBody>
      </p:sp>
      <p:sp>
        <p:nvSpPr>
          <p:cNvPr id="6" name="Slide Number Placeholder 5"/>
          <p:cNvSpPr>
            <a:spLocks noGrp="1"/>
          </p:cNvSpPr>
          <p:nvPr>
            <p:ph type="sldNum" sz="quarter" idx="12"/>
          </p:nvPr>
        </p:nvSpPr>
        <p:spPr/>
        <p:txBody>
          <a:bodyPr/>
          <a:lstStyle/>
          <a:p>
            <a:fld id="{93BF950A-EFA5-4E18-B564-38CC10EFA1B1}" type="slidenum">
              <a:rPr lang="en-IN" smtClean="0"/>
              <a:t>4</a:t>
            </a:fld>
            <a:endParaRPr lang="en-IN"/>
          </a:p>
        </p:txBody>
      </p:sp>
    </p:spTree>
    <p:extLst>
      <p:ext uri="{BB962C8B-B14F-4D97-AF65-F5344CB8AC3E}">
        <p14:creationId xmlns:p14="http://schemas.microsoft.com/office/powerpoint/2010/main" val="155994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Sitka Small Semibold" pitchFamily="2" charset="0"/>
              </a:rPr>
              <a:t>LITERATURE SURVEY</a:t>
            </a:r>
            <a:endParaRPr lang="en-IN" sz="5400" dirty="0"/>
          </a:p>
        </p:txBody>
      </p:sp>
      <p:sp>
        <p:nvSpPr>
          <p:cNvPr id="4" name="Footer Placeholder 3"/>
          <p:cNvSpPr>
            <a:spLocks noGrp="1"/>
          </p:cNvSpPr>
          <p:nvPr>
            <p:ph type="ftr" sz="quarter" idx="11"/>
          </p:nvPr>
        </p:nvSpPr>
        <p:spPr>
          <a:xfrm>
            <a:off x="0" y="6492875"/>
            <a:ext cx="4822804" cy="365125"/>
          </a:xfrm>
        </p:spPr>
        <p:txBody>
          <a:bodyPr/>
          <a:lstStyle/>
          <a:p>
            <a:r>
              <a:rPr lang="en-IN" smtClean="0"/>
              <a:t>PRAKUL H N, B. E., AI &amp; ML, AIT CHIKKAMAGALURU</a:t>
            </a:r>
            <a:endParaRPr lang="en-IN"/>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076993"/>
            <a:ext cx="10058083" cy="3304904"/>
          </a:xfrm>
        </p:spPr>
      </p:pic>
      <p:sp>
        <p:nvSpPr>
          <p:cNvPr id="5" name="Slide Number Placeholder 4"/>
          <p:cNvSpPr>
            <a:spLocks noGrp="1"/>
          </p:cNvSpPr>
          <p:nvPr>
            <p:ph type="sldNum" sz="quarter" idx="12"/>
          </p:nvPr>
        </p:nvSpPr>
        <p:spPr/>
        <p:txBody>
          <a:bodyPr/>
          <a:lstStyle/>
          <a:p>
            <a:fld id="{93BF950A-EFA5-4E18-B564-38CC10EFA1B1}" type="slidenum">
              <a:rPr lang="en-IN" smtClean="0"/>
              <a:t>5</a:t>
            </a:fld>
            <a:endParaRPr lang="en-IN"/>
          </a:p>
        </p:txBody>
      </p:sp>
    </p:spTree>
    <p:extLst>
      <p:ext uri="{BB962C8B-B14F-4D97-AF65-F5344CB8AC3E}">
        <p14:creationId xmlns:p14="http://schemas.microsoft.com/office/powerpoint/2010/main" val="2444229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Sitka Display Semibold" pitchFamily="2" charset="0"/>
              </a:rPr>
              <a:t>PROBLEM STATEMENT</a:t>
            </a:r>
            <a:endParaRPr lang="en-IN" sz="5400" dirty="0"/>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INPUT: </a:t>
            </a:r>
            <a:r>
              <a:rPr lang="en-US" dirty="0" smtClean="0">
                <a:latin typeface="Times New Roman" panose="02020603050405020304" pitchFamily="18" charset="0"/>
                <a:cs typeface="Times New Roman" panose="02020603050405020304" pitchFamily="18" charset="0"/>
              </a:rPr>
              <a:t>Collect LinkedIn </a:t>
            </a:r>
            <a:r>
              <a:rPr lang="en-US" dirty="0">
                <a:latin typeface="Times New Roman" panose="02020603050405020304" pitchFamily="18" charset="0"/>
                <a:cs typeface="Times New Roman" panose="02020603050405020304" pitchFamily="18" charset="0"/>
              </a:rPr>
              <a:t>profile data which typically includes information about connections, companies, invitations, reactions, and job role. </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PREPROCESSING: </a:t>
            </a:r>
            <a:r>
              <a:rPr lang="en-US" dirty="0">
                <a:latin typeface="Times New Roman" panose="02020603050405020304" pitchFamily="18" charset="0"/>
                <a:cs typeface="Times New Roman" panose="02020603050405020304" pitchFamily="18" charset="0"/>
              </a:rPr>
              <a:t>It involves preparing the raw LinkedIn data for analysis. This typically includes the following steps: </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 Extraction: </a:t>
            </a:r>
            <a:r>
              <a:rPr lang="en-US" dirty="0">
                <a:latin typeface="Times New Roman" panose="02020603050405020304" pitchFamily="18" charset="0"/>
                <a:cs typeface="Times New Roman" panose="02020603050405020304" pitchFamily="18" charset="0"/>
              </a:rPr>
              <a:t>Extracting the LinkedIn profile data, which will be performed through manually exporting the data. </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 Cleaning: </a:t>
            </a:r>
            <a:r>
              <a:rPr lang="en-US" dirty="0">
                <a:latin typeface="Times New Roman" panose="02020603050405020304" pitchFamily="18" charset="0"/>
                <a:cs typeface="Times New Roman" panose="02020603050405020304" pitchFamily="18" charset="0"/>
              </a:rPr>
              <a:t>Removing any inconsistencies, errors, or missing values in the data. </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 Transformation: </a:t>
            </a:r>
            <a:r>
              <a:rPr lang="en-US" dirty="0">
                <a:latin typeface="Times New Roman" panose="02020603050405020304" pitchFamily="18" charset="0"/>
                <a:cs typeface="Times New Roman" panose="02020603050405020304" pitchFamily="18" charset="0"/>
              </a:rPr>
              <a:t>Transforming the data into a format suitable for analysis. </a:t>
            </a:r>
          </a:p>
          <a:p>
            <a:r>
              <a:rPr lang="en-US" b="1" dirty="0">
                <a:latin typeface="Times New Roman" panose="02020603050405020304" pitchFamily="18" charset="0"/>
                <a:cs typeface="Times New Roman" panose="02020603050405020304" pitchFamily="18" charset="0"/>
              </a:rPr>
              <a:t>OUTPUT: </a:t>
            </a:r>
            <a:r>
              <a:rPr lang="en-US" dirty="0">
                <a:latin typeface="Times New Roman" panose="02020603050405020304" pitchFamily="18" charset="0"/>
                <a:cs typeface="Times New Roman" panose="02020603050405020304" pitchFamily="18" charset="0"/>
              </a:rPr>
              <a:t>Develop a dynamic dashboard using Power BI which provides a visual representation </a:t>
            </a:r>
            <a:r>
              <a:rPr lang="en-US" dirty="0" smtClean="0">
                <a:latin typeface="Times New Roman" panose="02020603050405020304" pitchFamily="18" charset="0"/>
                <a:cs typeface="Times New Roman" panose="02020603050405020304" pitchFamily="18" charset="0"/>
              </a:rPr>
              <a:t>of </a:t>
            </a:r>
            <a:r>
              <a:rPr lang="en-US" dirty="0">
                <a:latin typeface="Times New Roman" panose="02020603050405020304" pitchFamily="18" charset="0"/>
                <a:cs typeface="Times New Roman" panose="02020603050405020304" pitchFamily="18" charset="0"/>
              </a:rPr>
              <a:t>LinkedIn data, </a:t>
            </a:r>
            <a:r>
              <a:rPr lang="en-US" dirty="0" smtClean="0">
                <a:latin typeface="Times New Roman" panose="02020603050405020304" pitchFamily="18" charset="0"/>
                <a:cs typeface="Times New Roman" panose="02020603050405020304" pitchFamily="18" charset="0"/>
              </a:rPr>
              <a:t>allowing </a:t>
            </a:r>
            <a:r>
              <a:rPr lang="en-US" dirty="0">
                <a:latin typeface="Times New Roman" panose="02020603050405020304" pitchFamily="18" charset="0"/>
                <a:cs typeface="Times New Roman" panose="02020603050405020304" pitchFamily="18" charset="0"/>
              </a:rPr>
              <a:t>to easily understand and </a:t>
            </a:r>
            <a:r>
              <a:rPr lang="en-US" dirty="0" smtClean="0">
                <a:latin typeface="Times New Roman" panose="02020603050405020304" pitchFamily="18" charset="0"/>
                <a:cs typeface="Times New Roman" panose="02020603050405020304" pitchFamily="18" charset="0"/>
              </a:rPr>
              <a:t>analyze </a:t>
            </a:r>
            <a:r>
              <a:rPr lang="en-US" dirty="0">
                <a:latin typeface="Times New Roman" panose="02020603050405020304" pitchFamily="18" charset="0"/>
                <a:cs typeface="Times New Roman" panose="02020603050405020304" pitchFamily="18" charset="0"/>
              </a:rPr>
              <a:t>key metrics and trends.</a:t>
            </a: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0" y="6492875"/>
            <a:ext cx="4822804" cy="365125"/>
          </a:xfrm>
        </p:spPr>
        <p:txBody>
          <a:bodyPr/>
          <a:lstStyle/>
          <a:p>
            <a:r>
              <a:rPr lang="en-IN" smtClean="0"/>
              <a:t>PRAKUL H N, B. E., AI &amp; ML, AIT CHIKKAMAGALURU</a:t>
            </a:r>
            <a:endParaRPr lang="en-IN"/>
          </a:p>
        </p:txBody>
      </p:sp>
      <p:sp>
        <p:nvSpPr>
          <p:cNvPr id="5" name="Slide Number Placeholder 4"/>
          <p:cNvSpPr>
            <a:spLocks noGrp="1"/>
          </p:cNvSpPr>
          <p:nvPr>
            <p:ph type="sldNum" sz="quarter" idx="12"/>
          </p:nvPr>
        </p:nvSpPr>
        <p:spPr/>
        <p:txBody>
          <a:bodyPr/>
          <a:lstStyle/>
          <a:p>
            <a:fld id="{93BF950A-EFA5-4E18-B564-38CC10EFA1B1}" type="slidenum">
              <a:rPr lang="en-IN" smtClean="0"/>
              <a:t>6</a:t>
            </a:fld>
            <a:endParaRPr lang="en-IN"/>
          </a:p>
        </p:txBody>
      </p:sp>
    </p:spTree>
    <p:extLst>
      <p:ext uri="{BB962C8B-B14F-4D97-AF65-F5344CB8AC3E}">
        <p14:creationId xmlns:p14="http://schemas.microsoft.com/office/powerpoint/2010/main" val="1591021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latin typeface="Sitka Display Semibold" pitchFamily="2" charset="0"/>
              </a:rPr>
              <a:t>OBJECTIVES</a:t>
            </a:r>
            <a:endParaRPr lang="en-IN" sz="5400" dirty="0">
              <a:latin typeface="Sitka Display Semibold" pitchFamily="2"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Gain a comprehensive understanding of your LinkedIn network and professional activity. </a:t>
            </a:r>
          </a:p>
          <a:p>
            <a:r>
              <a:rPr lang="en-US" dirty="0">
                <a:latin typeface="Times New Roman" panose="02020603050405020304" pitchFamily="18" charset="0"/>
                <a:cs typeface="Times New Roman" panose="02020603050405020304" pitchFamily="18" charset="0"/>
              </a:rPr>
              <a:t>• Identify key trends and patterns in your LinkedIn data. </a:t>
            </a:r>
          </a:p>
          <a:p>
            <a:r>
              <a:rPr lang="en-US" dirty="0">
                <a:latin typeface="Times New Roman" panose="02020603050405020304" pitchFamily="18" charset="0"/>
                <a:cs typeface="Times New Roman" panose="02020603050405020304" pitchFamily="18" charset="0"/>
              </a:rPr>
              <a:t>• Gain insights into your professional brand and online presence. </a:t>
            </a:r>
          </a:p>
          <a:p>
            <a:r>
              <a:rPr lang="en-IN" dirty="0">
                <a:latin typeface="Times New Roman" panose="02020603050405020304" pitchFamily="18" charset="0"/>
                <a:cs typeface="Times New Roman" panose="02020603050405020304" pitchFamily="18" charset="0"/>
              </a:rPr>
              <a:t>• Identify potential networking opportunities. </a:t>
            </a:r>
          </a:p>
          <a:p>
            <a:r>
              <a:rPr lang="en-US" dirty="0">
                <a:latin typeface="Times New Roman" panose="02020603050405020304" pitchFamily="18" charset="0"/>
                <a:cs typeface="Times New Roman" panose="02020603050405020304" pitchFamily="18" charset="0"/>
              </a:rPr>
              <a:t>• Make data-driven decisions to enhance your professional network</a:t>
            </a: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0" y="6492875"/>
            <a:ext cx="4822804" cy="365125"/>
          </a:xfrm>
        </p:spPr>
        <p:txBody>
          <a:bodyPr/>
          <a:lstStyle/>
          <a:p>
            <a:r>
              <a:rPr lang="en-IN" dirty="0" smtClean="0"/>
              <a:t>PRAKUL H N, B. E., AI &amp; ML, AIT CHIKKAMAGALURU</a:t>
            </a:r>
            <a:endParaRPr lang="en-IN" dirty="0"/>
          </a:p>
        </p:txBody>
      </p:sp>
      <p:sp>
        <p:nvSpPr>
          <p:cNvPr id="5" name="Slide Number Placeholder 4"/>
          <p:cNvSpPr>
            <a:spLocks noGrp="1"/>
          </p:cNvSpPr>
          <p:nvPr>
            <p:ph type="sldNum" sz="quarter" idx="12"/>
          </p:nvPr>
        </p:nvSpPr>
        <p:spPr/>
        <p:txBody>
          <a:bodyPr/>
          <a:lstStyle/>
          <a:p>
            <a:fld id="{93BF950A-EFA5-4E18-B564-38CC10EFA1B1}" type="slidenum">
              <a:rPr lang="en-IN" smtClean="0"/>
              <a:t>7</a:t>
            </a:fld>
            <a:endParaRPr lang="en-IN"/>
          </a:p>
        </p:txBody>
      </p:sp>
    </p:spTree>
    <p:extLst>
      <p:ext uri="{BB962C8B-B14F-4D97-AF65-F5344CB8AC3E}">
        <p14:creationId xmlns:p14="http://schemas.microsoft.com/office/powerpoint/2010/main" val="3761802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itka Display Semibold" pitchFamily="2" charset="0"/>
              </a:rPr>
              <a:t>METHODOLOGY</a:t>
            </a:r>
            <a:endParaRPr lang="en-IN" dirty="0"/>
          </a:p>
        </p:txBody>
      </p:sp>
      <p:sp>
        <p:nvSpPr>
          <p:cNvPr id="3" name="Content Placeholder 2"/>
          <p:cNvSpPr>
            <a:spLocks noGrp="1"/>
          </p:cNvSpPr>
          <p:nvPr>
            <p:ph idx="1"/>
          </p:nvPr>
        </p:nvSpPr>
        <p:spPr>
          <a:xfrm>
            <a:off x="1097280" y="1845734"/>
            <a:ext cx="10058400" cy="3771295"/>
          </a:xfrm>
        </p:spPr>
        <p:txBody>
          <a:bodyPr>
            <a:noAutofit/>
          </a:bodyPr>
          <a:lstStyle/>
          <a:p>
            <a:r>
              <a:rPr lang="en-IN" b="1" dirty="0">
                <a:latin typeface="Times New Roman" panose="02020603050405020304" pitchFamily="18" charset="0"/>
                <a:cs typeface="Times New Roman" panose="02020603050405020304" pitchFamily="18" charset="0"/>
              </a:rPr>
              <a:t>Data Collection and Preparation: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Data Extraction </a:t>
            </a:r>
          </a:p>
          <a:p>
            <a:r>
              <a:rPr lang="en-IN" dirty="0">
                <a:latin typeface="Times New Roman" panose="02020603050405020304" pitchFamily="18" charset="0"/>
                <a:cs typeface="Times New Roman" panose="02020603050405020304" pitchFamily="18" charset="0"/>
              </a:rPr>
              <a:t>• Data Cleaning and Formatting </a:t>
            </a:r>
          </a:p>
          <a:p>
            <a:r>
              <a:rPr lang="en-IN" dirty="0">
                <a:latin typeface="Times New Roman" panose="02020603050405020304" pitchFamily="18" charset="0"/>
                <a:cs typeface="Times New Roman" panose="02020603050405020304" pitchFamily="18" charset="0"/>
              </a:rPr>
              <a:t>• Data Transformation </a:t>
            </a:r>
          </a:p>
        </p:txBody>
      </p:sp>
      <p:sp>
        <p:nvSpPr>
          <p:cNvPr id="4" name="Footer Placeholder 3"/>
          <p:cNvSpPr>
            <a:spLocks noGrp="1"/>
          </p:cNvSpPr>
          <p:nvPr>
            <p:ph type="ftr" sz="quarter" idx="11"/>
          </p:nvPr>
        </p:nvSpPr>
        <p:spPr>
          <a:xfrm>
            <a:off x="0" y="6440393"/>
            <a:ext cx="4822804" cy="365125"/>
          </a:xfrm>
        </p:spPr>
        <p:txBody>
          <a:bodyPr/>
          <a:lstStyle/>
          <a:p>
            <a:r>
              <a:rPr lang="en-IN" smtClean="0"/>
              <a:t>PRAKUL H N, B. E., AI &amp; ML, AIT CHIKKAMAGALURU</a:t>
            </a:r>
            <a:endParaRPr lang="en-IN"/>
          </a:p>
        </p:txBody>
      </p:sp>
      <p:sp>
        <p:nvSpPr>
          <p:cNvPr id="5" name="Slide Number Placeholder 4"/>
          <p:cNvSpPr>
            <a:spLocks noGrp="1"/>
          </p:cNvSpPr>
          <p:nvPr>
            <p:ph type="sldNum" sz="quarter" idx="12"/>
          </p:nvPr>
        </p:nvSpPr>
        <p:spPr/>
        <p:txBody>
          <a:bodyPr/>
          <a:lstStyle/>
          <a:p>
            <a:fld id="{93BF950A-EFA5-4E18-B564-38CC10EFA1B1}" type="slidenum">
              <a:rPr lang="en-IN" smtClean="0"/>
              <a:t>8</a:t>
            </a:fld>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034" y="1845735"/>
            <a:ext cx="5695405" cy="208956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4043672"/>
            <a:ext cx="4532810" cy="216771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6034" y="4043672"/>
            <a:ext cx="5695405" cy="2149790"/>
          </a:xfrm>
          <a:prstGeom prst="rect">
            <a:avLst/>
          </a:prstGeom>
        </p:spPr>
      </p:pic>
    </p:spTree>
    <p:extLst>
      <p:ext uri="{BB962C8B-B14F-4D97-AF65-F5344CB8AC3E}">
        <p14:creationId xmlns:p14="http://schemas.microsoft.com/office/powerpoint/2010/main" val="2554460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itka Display Semibold" pitchFamily="2" charset="0"/>
              </a:rPr>
              <a:t>METHODOLOGY</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0678" y="1922463"/>
            <a:ext cx="10045002" cy="4224337"/>
          </a:xfrm>
        </p:spPr>
      </p:pic>
      <p:sp>
        <p:nvSpPr>
          <p:cNvPr id="4" name="Footer Placeholder 3"/>
          <p:cNvSpPr>
            <a:spLocks noGrp="1"/>
          </p:cNvSpPr>
          <p:nvPr>
            <p:ph type="ftr" sz="quarter" idx="11"/>
          </p:nvPr>
        </p:nvSpPr>
        <p:spPr>
          <a:xfrm>
            <a:off x="0" y="6459784"/>
            <a:ext cx="4822804" cy="365125"/>
          </a:xfrm>
        </p:spPr>
        <p:txBody>
          <a:bodyPr/>
          <a:lstStyle/>
          <a:p>
            <a:r>
              <a:rPr lang="en-IN" dirty="0" smtClean="0"/>
              <a:t>PRAKUL H N, B. E., AI &amp; ML, AIT CHIKKAMAGALURU</a:t>
            </a:r>
            <a:endParaRPr lang="en-IN" dirty="0"/>
          </a:p>
        </p:txBody>
      </p:sp>
      <p:sp>
        <p:nvSpPr>
          <p:cNvPr id="5" name="Slide Number Placeholder 4"/>
          <p:cNvSpPr>
            <a:spLocks noGrp="1"/>
          </p:cNvSpPr>
          <p:nvPr>
            <p:ph type="sldNum" sz="quarter" idx="12"/>
          </p:nvPr>
        </p:nvSpPr>
        <p:spPr/>
        <p:txBody>
          <a:bodyPr/>
          <a:lstStyle/>
          <a:p>
            <a:fld id="{93BF950A-EFA5-4E18-B564-38CC10EFA1B1}" type="slidenum">
              <a:rPr lang="en-IN" smtClean="0"/>
              <a:t>9</a:t>
            </a:fld>
            <a:endParaRPr lang="en-IN"/>
          </a:p>
        </p:txBody>
      </p:sp>
    </p:spTree>
    <p:extLst>
      <p:ext uri="{BB962C8B-B14F-4D97-AF65-F5344CB8AC3E}">
        <p14:creationId xmlns:p14="http://schemas.microsoft.com/office/powerpoint/2010/main" val="22942787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TotalTime>
  <Words>1143</Words>
  <Application>Microsoft Office PowerPoint</Application>
  <PresentationFormat>Widescreen</PresentationFormat>
  <Paragraphs>132</Paragraphs>
  <Slides>19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Cambria Math</vt:lpstr>
      <vt:lpstr>Courier New</vt:lpstr>
      <vt:lpstr>Sitka Display Semibold</vt:lpstr>
      <vt:lpstr>Sitka Small Semibold</vt:lpstr>
      <vt:lpstr>Times New Roman</vt:lpstr>
      <vt:lpstr>Retrospect</vt:lpstr>
      <vt:lpstr>PowerPoint Presentation</vt:lpstr>
      <vt:lpstr>PowerPoint Presentation</vt:lpstr>
      <vt:lpstr>ABSTRACT</vt:lpstr>
      <vt:lpstr>INTRODUCTION</vt:lpstr>
      <vt:lpstr>LITERATURE SURVEY</vt:lpstr>
      <vt:lpstr>PROBLEM STATEMENT</vt:lpstr>
      <vt:lpstr>OBJECTIVES</vt:lpstr>
      <vt:lpstr>METHODOLOGY</vt:lpstr>
      <vt:lpstr>METHODOLOGY</vt:lpstr>
      <vt:lpstr>METHODOLOGY</vt:lpstr>
      <vt:lpstr>METHODOLOGY</vt:lpstr>
      <vt:lpstr>METHODOLOGY</vt:lpstr>
      <vt:lpstr>RESULTS AND DISCUSSIONS</vt:lpstr>
      <vt:lpstr>RESULTS AND DISCUSSIONS</vt:lpstr>
      <vt:lpstr>RESULTS AND DISCUSSIONS</vt:lpstr>
      <vt:lpstr>RESULTS AND DISCUSSIONS</vt:lpstr>
      <vt:lpstr>CONCLUSION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54</cp:revision>
  <dcterms:created xsi:type="dcterms:W3CDTF">2024-10-28T10:07:50Z</dcterms:created>
  <dcterms:modified xsi:type="dcterms:W3CDTF">2025-01-06T08:44:22Z</dcterms:modified>
</cp:coreProperties>
</file>