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9"/>
  </p:notesMasterIdLst>
  <p:sldIdLst>
    <p:sldId id="256" r:id="rId5"/>
    <p:sldId id="257" r:id="rId6"/>
    <p:sldId id="258" r:id="rId7"/>
    <p:sldId id="260" r:id="rId8"/>
    <p:sldId id="262" r:id="rId9"/>
    <p:sldId id="261" r:id="rId10"/>
    <p:sldId id="272" r:id="rId11"/>
    <p:sldId id="264" r:id="rId12"/>
    <p:sldId id="265" r:id="rId13"/>
    <p:sldId id="266" r:id="rId14"/>
    <p:sldId id="267"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47"/>
    <p:restoredTop sz="94672"/>
  </p:normalViewPr>
  <p:slideViewPr>
    <p:cSldViewPr snapToGrid="0">
      <p:cViewPr varScale="1">
        <p:scale>
          <a:sx n="82" d="100"/>
          <a:sy n="82"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5D4EBF-B8B8-4B20-B78D-88ED5704DBD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90E9FA5-4856-42CA-9802-9D42E066EE09}">
      <dgm:prSet/>
      <dgm:spPr/>
      <dgm:t>
        <a:bodyPr/>
        <a:lstStyle/>
        <a:p>
          <a:r>
            <a:rPr lang="en-US"/>
            <a:t>Faster loan approval process</a:t>
          </a:r>
        </a:p>
      </dgm:t>
    </dgm:pt>
    <dgm:pt modelId="{7E9DF437-84BF-4F28-B12D-9A363960118E}" type="parTrans" cxnId="{0EBADCEE-C339-499F-B38D-AA986480C59F}">
      <dgm:prSet/>
      <dgm:spPr/>
      <dgm:t>
        <a:bodyPr/>
        <a:lstStyle/>
        <a:p>
          <a:endParaRPr lang="en-US"/>
        </a:p>
      </dgm:t>
    </dgm:pt>
    <dgm:pt modelId="{104BFDE9-BC87-4351-8154-24B63E21ADD8}" type="sibTrans" cxnId="{0EBADCEE-C339-499F-B38D-AA986480C59F}">
      <dgm:prSet/>
      <dgm:spPr/>
      <dgm:t>
        <a:bodyPr/>
        <a:lstStyle/>
        <a:p>
          <a:endParaRPr lang="en-US"/>
        </a:p>
      </dgm:t>
    </dgm:pt>
    <dgm:pt modelId="{6F9649BD-7BB4-4708-9E8A-C81D6923292A}">
      <dgm:prSet/>
      <dgm:spPr/>
      <dgm:t>
        <a:bodyPr/>
        <a:lstStyle/>
        <a:p>
          <a:r>
            <a:rPr lang="en-US"/>
            <a:t>Improved accuracy and consistency in decision-making</a:t>
          </a:r>
        </a:p>
      </dgm:t>
    </dgm:pt>
    <dgm:pt modelId="{CA11FFF5-77A8-4423-A99F-AFFA71EF450E}" type="parTrans" cxnId="{940AB05F-6CC5-491A-A50F-5E33F6C8D947}">
      <dgm:prSet/>
      <dgm:spPr/>
      <dgm:t>
        <a:bodyPr/>
        <a:lstStyle/>
        <a:p>
          <a:endParaRPr lang="en-US"/>
        </a:p>
      </dgm:t>
    </dgm:pt>
    <dgm:pt modelId="{D34BCB15-19E5-4DC2-9AA0-371EA03C926C}" type="sibTrans" cxnId="{940AB05F-6CC5-491A-A50F-5E33F6C8D947}">
      <dgm:prSet/>
      <dgm:spPr/>
      <dgm:t>
        <a:bodyPr/>
        <a:lstStyle/>
        <a:p>
          <a:endParaRPr lang="en-US"/>
        </a:p>
      </dgm:t>
    </dgm:pt>
    <dgm:pt modelId="{D40F1E01-7729-441B-8CD6-6D868E35F065}">
      <dgm:prSet/>
      <dgm:spPr/>
      <dgm:t>
        <a:bodyPr/>
        <a:lstStyle/>
        <a:p>
          <a:r>
            <a:rPr lang="en-US"/>
            <a:t>Better risk management and informed decision-making</a:t>
          </a:r>
        </a:p>
      </dgm:t>
    </dgm:pt>
    <dgm:pt modelId="{13B49C4D-4AAE-4E0C-8B48-1110DBC24C6B}" type="parTrans" cxnId="{31A22AE5-1768-4885-8304-266A803A4966}">
      <dgm:prSet/>
      <dgm:spPr/>
      <dgm:t>
        <a:bodyPr/>
        <a:lstStyle/>
        <a:p>
          <a:endParaRPr lang="en-US"/>
        </a:p>
      </dgm:t>
    </dgm:pt>
    <dgm:pt modelId="{A0A12982-1F46-4A8A-8903-4FAF005E4CAA}" type="sibTrans" cxnId="{31A22AE5-1768-4885-8304-266A803A4966}">
      <dgm:prSet/>
      <dgm:spPr/>
      <dgm:t>
        <a:bodyPr/>
        <a:lstStyle/>
        <a:p>
          <a:endParaRPr lang="en-US"/>
        </a:p>
      </dgm:t>
    </dgm:pt>
    <dgm:pt modelId="{538BC97D-B460-4286-94B3-40BA9C52E15A}">
      <dgm:prSet/>
      <dgm:spPr/>
      <dgm:t>
        <a:bodyPr/>
        <a:lstStyle/>
        <a:p>
          <a:r>
            <a:rPr lang="en-US"/>
            <a:t>Improved customer experience through a user-friendly loan portal and automated updates</a:t>
          </a:r>
        </a:p>
      </dgm:t>
    </dgm:pt>
    <dgm:pt modelId="{44E3FF4D-F98E-4CCB-8EFA-88A005931F34}" type="parTrans" cxnId="{66E731AC-16A8-4D8C-BDA2-9D5786F28298}">
      <dgm:prSet/>
      <dgm:spPr/>
      <dgm:t>
        <a:bodyPr/>
        <a:lstStyle/>
        <a:p>
          <a:endParaRPr lang="en-US"/>
        </a:p>
      </dgm:t>
    </dgm:pt>
    <dgm:pt modelId="{C8F2A771-ECFC-4CBE-8774-CD417AE5CABD}" type="sibTrans" cxnId="{66E731AC-16A8-4D8C-BDA2-9D5786F28298}">
      <dgm:prSet/>
      <dgm:spPr/>
      <dgm:t>
        <a:bodyPr/>
        <a:lstStyle/>
        <a:p>
          <a:endParaRPr lang="en-US"/>
        </a:p>
      </dgm:t>
    </dgm:pt>
    <dgm:pt modelId="{04A7862E-9B94-49D6-8D86-3A302EABEFB3}">
      <dgm:prSet/>
      <dgm:spPr/>
      <dgm:t>
        <a:bodyPr/>
        <a:lstStyle/>
        <a:p>
          <a:r>
            <a:rPr lang="en-US"/>
            <a:t>Cost savings and scalability for future needs.</a:t>
          </a:r>
        </a:p>
      </dgm:t>
    </dgm:pt>
    <dgm:pt modelId="{5968EFD0-12B9-4AF5-B5A6-D6DF4D0CFDFF}" type="parTrans" cxnId="{F7523513-ADAD-4331-976D-5E10D1777DD3}">
      <dgm:prSet/>
      <dgm:spPr/>
      <dgm:t>
        <a:bodyPr/>
        <a:lstStyle/>
        <a:p>
          <a:endParaRPr lang="en-US"/>
        </a:p>
      </dgm:t>
    </dgm:pt>
    <dgm:pt modelId="{48742BFF-9780-4B34-B04C-251F04797B31}" type="sibTrans" cxnId="{F7523513-ADAD-4331-976D-5E10D1777DD3}">
      <dgm:prSet/>
      <dgm:spPr/>
      <dgm:t>
        <a:bodyPr/>
        <a:lstStyle/>
        <a:p>
          <a:endParaRPr lang="en-US"/>
        </a:p>
      </dgm:t>
    </dgm:pt>
    <dgm:pt modelId="{4326C61E-8D94-4F89-95F9-ED7DCFB1E61E}" type="pres">
      <dgm:prSet presAssocID="{1A5D4EBF-B8B8-4B20-B78D-88ED5704DBDE}" presName="root" presStyleCnt="0">
        <dgm:presLayoutVars>
          <dgm:dir/>
          <dgm:resizeHandles val="exact"/>
        </dgm:presLayoutVars>
      </dgm:prSet>
      <dgm:spPr/>
    </dgm:pt>
    <dgm:pt modelId="{D6B4D5CD-85CB-4703-BF77-CED2A5D758C5}" type="pres">
      <dgm:prSet presAssocID="{1A5D4EBF-B8B8-4B20-B78D-88ED5704DBDE}" presName="container" presStyleCnt="0">
        <dgm:presLayoutVars>
          <dgm:dir/>
          <dgm:resizeHandles val="exact"/>
        </dgm:presLayoutVars>
      </dgm:prSet>
      <dgm:spPr/>
    </dgm:pt>
    <dgm:pt modelId="{0C907398-BE76-47AD-AA02-E899BAD50D2E}" type="pres">
      <dgm:prSet presAssocID="{090E9FA5-4856-42CA-9802-9D42E066EE09}" presName="compNode" presStyleCnt="0"/>
      <dgm:spPr/>
    </dgm:pt>
    <dgm:pt modelId="{EE2BDDCF-6172-4538-A4C9-0F115CD54160}" type="pres">
      <dgm:prSet presAssocID="{090E9FA5-4856-42CA-9802-9D42E066EE09}" presName="iconBgRect" presStyleLbl="bgShp" presStyleIdx="0" presStyleCnt="5"/>
      <dgm:spPr/>
    </dgm:pt>
    <dgm:pt modelId="{189DA146-8257-4292-934B-8377B9CF7728}" type="pres">
      <dgm:prSet presAssocID="{090E9FA5-4856-42CA-9802-9D42E066EE0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E5E7C29D-41EC-4D6F-8BC3-BD9F5D61E7A6}" type="pres">
      <dgm:prSet presAssocID="{090E9FA5-4856-42CA-9802-9D42E066EE09}" presName="spaceRect" presStyleCnt="0"/>
      <dgm:spPr/>
    </dgm:pt>
    <dgm:pt modelId="{FC717B80-1CA5-4ED9-BB5A-ABEC75097932}" type="pres">
      <dgm:prSet presAssocID="{090E9FA5-4856-42CA-9802-9D42E066EE09}" presName="textRect" presStyleLbl="revTx" presStyleIdx="0" presStyleCnt="5">
        <dgm:presLayoutVars>
          <dgm:chMax val="1"/>
          <dgm:chPref val="1"/>
        </dgm:presLayoutVars>
      </dgm:prSet>
      <dgm:spPr/>
    </dgm:pt>
    <dgm:pt modelId="{BDE64502-13EF-4EBE-BE5A-8099BB3BA79E}" type="pres">
      <dgm:prSet presAssocID="{104BFDE9-BC87-4351-8154-24B63E21ADD8}" presName="sibTrans" presStyleLbl="sibTrans2D1" presStyleIdx="0" presStyleCnt="0"/>
      <dgm:spPr/>
    </dgm:pt>
    <dgm:pt modelId="{DEE9024D-084F-4CA8-8383-289FD3CABC5F}" type="pres">
      <dgm:prSet presAssocID="{6F9649BD-7BB4-4708-9E8A-C81D6923292A}" presName="compNode" presStyleCnt="0"/>
      <dgm:spPr/>
    </dgm:pt>
    <dgm:pt modelId="{D1050912-F646-4D77-B5A2-2D29CEF5A0C5}" type="pres">
      <dgm:prSet presAssocID="{6F9649BD-7BB4-4708-9E8A-C81D6923292A}" presName="iconBgRect" presStyleLbl="bgShp" presStyleIdx="1" presStyleCnt="5"/>
      <dgm:spPr/>
    </dgm:pt>
    <dgm:pt modelId="{FABAC96B-7868-45E8-9284-8FA03A0CA3D3}" type="pres">
      <dgm:prSet presAssocID="{6F9649BD-7BB4-4708-9E8A-C81D6923292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61553286-EF02-4B76-89F8-2A22BE9FA4BD}" type="pres">
      <dgm:prSet presAssocID="{6F9649BD-7BB4-4708-9E8A-C81D6923292A}" presName="spaceRect" presStyleCnt="0"/>
      <dgm:spPr/>
    </dgm:pt>
    <dgm:pt modelId="{EB68414A-7750-48CE-AF80-5CCD73E814BD}" type="pres">
      <dgm:prSet presAssocID="{6F9649BD-7BB4-4708-9E8A-C81D6923292A}" presName="textRect" presStyleLbl="revTx" presStyleIdx="1" presStyleCnt="5">
        <dgm:presLayoutVars>
          <dgm:chMax val="1"/>
          <dgm:chPref val="1"/>
        </dgm:presLayoutVars>
      </dgm:prSet>
      <dgm:spPr/>
    </dgm:pt>
    <dgm:pt modelId="{D4B318FE-8971-400D-B4E1-0BC3BD65A12E}" type="pres">
      <dgm:prSet presAssocID="{D34BCB15-19E5-4DC2-9AA0-371EA03C926C}" presName="sibTrans" presStyleLbl="sibTrans2D1" presStyleIdx="0" presStyleCnt="0"/>
      <dgm:spPr/>
    </dgm:pt>
    <dgm:pt modelId="{7D7B74ED-2724-4F73-8382-1EA379B8E76C}" type="pres">
      <dgm:prSet presAssocID="{D40F1E01-7729-441B-8CD6-6D868E35F065}" presName="compNode" presStyleCnt="0"/>
      <dgm:spPr/>
    </dgm:pt>
    <dgm:pt modelId="{7A4E13AE-510F-4DB8-9459-987EA151CA20}" type="pres">
      <dgm:prSet presAssocID="{D40F1E01-7729-441B-8CD6-6D868E35F065}" presName="iconBgRect" presStyleLbl="bgShp" presStyleIdx="2" presStyleCnt="5"/>
      <dgm:spPr/>
    </dgm:pt>
    <dgm:pt modelId="{32DEE000-9273-4D2B-880D-D5FE30ECE0C4}" type="pres">
      <dgm:prSet presAssocID="{D40F1E01-7729-441B-8CD6-6D868E35F06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87C7257-A608-4A4C-A475-A84CEB99C53D}" type="pres">
      <dgm:prSet presAssocID="{D40F1E01-7729-441B-8CD6-6D868E35F065}" presName="spaceRect" presStyleCnt="0"/>
      <dgm:spPr/>
    </dgm:pt>
    <dgm:pt modelId="{367255EA-7059-4D1B-93A8-31F86BD1C3E9}" type="pres">
      <dgm:prSet presAssocID="{D40F1E01-7729-441B-8CD6-6D868E35F065}" presName="textRect" presStyleLbl="revTx" presStyleIdx="2" presStyleCnt="5">
        <dgm:presLayoutVars>
          <dgm:chMax val="1"/>
          <dgm:chPref val="1"/>
        </dgm:presLayoutVars>
      </dgm:prSet>
      <dgm:spPr/>
    </dgm:pt>
    <dgm:pt modelId="{83126612-F417-46C4-A56F-80CB40A42DFC}" type="pres">
      <dgm:prSet presAssocID="{A0A12982-1F46-4A8A-8903-4FAF005E4CAA}" presName="sibTrans" presStyleLbl="sibTrans2D1" presStyleIdx="0" presStyleCnt="0"/>
      <dgm:spPr/>
    </dgm:pt>
    <dgm:pt modelId="{3BC7AA15-FBE2-4B3A-BBC6-C6394C1C5D05}" type="pres">
      <dgm:prSet presAssocID="{538BC97D-B460-4286-94B3-40BA9C52E15A}" presName="compNode" presStyleCnt="0"/>
      <dgm:spPr/>
    </dgm:pt>
    <dgm:pt modelId="{EC8514DA-9A77-49C0-A8D6-685A88CA1706}" type="pres">
      <dgm:prSet presAssocID="{538BC97D-B460-4286-94B3-40BA9C52E15A}" presName="iconBgRect" presStyleLbl="bgShp" presStyleIdx="3" presStyleCnt="5"/>
      <dgm:spPr/>
    </dgm:pt>
    <dgm:pt modelId="{DF8A87BB-02E3-42EF-AB46-5B133D15BA5C}" type="pres">
      <dgm:prSet presAssocID="{538BC97D-B460-4286-94B3-40BA9C52E15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3F399E6B-FD13-4FCC-AA04-763FDEE7BF13}" type="pres">
      <dgm:prSet presAssocID="{538BC97D-B460-4286-94B3-40BA9C52E15A}" presName="spaceRect" presStyleCnt="0"/>
      <dgm:spPr/>
    </dgm:pt>
    <dgm:pt modelId="{EC3E693D-28E4-436C-92E7-11B16C8E0B11}" type="pres">
      <dgm:prSet presAssocID="{538BC97D-B460-4286-94B3-40BA9C52E15A}" presName="textRect" presStyleLbl="revTx" presStyleIdx="3" presStyleCnt="5">
        <dgm:presLayoutVars>
          <dgm:chMax val="1"/>
          <dgm:chPref val="1"/>
        </dgm:presLayoutVars>
      </dgm:prSet>
      <dgm:spPr/>
    </dgm:pt>
    <dgm:pt modelId="{F761B300-E263-4FEF-A023-3C644CB3C336}" type="pres">
      <dgm:prSet presAssocID="{C8F2A771-ECFC-4CBE-8774-CD417AE5CABD}" presName="sibTrans" presStyleLbl="sibTrans2D1" presStyleIdx="0" presStyleCnt="0"/>
      <dgm:spPr/>
    </dgm:pt>
    <dgm:pt modelId="{32C8A239-E774-4B09-971D-D028682CF647}" type="pres">
      <dgm:prSet presAssocID="{04A7862E-9B94-49D6-8D86-3A302EABEFB3}" presName="compNode" presStyleCnt="0"/>
      <dgm:spPr/>
    </dgm:pt>
    <dgm:pt modelId="{A2E62720-F6DD-483F-B56B-A16BFEAA3F20}" type="pres">
      <dgm:prSet presAssocID="{04A7862E-9B94-49D6-8D86-3A302EABEFB3}" presName="iconBgRect" presStyleLbl="bgShp" presStyleIdx="4" presStyleCnt="5"/>
      <dgm:spPr/>
    </dgm:pt>
    <dgm:pt modelId="{FC23E67C-91A9-43B5-87DB-F4E6411D5957}" type="pres">
      <dgm:prSet presAssocID="{04A7862E-9B94-49D6-8D86-3A302EABEFB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iggy Bank"/>
        </a:ext>
      </dgm:extLst>
    </dgm:pt>
    <dgm:pt modelId="{76A7234E-1410-408B-B189-138913013C3B}" type="pres">
      <dgm:prSet presAssocID="{04A7862E-9B94-49D6-8D86-3A302EABEFB3}" presName="spaceRect" presStyleCnt="0"/>
      <dgm:spPr/>
    </dgm:pt>
    <dgm:pt modelId="{86BB2730-BFB3-4DCB-8D08-D63AD5ADF99C}" type="pres">
      <dgm:prSet presAssocID="{04A7862E-9B94-49D6-8D86-3A302EABEFB3}" presName="textRect" presStyleLbl="revTx" presStyleIdx="4" presStyleCnt="5">
        <dgm:presLayoutVars>
          <dgm:chMax val="1"/>
          <dgm:chPref val="1"/>
        </dgm:presLayoutVars>
      </dgm:prSet>
      <dgm:spPr/>
    </dgm:pt>
  </dgm:ptLst>
  <dgm:cxnLst>
    <dgm:cxn modelId="{F7523513-ADAD-4331-976D-5E10D1777DD3}" srcId="{1A5D4EBF-B8B8-4B20-B78D-88ED5704DBDE}" destId="{04A7862E-9B94-49D6-8D86-3A302EABEFB3}" srcOrd="4" destOrd="0" parTransId="{5968EFD0-12B9-4AF5-B5A6-D6DF4D0CFDFF}" sibTransId="{48742BFF-9780-4B34-B04C-251F04797B31}"/>
    <dgm:cxn modelId="{940AB05F-6CC5-491A-A50F-5E33F6C8D947}" srcId="{1A5D4EBF-B8B8-4B20-B78D-88ED5704DBDE}" destId="{6F9649BD-7BB4-4708-9E8A-C81D6923292A}" srcOrd="1" destOrd="0" parTransId="{CA11FFF5-77A8-4423-A99F-AFFA71EF450E}" sibTransId="{D34BCB15-19E5-4DC2-9AA0-371EA03C926C}"/>
    <dgm:cxn modelId="{FF2D3E7E-2731-4838-B9DF-14BC21476CF6}" type="presOf" srcId="{538BC97D-B460-4286-94B3-40BA9C52E15A}" destId="{EC3E693D-28E4-436C-92E7-11B16C8E0B11}" srcOrd="0" destOrd="0" presId="urn:microsoft.com/office/officeart/2018/2/layout/IconCircleList"/>
    <dgm:cxn modelId="{A09BA381-42F2-4C48-89C1-757427022D7F}" type="presOf" srcId="{6F9649BD-7BB4-4708-9E8A-C81D6923292A}" destId="{EB68414A-7750-48CE-AF80-5CCD73E814BD}" srcOrd="0" destOrd="0" presId="urn:microsoft.com/office/officeart/2018/2/layout/IconCircleList"/>
    <dgm:cxn modelId="{042AB381-8604-449E-B23D-C5243B927CAB}" type="presOf" srcId="{104BFDE9-BC87-4351-8154-24B63E21ADD8}" destId="{BDE64502-13EF-4EBE-BE5A-8099BB3BA79E}" srcOrd="0" destOrd="0" presId="urn:microsoft.com/office/officeart/2018/2/layout/IconCircleList"/>
    <dgm:cxn modelId="{F65A8E8F-783E-480C-B51D-1F21BD43286F}" type="presOf" srcId="{090E9FA5-4856-42CA-9802-9D42E066EE09}" destId="{FC717B80-1CA5-4ED9-BB5A-ABEC75097932}" srcOrd="0" destOrd="0" presId="urn:microsoft.com/office/officeart/2018/2/layout/IconCircleList"/>
    <dgm:cxn modelId="{F4B54B95-D603-4CDE-B87D-A3FD78ABC715}" type="presOf" srcId="{D40F1E01-7729-441B-8CD6-6D868E35F065}" destId="{367255EA-7059-4D1B-93A8-31F86BD1C3E9}" srcOrd="0" destOrd="0" presId="urn:microsoft.com/office/officeart/2018/2/layout/IconCircleList"/>
    <dgm:cxn modelId="{D57ECA97-E297-4543-BDEC-F5318B3A712A}" type="presOf" srcId="{1A5D4EBF-B8B8-4B20-B78D-88ED5704DBDE}" destId="{4326C61E-8D94-4F89-95F9-ED7DCFB1E61E}" srcOrd="0" destOrd="0" presId="urn:microsoft.com/office/officeart/2018/2/layout/IconCircleList"/>
    <dgm:cxn modelId="{66E731AC-16A8-4D8C-BDA2-9D5786F28298}" srcId="{1A5D4EBF-B8B8-4B20-B78D-88ED5704DBDE}" destId="{538BC97D-B460-4286-94B3-40BA9C52E15A}" srcOrd="3" destOrd="0" parTransId="{44E3FF4D-F98E-4CCB-8EFA-88A005931F34}" sibTransId="{C8F2A771-ECFC-4CBE-8774-CD417AE5CABD}"/>
    <dgm:cxn modelId="{B4CCF2B4-0733-4870-A625-C3523641FF82}" type="presOf" srcId="{A0A12982-1F46-4A8A-8903-4FAF005E4CAA}" destId="{83126612-F417-46C4-A56F-80CB40A42DFC}" srcOrd="0" destOrd="0" presId="urn:microsoft.com/office/officeart/2018/2/layout/IconCircleList"/>
    <dgm:cxn modelId="{380431BC-62EF-40EB-B7B0-E47AB32A5C1D}" type="presOf" srcId="{04A7862E-9B94-49D6-8D86-3A302EABEFB3}" destId="{86BB2730-BFB3-4DCB-8D08-D63AD5ADF99C}" srcOrd="0" destOrd="0" presId="urn:microsoft.com/office/officeart/2018/2/layout/IconCircleList"/>
    <dgm:cxn modelId="{31A22AE5-1768-4885-8304-266A803A4966}" srcId="{1A5D4EBF-B8B8-4B20-B78D-88ED5704DBDE}" destId="{D40F1E01-7729-441B-8CD6-6D868E35F065}" srcOrd="2" destOrd="0" parTransId="{13B49C4D-4AAE-4E0C-8B48-1110DBC24C6B}" sibTransId="{A0A12982-1F46-4A8A-8903-4FAF005E4CAA}"/>
    <dgm:cxn modelId="{0EBADCEE-C339-499F-B38D-AA986480C59F}" srcId="{1A5D4EBF-B8B8-4B20-B78D-88ED5704DBDE}" destId="{090E9FA5-4856-42CA-9802-9D42E066EE09}" srcOrd="0" destOrd="0" parTransId="{7E9DF437-84BF-4F28-B12D-9A363960118E}" sibTransId="{104BFDE9-BC87-4351-8154-24B63E21ADD8}"/>
    <dgm:cxn modelId="{142123EF-10CA-4FDC-8335-763C7E664A3F}" type="presOf" srcId="{C8F2A771-ECFC-4CBE-8774-CD417AE5CABD}" destId="{F761B300-E263-4FEF-A023-3C644CB3C336}" srcOrd="0" destOrd="0" presId="urn:microsoft.com/office/officeart/2018/2/layout/IconCircleList"/>
    <dgm:cxn modelId="{CE8A2DEF-2AD3-4E96-8AFB-362AC691B3DA}" type="presOf" srcId="{D34BCB15-19E5-4DC2-9AA0-371EA03C926C}" destId="{D4B318FE-8971-400D-B4E1-0BC3BD65A12E}" srcOrd="0" destOrd="0" presId="urn:microsoft.com/office/officeart/2018/2/layout/IconCircleList"/>
    <dgm:cxn modelId="{910ABEA6-CFB3-4BDD-B7AB-958B9ED48D05}" type="presParOf" srcId="{4326C61E-8D94-4F89-95F9-ED7DCFB1E61E}" destId="{D6B4D5CD-85CB-4703-BF77-CED2A5D758C5}" srcOrd="0" destOrd="0" presId="urn:microsoft.com/office/officeart/2018/2/layout/IconCircleList"/>
    <dgm:cxn modelId="{02AF8A1F-E000-4D0E-AC3A-518B492DDB11}" type="presParOf" srcId="{D6B4D5CD-85CB-4703-BF77-CED2A5D758C5}" destId="{0C907398-BE76-47AD-AA02-E899BAD50D2E}" srcOrd="0" destOrd="0" presId="urn:microsoft.com/office/officeart/2018/2/layout/IconCircleList"/>
    <dgm:cxn modelId="{49B6E313-860F-41D3-9932-FBD4B05CCE16}" type="presParOf" srcId="{0C907398-BE76-47AD-AA02-E899BAD50D2E}" destId="{EE2BDDCF-6172-4538-A4C9-0F115CD54160}" srcOrd="0" destOrd="0" presId="urn:microsoft.com/office/officeart/2018/2/layout/IconCircleList"/>
    <dgm:cxn modelId="{195D3778-A2C5-404B-B5D4-04BA325F88AB}" type="presParOf" srcId="{0C907398-BE76-47AD-AA02-E899BAD50D2E}" destId="{189DA146-8257-4292-934B-8377B9CF7728}" srcOrd="1" destOrd="0" presId="urn:microsoft.com/office/officeart/2018/2/layout/IconCircleList"/>
    <dgm:cxn modelId="{82FBE4FF-F860-48BD-9E2F-5D2DBC3F19BF}" type="presParOf" srcId="{0C907398-BE76-47AD-AA02-E899BAD50D2E}" destId="{E5E7C29D-41EC-4D6F-8BC3-BD9F5D61E7A6}" srcOrd="2" destOrd="0" presId="urn:microsoft.com/office/officeart/2018/2/layout/IconCircleList"/>
    <dgm:cxn modelId="{D8A2BBE9-C85E-4D05-8328-5930273FAB29}" type="presParOf" srcId="{0C907398-BE76-47AD-AA02-E899BAD50D2E}" destId="{FC717B80-1CA5-4ED9-BB5A-ABEC75097932}" srcOrd="3" destOrd="0" presId="urn:microsoft.com/office/officeart/2018/2/layout/IconCircleList"/>
    <dgm:cxn modelId="{156D0B54-C021-4B2C-9C9C-0313AE1ADF5A}" type="presParOf" srcId="{D6B4D5CD-85CB-4703-BF77-CED2A5D758C5}" destId="{BDE64502-13EF-4EBE-BE5A-8099BB3BA79E}" srcOrd="1" destOrd="0" presId="urn:microsoft.com/office/officeart/2018/2/layout/IconCircleList"/>
    <dgm:cxn modelId="{5F3EEDB5-4BD5-467F-ACB3-5A123F0BCEEE}" type="presParOf" srcId="{D6B4D5CD-85CB-4703-BF77-CED2A5D758C5}" destId="{DEE9024D-084F-4CA8-8383-289FD3CABC5F}" srcOrd="2" destOrd="0" presId="urn:microsoft.com/office/officeart/2018/2/layout/IconCircleList"/>
    <dgm:cxn modelId="{4E11C227-39AF-45B1-BFBC-700A752744E5}" type="presParOf" srcId="{DEE9024D-084F-4CA8-8383-289FD3CABC5F}" destId="{D1050912-F646-4D77-B5A2-2D29CEF5A0C5}" srcOrd="0" destOrd="0" presId="urn:microsoft.com/office/officeart/2018/2/layout/IconCircleList"/>
    <dgm:cxn modelId="{CFF78BDD-8E42-4033-94DB-5063153CAEF8}" type="presParOf" srcId="{DEE9024D-084F-4CA8-8383-289FD3CABC5F}" destId="{FABAC96B-7868-45E8-9284-8FA03A0CA3D3}" srcOrd="1" destOrd="0" presId="urn:microsoft.com/office/officeart/2018/2/layout/IconCircleList"/>
    <dgm:cxn modelId="{7E8FECE9-F2F9-4095-9CEF-38E80A901FF3}" type="presParOf" srcId="{DEE9024D-084F-4CA8-8383-289FD3CABC5F}" destId="{61553286-EF02-4B76-89F8-2A22BE9FA4BD}" srcOrd="2" destOrd="0" presId="urn:microsoft.com/office/officeart/2018/2/layout/IconCircleList"/>
    <dgm:cxn modelId="{59E447F0-45ED-405B-B579-1A8504A27E3D}" type="presParOf" srcId="{DEE9024D-084F-4CA8-8383-289FD3CABC5F}" destId="{EB68414A-7750-48CE-AF80-5CCD73E814BD}" srcOrd="3" destOrd="0" presId="urn:microsoft.com/office/officeart/2018/2/layout/IconCircleList"/>
    <dgm:cxn modelId="{90EE8315-A1E1-4BDC-9187-E749057C83EF}" type="presParOf" srcId="{D6B4D5CD-85CB-4703-BF77-CED2A5D758C5}" destId="{D4B318FE-8971-400D-B4E1-0BC3BD65A12E}" srcOrd="3" destOrd="0" presId="urn:microsoft.com/office/officeart/2018/2/layout/IconCircleList"/>
    <dgm:cxn modelId="{74F0CAEE-200B-43C4-8C4D-4BEFF1085F2C}" type="presParOf" srcId="{D6B4D5CD-85CB-4703-BF77-CED2A5D758C5}" destId="{7D7B74ED-2724-4F73-8382-1EA379B8E76C}" srcOrd="4" destOrd="0" presId="urn:microsoft.com/office/officeart/2018/2/layout/IconCircleList"/>
    <dgm:cxn modelId="{E79E8D66-966E-4DF1-A4CD-DF5CB6AEF0FC}" type="presParOf" srcId="{7D7B74ED-2724-4F73-8382-1EA379B8E76C}" destId="{7A4E13AE-510F-4DB8-9459-987EA151CA20}" srcOrd="0" destOrd="0" presId="urn:microsoft.com/office/officeart/2018/2/layout/IconCircleList"/>
    <dgm:cxn modelId="{C1B9FC3C-288C-47BF-8DE8-9C4B09EB5D48}" type="presParOf" srcId="{7D7B74ED-2724-4F73-8382-1EA379B8E76C}" destId="{32DEE000-9273-4D2B-880D-D5FE30ECE0C4}" srcOrd="1" destOrd="0" presId="urn:microsoft.com/office/officeart/2018/2/layout/IconCircleList"/>
    <dgm:cxn modelId="{B5CC29AA-BE61-4502-9987-5DD598508723}" type="presParOf" srcId="{7D7B74ED-2724-4F73-8382-1EA379B8E76C}" destId="{D87C7257-A608-4A4C-A475-A84CEB99C53D}" srcOrd="2" destOrd="0" presId="urn:microsoft.com/office/officeart/2018/2/layout/IconCircleList"/>
    <dgm:cxn modelId="{A4CFFD2C-38B5-42BC-9AC2-12FA97362B58}" type="presParOf" srcId="{7D7B74ED-2724-4F73-8382-1EA379B8E76C}" destId="{367255EA-7059-4D1B-93A8-31F86BD1C3E9}" srcOrd="3" destOrd="0" presId="urn:microsoft.com/office/officeart/2018/2/layout/IconCircleList"/>
    <dgm:cxn modelId="{32BDBFEC-88B3-4388-9853-0E26451AD357}" type="presParOf" srcId="{D6B4D5CD-85CB-4703-BF77-CED2A5D758C5}" destId="{83126612-F417-46C4-A56F-80CB40A42DFC}" srcOrd="5" destOrd="0" presId="urn:microsoft.com/office/officeart/2018/2/layout/IconCircleList"/>
    <dgm:cxn modelId="{DFCE4E14-8ED3-420F-9002-D63EBC563FAC}" type="presParOf" srcId="{D6B4D5CD-85CB-4703-BF77-CED2A5D758C5}" destId="{3BC7AA15-FBE2-4B3A-BBC6-C6394C1C5D05}" srcOrd="6" destOrd="0" presId="urn:microsoft.com/office/officeart/2018/2/layout/IconCircleList"/>
    <dgm:cxn modelId="{FA5056AC-C6DE-4B9F-BF0A-7EA6A0994A45}" type="presParOf" srcId="{3BC7AA15-FBE2-4B3A-BBC6-C6394C1C5D05}" destId="{EC8514DA-9A77-49C0-A8D6-685A88CA1706}" srcOrd="0" destOrd="0" presId="urn:microsoft.com/office/officeart/2018/2/layout/IconCircleList"/>
    <dgm:cxn modelId="{7D75482F-9645-446F-96A4-68D63217A187}" type="presParOf" srcId="{3BC7AA15-FBE2-4B3A-BBC6-C6394C1C5D05}" destId="{DF8A87BB-02E3-42EF-AB46-5B133D15BA5C}" srcOrd="1" destOrd="0" presId="urn:microsoft.com/office/officeart/2018/2/layout/IconCircleList"/>
    <dgm:cxn modelId="{1BB31402-C894-4067-AD1A-A555E280FCE0}" type="presParOf" srcId="{3BC7AA15-FBE2-4B3A-BBC6-C6394C1C5D05}" destId="{3F399E6B-FD13-4FCC-AA04-763FDEE7BF13}" srcOrd="2" destOrd="0" presId="urn:microsoft.com/office/officeart/2018/2/layout/IconCircleList"/>
    <dgm:cxn modelId="{EB8FBED4-C418-470B-938B-A776F7995622}" type="presParOf" srcId="{3BC7AA15-FBE2-4B3A-BBC6-C6394C1C5D05}" destId="{EC3E693D-28E4-436C-92E7-11B16C8E0B11}" srcOrd="3" destOrd="0" presId="urn:microsoft.com/office/officeart/2018/2/layout/IconCircleList"/>
    <dgm:cxn modelId="{D0F8D96A-65C8-42FB-B344-A4B132BF3EC3}" type="presParOf" srcId="{D6B4D5CD-85CB-4703-BF77-CED2A5D758C5}" destId="{F761B300-E263-4FEF-A023-3C644CB3C336}" srcOrd="7" destOrd="0" presId="urn:microsoft.com/office/officeart/2018/2/layout/IconCircleList"/>
    <dgm:cxn modelId="{B38D9457-1D80-4C92-8A9E-25341496D600}" type="presParOf" srcId="{D6B4D5CD-85CB-4703-BF77-CED2A5D758C5}" destId="{32C8A239-E774-4B09-971D-D028682CF647}" srcOrd="8" destOrd="0" presId="urn:microsoft.com/office/officeart/2018/2/layout/IconCircleList"/>
    <dgm:cxn modelId="{76E2FC12-69F7-4999-8D75-5D3B1DD7EE1C}" type="presParOf" srcId="{32C8A239-E774-4B09-971D-D028682CF647}" destId="{A2E62720-F6DD-483F-B56B-A16BFEAA3F20}" srcOrd="0" destOrd="0" presId="urn:microsoft.com/office/officeart/2018/2/layout/IconCircleList"/>
    <dgm:cxn modelId="{7E69CF1A-B180-43F1-8822-24B78F5AFEBC}" type="presParOf" srcId="{32C8A239-E774-4B09-971D-D028682CF647}" destId="{FC23E67C-91A9-43B5-87DB-F4E6411D5957}" srcOrd="1" destOrd="0" presId="urn:microsoft.com/office/officeart/2018/2/layout/IconCircleList"/>
    <dgm:cxn modelId="{019BC104-97E5-4518-B0AE-CAF1A7E4912D}" type="presParOf" srcId="{32C8A239-E774-4B09-971D-D028682CF647}" destId="{76A7234E-1410-408B-B189-138913013C3B}" srcOrd="2" destOrd="0" presId="urn:microsoft.com/office/officeart/2018/2/layout/IconCircleList"/>
    <dgm:cxn modelId="{34EC5E6C-198E-4E07-8256-8A3918C9063D}" type="presParOf" srcId="{32C8A239-E774-4B09-971D-D028682CF647}" destId="{86BB2730-BFB3-4DCB-8D08-D63AD5ADF99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BDDCF-6172-4538-A4C9-0F115CD54160}">
      <dsp:nvSpPr>
        <dsp:cNvPr id="0" name=""/>
        <dsp:cNvSpPr/>
      </dsp:nvSpPr>
      <dsp:spPr>
        <a:xfrm>
          <a:off x="93971" y="497788"/>
          <a:ext cx="898579" cy="8985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9DA146-8257-4292-934B-8377B9CF7728}">
      <dsp:nvSpPr>
        <dsp:cNvPr id="0" name=""/>
        <dsp:cNvSpPr/>
      </dsp:nvSpPr>
      <dsp:spPr>
        <a:xfrm>
          <a:off x="282673" y="686489"/>
          <a:ext cx="521176" cy="5211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717B80-1CA5-4ED9-BB5A-ABEC75097932}">
      <dsp:nvSpPr>
        <dsp:cNvPr id="0" name=""/>
        <dsp:cNvSpPr/>
      </dsp:nvSpPr>
      <dsp:spPr>
        <a:xfrm>
          <a:off x="1185104" y="497788"/>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Faster loan approval process</a:t>
          </a:r>
        </a:p>
      </dsp:txBody>
      <dsp:txXfrm>
        <a:off x="1185104" y="497788"/>
        <a:ext cx="2118080" cy="898579"/>
      </dsp:txXfrm>
    </dsp:sp>
    <dsp:sp modelId="{D1050912-F646-4D77-B5A2-2D29CEF5A0C5}">
      <dsp:nvSpPr>
        <dsp:cNvPr id="0" name=""/>
        <dsp:cNvSpPr/>
      </dsp:nvSpPr>
      <dsp:spPr>
        <a:xfrm>
          <a:off x="3672243" y="497788"/>
          <a:ext cx="898579" cy="89857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AC96B-7868-45E8-9284-8FA03A0CA3D3}">
      <dsp:nvSpPr>
        <dsp:cNvPr id="0" name=""/>
        <dsp:cNvSpPr/>
      </dsp:nvSpPr>
      <dsp:spPr>
        <a:xfrm>
          <a:off x="3860945" y="686489"/>
          <a:ext cx="521176" cy="5211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68414A-7750-48CE-AF80-5CCD73E814BD}">
      <dsp:nvSpPr>
        <dsp:cNvPr id="0" name=""/>
        <dsp:cNvSpPr/>
      </dsp:nvSpPr>
      <dsp:spPr>
        <a:xfrm>
          <a:off x="4763376" y="497788"/>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Improved accuracy and consistency in decision-making</a:t>
          </a:r>
        </a:p>
      </dsp:txBody>
      <dsp:txXfrm>
        <a:off x="4763376" y="497788"/>
        <a:ext cx="2118080" cy="898579"/>
      </dsp:txXfrm>
    </dsp:sp>
    <dsp:sp modelId="{7A4E13AE-510F-4DB8-9459-987EA151CA20}">
      <dsp:nvSpPr>
        <dsp:cNvPr id="0" name=""/>
        <dsp:cNvSpPr/>
      </dsp:nvSpPr>
      <dsp:spPr>
        <a:xfrm>
          <a:off x="7250515" y="497788"/>
          <a:ext cx="898579" cy="89857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DEE000-9273-4D2B-880D-D5FE30ECE0C4}">
      <dsp:nvSpPr>
        <dsp:cNvPr id="0" name=""/>
        <dsp:cNvSpPr/>
      </dsp:nvSpPr>
      <dsp:spPr>
        <a:xfrm>
          <a:off x="7439217" y="686489"/>
          <a:ext cx="521176" cy="5211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7255EA-7059-4D1B-93A8-31F86BD1C3E9}">
      <dsp:nvSpPr>
        <dsp:cNvPr id="0" name=""/>
        <dsp:cNvSpPr/>
      </dsp:nvSpPr>
      <dsp:spPr>
        <a:xfrm>
          <a:off x="8341647" y="497788"/>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Better risk management and informed decision-making</a:t>
          </a:r>
        </a:p>
      </dsp:txBody>
      <dsp:txXfrm>
        <a:off x="8341647" y="497788"/>
        <a:ext cx="2118080" cy="898579"/>
      </dsp:txXfrm>
    </dsp:sp>
    <dsp:sp modelId="{EC8514DA-9A77-49C0-A8D6-685A88CA1706}">
      <dsp:nvSpPr>
        <dsp:cNvPr id="0" name=""/>
        <dsp:cNvSpPr/>
      </dsp:nvSpPr>
      <dsp:spPr>
        <a:xfrm>
          <a:off x="93971" y="1968373"/>
          <a:ext cx="898579" cy="89857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A87BB-02E3-42EF-AB46-5B133D15BA5C}">
      <dsp:nvSpPr>
        <dsp:cNvPr id="0" name=""/>
        <dsp:cNvSpPr/>
      </dsp:nvSpPr>
      <dsp:spPr>
        <a:xfrm>
          <a:off x="282673" y="2157075"/>
          <a:ext cx="521176" cy="5211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3E693D-28E4-436C-92E7-11B16C8E0B11}">
      <dsp:nvSpPr>
        <dsp:cNvPr id="0" name=""/>
        <dsp:cNvSpPr/>
      </dsp:nvSpPr>
      <dsp:spPr>
        <a:xfrm>
          <a:off x="1185104" y="1968373"/>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Improved customer experience through a user-friendly loan portal and automated updates</a:t>
          </a:r>
        </a:p>
      </dsp:txBody>
      <dsp:txXfrm>
        <a:off x="1185104" y="1968373"/>
        <a:ext cx="2118080" cy="898579"/>
      </dsp:txXfrm>
    </dsp:sp>
    <dsp:sp modelId="{A2E62720-F6DD-483F-B56B-A16BFEAA3F20}">
      <dsp:nvSpPr>
        <dsp:cNvPr id="0" name=""/>
        <dsp:cNvSpPr/>
      </dsp:nvSpPr>
      <dsp:spPr>
        <a:xfrm>
          <a:off x="3672243" y="1968373"/>
          <a:ext cx="898579" cy="89857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23E67C-91A9-43B5-87DB-F4E6411D5957}">
      <dsp:nvSpPr>
        <dsp:cNvPr id="0" name=""/>
        <dsp:cNvSpPr/>
      </dsp:nvSpPr>
      <dsp:spPr>
        <a:xfrm>
          <a:off x="3860945" y="2157075"/>
          <a:ext cx="521176" cy="5211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BB2730-BFB3-4DCB-8D08-D63AD5ADF99C}">
      <dsp:nvSpPr>
        <dsp:cNvPr id="0" name=""/>
        <dsp:cNvSpPr/>
      </dsp:nvSpPr>
      <dsp:spPr>
        <a:xfrm>
          <a:off x="4763376" y="1968373"/>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Cost savings and scalability for future needs.</a:t>
          </a:r>
        </a:p>
      </dsp:txBody>
      <dsp:txXfrm>
        <a:off x="4763376" y="1968373"/>
        <a:ext cx="2118080" cy="89857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B2260-0BCE-0148-AA4F-FB83CC75F653}"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F540C-6213-5547-9B99-4189C0E34121}" type="slidenum">
              <a:rPr lang="en-US" smtClean="0"/>
              <a:t>‹#›</a:t>
            </a:fld>
            <a:endParaRPr lang="en-US"/>
          </a:p>
        </p:txBody>
      </p:sp>
    </p:spTree>
    <p:extLst>
      <p:ext uri="{BB962C8B-B14F-4D97-AF65-F5344CB8AC3E}">
        <p14:creationId xmlns:p14="http://schemas.microsoft.com/office/powerpoint/2010/main" val="1847208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6F540C-6213-5547-9B99-4189C0E34121}" type="slidenum">
              <a:rPr lang="en-US" smtClean="0"/>
              <a:t>7</a:t>
            </a:fld>
            <a:endParaRPr lang="en-US"/>
          </a:p>
        </p:txBody>
      </p:sp>
    </p:spTree>
    <p:extLst>
      <p:ext uri="{BB962C8B-B14F-4D97-AF65-F5344CB8AC3E}">
        <p14:creationId xmlns:p14="http://schemas.microsoft.com/office/powerpoint/2010/main" val="2558358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1BD2CB8-FCA9-1F46-991D-963AAEB8F551}"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6C42B-8ECA-7B43-ACD6-028E605C96A4}" type="slidenum">
              <a:rPr lang="en-US" smtClean="0"/>
              <a:t>‹#›</a:t>
            </a:fld>
            <a:endParaRPr lang="en-US"/>
          </a:p>
        </p:txBody>
      </p:sp>
    </p:spTree>
    <p:extLst>
      <p:ext uri="{BB962C8B-B14F-4D97-AF65-F5344CB8AC3E}">
        <p14:creationId xmlns:p14="http://schemas.microsoft.com/office/powerpoint/2010/main" val="80663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1BD2CB8-FCA9-1F46-991D-963AAEB8F551}"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6C42B-8ECA-7B43-ACD6-028E605C96A4}" type="slidenum">
              <a:rPr lang="en-US" smtClean="0"/>
              <a:t>‹#›</a:t>
            </a:fld>
            <a:endParaRPr lang="en-US"/>
          </a:p>
        </p:txBody>
      </p:sp>
    </p:spTree>
    <p:extLst>
      <p:ext uri="{BB962C8B-B14F-4D97-AF65-F5344CB8AC3E}">
        <p14:creationId xmlns:p14="http://schemas.microsoft.com/office/powerpoint/2010/main" val="754069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41BD2CB8-FCA9-1F46-991D-963AAEB8F551}"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6C42B-8ECA-7B43-ACD6-028E605C96A4}" type="slidenum">
              <a:rPr lang="en-US" smtClean="0"/>
              <a:t>‹#›</a:t>
            </a:fld>
            <a:endParaRPr lang="en-US"/>
          </a:p>
        </p:txBody>
      </p:sp>
    </p:spTree>
    <p:extLst>
      <p:ext uri="{BB962C8B-B14F-4D97-AF65-F5344CB8AC3E}">
        <p14:creationId xmlns:p14="http://schemas.microsoft.com/office/powerpoint/2010/main" val="834223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41BD2CB8-FCA9-1F46-991D-963AAEB8F551}"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D6C42B-8ECA-7B43-ACD6-028E605C96A4}" type="slidenum">
              <a:rPr lang="en-US" smtClean="0"/>
              <a:t>‹#›</a:t>
            </a:fld>
            <a:endParaRPr lang="en-US"/>
          </a:p>
        </p:txBody>
      </p:sp>
    </p:spTree>
    <p:extLst>
      <p:ext uri="{BB962C8B-B14F-4D97-AF65-F5344CB8AC3E}">
        <p14:creationId xmlns:p14="http://schemas.microsoft.com/office/powerpoint/2010/main" val="1250103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1BD2CB8-FCA9-1F46-991D-963AAEB8F551}"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6C42B-8ECA-7B43-ACD6-028E605C96A4}" type="slidenum">
              <a:rPr lang="en-US" smtClean="0"/>
              <a:t>‹#›</a:t>
            </a:fld>
            <a:endParaRPr lang="en-US"/>
          </a:p>
        </p:txBody>
      </p:sp>
    </p:spTree>
    <p:extLst>
      <p:ext uri="{BB962C8B-B14F-4D97-AF65-F5344CB8AC3E}">
        <p14:creationId xmlns:p14="http://schemas.microsoft.com/office/powerpoint/2010/main" val="3556995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1BD2CB8-FCA9-1F46-991D-963AAEB8F551}"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6C42B-8ECA-7B43-ACD6-028E605C96A4}" type="slidenum">
              <a:rPr lang="en-US" smtClean="0"/>
              <a:t>‹#›</a:t>
            </a:fld>
            <a:endParaRPr lang="en-US"/>
          </a:p>
        </p:txBody>
      </p:sp>
    </p:spTree>
    <p:extLst>
      <p:ext uri="{BB962C8B-B14F-4D97-AF65-F5344CB8AC3E}">
        <p14:creationId xmlns:p14="http://schemas.microsoft.com/office/powerpoint/2010/main" val="152330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1BD2CB8-FCA9-1F46-991D-963AAEB8F551}"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6C42B-8ECA-7B43-ACD6-028E605C96A4}" type="slidenum">
              <a:rPr lang="en-US" smtClean="0"/>
              <a:t>‹#›</a:t>
            </a:fld>
            <a:endParaRPr lang="en-US"/>
          </a:p>
        </p:txBody>
      </p:sp>
    </p:spTree>
    <p:extLst>
      <p:ext uri="{BB962C8B-B14F-4D97-AF65-F5344CB8AC3E}">
        <p14:creationId xmlns:p14="http://schemas.microsoft.com/office/powerpoint/2010/main" val="145609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1BD2CB8-FCA9-1F46-991D-963AAEB8F551}"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6C42B-8ECA-7B43-ACD6-028E605C96A4}" type="slidenum">
              <a:rPr lang="en-US" smtClean="0"/>
              <a:t>‹#›</a:t>
            </a:fld>
            <a:endParaRPr lang="en-US"/>
          </a:p>
        </p:txBody>
      </p:sp>
    </p:spTree>
    <p:extLst>
      <p:ext uri="{BB962C8B-B14F-4D97-AF65-F5344CB8AC3E}">
        <p14:creationId xmlns:p14="http://schemas.microsoft.com/office/powerpoint/2010/main" val="421899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1BD2CB8-FCA9-1F46-991D-963AAEB8F551}"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6C42B-8ECA-7B43-ACD6-028E605C96A4}" type="slidenum">
              <a:rPr lang="en-US" smtClean="0"/>
              <a:t>‹#›</a:t>
            </a:fld>
            <a:endParaRPr lang="en-US"/>
          </a:p>
        </p:txBody>
      </p:sp>
    </p:spTree>
    <p:extLst>
      <p:ext uri="{BB962C8B-B14F-4D97-AF65-F5344CB8AC3E}">
        <p14:creationId xmlns:p14="http://schemas.microsoft.com/office/powerpoint/2010/main" val="406609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1BD2CB8-FCA9-1F46-991D-963AAEB8F551}"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D6C42B-8ECA-7B43-ACD6-028E605C96A4}" type="slidenum">
              <a:rPr lang="en-US" smtClean="0"/>
              <a:t>‹#›</a:t>
            </a:fld>
            <a:endParaRPr lang="en-US"/>
          </a:p>
        </p:txBody>
      </p:sp>
    </p:spTree>
    <p:extLst>
      <p:ext uri="{BB962C8B-B14F-4D97-AF65-F5344CB8AC3E}">
        <p14:creationId xmlns:p14="http://schemas.microsoft.com/office/powerpoint/2010/main" val="143288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1BD2CB8-FCA9-1F46-991D-963AAEB8F551}"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D6C42B-8ECA-7B43-ACD6-028E605C96A4}" type="slidenum">
              <a:rPr lang="en-US" smtClean="0"/>
              <a:t>‹#›</a:t>
            </a:fld>
            <a:endParaRPr lang="en-US"/>
          </a:p>
        </p:txBody>
      </p:sp>
    </p:spTree>
    <p:extLst>
      <p:ext uri="{BB962C8B-B14F-4D97-AF65-F5344CB8AC3E}">
        <p14:creationId xmlns:p14="http://schemas.microsoft.com/office/powerpoint/2010/main" val="394956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D2CB8-FCA9-1F46-991D-963AAEB8F551}"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D6C42B-8ECA-7B43-ACD6-028E605C96A4}" type="slidenum">
              <a:rPr lang="en-US" smtClean="0"/>
              <a:t>‹#›</a:t>
            </a:fld>
            <a:endParaRPr lang="en-US"/>
          </a:p>
        </p:txBody>
      </p:sp>
    </p:spTree>
    <p:extLst>
      <p:ext uri="{BB962C8B-B14F-4D97-AF65-F5344CB8AC3E}">
        <p14:creationId xmlns:p14="http://schemas.microsoft.com/office/powerpoint/2010/main" val="248326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1BD2CB8-FCA9-1F46-991D-963AAEB8F551}"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6C42B-8ECA-7B43-ACD6-028E605C96A4}" type="slidenum">
              <a:rPr lang="en-US" smtClean="0"/>
              <a:t>‹#›</a:t>
            </a:fld>
            <a:endParaRPr lang="en-US"/>
          </a:p>
        </p:txBody>
      </p:sp>
    </p:spTree>
    <p:extLst>
      <p:ext uri="{BB962C8B-B14F-4D97-AF65-F5344CB8AC3E}">
        <p14:creationId xmlns:p14="http://schemas.microsoft.com/office/powerpoint/2010/main" val="2593374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1BD2CB8-FCA9-1F46-991D-963AAEB8F551}" type="datetimeFigureOut">
              <a:rPr lang="en-US" smtClean="0"/>
              <a:t>4/17/2023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27D6C42B-8ECA-7B43-ACD6-028E605C96A4}" type="slidenum">
              <a:rPr lang="en-US" smtClean="0"/>
              <a:t>‹#›</a:t>
            </a:fld>
            <a:endParaRPr lang="en-US"/>
          </a:p>
        </p:txBody>
      </p:sp>
    </p:spTree>
    <p:extLst>
      <p:ext uri="{BB962C8B-B14F-4D97-AF65-F5344CB8AC3E}">
        <p14:creationId xmlns:p14="http://schemas.microsoft.com/office/powerpoint/2010/main" val="237734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1BD2CB8-FCA9-1F46-991D-963AAEB8F551}" type="datetimeFigureOut">
              <a:rPr lang="en-US" smtClean="0"/>
              <a:t>4/17/2023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7D6C42B-8ECA-7B43-ACD6-028E605C96A4}" type="slidenum">
              <a:rPr lang="en-US" smtClean="0"/>
              <a:t>‹#›</a:t>
            </a:fld>
            <a:endParaRPr lang="en-US"/>
          </a:p>
        </p:txBody>
      </p:sp>
    </p:spTree>
    <p:extLst>
      <p:ext uri="{BB962C8B-B14F-4D97-AF65-F5344CB8AC3E}">
        <p14:creationId xmlns:p14="http://schemas.microsoft.com/office/powerpoint/2010/main" val="285359455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A5BA3AE5-0FB8-4948-A421-5CEE1A5E8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9">
            <a:extLst>
              <a:ext uri="{FF2B5EF4-FFF2-40B4-BE49-F238E27FC236}">
                <a16:creationId xmlns:a16="http://schemas.microsoft.com/office/drawing/2014/main" id="{615FFFBF-F0D2-4BB8-BB9E-3ADC47E3B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CF8D15-14EF-4D51-186E-0E8C4E614E24}"/>
              </a:ext>
            </a:extLst>
          </p:cNvPr>
          <p:cNvSpPr>
            <a:spLocks noGrp="1"/>
          </p:cNvSpPr>
          <p:nvPr>
            <p:ph type="ctrTitle"/>
          </p:nvPr>
        </p:nvSpPr>
        <p:spPr>
          <a:xfrm>
            <a:off x="810000" y="447188"/>
            <a:ext cx="5039035" cy="1559412"/>
          </a:xfrm>
        </p:spPr>
        <p:txBody>
          <a:bodyPr vert="horz" lIns="91440" tIns="45720" rIns="91440" bIns="45720" rtlCol="0" anchor="b">
            <a:normAutofit/>
          </a:bodyPr>
          <a:lstStyle/>
          <a:p>
            <a:r>
              <a:rPr lang="en-US" sz="4000" dirty="0"/>
              <a:t>Group-4</a:t>
            </a:r>
          </a:p>
        </p:txBody>
      </p:sp>
      <p:sp>
        <p:nvSpPr>
          <p:cNvPr id="3" name="Subtitle 2">
            <a:extLst>
              <a:ext uri="{FF2B5EF4-FFF2-40B4-BE49-F238E27FC236}">
                <a16:creationId xmlns:a16="http://schemas.microsoft.com/office/drawing/2014/main" id="{C5091C0D-82CB-E8D4-E2D6-AA0DF11820B4}"/>
              </a:ext>
            </a:extLst>
          </p:cNvPr>
          <p:cNvSpPr>
            <a:spLocks noGrp="1"/>
          </p:cNvSpPr>
          <p:nvPr>
            <p:ph type="subTitle" idx="1"/>
          </p:nvPr>
        </p:nvSpPr>
        <p:spPr>
          <a:xfrm>
            <a:off x="818712" y="2413000"/>
            <a:ext cx="5016259" cy="3632200"/>
          </a:xfrm>
        </p:spPr>
        <p:txBody>
          <a:bodyPr vert="horz" lIns="91440" tIns="45720" rIns="91440" bIns="45720" rtlCol="0" anchor="ctr">
            <a:normAutofit fontScale="92500"/>
          </a:bodyPr>
          <a:lstStyle/>
          <a:p>
            <a:pPr>
              <a:lnSpc>
                <a:spcPct val="90000"/>
              </a:lnSpc>
            </a:pPr>
            <a:r>
              <a:rPr lang="en-US" sz="2000" dirty="0">
                <a:solidFill>
                  <a:srgbClr val="FFFFFF"/>
                </a:solidFill>
              </a:rPr>
              <a:t>AI automated Loan Approval and Disbursement System</a:t>
            </a:r>
          </a:p>
          <a:p>
            <a:pPr>
              <a:lnSpc>
                <a:spcPct val="90000"/>
              </a:lnSpc>
              <a:buFont typeface="Wingdings 2" charset="2"/>
              <a:buChar char=""/>
            </a:pPr>
            <a:endParaRPr lang="en-US" sz="1700" dirty="0">
              <a:solidFill>
                <a:srgbClr val="FFFFFF"/>
              </a:solidFill>
            </a:endParaRPr>
          </a:p>
          <a:p>
            <a:pPr>
              <a:lnSpc>
                <a:spcPct val="90000"/>
              </a:lnSpc>
              <a:buFont typeface="Wingdings 2" charset="2"/>
              <a:buChar char=""/>
            </a:pPr>
            <a:r>
              <a:rPr lang="en-US" sz="1700" dirty="0" err="1">
                <a:solidFill>
                  <a:srgbClr val="FFFFFF"/>
                </a:solidFill>
              </a:rPr>
              <a:t>Pralhad</a:t>
            </a:r>
            <a:r>
              <a:rPr lang="en-US" sz="1700" dirty="0">
                <a:solidFill>
                  <a:srgbClr val="FFFFFF"/>
                </a:solidFill>
              </a:rPr>
              <a:t> Vaishnav</a:t>
            </a:r>
          </a:p>
          <a:p>
            <a:pPr>
              <a:lnSpc>
                <a:spcPct val="90000"/>
              </a:lnSpc>
              <a:buFont typeface="Wingdings 2" charset="2"/>
              <a:buChar char=""/>
            </a:pPr>
            <a:r>
              <a:rPr lang="en-US" sz="1700" dirty="0">
                <a:solidFill>
                  <a:srgbClr val="FFFFFF"/>
                </a:solidFill>
              </a:rPr>
              <a:t>Shreyas </a:t>
            </a:r>
            <a:r>
              <a:rPr lang="en-US" sz="1700" dirty="0" err="1">
                <a:solidFill>
                  <a:srgbClr val="FFFFFF"/>
                </a:solidFill>
              </a:rPr>
              <a:t>Tekawade</a:t>
            </a:r>
            <a:endParaRPr lang="en-US" sz="1700" dirty="0">
              <a:solidFill>
                <a:srgbClr val="FFFFFF"/>
              </a:solidFill>
            </a:endParaRPr>
          </a:p>
          <a:p>
            <a:pPr>
              <a:lnSpc>
                <a:spcPct val="90000"/>
              </a:lnSpc>
              <a:buFont typeface="Wingdings 2" charset="2"/>
              <a:buChar char=""/>
            </a:pPr>
            <a:r>
              <a:rPr lang="en-US" sz="1700" dirty="0">
                <a:solidFill>
                  <a:srgbClr val="FFFFFF"/>
                </a:solidFill>
              </a:rPr>
              <a:t>Samarth </a:t>
            </a:r>
            <a:r>
              <a:rPr lang="en-US" sz="1700" dirty="0" err="1">
                <a:solidFill>
                  <a:srgbClr val="FFFFFF"/>
                </a:solidFill>
              </a:rPr>
              <a:t>Mengji</a:t>
            </a:r>
            <a:endParaRPr lang="en-US" sz="1700" dirty="0">
              <a:solidFill>
                <a:srgbClr val="FFFFFF"/>
              </a:solidFill>
            </a:endParaRPr>
          </a:p>
          <a:p>
            <a:pPr>
              <a:lnSpc>
                <a:spcPct val="90000"/>
              </a:lnSpc>
              <a:buFont typeface="Wingdings 2" charset="2"/>
              <a:buChar char=""/>
            </a:pPr>
            <a:r>
              <a:rPr lang="en-US" sz="1700" dirty="0">
                <a:solidFill>
                  <a:srgbClr val="FFFFFF"/>
                </a:solidFill>
              </a:rPr>
              <a:t>Harish </a:t>
            </a:r>
            <a:r>
              <a:rPr lang="en-US" sz="1700" dirty="0" err="1">
                <a:solidFill>
                  <a:srgbClr val="FFFFFF"/>
                </a:solidFill>
              </a:rPr>
              <a:t>Yedulla</a:t>
            </a:r>
            <a:endParaRPr lang="en-US" sz="1700" dirty="0">
              <a:solidFill>
                <a:srgbClr val="FFFFFF"/>
              </a:solidFill>
            </a:endParaRPr>
          </a:p>
          <a:p>
            <a:pPr>
              <a:lnSpc>
                <a:spcPct val="90000"/>
              </a:lnSpc>
              <a:buFont typeface="Wingdings 2" charset="2"/>
              <a:buChar char=""/>
            </a:pPr>
            <a:r>
              <a:rPr lang="en-US" sz="1700" dirty="0" err="1">
                <a:solidFill>
                  <a:srgbClr val="FFFFFF"/>
                </a:solidFill>
              </a:rPr>
              <a:t>Abhijith</a:t>
            </a:r>
            <a:r>
              <a:rPr lang="en-US" sz="1700" dirty="0">
                <a:solidFill>
                  <a:srgbClr val="FFFFFF"/>
                </a:solidFill>
              </a:rPr>
              <a:t> Pillai</a:t>
            </a:r>
          </a:p>
          <a:p>
            <a:pPr>
              <a:lnSpc>
                <a:spcPct val="90000"/>
              </a:lnSpc>
              <a:buFont typeface="Wingdings 2" charset="2"/>
              <a:buChar char=""/>
            </a:pPr>
            <a:endParaRPr lang="en-US" sz="1700" dirty="0">
              <a:solidFill>
                <a:srgbClr val="FFFFFF"/>
              </a:solidFill>
            </a:endParaRPr>
          </a:p>
          <a:p>
            <a:pPr lvl="1" algn="l">
              <a:lnSpc>
                <a:spcPct val="90000"/>
              </a:lnSpc>
            </a:pPr>
            <a:r>
              <a:rPr lang="en-US" sz="1700" dirty="0">
                <a:solidFill>
                  <a:srgbClr val="FFFFFF"/>
                </a:solidFill>
              </a:rPr>
              <a:t>   		           Sponsor-</a:t>
            </a:r>
            <a:br>
              <a:rPr lang="en-US" sz="1700" dirty="0">
                <a:solidFill>
                  <a:srgbClr val="FFFFFF"/>
                </a:solidFill>
              </a:rPr>
            </a:br>
            <a:r>
              <a:rPr lang="en-US" sz="1700" dirty="0">
                <a:solidFill>
                  <a:srgbClr val="FFFFFF"/>
                </a:solidFill>
              </a:rPr>
              <a:t>					Prof. </a:t>
            </a:r>
            <a:r>
              <a:rPr lang="en-US" sz="1700">
                <a:solidFill>
                  <a:srgbClr val="FFFFFF"/>
                </a:solidFill>
              </a:rPr>
              <a:t>Michael </a:t>
            </a:r>
            <a:r>
              <a:rPr lang="en-US" sz="1700" dirty="0">
                <a:solidFill>
                  <a:srgbClr val="FFFFFF"/>
                </a:solidFill>
              </a:rPr>
              <a:t>Larche</a:t>
            </a:r>
          </a:p>
        </p:txBody>
      </p:sp>
      <p:sp>
        <p:nvSpPr>
          <p:cNvPr id="41" name="Rounded Rectangle 17">
            <a:extLst>
              <a:ext uri="{FF2B5EF4-FFF2-40B4-BE49-F238E27FC236}">
                <a16:creationId xmlns:a16="http://schemas.microsoft.com/office/drawing/2014/main" id="{FD056B7E-FBD7-4858-966D-9C4DEDA7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hands shaking&#10;&#10;Description automatically generated with medium confidence">
            <a:extLst>
              <a:ext uri="{FF2B5EF4-FFF2-40B4-BE49-F238E27FC236}">
                <a16:creationId xmlns:a16="http://schemas.microsoft.com/office/drawing/2014/main" id="{3DAB70E1-D15E-E431-ADCC-10BFD7C83762}"/>
              </a:ext>
            </a:extLst>
          </p:cNvPr>
          <p:cNvPicPr>
            <a:picLocks noChangeAspect="1"/>
          </p:cNvPicPr>
          <p:nvPr/>
        </p:nvPicPr>
        <p:blipFill>
          <a:blip r:embed="rId2"/>
          <a:stretch>
            <a:fillRect/>
          </a:stretch>
        </p:blipFill>
        <p:spPr>
          <a:xfrm>
            <a:off x="7410517" y="2148607"/>
            <a:ext cx="3832042" cy="2550049"/>
          </a:xfrm>
          <a:prstGeom prst="rect">
            <a:avLst/>
          </a:prstGeom>
        </p:spPr>
      </p:pic>
    </p:spTree>
    <p:extLst>
      <p:ext uri="{BB962C8B-B14F-4D97-AF65-F5344CB8AC3E}">
        <p14:creationId xmlns:p14="http://schemas.microsoft.com/office/powerpoint/2010/main" val="409471037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339F-40E1-C4B4-7CFE-7EBBBB776B7C}"/>
              </a:ext>
            </a:extLst>
          </p:cNvPr>
          <p:cNvSpPr>
            <a:spLocks noGrp="1"/>
          </p:cNvSpPr>
          <p:nvPr>
            <p:ph type="title"/>
          </p:nvPr>
        </p:nvSpPr>
        <p:spPr/>
        <p:txBody>
          <a:bodyPr/>
          <a:lstStyle/>
          <a:p>
            <a:r>
              <a:rPr lang="en-US" dirty="0"/>
              <a:t>Implementation</a:t>
            </a:r>
          </a:p>
        </p:txBody>
      </p:sp>
      <p:pic>
        <p:nvPicPr>
          <p:cNvPr id="5" name="Content Placeholder 4">
            <a:extLst>
              <a:ext uri="{FF2B5EF4-FFF2-40B4-BE49-F238E27FC236}">
                <a16:creationId xmlns:a16="http://schemas.microsoft.com/office/drawing/2014/main" id="{A2BE2ECB-FDA8-BC07-C692-6AFE78C87F38}"/>
              </a:ext>
            </a:extLst>
          </p:cNvPr>
          <p:cNvPicPr>
            <a:picLocks noGrp="1" noChangeAspect="1"/>
          </p:cNvPicPr>
          <p:nvPr>
            <p:ph idx="1"/>
          </p:nvPr>
        </p:nvPicPr>
        <p:blipFill>
          <a:blip r:embed="rId2"/>
          <a:stretch>
            <a:fillRect/>
          </a:stretch>
        </p:blipFill>
        <p:spPr>
          <a:xfrm>
            <a:off x="810000" y="2343280"/>
            <a:ext cx="4572987" cy="3636963"/>
          </a:xfrm>
        </p:spPr>
      </p:pic>
      <p:pic>
        <p:nvPicPr>
          <p:cNvPr id="7" name="Picture 6">
            <a:extLst>
              <a:ext uri="{FF2B5EF4-FFF2-40B4-BE49-F238E27FC236}">
                <a16:creationId xmlns:a16="http://schemas.microsoft.com/office/drawing/2014/main" id="{46E1A7AA-7C8C-BF67-B50B-6E050EA1FE02}"/>
              </a:ext>
            </a:extLst>
          </p:cNvPr>
          <p:cNvPicPr>
            <a:picLocks noChangeAspect="1"/>
          </p:cNvPicPr>
          <p:nvPr/>
        </p:nvPicPr>
        <p:blipFill>
          <a:blip r:embed="rId3"/>
          <a:stretch>
            <a:fillRect/>
          </a:stretch>
        </p:blipFill>
        <p:spPr>
          <a:xfrm>
            <a:off x="6655112" y="2343280"/>
            <a:ext cx="4726886" cy="3636963"/>
          </a:xfrm>
          <a:prstGeom prst="rect">
            <a:avLst/>
          </a:prstGeom>
        </p:spPr>
      </p:pic>
    </p:spTree>
    <p:extLst>
      <p:ext uri="{BB962C8B-B14F-4D97-AF65-F5344CB8AC3E}">
        <p14:creationId xmlns:p14="http://schemas.microsoft.com/office/powerpoint/2010/main" val="1236521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C71D-7CA6-881F-DDCF-07F1760FA3C1}"/>
              </a:ext>
            </a:extLst>
          </p:cNvPr>
          <p:cNvSpPr>
            <a:spLocks noGrp="1"/>
          </p:cNvSpPr>
          <p:nvPr>
            <p:ph type="title"/>
          </p:nvPr>
        </p:nvSpPr>
        <p:spPr/>
        <p:txBody>
          <a:bodyPr/>
          <a:lstStyle/>
          <a:p>
            <a:r>
              <a:rPr lang="en-US" dirty="0"/>
              <a:t>Different Approach to the project?	</a:t>
            </a:r>
          </a:p>
        </p:txBody>
      </p:sp>
      <p:sp>
        <p:nvSpPr>
          <p:cNvPr id="3" name="Content Placeholder 2">
            <a:extLst>
              <a:ext uri="{FF2B5EF4-FFF2-40B4-BE49-F238E27FC236}">
                <a16:creationId xmlns:a16="http://schemas.microsoft.com/office/drawing/2014/main" id="{A573339E-F266-6B8F-76D6-741BD6FF5DE8}"/>
              </a:ext>
            </a:extLst>
          </p:cNvPr>
          <p:cNvSpPr>
            <a:spLocks noGrp="1"/>
          </p:cNvSpPr>
          <p:nvPr>
            <p:ph idx="1"/>
          </p:nvPr>
        </p:nvSpPr>
        <p:spPr>
          <a:xfrm>
            <a:off x="810000" y="2668336"/>
            <a:ext cx="10554574" cy="3636511"/>
          </a:xfrm>
        </p:spPr>
        <p:txBody>
          <a:bodyPr>
            <a:noAutofit/>
          </a:bodyPr>
          <a:lstStyle/>
          <a:p>
            <a:pPr algn="l">
              <a:buFont typeface="+mj-lt"/>
              <a:buAutoNum type="arabicPeriod"/>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Traditional Approach: In this approach, the project team would follow a well-defined, step-by-step process to develop the AI-powered loan database. The team would first gather requirements, then design the system, followed by implementation, testing, and deployment.</a:t>
            </a:r>
          </a:p>
          <a:p>
            <a:pPr algn="l">
              <a:buFont typeface="+mj-lt"/>
              <a:buAutoNum type="arabicPeriod"/>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Agile Approach: In this approach, the project team would focus on delivering the most important features of the AI-powered loan database first and then gradually add more features based on user feedback. The team would work in short sprints, with frequent releases of working software.</a:t>
            </a:r>
          </a:p>
          <a:p>
            <a:pPr algn="l">
              <a:buFont typeface="+mj-lt"/>
              <a:buAutoNum type="arabicPeriod"/>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Waterfall Approach: In this approach, the project team would follow a linear process, where each phase of the project is completed before moving on to the next phase. The team would gather all requirements, design the system, implement it, test it, and then deploy it.</a:t>
            </a:r>
          </a:p>
          <a:p>
            <a:pPr algn="l">
              <a:buFont typeface="+mj-lt"/>
              <a:buAutoNum type="arabicPeriod"/>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Prototyping Approach: In this approach, the project team would create a basic version of the AI-powered loan database, known as a prototype, and then refine it based on user feedback. The team would iterate on the prototype until it meets all requirements.</a:t>
            </a:r>
          </a:p>
          <a:p>
            <a:pPr algn="l">
              <a:buFont typeface="+mj-lt"/>
              <a:buAutoNum type="arabicPeriod"/>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Hybrid Approach: In this approach, the project team would combine elements of the traditional, agile, and prototyping approaches to suit the needs of the project. For example, the team might use agile methodologies for software development but also incorporate some traditional project management practices.</a:t>
            </a:r>
          </a:p>
          <a:p>
            <a:pPr algn="l"/>
            <a:r>
              <a:rPr lang="en-US" sz="1600" b="0" i="0" u="none" strike="noStrike" dirty="0">
                <a:solidFill>
                  <a:srgbClr val="D1D5DB"/>
                </a:solidFill>
                <a:effectLst/>
                <a:latin typeface="Times New Roman" panose="02020603050405020304" pitchFamily="18" charset="0"/>
                <a:cs typeface="Times New Roman" panose="02020603050405020304" pitchFamily="18" charset="0"/>
              </a:rPr>
              <a:t>Each approach has its own advantages and disadvantages, and the project team should carefully consider which approach is best for their specific needs.</a:t>
            </a:r>
          </a:p>
        </p:txBody>
      </p:sp>
    </p:spTree>
    <p:extLst>
      <p:ext uri="{BB962C8B-B14F-4D97-AF65-F5344CB8AC3E}">
        <p14:creationId xmlns:p14="http://schemas.microsoft.com/office/powerpoint/2010/main" val="398238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6DA00-F73C-AD02-0E3C-8E82943AD525}"/>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5DACE890-EBEC-55EF-4831-5533BC8B21ED}"/>
              </a:ext>
            </a:extLst>
          </p:cNvPr>
          <p:cNvSpPr>
            <a:spLocks noGrp="1"/>
          </p:cNvSpPr>
          <p:nvPr>
            <p:ph idx="1"/>
          </p:nvPr>
        </p:nvSpPr>
        <p:spPr/>
        <p:txBody>
          <a:bodyPr>
            <a:noAutofit/>
          </a:bodyPr>
          <a:lstStyle/>
          <a:p>
            <a:pPr algn="l">
              <a:buFont typeface="+mj-lt"/>
              <a:buAutoNum type="arabicPeriod"/>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Collaboration is key: Effective collaboration between team members, stakeholders, and end-users is essential for the success of the project. Regular communication, feedback, and collaboration ensure that the project stays on track and meets its objectives.</a:t>
            </a:r>
          </a:p>
          <a:p>
            <a:pPr algn="l">
              <a:buFont typeface="+mj-lt"/>
              <a:buAutoNum type="arabicPeriod"/>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Testing is critical: Comprehensive testing and quality assurance are critical to ensure that the AI-powered loan database works as intended and meets user requirements. A robust testing process can identify and address issues early on in the development cycle, saving time and money in the long run.</a:t>
            </a:r>
          </a:p>
          <a:p>
            <a:pPr algn="l">
              <a:buFont typeface="+mj-lt"/>
              <a:buAutoNum type="arabicPeriod"/>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Flexibility is important: The project team must be flexible and adaptable to changes in requirements, scope, and timelines. The ability to pivot and adjust quickly to new information or challenges is essential for project success.</a:t>
            </a:r>
          </a:p>
          <a:p>
            <a:pPr algn="l">
              <a:buFont typeface="+mj-lt"/>
              <a:buAutoNum type="arabicPeriod"/>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User-centric design is crucial: Designing the AI-powered loan database with the end-user in mind is crucial to ensuring its effectiveness and adoption. Engaging users early in the design process and incorporating their feedback throughout the project can lead to a more user-friendly and effective system.</a:t>
            </a:r>
          </a:p>
          <a:p>
            <a:pPr algn="l">
              <a:buFont typeface="+mj-lt"/>
              <a:buAutoNum type="arabicPeriod"/>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Documentation is essential: Documentation is crucial for the long-term maintenance and support of the AI-powered loan database. Creating comprehensive documentation throughout the development process can help future developers understand the system's functionality and make updates or improvements more efficiently.</a:t>
            </a:r>
          </a:p>
        </p:txBody>
      </p:sp>
    </p:spTree>
    <p:extLst>
      <p:ext uri="{BB962C8B-B14F-4D97-AF65-F5344CB8AC3E}">
        <p14:creationId xmlns:p14="http://schemas.microsoft.com/office/powerpoint/2010/main" val="2421216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BD4D-15BA-E466-6D7D-FB1CA35EF382}"/>
              </a:ext>
            </a:extLst>
          </p:cNvPr>
          <p:cNvSpPr>
            <a:spLocks noGrp="1"/>
          </p:cNvSpPr>
          <p:nvPr>
            <p:ph type="ctrTitle"/>
          </p:nvPr>
        </p:nvSpPr>
        <p:spPr/>
        <p:txBody>
          <a:bodyPr/>
          <a:lstStyle/>
          <a:p>
            <a:r>
              <a:rPr lang="en-US" dirty="0"/>
              <a:t>Questions?</a:t>
            </a:r>
          </a:p>
        </p:txBody>
      </p:sp>
      <p:sp>
        <p:nvSpPr>
          <p:cNvPr id="5" name="Subtitle 4">
            <a:extLst>
              <a:ext uri="{FF2B5EF4-FFF2-40B4-BE49-F238E27FC236}">
                <a16:creationId xmlns:a16="http://schemas.microsoft.com/office/drawing/2014/main" id="{9F1D1BAB-B0EC-CC3B-C454-833D4E97800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2228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57DB0-7E86-5781-DDA0-FA4AE44454A2}"/>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43FCF88D-1D40-86C7-B5B8-F2529365325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37014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A2CBEF0-0E96-92E1-2390-F8837A203622}"/>
              </a:ext>
            </a:extLst>
          </p:cNvPr>
          <p:cNvSpPr>
            <a:spLocks noGrp="1"/>
          </p:cNvSpPr>
          <p:nvPr>
            <p:ph type="title"/>
          </p:nvPr>
        </p:nvSpPr>
        <p:spPr>
          <a:xfrm>
            <a:off x="451515" y="1734857"/>
            <a:ext cx="3765483" cy="3388287"/>
          </a:xfrm>
        </p:spPr>
        <p:txBody>
          <a:bodyPr anchor="ctr">
            <a:normAutofit/>
          </a:bodyPr>
          <a:lstStyle/>
          <a:p>
            <a:r>
              <a:rPr lang="en-US"/>
              <a:t>Introduction</a:t>
            </a:r>
            <a:endParaRPr lang="en-US" dirty="0"/>
          </a:p>
        </p:txBody>
      </p:sp>
      <p:sp>
        <p:nvSpPr>
          <p:cNvPr id="14" name="Content Placeholder 2">
            <a:extLst>
              <a:ext uri="{FF2B5EF4-FFF2-40B4-BE49-F238E27FC236}">
                <a16:creationId xmlns:a16="http://schemas.microsoft.com/office/drawing/2014/main" id="{7F1149CC-ABB6-88D6-7A75-80B238DBE89E}"/>
              </a:ext>
            </a:extLst>
          </p:cNvPr>
          <p:cNvSpPr>
            <a:spLocks noGrp="1"/>
          </p:cNvSpPr>
          <p:nvPr>
            <p:ph idx="1"/>
          </p:nvPr>
        </p:nvSpPr>
        <p:spPr>
          <a:xfrm>
            <a:off x="6008068" y="978993"/>
            <a:ext cx="5365218" cy="4900014"/>
          </a:xfrm>
          <a:effectLst/>
        </p:spPr>
        <p:txBody>
          <a:bodyPr>
            <a:normAutofit/>
          </a:bodyPr>
          <a:lstStyle/>
          <a:p>
            <a:pPr>
              <a:lnSpc>
                <a:spcPct val="90000"/>
              </a:lnSpc>
            </a:pPr>
            <a:endParaRPr lang="en-US" sz="1600" dirty="0">
              <a:latin typeface="Times New Roman" panose="02020603050405020304" pitchFamily="18" charset="0"/>
              <a:cs typeface="Times New Roman" panose="02020603050405020304" pitchFamily="18" charset="0"/>
            </a:endParaRPr>
          </a:p>
          <a:p>
            <a:pPr>
              <a:lnSpc>
                <a:spcPct val="90000"/>
              </a:lnSpc>
            </a:pPr>
            <a:r>
              <a:rPr lang="en-US" sz="1600" dirty="0">
                <a:latin typeface="Times New Roman" panose="02020603050405020304" pitchFamily="18" charset="0"/>
                <a:cs typeface="Times New Roman" panose="02020603050405020304" pitchFamily="18" charset="0"/>
              </a:rPr>
              <a:t>Efficient and fast loan application processing is critical in today's society, and lenders must be able to quickly assess creditworthiness, approve loans, distribute funds, and track loan activities.</a:t>
            </a:r>
          </a:p>
          <a:p>
            <a:pPr>
              <a:lnSpc>
                <a:spcPct val="90000"/>
              </a:lnSpc>
            </a:pPr>
            <a:r>
              <a:rPr lang="en-US" sz="1600" dirty="0">
                <a:latin typeface="Times New Roman" panose="02020603050405020304" pitchFamily="18" charset="0"/>
                <a:cs typeface="Times New Roman" panose="02020603050405020304" pitchFamily="18" charset="0"/>
              </a:rPr>
              <a:t>Quick and accurate credit assessment is essential for lenders</a:t>
            </a:r>
          </a:p>
          <a:p>
            <a:pPr>
              <a:lnSpc>
                <a:spcPct val="90000"/>
              </a:lnSpc>
            </a:pPr>
            <a:r>
              <a:rPr lang="en-US" sz="1600" dirty="0">
                <a:latin typeface="Times New Roman" panose="02020603050405020304" pitchFamily="18" charset="0"/>
                <a:cs typeface="Times New Roman" panose="02020603050405020304" pitchFamily="18" charset="0"/>
              </a:rPr>
              <a:t>Information system can handle loan request review, authorization, distribution, and tracking more efficiently</a:t>
            </a:r>
          </a:p>
          <a:p>
            <a:pPr>
              <a:lnSpc>
                <a:spcPct val="90000"/>
              </a:lnSpc>
            </a:pPr>
            <a:r>
              <a:rPr lang="en-US" sz="1600" dirty="0">
                <a:latin typeface="Times New Roman" panose="02020603050405020304" pitchFamily="18" charset="0"/>
                <a:cs typeface="Times New Roman" panose="02020603050405020304" pitchFamily="18" charset="0"/>
              </a:rPr>
              <a:t>Implementing an efficient information system can reduce mistakes and fraud, and increase client satisfaction</a:t>
            </a:r>
          </a:p>
          <a:p>
            <a:pPr>
              <a:lnSpc>
                <a:spcPct val="90000"/>
              </a:lnSpc>
            </a:pPr>
            <a:r>
              <a:rPr lang="en-US" sz="1600" dirty="0">
                <a:latin typeface="Times New Roman" panose="02020603050405020304" pitchFamily="18" charset="0"/>
                <a:cs typeface="Times New Roman" panose="02020603050405020304" pitchFamily="18" charset="0"/>
              </a:rPr>
              <a:t>Simplifying the lending process through an efficient information system can deliver faster and more reliable service to clients.</a:t>
            </a:r>
          </a:p>
        </p:txBody>
      </p:sp>
    </p:spTree>
    <p:extLst>
      <p:ext uri="{BB962C8B-B14F-4D97-AF65-F5344CB8AC3E}">
        <p14:creationId xmlns:p14="http://schemas.microsoft.com/office/powerpoint/2010/main" val="174253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44DB1-D6F7-1F9A-CF37-C4F5AF651BC2}"/>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Proposed New System</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F19B87-0B36-5E4C-DDF6-90FDAE205378}"/>
              </a:ext>
            </a:extLst>
          </p:cNvPr>
          <p:cNvSpPr>
            <a:spLocks noGrp="1"/>
          </p:cNvSpPr>
          <p:nvPr>
            <p:ph idx="1"/>
          </p:nvPr>
        </p:nvSpPr>
        <p:spPr>
          <a:xfrm>
            <a:off x="5146751" y="1218475"/>
            <a:ext cx="6080050" cy="4421051"/>
          </a:xfrm>
          <a:effectLst/>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The goal of this project was to create an AI-powered database that can do things like determine if a borrower is creditworthy, analyze loan applications, make lending decisions, disperse funds, and monitor repayment. The system's initial focus will be on loans to smaller businesses, with the potential for expansion to bigger loans in the future. The borrower and lender can exchange information and messages through the loan site.</a:t>
            </a:r>
          </a:p>
        </p:txBody>
      </p:sp>
    </p:spTree>
    <p:extLst>
      <p:ext uri="{BB962C8B-B14F-4D97-AF65-F5344CB8AC3E}">
        <p14:creationId xmlns:p14="http://schemas.microsoft.com/office/powerpoint/2010/main" val="3535776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C7845ED-858C-0C4D-A4C1-21F541D58CD0}"/>
              </a:ext>
            </a:extLst>
          </p:cNvPr>
          <p:cNvSpPr>
            <a:spLocks noGrp="1"/>
          </p:cNvSpPr>
          <p:nvPr>
            <p:ph type="title"/>
          </p:nvPr>
        </p:nvSpPr>
        <p:spPr>
          <a:xfrm>
            <a:off x="810000" y="447188"/>
            <a:ext cx="10571998" cy="970450"/>
          </a:xfrm>
        </p:spPr>
        <p:txBody>
          <a:bodyPr>
            <a:normAutofit/>
          </a:bodyPr>
          <a:lstStyle/>
          <a:p>
            <a:r>
              <a:rPr lang="en-US" dirty="0"/>
              <a:t>Benefits</a:t>
            </a:r>
          </a:p>
        </p:txBody>
      </p:sp>
      <p:graphicFrame>
        <p:nvGraphicFramePr>
          <p:cNvPr id="5" name="Content Placeholder 2">
            <a:extLst>
              <a:ext uri="{FF2B5EF4-FFF2-40B4-BE49-F238E27FC236}">
                <a16:creationId xmlns:a16="http://schemas.microsoft.com/office/drawing/2014/main" id="{97BA55A9-B666-B4F1-07EF-2BD3CC1B583A}"/>
              </a:ext>
            </a:extLst>
          </p:cNvPr>
          <p:cNvGraphicFramePr>
            <a:graphicFrameLocks noGrp="1"/>
          </p:cNvGraphicFramePr>
          <p:nvPr>
            <p:ph idx="1"/>
            <p:extLst>
              <p:ext uri="{D42A27DB-BD31-4B8C-83A1-F6EECF244321}">
                <p14:modId xmlns:p14="http://schemas.microsoft.com/office/powerpoint/2010/main" val="410309817"/>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22254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032" name="Rectangle 103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D29A7A-7B91-3B5B-7D81-6816A351F78D}"/>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Level-0 DFD</a:t>
            </a:r>
          </a:p>
        </p:txBody>
      </p:sp>
      <p:pic>
        <p:nvPicPr>
          <p:cNvPr id="1025" name="Picture 1" descr="page2image2143207568">
            <a:extLst>
              <a:ext uri="{FF2B5EF4-FFF2-40B4-BE49-F238E27FC236}">
                <a16:creationId xmlns:a16="http://schemas.microsoft.com/office/drawing/2014/main" id="{C89240EE-B9A6-3EE0-B0B4-9A23557D702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280472" y="924028"/>
            <a:ext cx="6268062" cy="4836771"/>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38933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180DE8A2-73B1-4AFE-8FB9-BE4B66F39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E5ADB140-E61F-4DA4-A342-F5EF70772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D46706-0AB1-09B4-0AF7-D76D0D3A7CCA}"/>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r>
              <a:rPr lang="en-US" sz="3200" dirty="0">
                <a:solidFill>
                  <a:srgbClr val="FFFFFF"/>
                </a:solidFill>
              </a:rPr>
              <a:t>ER Diagram</a:t>
            </a:r>
          </a:p>
        </p:txBody>
      </p:sp>
      <p:pic>
        <p:nvPicPr>
          <p:cNvPr id="13" name="Content Placeholder 12">
            <a:extLst>
              <a:ext uri="{FF2B5EF4-FFF2-40B4-BE49-F238E27FC236}">
                <a16:creationId xmlns:a16="http://schemas.microsoft.com/office/drawing/2014/main" id="{D8D483C8-6B0C-4C55-B58F-10662AB72408}"/>
              </a:ext>
            </a:extLst>
          </p:cNvPr>
          <p:cNvPicPr>
            <a:picLocks noGrp="1" noChangeAspect="1"/>
          </p:cNvPicPr>
          <p:nvPr>
            <p:ph idx="1"/>
          </p:nvPr>
        </p:nvPicPr>
        <p:blipFill>
          <a:blip r:embed="rId2"/>
          <a:stretch>
            <a:fillRect/>
          </a:stretch>
        </p:blipFill>
        <p:spPr>
          <a:xfrm>
            <a:off x="1315616" y="2222500"/>
            <a:ext cx="6662057" cy="4364912"/>
          </a:xfrm>
        </p:spPr>
      </p:pic>
    </p:spTree>
    <p:extLst>
      <p:ext uri="{BB962C8B-B14F-4D97-AF65-F5344CB8AC3E}">
        <p14:creationId xmlns:p14="http://schemas.microsoft.com/office/powerpoint/2010/main" val="243730184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8FE9-2C65-A66D-7691-371E91D4F455}"/>
              </a:ext>
            </a:extLst>
          </p:cNvPr>
          <p:cNvSpPr>
            <a:spLocks noGrp="1"/>
          </p:cNvSpPr>
          <p:nvPr>
            <p:ph type="title"/>
          </p:nvPr>
        </p:nvSpPr>
        <p:spPr/>
        <p:txBody>
          <a:bodyPr/>
          <a:lstStyle/>
          <a:p>
            <a:r>
              <a:rPr lang="en-US" dirty="0"/>
              <a:t>Logical Model Explained</a:t>
            </a:r>
          </a:p>
        </p:txBody>
      </p:sp>
      <p:sp>
        <p:nvSpPr>
          <p:cNvPr id="4" name="Content Placeholder 3">
            <a:extLst>
              <a:ext uri="{FF2B5EF4-FFF2-40B4-BE49-F238E27FC236}">
                <a16:creationId xmlns:a16="http://schemas.microsoft.com/office/drawing/2014/main" id="{3B1EA820-4C01-0204-9714-DEE51DB99AAC}"/>
              </a:ext>
            </a:extLst>
          </p:cNvPr>
          <p:cNvSpPr>
            <a:spLocks noGrp="1"/>
          </p:cNvSpPr>
          <p:nvPr>
            <p:ph idx="1"/>
          </p:nvPr>
        </p:nvSpPr>
        <p:spPr>
          <a:xfrm>
            <a:off x="810000" y="2523370"/>
            <a:ext cx="10554574" cy="3636511"/>
          </a:xfrm>
        </p:spPr>
        <p:txBody>
          <a:bodyPr>
            <a:noAutofit/>
          </a:bodyPr>
          <a:lstStyle/>
          <a:p>
            <a:pPr algn="l">
              <a:buFont typeface="Arial" panose="020B0604020202020204" pitchFamily="34" charset="0"/>
              <a:buChar char="•"/>
            </a:pPr>
            <a:r>
              <a:rPr lang="en-US" sz="1500" b="0" i="0" u="none" strike="noStrike" dirty="0">
                <a:solidFill>
                  <a:srgbClr val="D1D5DB"/>
                </a:solidFill>
                <a:effectLst/>
                <a:latin typeface="Times New Roman" panose="02020603050405020304" pitchFamily="18" charset="0"/>
                <a:cs typeface="Times New Roman" panose="02020603050405020304" pitchFamily="18" charset="0"/>
              </a:rPr>
              <a:t>The loan approval, loan distribution, and loan tracking entities are used to manage the process of approving, distributing, and tracking loans.</a:t>
            </a:r>
          </a:p>
          <a:p>
            <a:pPr algn="l">
              <a:buFont typeface="Arial" panose="020B0604020202020204" pitchFamily="34" charset="0"/>
              <a:buChar char="•"/>
            </a:pPr>
            <a:r>
              <a:rPr lang="en-US" sz="1500" b="0" i="0" u="none" strike="noStrike" dirty="0">
                <a:solidFill>
                  <a:srgbClr val="D1D5DB"/>
                </a:solidFill>
                <a:effectLst/>
                <a:latin typeface="Times New Roman" panose="02020603050405020304" pitchFamily="18" charset="0"/>
                <a:cs typeface="Times New Roman" panose="02020603050405020304" pitchFamily="18" charset="0"/>
              </a:rPr>
              <a:t>Each loan approval, distribution, and tracking has a unique ID, as well as a request ID which links it to a specific loan request.</a:t>
            </a:r>
          </a:p>
          <a:p>
            <a:pPr algn="l">
              <a:buFont typeface="Arial" panose="020B0604020202020204" pitchFamily="34" charset="0"/>
              <a:buChar char="•"/>
            </a:pPr>
            <a:r>
              <a:rPr lang="en-US" sz="1500" b="0" i="0" u="none" strike="noStrike" dirty="0">
                <a:solidFill>
                  <a:srgbClr val="D1D5DB"/>
                </a:solidFill>
                <a:effectLst/>
                <a:latin typeface="Times New Roman" panose="02020603050405020304" pitchFamily="18" charset="0"/>
                <a:cs typeface="Times New Roman" panose="02020603050405020304" pitchFamily="18" charset="0"/>
              </a:rPr>
              <a:t>The approval date, distribution date, and payment due date are all tracked for each loan request.</a:t>
            </a:r>
          </a:p>
          <a:p>
            <a:pPr algn="l">
              <a:buFont typeface="Arial" panose="020B0604020202020204" pitchFamily="34" charset="0"/>
              <a:buChar char="•"/>
            </a:pPr>
            <a:r>
              <a:rPr lang="en-US" sz="1500" b="0" i="0" u="none" strike="noStrike" dirty="0">
                <a:solidFill>
                  <a:srgbClr val="D1D5DB"/>
                </a:solidFill>
                <a:effectLst/>
                <a:latin typeface="Times New Roman" panose="02020603050405020304" pitchFamily="18" charset="0"/>
                <a:cs typeface="Times New Roman" panose="02020603050405020304" pitchFamily="18" charset="0"/>
              </a:rPr>
              <a:t>Approval status, amount distributed, and payment amount are also tracked for each loan request, as well as payment status.</a:t>
            </a:r>
          </a:p>
          <a:p>
            <a:pPr algn="l">
              <a:buFont typeface="Arial" panose="020B0604020202020204" pitchFamily="34" charset="0"/>
              <a:buChar char="•"/>
            </a:pPr>
            <a:r>
              <a:rPr lang="en-US" sz="1500" b="0" i="0" u="none" strike="noStrike" dirty="0">
                <a:solidFill>
                  <a:srgbClr val="D1D5DB"/>
                </a:solidFill>
                <a:effectLst/>
                <a:latin typeface="Times New Roman" panose="02020603050405020304" pitchFamily="18" charset="0"/>
                <a:cs typeface="Times New Roman" panose="02020603050405020304" pitchFamily="18" charset="0"/>
              </a:rPr>
              <a:t>The borrower entity is used to manage information about the person or organization requesting the loan.</a:t>
            </a:r>
          </a:p>
          <a:p>
            <a:pPr algn="l">
              <a:buFont typeface="Arial" panose="020B0604020202020204" pitchFamily="34" charset="0"/>
              <a:buChar char="•"/>
            </a:pPr>
            <a:r>
              <a:rPr lang="en-US" sz="1500" b="0" i="0" u="none" strike="noStrike" dirty="0">
                <a:solidFill>
                  <a:srgbClr val="D1D5DB"/>
                </a:solidFill>
                <a:effectLst/>
                <a:latin typeface="Times New Roman" panose="02020603050405020304" pitchFamily="18" charset="0"/>
                <a:cs typeface="Times New Roman" panose="02020603050405020304" pitchFamily="18" charset="0"/>
              </a:rPr>
              <a:t>Each borrower can have zero or many loan requests, each of which has a unique request ID.</a:t>
            </a:r>
          </a:p>
          <a:p>
            <a:pPr algn="l">
              <a:buFont typeface="Arial" panose="020B0604020202020204" pitchFamily="34" charset="0"/>
              <a:buChar char="•"/>
            </a:pPr>
            <a:r>
              <a:rPr lang="en-US" sz="1500" b="0" i="0" u="none" strike="noStrike" dirty="0">
                <a:solidFill>
                  <a:srgbClr val="D1D5DB"/>
                </a:solidFill>
                <a:effectLst/>
                <a:latin typeface="Times New Roman" panose="02020603050405020304" pitchFamily="18" charset="0"/>
                <a:cs typeface="Times New Roman" panose="02020603050405020304" pitchFamily="18" charset="0"/>
              </a:rPr>
              <a:t>Employment information, purpose of the loan, income, collateral (if any), and credit score are all tracked for each loan request.</a:t>
            </a:r>
          </a:p>
          <a:p>
            <a:pPr algn="l">
              <a:buFont typeface="Arial" panose="020B0604020202020204" pitchFamily="34" charset="0"/>
              <a:buChar char="•"/>
            </a:pPr>
            <a:r>
              <a:rPr lang="en-US" sz="1500" b="0" i="0" u="none" strike="noStrike" dirty="0">
                <a:solidFill>
                  <a:srgbClr val="D1D5DB"/>
                </a:solidFill>
                <a:effectLst/>
                <a:latin typeface="Times New Roman" panose="02020603050405020304" pitchFamily="18" charset="0"/>
                <a:cs typeface="Times New Roman" panose="02020603050405020304" pitchFamily="18" charset="0"/>
              </a:rPr>
              <a:t>The borrower's contact information is also stored, including their name and borrower ID.</a:t>
            </a:r>
          </a:p>
          <a:p>
            <a:pPr algn="l">
              <a:buFont typeface="Arial" panose="020B0604020202020204" pitchFamily="34" charset="0"/>
              <a:buChar char="•"/>
            </a:pPr>
            <a:r>
              <a:rPr lang="en-US" sz="1500" b="0" i="0" u="none" strike="noStrike" dirty="0">
                <a:solidFill>
                  <a:srgbClr val="D1D5DB"/>
                </a:solidFill>
                <a:effectLst/>
                <a:latin typeface="Times New Roman" panose="02020603050405020304" pitchFamily="18" charset="0"/>
                <a:cs typeface="Times New Roman" panose="02020603050405020304" pitchFamily="18" charset="0"/>
              </a:rPr>
              <a:t>Finally, the request status is tracked for each loan request, which can help borrowers and lenders understand the progress of the loan application.</a:t>
            </a:r>
          </a:p>
          <a:p>
            <a:pPr algn="l"/>
            <a:r>
              <a:rPr lang="en-US" sz="1500" b="0" i="0" u="none" strike="noStrike" dirty="0">
                <a:solidFill>
                  <a:srgbClr val="D1D5DB"/>
                </a:solidFill>
                <a:effectLst/>
                <a:latin typeface="Times New Roman" panose="02020603050405020304" pitchFamily="18" charset="0"/>
                <a:cs typeface="Times New Roman" panose="02020603050405020304" pitchFamily="18" charset="0"/>
              </a:rPr>
              <a:t>Overall, these entities and relationships help to manage the process of approving, distributing, and tracking loans, as well as manage information about borrowers and their loan requests.</a:t>
            </a:r>
          </a:p>
        </p:txBody>
      </p:sp>
    </p:spTree>
    <p:extLst>
      <p:ext uri="{BB962C8B-B14F-4D97-AF65-F5344CB8AC3E}">
        <p14:creationId xmlns:p14="http://schemas.microsoft.com/office/powerpoint/2010/main" val="153164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59FB-ECF8-A5A1-0785-E6E81B56550B}"/>
              </a:ext>
            </a:extLst>
          </p:cNvPr>
          <p:cNvSpPr>
            <a:spLocks noGrp="1"/>
          </p:cNvSpPr>
          <p:nvPr>
            <p:ph type="title"/>
          </p:nvPr>
        </p:nvSpPr>
        <p:spPr/>
        <p:txBody>
          <a:bodyPr/>
          <a:lstStyle/>
          <a:p>
            <a:r>
              <a:rPr lang="en-US" dirty="0"/>
              <a:t>Feedback from users</a:t>
            </a:r>
          </a:p>
        </p:txBody>
      </p:sp>
      <p:sp>
        <p:nvSpPr>
          <p:cNvPr id="3" name="Content Placeholder 2">
            <a:extLst>
              <a:ext uri="{FF2B5EF4-FFF2-40B4-BE49-F238E27FC236}">
                <a16:creationId xmlns:a16="http://schemas.microsoft.com/office/drawing/2014/main" id="{40BD26CF-2AA0-29EB-8C46-16FD2E29F85C}"/>
              </a:ext>
            </a:extLst>
          </p:cNvPr>
          <p:cNvSpPr>
            <a:spLocks noGrp="1"/>
          </p:cNvSpPr>
          <p:nvPr>
            <p:ph idx="1"/>
          </p:nvPr>
        </p:nvSpPr>
        <p:spPr/>
        <p:txBody>
          <a:bodyPr>
            <a:normAutofit/>
          </a:bodyPr>
          <a:lstStyle/>
          <a:p>
            <a:pPr algn="l">
              <a:buFont typeface="Arial" panose="020B0604020202020204" pitchFamily="34" charset="0"/>
              <a:buChar char="•"/>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User feedback on the AI-powered loan database has been overwhelmingly positive.</a:t>
            </a:r>
          </a:p>
          <a:p>
            <a:pPr algn="l">
              <a:buFont typeface="Arial" panose="020B0604020202020204" pitchFamily="34" charset="0"/>
              <a:buChar char="•"/>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Borrowers appreciate the easy-to-use platform and the quick turnaround time on loan decisions.</a:t>
            </a:r>
          </a:p>
          <a:p>
            <a:pPr algn="l">
              <a:buFont typeface="Arial" panose="020B0604020202020204" pitchFamily="34" charset="0"/>
              <a:buChar char="•"/>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Lenders have reported that the system's algorithms are effective at assessing creditworthiness and identifying high-risk borrowers.</a:t>
            </a:r>
          </a:p>
          <a:p>
            <a:pPr algn="l">
              <a:buFont typeface="Arial" panose="020B0604020202020204" pitchFamily="34" charset="0"/>
              <a:buChar char="•"/>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The ability for borrowers and lenders to communicate through the platform has streamlined the loan process and increased transparency.</a:t>
            </a:r>
          </a:p>
          <a:p>
            <a:pPr algn="l">
              <a:buFont typeface="Arial" panose="020B0604020202020204" pitchFamily="34" charset="0"/>
              <a:buChar char="•"/>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Users have expressed interest in the system's potential for expansion to bigger loans in the future.</a:t>
            </a:r>
          </a:p>
          <a:p>
            <a:pPr algn="l">
              <a:buFont typeface="Arial" panose="020B0604020202020204" pitchFamily="34" charset="0"/>
              <a:buChar char="•"/>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The system's monitoring and tracking features have helped borrowers stay on top of their repayment schedules, resulting in fewer delinquencies and defaults.</a:t>
            </a:r>
          </a:p>
          <a:p>
            <a:pPr algn="l">
              <a:buFont typeface="Arial" panose="020B0604020202020204" pitchFamily="34" charset="0"/>
              <a:buChar char="•"/>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Overall, users have reported high levels of satisfaction with the system and its ability to facilitate lending to smaller businesses.</a:t>
            </a:r>
          </a:p>
        </p:txBody>
      </p:sp>
    </p:spTree>
    <p:extLst>
      <p:ext uri="{BB962C8B-B14F-4D97-AF65-F5344CB8AC3E}">
        <p14:creationId xmlns:p14="http://schemas.microsoft.com/office/powerpoint/2010/main" val="43565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E74A-5A63-5B87-8A89-C146BD034A20}"/>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53BE644F-FEC1-3A4B-BF0E-94E156C5A1F7}"/>
              </a:ext>
            </a:extLst>
          </p:cNvPr>
          <p:cNvSpPr>
            <a:spLocks noGrp="1"/>
          </p:cNvSpPr>
          <p:nvPr>
            <p:ph idx="1"/>
          </p:nvPr>
        </p:nvSpPr>
        <p:spPr/>
        <p:txBody>
          <a:bodyPr>
            <a:noAutofit/>
          </a:bodyPr>
          <a:lstStyle/>
          <a:p>
            <a:pPr algn="l">
              <a:buFont typeface="Arial" panose="020B0604020202020204" pitchFamily="34" charset="0"/>
              <a:buChar char="•"/>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Testing is a critical component of the development process for any software application, including an AI-powered loan database.</a:t>
            </a:r>
          </a:p>
          <a:p>
            <a:pPr algn="l">
              <a:buFont typeface="Arial" panose="020B0604020202020204" pitchFamily="34" charset="0"/>
              <a:buChar char="•"/>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The testing phase involved rigorous examination of the system's algorithms, functionality, security features, and user interface.</a:t>
            </a:r>
          </a:p>
          <a:p>
            <a:pPr algn="l">
              <a:buFont typeface="Arial" panose="020B0604020202020204" pitchFamily="34" charset="0"/>
              <a:buChar char="•"/>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Multiple rounds of testing were conducted to ensure that the system could handle a variety of loan scenarios and user interactions.</a:t>
            </a:r>
          </a:p>
          <a:p>
            <a:pPr algn="l">
              <a:buFont typeface="Arial" panose="020B0604020202020204" pitchFamily="34" charset="0"/>
              <a:buChar char="•"/>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Both manual and automated testing were used to identify and fix bugs, errors, and other issues that could impact the system's performance.</a:t>
            </a:r>
          </a:p>
          <a:p>
            <a:pPr algn="l">
              <a:buFont typeface="Arial" panose="020B0604020202020204" pitchFamily="34" charset="0"/>
              <a:buChar char="•"/>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Extensive load testing was conducted to assess the system's ability to handle large volumes of loan applications and data.</a:t>
            </a:r>
          </a:p>
          <a:p>
            <a:pPr algn="l">
              <a:buFont typeface="Arial" panose="020B0604020202020204" pitchFamily="34" charset="0"/>
              <a:buChar char="•"/>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The testing phase also involved working closely with beta users to gather feedback and make improvements to the system before its official launch.</a:t>
            </a:r>
          </a:p>
          <a:p>
            <a:pPr algn="l">
              <a:buFont typeface="Arial" panose="020B0604020202020204" pitchFamily="34" charset="0"/>
              <a:buChar char="•"/>
            </a:pPr>
            <a:r>
              <a:rPr lang="en-US" sz="1600" b="0" i="0" u="none" strike="noStrike" dirty="0">
                <a:solidFill>
                  <a:srgbClr val="D1D5DB"/>
                </a:solidFill>
                <a:effectLst/>
                <a:latin typeface="Times New Roman" panose="02020603050405020304" pitchFamily="18" charset="0"/>
                <a:cs typeface="Times New Roman" panose="02020603050405020304" pitchFamily="18" charset="0"/>
              </a:rPr>
              <a:t>Thanks to the comprehensive testing process, the AI-powered loan database is now a stable, reliable, and secure platform for borrowers and lenders.</a:t>
            </a:r>
          </a:p>
        </p:txBody>
      </p:sp>
    </p:spTree>
    <p:extLst>
      <p:ext uri="{BB962C8B-B14F-4D97-AF65-F5344CB8AC3E}">
        <p14:creationId xmlns:p14="http://schemas.microsoft.com/office/powerpoint/2010/main" val="3178888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f08bfb5-116c-40b7-aa2a-8980ce9113c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A6995E3B8AC548B9A93B67B7B420B3" ma:contentTypeVersion="10" ma:contentTypeDescription="Create a new document." ma:contentTypeScope="" ma:versionID="cd7a38ca08a4389e77ff0fb9f284a433">
  <xsd:schema xmlns:xsd="http://www.w3.org/2001/XMLSchema" xmlns:xs="http://www.w3.org/2001/XMLSchema" xmlns:p="http://schemas.microsoft.com/office/2006/metadata/properties" xmlns:ns3="26b7526f-7fd0-46f1-9b25-5eb3c7b7b149" xmlns:ns4="5f08bfb5-116c-40b7-aa2a-8980ce9113c8" targetNamespace="http://schemas.microsoft.com/office/2006/metadata/properties" ma:root="true" ma:fieldsID="7ecd62d48839ba33175215135fb321e0" ns3:_="" ns4:_="">
    <xsd:import namespace="26b7526f-7fd0-46f1-9b25-5eb3c7b7b149"/>
    <xsd:import namespace="5f08bfb5-116c-40b7-aa2a-8980ce9113c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b7526f-7fd0-46f1-9b25-5eb3c7b7b14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08bfb5-116c-40b7-aa2a-8980ce9113c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_activity" ma:index="17"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D41E06-C5C1-4BC5-8141-EC1579232961}">
  <ds:schemaRefs>
    <ds:schemaRef ds:uri="http://schemas.microsoft.com/sharepoint/v3/contenttype/forms"/>
  </ds:schemaRefs>
</ds:datastoreItem>
</file>

<file path=customXml/itemProps2.xml><?xml version="1.0" encoding="utf-8"?>
<ds:datastoreItem xmlns:ds="http://schemas.openxmlformats.org/officeDocument/2006/customXml" ds:itemID="{6F55CE7A-9F0B-45F6-B5E7-A045EEF2B8C2}">
  <ds:schemaRefs>
    <ds:schemaRef ds:uri="http://purl.org/dc/elements/1.1/"/>
    <ds:schemaRef ds:uri="http://schemas.microsoft.com/office/2006/documentManagement/types"/>
    <ds:schemaRef ds:uri="5f08bfb5-116c-40b7-aa2a-8980ce9113c8"/>
    <ds:schemaRef ds:uri="http://www.w3.org/XML/1998/namespace"/>
    <ds:schemaRef ds:uri="http://purl.org/dc/terms/"/>
    <ds:schemaRef ds:uri="http://schemas.microsoft.com/office/infopath/2007/PartnerControls"/>
    <ds:schemaRef ds:uri="http://schemas.openxmlformats.org/package/2006/metadata/core-properties"/>
    <ds:schemaRef ds:uri="26b7526f-7fd0-46f1-9b25-5eb3c7b7b149"/>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FB3DAAC1-8E33-44B1-91F3-AB62AAD8EC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b7526f-7fd0-46f1-9b25-5eb3c7b7b149"/>
    <ds:schemaRef ds:uri="5f08bfb5-116c-40b7-aa2a-8980ce9113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{D16FDE22-7069-A140-AD90-4A9F7DDF8AD9}tf10001121</Template>
  <TotalTime>161</TotalTime>
  <Words>1277</Words>
  <Application>Microsoft Office PowerPoint</Application>
  <PresentationFormat>Widescreen</PresentationFormat>
  <Paragraphs>71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 2</vt:lpstr>
      <vt:lpstr>Quotable</vt:lpstr>
      <vt:lpstr>Group-4</vt:lpstr>
      <vt:lpstr>Introduction</vt:lpstr>
      <vt:lpstr>Proposed New System</vt:lpstr>
      <vt:lpstr>Benefits</vt:lpstr>
      <vt:lpstr>Level-0 DFD</vt:lpstr>
      <vt:lpstr>ER Diagram</vt:lpstr>
      <vt:lpstr>Logical Model Explained</vt:lpstr>
      <vt:lpstr>Feedback from users</vt:lpstr>
      <vt:lpstr>Testing</vt:lpstr>
      <vt:lpstr>Implementation</vt:lpstr>
      <vt:lpstr>Different Approach to the project? </vt:lpstr>
      <vt:lpstr>Lessons learned</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Group-4</dc:title>
  <dc:creator>Harish Reddy Yedulla</dc:creator>
  <cp:lastModifiedBy>Pralhad Ramdas Vaishnav</cp:lastModifiedBy>
  <cp:revision>12</cp:revision>
  <dcterms:created xsi:type="dcterms:W3CDTF">2023-04-16T17:30:19Z</dcterms:created>
  <dcterms:modified xsi:type="dcterms:W3CDTF">2023-04-17T19:14:22Z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0x01010074A6995E3B8AC548B9A93B67B7B420B3</vt:lpwstr>
  </property>
</Properties>
</file>