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Lustria"/>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giKMjtH9A+UFuetqrShxmaH1Wf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Lustria-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5400"/>
              <a:buFont typeface="Lustria"/>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8"/>
          <p:cNvSpPr txBox="1"/>
          <p:nvPr>
            <p:ph idx="1" type="subTitle"/>
          </p:nvPr>
        </p:nvSpPr>
        <p:spPr>
          <a:xfrm>
            <a:off x="1370693" y="359833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spcBef>
                <a:spcPts val="400"/>
              </a:spcBef>
              <a:spcAft>
                <a:spcPts val="0"/>
              </a:spcAft>
              <a:buSzPts val="1400"/>
              <a:buNone/>
              <a:defRPr>
                <a:solidFill>
                  <a:schemeClr val="lt1"/>
                </a:solidFill>
              </a:defRPr>
            </a:lvl1pPr>
            <a:lvl2pPr lvl="1" algn="ctr">
              <a:spcBef>
                <a:spcPts val="600"/>
              </a:spcBef>
              <a:spcAft>
                <a:spcPts val="0"/>
              </a:spcAft>
              <a:buSzPts val="1260"/>
              <a:buNone/>
              <a:defRPr>
                <a:solidFill>
                  <a:schemeClr val="lt1"/>
                </a:solidFill>
              </a:defRPr>
            </a:lvl2pPr>
            <a:lvl3pPr lvl="2" algn="ctr">
              <a:spcBef>
                <a:spcPts val="600"/>
              </a:spcBef>
              <a:spcAft>
                <a:spcPts val="0"/>
              </a:spcAft>
              <a:buSzPts val="1120"/>
              <a:buNone/>
              <a:defRPr>
                <a:solidFill>
                  <a:schemeClr val="lt1"/>
                </a:solidFill>
              </a:defRPr>
            </a:lvl3pPr>
            <a:lvl4pPr lvl="3" algn="ctr">
              <a:spcBef>
                <a:spcPts val="600"/>
              </a:spcBef>
              <a:spcAft>
                <a:spcPts val="0"/>
              </a:spcAft>
              <a:buSzPts val="980"/>
              <a:buNone/>
              <a:defRPr>
                <a:solidFill>
                  <a:schemeClr val="lt1"/>
                </a:solidFill>
              </a:defRPr>
            </a:lvl4pPr>
            <a:lvl5pPr lvl="4" algn="ctr">
              <a:spcBef>
                <a:spcPts val="600"/>
              </a:spcBef>
              <a:spcAft>
                <a:spcPts val="0"/>
              </a:spcAft>
              <a:buSzPts val="98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4" name="Google Shape;14;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pic>
        <p:nvPicPr>
          <p:cNvPr descr="Slate-V2-HD-panoPhotoInset.png" id="72" name="Google Shape;72;p27"/>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73" name="Google Shape;73;p27"/>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800"/>
              <a:buFont typeface="Lustria"/>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sp>
      <p:sp>
        <p:nvSpPr>
          <p:cNvPr id="75" name="Google Shape;75;p27"/>
          <p:cNvSpPr txBox="1"/>
          <p:nvPr>
            <p:ph idx="1" type="body"/>
          </p:nvPr>
        </p:nvSpPr>
        <p:spPr>
          <a:xfrm>
            <a:off x="913795" y="5108728"/>
            <a:ext cx="10353762" cy="682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76" name="Google Shape;76;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28"/>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8"/>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2" name="Google Shape;82;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29"/>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9"/>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8" name="Google Shape;88;p29"/>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9" name="Google Shape;89;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29"/>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Lustria"/>
              <a:buNone/>
            </a:pPr>
            <a:r>
              <a:rPr b="0" i="0" lang="en-US" sz="8000" u="none" cap="none" strike="noStrike">
                <a:solidFill>
                  <a:schemeClr val="lt1"/>
                </a:solidFill>
                <a:latin typeface="Lustria"/>
                <a:ea typeface="Lustria"/>
                <a:cs typeface="Lustria"/>
                <a:sym typeface="Lustria"/>
              </a:rPr>
              <a:t>“</a:t>
            </a:r>
            <a:endParaRPr/>
          </a:p>
        </p:txBody>
      </p:sp>
      <p:sp>
        <p:nvSpPr>
          <p:cNvPr id="93" name="Google Shape;93;p29"/>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Lustria"/>
              <a:buNone/>
            </a:pPr>
            <a:r>
              <a:rPr b="0" i="0" lang="en-US" sz="8000" u="none" cap="none" strike="noStrike">
                <a:solidFill>
                  <a:schemeClr val="lt1"/>
                </a:solidFill>
                <a:latin typeface="Lustria"/>
                <a:ea typeface="Lustria"/>
                <a:cs typeface="Lustria"/>
                <a:sym typeface="Lustria"/>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30"/>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0"/>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7" name="Google Shape;97;p3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0"/>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31"/>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1"/>
          <p:cNvSpPr txBox="1"/>
          <p:nvPr>
            <p:ph idx="1" type="body"/>
          </p:nvPr>
        </p:nvSpPr>
        <p:spPr>
          <a:xfrm>
            <a:off x="913795"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3" name="Google Shape;103;p31"/>
          <p:cNvSpPr txBox="1"/>
          <p:nvPr>
            <p:ph idx="2" type="body"/>
          </p:nvPr>
        </p:nvSpPr>
        <p:spPr>
          <a:xfrm>
            <a:off x="913795"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4" name="Google Shape;104;p31"/>
          <p:cNvSpPr txBox="1"/>
          <p:nvPr>
            <p:ph idx="3" type="body"/>
          </p:nvPr>
        </p:nvSpPr>
        <p:spPr>
          <a:xfrm>
            <a:off x="4446711"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5" name="Google Shape;105;p31"/>
          <p:cNvSpPr txBox="1"/>
          <p:nvPr>
            <p:ph idx="4" type="body"/>
          </p:nvPr>
        </p:nvSpPr>
        <p:spPr>
          <a:xfrm>
            <a:off x="4441435"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6" name="Google Shape;106;p31"/>
          <p:cNvSpPr txBox="1"/>
          <p:nvPr>
            <p:ph idx="5" type="body"/>
          </p:nvPr>
        </p:nvSpPr>
        <p:spPr>
          <a:xfrm>
            <a:off x="7966572"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7" name="Google Shape;107;p31"/>
          <p:cNvSpPr txBox="1"/>
          <p:nvPr>
            <p:ph idx="6" type="body"/>
          </p:nvPr>
        </p:nvSpPr>
        <p:spPr>
          <a:xfrm>
            <a:off x="7966572"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8" name="Google Shape;108;p3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1"/>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pic>
        <p:nvPicPr>
          <p:cNvPr descr="Slate-V2-HD-3colPhotoInset.png" id="112" name="Google Shape;112;p32"/>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13" name="Google Shape;113;p32"/>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14" name="Google Shape;114;p32"/>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15" name="Google Shape;115;p32"/>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2"/>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17" name="Google Shape;117;p32"/>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sp>
      <p:sp>
        <p:nvSpPr>
          <p:cNvPr id="118" name="Google Shape;118;p32"/>
          <p:cNvSpPr txBox="1"/>
          <p:nvPr>
            <p:ph idx="3" type="body"/>
          </p:nvPr>
        </p:nvSpPr>
        <p:spPr>
          <a:xfrm>
            <a:off x="913795" y="4480368"/>
            <a:ext cx="3300984"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9" name="Google Shape;119;p32"/>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0" name="Google Shape;120;p32"/>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sp>
      <p:sp>
        <p:nvSpPr>
          <p:cNvPr id="121" name="Google Shape;121;p32"/>
          <p:cNvSpPr txBox="1"/>
          <p:nvPr>
            <p:ph idx="6" type="body"/>
          </p:nvPr>
        </p:nvSpPr>
        <p:spPr>
          <a:xfrm>
            <a:off x="4441435" y="4480367"/>
            <a:ext cx="3300984"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2" name="Google Shape;122;p32"/>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3" name="Google Shape;123;p32"/>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sp>
      <p:sp>
        <p:nvSpPr>
          <p:cNvPr id="124" name="Google Shape;124;p32"/>
          <p:cNvSpPr txBox="1"/>
          <p:nvPr>
            <p:ph idx="9" type="body"/>
          </p:nvPr>
        </p:nvSpPr>
        <p:spPr>
          <a:xfrm>
            <a:off x="7966572" y="4480365"/>
            <a:ext cx="3300984" cy="131083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5" name="Google Shape;125;p3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2"/>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33"/>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3"/>
          <p:cNvSpPr txBox="1"/>
          <p:nvPr>
            <p:ph idx="1" type="body"/>
          </p:nvPr>
        </p:nvSpPr>
        <p:spPr>
          <a:xfrm rot="5400000">
            <a:off x="4061301" y="-1415056"/>
            <a:ext cx="4058751" cy="1035376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1" name="Google Shape;131;p3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34"/>
          <p:cNvSpPr txBox="1"/>
          <p:nvPr>
            <p:ph type="title"/>
          </p:nvPr>
        </p:nvSpPr>
        <p:spPr>
          <a:xfrm rot="5400000">
            <a:off x="7534511" y="2058156"/>
            <a:ext cx="5181601" cy="2284487"/>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l">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4"/>
          <p:cNvSpPr txBox="1"/>
          <p:nvPr>
            <p:ph idx="1" type="body"/>
          </p:nvPr>
        </p:nvSpPr>
        <p:spPr>
          <a:xfrm rot="5400000">
            <a:off x="2281431" y="-758036"/>
            <a:ext cx="5181601" cy="79168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7" name="Google Shape;137;p3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0" name="Google Shape;20;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4000"/>
              <a:buFont typeface="Lustria"/>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 type="body"/>
          </p:nvPr>
        </p:nvSpPr>
        <p:spPr>
          <a:xfrm>
            <a:off x="1295401" y="3589879"/>
            <a:ext cx="9590550" cy="150705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26" name="Google Shape;26;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 type="body"/>
          </p:nvPr>
        </p:nvSpPr>
        <p:spPr>
          <a:xfrm>
            <a:off x="913795" y="1732449"/>
            <a:ext cx="5060497" cy="4058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2" name="Google Shape;32;p21"/>
          <p:cNvSpPr txBox="1"/>
          <p:nvPr>
            <p:ph idx="2" type="body"/>
          </p:nvPr>
        </p:nvSpPr>
        <p:spPr>
          <a:xfrm>
            <a:off x="6202892" y="1732449"/>
            <a:ext cx="5064665"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3" name="Google Shape;33;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pic>
        <p:nvPicPr>
          <p:cNvPr descr="Slate-V2-HD-compPhotoInset.png" id="37" name="Google Shape;37;p22"/>
          <p:cNvPicPr preferRelativeResize="0"/>
          <p:nvPr/>
        </p:nvPicPr>
        <p:blipFill rotWithShape="1">
          <a:blip r:embed="rId2">
            <a:alphaModFix/>
          </a:blip>
          <a:srcRect b="0" l="0" r="0" t="0"/>
          <a:stretch/>
        </p:blipFill>
        <p:spPr>
          <a:xfrm>
            <a:off x="913795" y="1734506"/>
            <a:ext cx="5089072" cy="4148769"/>
          </a:xfrm>
          <a:prstGeom prst="rect">
            <a:avLst/>
          </a:prstGeom>
          <a:noFill/>
          <a:ln>
            <a:noFill/>
          </a:ln>
        </p:spPr>
      </p:pic>
      <p:pic>
        <p:nvPicPr>
          <p:cNvPr descr="Slate-V2-HD-compPhotoInset.png" id="38" name="Google Shape;38;p22"/>
          <p:cNvPicPr preferRelativeResize="0"/>
          <p:nvPr/>
        </p:nvPicPr>
        <p:blipFill rotWithShape="1">
          <a:blip r:embed="rId2">
            <a:alphaModFix/>
          </a:blip>
          <a:srcRect b="0" l="0" r="0" t="0"/>
          <a:stretch/>
        </p:blipFill>
        <p:spPr>
          <a:xfrm>
            <a:off x="6178485" y="1734506"/>
            <a:ext cx="5089072" cy="4148769"/>
          </a:xfrm>
          <a:prstGeom prst="rect">
            <a:avLst/>
          </a:prstGeom>
          <a:noFill/>
          <a:ln>
            <a:noFill/>
          </a:ln>
        </p:spPr>
      </p:pic>
      <p:sp>
        <p:nvSpPr>
          <p:cNvPr id="39" name="Google Shape;39;p22"/>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 type="body"/>
          </p:nvPr>
        </p:nvSpPr>
        <p:spPr>
          <a:xfrm>
            <a:off x="1005872" y="1835254"/>
            <a:ext cx="4876344" cy="54488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1" name="Google Shape;41;p22"/>
          <p:cNvSpPr txBox="1"/>
          <p:nvPr>
            <p:ph idx="2" type="body"/>
          </p:nvPr>
        </p:nvSpPr>
        <p:spPr>
          <a:xfrm>
            <a:off x="1005872" y="2380137"/>
            <a:ext cx="4876344"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2" name="Google Shape;42;p22"/>
          <p:cNvSpPr txBox="1"/>
          <p:nvPr>
            <p:ph idx="3" type="body"/>
          </p:nvPr>
        </p:nvSpPr>
        <p:spPr>
          <a:xfrm>
            <a:off x="6294967" y="1835254"/>
            <a:ext cx="4895330" cy="5448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3" name="Google Shape;43;p22"/>
          <p:cNvSpPr txBox="1"/>
          <p:nvPr>
            <p:ph idx="4" type="body"/>
          </p:nvPr>
        </p:nvSpPr>
        <p:spPr>
          <a:xfrm>
            <a:off x="6294967" y="2380137"/>
            <a:ext cx="4895330"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4" name="Google Shape;44;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2"/>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23"/>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25"/>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400"/>
              <a:buFont typeface="Lustri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p:nvPr>
            <p:ph idx="1" type="body"/>
          </p:nvPr>
        </p:nvSpPr>
        <p:spPr>
          <a:xfrm>
            <a:off x="4855633" y="609600"/>
            <a:ext cx="6411924" cy="51816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9" name="Google Shape;59;p25"/>
          <p:cNvSpPr txBox="1"/>
          <p:nvPr>
            <p:ph idx="2" type="body"/>
          </p:nvPr>
        </p:nvSpPr>
        <p:spPr>
          <a:xfrm>
            <a:off x="913795" y="2431518"/>
            <a:ext cx="3706889" cy="335968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0" name="Google Shape;60;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pic>
        <p:nvPicPr>
          <p:cNvPr descr="Slate-V2-HD-vertPhotoInset.png" id="64" name="Google Shape;64;p26"/>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65" name="Google Shape;65;p26"/>
          <p:cNvSpPr txBox="1"/>
          <p:nvPr>
            <p:ph type="title"/>
          </p:nvPr>
        </p:nvSpPr>
        <p:spPr>
          <a:xfrm>
            <a:off x="913795" y="609923"/>
            <a:ext cx="5934949" cy="182933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3200"/>
              <a:buFont typeface="Lustria"/>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sp>
      <p:sp>
        <p:nvSpPr>
          <p:cNvPr id="67" name="Google Shape;67;p26"/>
          <p:cNvSpPr txBox="1"/>
          <p:nvPr>
            <p:ph idx="1" type="body"/>
          </p:nvPr>
        </p:nvSpPr>
        <p:spPr>
          <a:xfrm>
            <a:off x="913795" y="2439261"/>
            <a:ext cx="5934949" cy="337613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8" name="Google Shape;68;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spcBef>
                <a:spcPts val="0"/>
              </a:spcBef>
              <a:spcAft>
                <a:spcPts val="0"/>
              </a:spcAft>
              <a:buClr>
                <a:schemeClr val="lt2"/>
              </a:buClr>
              <a:buSzPts val="4000"/>
              <a:buFont typeface="Lustria"/>
              <a:buNone/>
              <a:defRPr b="0" i="0" sz="4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7"/>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17500" lvl="0" marL="457200" marR="0" rtl="0" algn="l">
              <a:spcBef>
                <a:spcPts val="400"/>
              </a:spcBef>
              <a:spcAft>
                <a:spcPts val="0"/>
              </a:spcAft>
              <a:buClr>
                <a:schemeClr val="lt2"/>
              </a:buClr>
              <a:buSzPts val="1400"/>
              <a:buFont typeface="Noto Sans Symbols"/>
              <a:buChar char="◈"/>
              <a:defRPr b="0" i="0" sz="2000" u="none" cap="none" strike="noStrike">
                <a:solidFill>
                  <a:schemeClr val="lt2"/>
                </a:solidFill>
                <a:latin typeface="Lustria"/>
                <a:ea typeface="Lustria"/>
                <a:cs typeface="Lustria"/>
                <a:sym typeface="Lustria"/>
              </a:defRPr>
            </a:lvl1pPr>
            <a:lvl2pPr indent="-308610" lvl="1" marL="9144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Lustria"/>
                <a:ea typeface="Lustria"/>
                <a:cs typeface="Lustria"/>
                <a:sym typeface="Lustria"/>
              </a:defRPr>
            </a:lvl2pPr>
            <a:lvl3pPr indent="-299719" lvl="2" marL="13716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Lustria"/>
                <a:ea typeface="Lustria"/>
                <a:cs typeface="Lustria"/>
                <a:sym typeface="Lustria"/>
              </a:defRPr>
            </a:lvl3pPr>
            <a:lvl4pPr indent="-290830" lvl="3" marL="18288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4pPr>
            <a:lvl5pPr indent="-290829" lvl="4" marL="22860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8" name="Google Shape;8;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9" name="Google Shape;9;p1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10" name="Google Shape;10;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0" marR="0" rtl="0" algn="r">
              <a:spcBef>
                <a:spcPts val="0"/>
              </a:spcBef>
              <a:buNone/>
              <a:defRPr b="0" i="0" sz="1000" u="none" cap="none" strike="noStrike">
                <a:solidFill>
                  <a:srgbClr val="F2F2F2"/>
                </a:solidFill>
                <a:latin typeface="Lustria"/>
                <a:ea typeface="Lustria"/>
                <a:cs typeface="Lustria"/>
                <a:sym typeface="Lustria"/>
              </a:defRPr>
            </a:lvl2pPr>
            <a:lvl3pPr indent="0" lvl="2" marL="0" marR="0" rtl="0" algn="r">
              <a:spcBef>
                <a:spcPts val="0"/>
              </a:spcBef>
              <a:buNone/>
              <a:defRPr b="0" i="0" sz="1000" u="none" cap="none" strike="noStrike">
                <a:solidFill>
                  <a:srgbClr val="F2F2F2"/>
                </a:solidFill>
                <a:latin typeface="Lustria"/>
                <a:ea typeface="Lustria"/>
                <a:cs typeface="Lustria"/>
                <a:sym typeface="Lustria"/>
              </a:defRPr>
            </a:lvl3pPr>
            <a:lvl4pPr indent="0" lvl="3" marL="0" marR="0" rtl="0" algn="r">
              <a:spcBef>
                <a:spcPts val="0"/>
              </a:spcBef>
              <a:buNone/>
              <a:defRPr b="0" i="0" sz="1000" u="none" cap="none" strike="noStrike">
                <a:solidFill>
                  <a:srgbClr val="F2F2F2"/>
                </a:solidFill>
                <a:latin typeface="Lustria"/>
                <a:ea typeface="Lustria"/>
                <a:cs typeface="Lustria"/>
                <a:sym typeface="Lustria"/>
              </a:defRPr>
            </a:lvl4pPr>
            <a:lvl5pPr indent="0" lvl="4" marL="0" marR="0" rtl="0" algn="r">
              <a:spcBef>
                <a:spcPts val="0"/>
              </a:spcBef>
              <a:buNone/>
              <a:defRPr b="0" i="0" sz="1000" u="none" cap="none" strike="noStrike">
                <a:solidFill>
                  <a:srgbClr val="F2F2F2"/>
                </a:solidFill>
                <a:latin typeface="Lustria"/>
                <a:ea typeface="Lustria"/>
                <a:cs typeface="Lustria"/>
                <a:sym typeface="Lustria"/>
              </a:defRPr>
            </a:lvl5pPr>
            <a:lvl6pPr indent="0" lvl="5" marL="0" marR="0" rtl="0" algn="r">
              <a:spcBef>
                <a:spcPts val="0"/>
              </a:spcBef>
              <a:buNone/>
              <a:defRPr b="0" i="0" sz="1000" u="none" cap="none" strike="noStrike">
                <a:solidFill>
                  <a:srgbClr val="F2F2F2"/>
                </a:solidFill>
                <a:latin typeface="Lustria"/>
                <a:ea typeface="Lustria"/>
                <a:cs typeface="Lustria"/>
                <a:sym typeface="Lustria"/>
              </a:defRPr>
            </a:lvl6pPr>
            <a:lvl7pPr indent="0" lvl="6" marL="0" marR="0" rtl="0" algn="r">
              <a:spcBef>
                <a:spcPts val="0"/>
              </a:spcBef>
              <a:buNone/>
              <a:defRPr b="0" i="0" sz="1000" u="none" cap="none" strike="noStrike">
                <a:solidFill>
                  <a:srgbClr val="F2F2F2"/>
                </a:solidFill>
                <a:latin typeface="Lustria"/>
                <a:ea typeface="Lustria"/>
                <a:cs typeface="Lustria"/>
                <a:sym typeface="Lustria"/>
              </a:defRPr>
            </a:lvl7pPr>
            <a:lvl8pPr indent="0" lvl="7" marL="0" marR="0" rtl="0" algn="r">
              <a:spcBef>
                <a:spcPts val="0"/>
              </a:spcBef>
              <a:buNone/>
              <a:defRPr b="0" i="0" sz="1000" u="none" cap="none" strike="noStrike">
                <a:solidFill>
                  <a:srgbClr val="F2F2F2"/>
                </a:solidFill>
                <a:latin typeface="Lustria"/>
                <a:ea typeface="Lustria"/>
                <a:cs typeface="Lustria"/>
                <a:sym typeface="Lustria"/>
              </a:defRPr>
            </a:lvl8pPr>
            <a:lvl9pPr indent="0" lvl="8" marL="0" marR="0" rtl="0" algn="r">
              <a:spcBef>
                <a:spcPts val="0"/>
              </a:spcBef>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370692" y="180437"/>
            <a:ext cx="9770783" cy="313093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ctr">
              <a:spcBef>
                <a:spcPts val="0"/>
              </a:spcBef>
              <a:spcAft>
                <a:spcPts val="0"/>
              </a:spcAft>
              <a:buClr>
                <a:schemeClr val="lt2"/>
              </a:buClr>
              <a:buSzPts val="5400"/>
              <a:buFont typeface="Lustria"/>
              <a:buNone/>
            </a:pPr>
            <a:r>
              <a:rPr lang="en-US" sz="5400"/>
              <a:t>IST 659 Final Project</a:t>
            </a:r>
            <a:br>
              <a:rPr lang="en-US" sz="5400"/>
            </a:br>
            <a:r>
              <a:rPr lang="en-US" sz="5400"/>
              <a:t>Parking Database Management</a:t>
            </a:r>
            <a:endParaRPr/>
          </a:p>
        </p:txBody>
      </p:sp>
      <p:sp>
        <p:nvSpPr>
          <p:cNvPr id="145" name="Google Shape;145;p1"/>
          <p:cNvSpPr txBox="1"/>
          <p:nvPr>
            <p:ph idx="1" type="subTitle"/>
          </p:nvPr>
        </p:nvSpPr>
        <p:spPr>
          <a:xfrm>
            <a:off x="1370693" y="3773009"/>
            <a:ext cx="9939458" cy="259227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lnSpcReduction="10000"/>
          </a:bodyPr>
          <a:lstStyle/>
          <a:p>
            <a:pPr indent="0" lvl="0" marL="0" rtl="0" algn="l">
              <a:spcBef>
                <a:spcPts val="0"/>
              </a:spcBef>
              <a:spcAft>
                <a:spcPts val="0"/>
              </a:spcAft>
              <a:buSzPts val="1400"/>
              <a:buNone/>
            </a:pPr>
            <a:r>
              <a:rPr lang="en-US"/>
              <a:t>BY- </a:t>
            </a:r>
            <a:endParaRPr/>
          </a:p>
          <a:p>
            <a:pPr indent="0" lvl="0" marL="0" rtl="0" algn="l">
              <a:spcBef>
                <a:spcPts val="1000"/>
              </a:spcBef>
              <a:spcAft>
                <a:spcPts val="0"/>
              </a:spcAft>
              <a:buSzPts val="1400"/>
              <a:buNone/>
            </a:pPr>
            <a:r>
              <a:rPr lang="en-US"/>
              <a:t>Pralhad R Vaishnav</a:t>
            </a:r>
            <a:endParaRPr/>
          </a:p>
          <a:p>
            <a:pPr indent="0" lvl="0" marL="0" rtl="0" algn="l">
              <a:spcBef>
                <a:spcPts val="1000"/>
              </a:spcBef>
              <a:spcAft>
                <a:spcPts val="0"/>
              </a:spcAft>
              <a:buSzPts val="1400"/>
              <a:buNone/>
            </a:pPr>
            <a:r>
              <a:rPr lang="en-US"/>
              <a:t>Rahul Kotian</a:t>
            </a:r>
            <a:endParaRPr/>
          </a:p>
          <a:p>
            <a:pPr indent="0" lvl="0" marL="0" rtl="0" algn="l">
              <a:spcBef>
                <a:spcPts val="1000"/>
              </a:spcBef>
              <a:spcAft>
                <a:spcPts val="0"/>
              </a:spcAft>
              <a:buSzPts val="1400"/>
              <a:buNone/>
            </a:pPr>
            <a:r>
              <a:rPr lang="en-US"/>
              <a:t>Shrey Sheth</a:t>
            </a:r>
            <a:endParaRPr/>
          </a:p>
          <a:p>
            <a:pPr indent="0" lvl="0" marL="0" rtl="0" algn="l">
              <a:spcBef>
                <a:spcPts val="1000"/>
              </a:spcBef>
              <a:spcAft>
                <a:spcPts val="0"/>
              </a:spcAft>
              <a:buSzPts val="1400"/>
              <a:buNone/>
            </a:pPr>
            <a:r>
              <a:rPr lang="en-US"/>
              <a:t>Syed Naqvi														</a:t>
            </a:r>
            <a:endParaRPr/>
          </a:p>
          <a:p>
            <a:pPr indent="0" lvl="0" marL="0" rtl="0" algn="l">
              <a:spcBef>
                <a:spcPts val="1000"/>
              </a:spcBef>
              <a:spcAft>
                <a:spcPts val="0"/>
              </a:spcAft>
              <a:buSzPts val="1400"/>
              <a:buNone/>
            </a:pPr>
            <a:r>
              <a:rPr lang="en-US"/>
              <a:t>																Prof. Jillian K Lando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2"/>
              </a:buClr>
              <a:buSzPct val="100000"/>
              <a:buFont typeface="Lustria"/>
              <a:buNone/>
            </a:pPr>
            <a:r>
              <a:rPr lang="en-US"/>
              <a:t>As a user, I would like to find the customer details whose pass is due expiry in less than a month</a:t>
            </a:r>
            <a:endParaRPr/>
          </a:p>
        </p:txBody>
      </p:sp>
      <p:sp>
        <p:nvSpPr>
          <p:cNvPr id="202" name="Google Shape;202;p10"/>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spcBef>
                <a:spcPts val="0"/>
              </a:spcBef>
              <a:spcAft>
                <a:spcPts val="0"/>
              </a:spcAft>
              <a:buSzPts val="1120"/>
              <a:buNone/>
            </a:pPr>
            <a:r>
              <a:rPr b="0" i="0" lang="en-US" sz="1600" u="none" strike="noStrike">
                <a:latin typeface="Lustria"/>
                <a:ea typeface="Lustria"/>
                <a:cs typeface="Lustria"/>
                <a:sym typeface="Lustria"/>
              </a:rPr>
              <a:t>select Email, Phone_Number,First_Name,Last_Name from Pass_Holder ph </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INNER JOIN Parking_Pass pp</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ON ph.Customer_ID = pp.Customer_ID</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WHERE pp.Expiry_Date_Time = '2022-12-31 23:59:59'</a:t>
            </a:r>
            <a:endParaRPr b="0" sz="1600">
              <a:latin typeface="Lustria"/>
              <a:ea typeface="Lustria"/>
              <a:cs typeface="Lustria"/>
              <a:sym typeface="Lustria"/>
            </a:endParaRPr>
          </a:p>
          <a:p>
            <a:pPr indent="0" lvl="0" marL="36900" rtl="0" algn="l">
              <a:spcBef>
                <a:spcPts val="320"/>
              </a:spcBef>
              <a:spcAft>
                <a:spcPts val="0"/>
              </a:spcAft>
              <a:buSzPts val="1120"/>
              <a:buNone/>
            </a:pPr>
            <a:br>
              <a:rPr lang="en-US" sz="1600">
                <a:latin typeface="Lustria"/>
                <a:ea typeface="Lustria"/>
                <a:cs typeface="Lustria"/>
                <a:sym typeface="Lustria"/>
              </a:rPr>
            </a:br>
            <a:endParaRPr sz="1600">
              <a:latin typeface="Lustria"/>
              <a:ea typeface="Lustria"/>
              <a:cs typeface="Lustria"/>
              <a:sym typeface="Lustria"/>
            </a:endParaRPr>
          </a:p>
        </p:txBody>
      </p:sp>
      <p:pic>
        <p:nvPicPr>
          <p:cNvPr id="203" name="Google Shape;203;p10"/>
          <p:cNvPicPr preferRelativeResize="0"/>
          <p:nvPr/>
        </p:nvPicPr>
        <p:blipFill rotWithShape="1">
          <a:blip r:embed="rId3">
            <a:alphaModFix/>
          </a:blip>
          <a:srcRect b="43422" l="16156" r="41552" t="43940"/>
          <a:stretch/>
        </p:blipFill>
        <p:spPr>
          <a:xfrm>
            <a:off x="594804" y="3429000"/>
            <a:ext cx="11158738" cy="1875527"/>
          </a:xfrm>
          <a:prstGeom prst="rect">
            <a:avLst/>
          </a:prstGeom>
          <a:noFill/>
          <a:ln>
            <a:noFill/>
          </a:ln>
          <a:effectLst>
            <a:outerShdw blurRad="25400">
              <a:srgbClr val="000000">
                <a:alpha val="45882"/>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1"/>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just">
              <a:spcBef>
                <a:spcPts val="0"/>
              </a:spcBef>
              <a:spcAft>
                <a:spcPts val="0"/>
              </a:spcAft>
              <a:buClr>
                <a:schemeClr val="lt2"/>
              </a:buClr>
              <a:buSzPct val="100000"/>
              <a:buFont typeface="Lustria"/>
              <a:buNone/>
            </a:pPr>
            <a:r>
              <a:rPr lang="en-US"/>
              <a:t>As a user, I would like to find parking space with charging point and with monthly rate less than 800</a:t>
            </a:r>
            <a:endParaRPr/>
          </a:p>
        </p:txBody>
      </p:sp>
      <p:sp>
        <p:nvSpPr>
          <p:cNvPr id="209" name="Google Shape;209;p11"/>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spcBef>
                <a:spcPts val="0"/>
              </a:spcBef>
              <a:spcAft>
                <a:spcPts val="0"/>
              </a:spcAft>
              <a:buSzPts val="1120"/>
              <a:buNone/>
            </a:pPr>
            <a:r>
              <a:rPr b="0" i="0" lang="en-US" sz="1600" u="none" strike="noStrike">
                <a:latin typeface="Lustria"/>
                <a:ea typeface="Lustria"/>
                <a:cs typeface="Lustria"/>
                <a:sym typeface="Lustria"/>
              </a:rPr>
              <a:t>SELECT l.Address,ps.Parking_Space_ID,ps.Parking_Space_Type,ps.Parking_Lot_ID,r.Monthly_Rate,ps.Is_Occupied FROM Parking_Space ps</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INNER JOIN Rate r</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ON ps.Parking_Space_Type = r.Rate_Type</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LEFT JOIN Parking_Lot l</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on   l.Parking_Lot_ID =ps.Parking_Lot_ID</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where ps.Parking_Space_Type ='Charging' AND ps.Is_Occupied = 'FALSE' AND Monthly_Rate &lt;='800'</a:t>
            </a:r>
            <a:endParaRPr b="0" sz="1600">
              <a:latin typeface="Lustria"/>
              <a:ea typeface="Lustria"/>
              <a:cs typeface="Lustria"/>
              <a:sym typeface="Lustria"/>
            </a:endParaRPr>
          </a:p>
          <a:p>
            <a:pPr indent="0" lvl="0" marL="36900" rtl="0" algn="l">
              <a:spcBef>
                <a:spcPts val="320"/>
              </a:spcBef>
              <a:spcAft>
                <a:spcPts val="0"/>
              </a:spcAft>
              <a:buSzPts val="1120"/>
              <a:buNone/>
            </a:pPr>
            <a:br>
              <a:rPr lang="en-US" sz="1600">
                <a:latin typeface="Lustria"/>
                <a:ea typeface="Lustria"/>
                <a:cs typeface="Lustria"/>
                <a:sym typeface="Lustria"/>
              </a:rPr>
            </a:br>
            <a:endParaRPr sz="1600">
              <a:latin typeface="Lustria"/>
              <a:ea typeface="Lustria"/>
              <a:cs typeface="Lustria"/>
              <a:sym typeface="Lustria"/>
            </a:endParaRPr>
          </a:p>
        </p:txBody>
      </p:sp>
      <p:pic>
        <p:nvPicPr>
          <p:cNvPr id="210" name="Google Shape;210;p11"/>
          <p:cNvPicPr preferRelativeResize="0"/>
          <p:nvPr/>
        </p:nvPicPr>
        <p:blipFill rotWithShape="1">
          <a:blip r:embed="rId3">
            <a:alphaModFix/>
          </a:blip>
          <a:srcRect b="61330" l="15409" r="31258" t="27710"/>
          <a:stretch/>
        </p:blipFill>
        <p:spPr>
          <a:xfrm>
            <a:off x="477921" y="3930527"/>
            <a:ext cx="11236158" cy="161801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2"/>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400"/>
              <a:buFont typeface="Lustria"/>
              <a:buNone/>
            </a:pPr>
            <a:r>
              <a:rPr lang="en-US" sz="3400"/>
              <a:t>As a user, I would like to know based on selected fine type, how much total amount has been associated</a:t>
            </a:r>
            <a:endParaRPr/>
          </a:p>
        </p:txBody>
      </p:sp>
      <p:sp>
        <p:nvSpPr>
          <p:cNvPr id="216" name="Google Shape;216;p12"/>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36900" rtl="0" algn="l">
              <a:spcBef>
                <a:spcPts val="0"/>
              </a:spcBef>
              <a:spcAft>
                <a:spcPts val="0"/>
              </a:spcAft>
              <a:buSzPts val="1120"/>
              <a:buNone/>
            </a:pPr>
            <a:r>
              <a:rPr b="0" i="0" lang="en-US" sz="1600" u="none" strike="noStrike">
                <a:latin typeface="Lustria"/>
                <a:ea typeface="Lustria"/>
                <a:cs typeface="Lustria"/>
                <a:sym typeface="Lustria"/>
              </a:rPr>
              <a:t>drop FUNCTION if EXISTS f_finetype</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GO</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CREATE FUNCTION f_finetype (@Fine_Type varchar (50))</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RETURNS TABLE</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as </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RETURN</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SELECT f.Fine_Type,sum(fc.Cost) AS </a:t>
            </a:r>
            <a:r>
              <a:rPr lang="en-US" sz="1600">
                <a:latin typeface="Lustria"/>
                <a:ea typeface="Lustria"/>
                <a:cs typeface="Lustria"/>
                <a:sym typeface="Lustria"/>
              </a:rPr>
              <a:t>AmountCharged</a:t>
            </a:r>
            <a:r>
              <a:rPr b="0" i="0" lang="en-US" sz="1600" u="none" strike="noStrike">
                <a:latin typeface="Lustria"/>
                <a:ea typeface="Lustria"/>
                <a:cs typeface="Lustria"/>
                <a:sym typeface="Lustria"/>
              </a:rPr>
              <a:t> from Fine f</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INNER JOIN Fine_Type_Cost fc</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ON f.Fine_Type = fc.Fine_Type</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WHERE</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f.Fine_Type = @Fine_type</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GROUP BY f.Fine_Type</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 GO</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SELECT * from f_Finetype ('Over Time Limit')</a:t>
            </a:r>
            <a:endParaRPr b="0" sz="1600">
              <a:latin typeface="Lustria"/>
              <a:ea typeface="Lustria"/>
              <a:cs typeface="Lustria"/>
              <a:sym typeface="Lustria"/>
            </a:endParaRPr>
          </a:p>
          <a:p>
            <a:pPr indent="0" lvl="0" marL="36900" rtl="0" algn="l">
              <a:spcBef>
                <a:spcPts val="320"/>
              </a:spcBef>
              <a:spcAft>
                <a:spcPts val="0"/>
              </a:spcAft>
              <a:buSzPts val="1120"/>
              <a:buNone/>
            </a:pPr>
            <a:br>
              <a:rPr lang="en-US" sz="1600">
                <a:latin typeface="Lustria"/>
                <a:ea typeface="Lustria"/>
                <a:cs typeface="Lustria"/>
                <a:sym typeface="Lustria"/>
              </a:rPr>
            </a:br>
            <a:endParaRPr sz="1600">
              <a:latin typeface="Lustria"/>
              <a:ea typeface="Lustria"/>
              <a:cs typeface="Lustria"/>
              <a:sym typeface="Lustria"/>
            </a:endParaRPr>
          </a:p>
        </p:txBody>
      </p:sp>
      <p:pic>
        <p:nvPicPr>
          <p:cNvPr id="217" name="Google Shape;217;p12"/>
          <p:cNvPicPr preferRelativeResize="0"/>
          <p:nvPr/>
        </p:nvPicPr>
        <p:blipFill rotWithShape="1">
          <a:blip r:embed="rId3">
            <a:alphaModFix/>
          </a:blip>
          <a:srcRect b="0" l="0" r="0" t="0"/>
          <a:stretch/>
        </p:blipFill>
        <p:spPr>
          <a:xfrm>
            <a:off x="7243639" y="2569294"/>
            <a:ext cx="4521434" cy="11510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3"/>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2"/>
              </a:buClr>
              <a:buSzPct val="100000"/>
              <a:buFont typeface="Lustria"/>
              <a:buNone/>
            </a:pPr>
            <a:r>
              <a:rPr lang="en-US"/>
              <a:t>As a user, I would like to the parking employees who are hired after a certain date</a:t>
            </a:r>
            <a:endParaRPr/>
          </a:p>
        </p:txBody>
      </p:sp>
      <p:sp>
        <p:nvSpPr>
          <p:cNvPr id="223" name="Google Shape;223;p13"/>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spcBef>
                <a:spcPts val="0"/>
              </a:spcBef>
              <a:spcAft>
                <a:spcPts val="0"/>
              </a:spcAft>
              <a:buSzPts val="1120"/>
              <a:buNone/>
            </a:pPr>
            <a:r>
              <a:rPr b="0" i="0" lang="en-US" sz="1600" u="none" strike="noStrike">
                <a:latin typeface="Lustria"/>
                <a:ea typeface="Lustria"/>
                <a:cs typeface="Lustria"/>
                <a:sym typeface="Lustria"/>
              </a:rPr>
              <a:t>select e.First_Name, e.Last_Name, e.Employee_ID, e.Hiring_Date, m.Manager_ID, m.Managed_By_ID from Parking_Lot_Employee e</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INNER JOIN Manager m</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on e.Employee_ID = m.Employee_ID</a:t>
            </a:r>
            <a:endParaRPr b="0" sz="1600">
              <a:latin typeface="Lustria"/>
              <a:ea typeface="Lustria"/>
              <a:cs typeface="Lustria"/>
              <a:sym typeface="Lustria"/>
            </a:endParaRPr>
          </a:p>
          <a:p>
            <a:pPr indent="0" lvl="0" marL="36900" rtl="0" algn="l">
              <a:spcBef>
                <a:spcPts val="0"/>
              </a:spcBef>
              <a:spcAft>
                <a:spcPts val="0"/>
              </a:spcAft>
              <a:buSzPts val="1120"/>
              <a:buNone/>
            </a:pPr>
            <a:r>
              <a:rPr b="0" i="0" lang="en-US" sz="1600" u="none" strike="noStrike">
                <a:latin typeface="Lustria"/>
                <a:ea typeface="Lustria"/>
                <a:cs typeface="Lustria"/>
                <a:sym typeface="Lustria"/>
              </a:rPr>
              <a:t>where Hiring_Date &gt;= '2022-08-10'</a:t>
            </a:r>
            <a:endParaRPr b="0" sz="1600">
              <a:latin typeface="Lustria"/>
              <a:ea typeface="Lustria"/>
              <a:cs typeface="Lustria"/>
              <a:sym typeface="Lustria"/>
            </a:endParaRPr>
          </a:p>
          <a:p>
            <a:pPr indent="0" lvl="0" marL="36900" rtl="0" algn="l">
              <a:spcBef>
                <a:spcPts val="320"/>
              </a:spcBef>
              <a:spcAft>
                <a:spcPts val="0"/>
              </a:spcAft>
              <a:buSzPts val="1120"/>
              <a:buNone/>
            </a:pPr>
            <a:br>
              <a:rPr lang="en-US" sz="1600">
                <a:latin typeface="Lustria"/>
                <a:ea typeface="Lustria"/>
                <a:cs typeface="Lustria"/>
                <a:sym typeface="Lustria"/>
              </a:rPr>
            </a:br>
            <a:endParaRPr sz="1600">
              <a:latin typeface="Lustria"/>
              <a:ea typeface="Lustria"/>
              <a:cs typeface="Lustria"/>
              <a:sym typeface="Lustria"/>
            </a:endParaRPr>
          </a:p>
        </p:txBody>
      </p:sp>
      <p:pic>
        <p:nvPicPr>
          <p:cNvPr id="224" name="Google Shape;224;p13"/>
          <p:cNvPicPr preferRelativeResize="0"/>
          <p:nvPr/>
        </p:nvPicPr>
        <p:blipFill rotWithShape="1">
          <a:blip r:embed="rId3">
            <a:alphaModFix/>
          </a:blip>
          <a:srcRect b="40155" l="15898" r="28026" t="48068"/>
          <a:stretch/>
        </p:blipFill>
        <p:spPr>
          <a:xfrm>
            <a:off x="798675" y="3671666"/>
            <a:ext cx="10479530" cy="157270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4"/>
          <p:cNvSpPr txBox="1"/>
          <p:nvPr>
            <p:ph type="title"/>
          </p:nvPr>
        </p:nvSpPr>
        <p:spPr>
          <a:xfrm>
            <a:off x="825018" y="2722485"/>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APP DEMO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5"/>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Logical Design of UI Layout</a:t>
            </a:r>
            <a:endParaRPr/>
          </a:p>
        </p:txBody>
      </p:sp>
      <p:pic>
        <p:nvPicPr>
          <p:cNvPr id="235" name="Google Shape;235;p15"/>
          <p:cNvPicPr preferRelativeResize="0"/>
          <p:nvPr>
            <p:ph idx="1" type="body"/>
          </p:nvPr>
        </p:nvPicPr>
        <p:blipFill rotWithShape="1">
          <a:blip r:embed="rId3">
            <a:alphaModFix/>
          </a:blip>
          <a:srcRect b="0" l="0" r="0" t="0"/>
          <a:stretch/>
        </p:blipFill>
        <p:spPr>
          <a:xfrm>
            <a:off x="688405" y="1961790"/>
            <a:ext cx="2318614" cy="4059237"/>
          </a:xfrm>
          <a:prstGeom prst="rect">
            <a:avLst/>
          </a:prstGeom>
          <a:noFill/>
          <a:ln>
            <a:noFill/>
          </a:ln>
          <a:effectLst>
            <a:outerShdw blurRad="25400">
              <a:srgbClr val="000000">
                <a:alpha val="45882"/>
              </a:srgbClr>
            </a:outerShdw>
          </a:effectLst>
        </p:spPr>
      </p:pic>
      <p:pic>
        <p:nvPicPr>
          <p:cNvPr id="236" name="Google Shape;236;p15"/>
          <p:cNvPicPr preferRelativeResize="0"/>
          <p:nvPr/>
        </p:nvPicPr>
        <p:blipFill rotWithShape="1">
          <a:blip r:embed="rId4">
            <a:alphaModFix/>
          </a:blip>
          <a:srcRect b="0" l="0" r="0" t="0"/>
          <a:stretch/>
        </p:blipFill>
        <p:spPr>
          <a:xfrm>
            <a:off x="4644601" y="1961790"/>
            <a:ext cx="2567476" cy="4059237"/>
          </a:xfrm>
          <a:prstGeom prst="rect">
            <a:avLst/>
          </a:prstGeom>
          <a:noFill/>
          <a:ln>
            <a:noFill/>
          </a:ln>
        </p:spPr>
      </p:pic>
      <p:pic>
        <p:nvPicPr>
          <p:cNvPr id="237" name="Google Shape;237;p15"/>
          <p:cNvPicPr preferRelativeResize="0"/>
          <p:nvPr/>
        </p:nvPicPr>
        <p:blipFill rotWithShape="1">
          <a:blip r:embed="rId5">
            <a:alphaModFix/>
          </a:blip>
          <a:srcRect b="0" l="0" r="0" t="0"/>
          <a:stretch/>
        </p:blipFill>
        <p:spPr>
          <a:xfrm>
            <a:off x="8986073" y="1961790"/>
            <a:ext cx="2386017" cy="4059237"/>
          </a:xfrm>
          <a:prstGeom prst="rect">
            <a:avLst/>
          </a:prstGeom>
          <a:noFill/>
          <a:ln>
            <a:noFill/>
          </a:ln>
        </p:spPr>
      </p:pic>
      <p:sp>
        <p:nvSpPr>
          <p:cNvPr id="238" name="Google Shape;238;p15"/>
          <p:cNvSpPr/>
          <p:nvPr/>
        </p:nvSpPr>
        <p:spPr>
          <a:xfrm>
            <a:off x="3191970" y="3694006"/>
            <a:ext cx="1367162" cy="594804"/>
          </a:xfrm>
          <a:prstGeom prst="rightArrow">
            <a:avLst>
              <a:gd fmla="val 50000" name="adj1"/>
              <a:gd fmla="val 50000" name="adj2"/>
            </a:avLst>
          </a:prstGeom>
          <a:gradFill>
            <a:gsLst>
              <a:gs pos="0">
                <a:srgbClr val="E1DAD3"/>
              </a:gs>
              <a:gs pos="100000">
                <a:srgbClr val="B9A490"/>
              </a:gs>
            </a:gsLst>
            <a:lin ang="5400000" scaled="0"/>
          </a:gradFill>
          <a:ln cap="rnd" cmpd="sng" w="9525">
            <a:solidFill>
              <a:srgbClr val="A48B7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Lustria"/>
              <a:ea typeface="Lustria"/>
              <a:cs typeface="Lustria"/>
              <a:sym typeface="Lustria"/>
            </a:endParaRPr>
          </a:p>
        </p:txBody>
      </p:sp>
      <p:sp>
        <p:nvSpPr>
          <p:cNvPr id="239" name="Google Shape;239;p15"/>
          <p:cNvSpPr/>
          <p:nvPr/>
        </p:nvSpPr>
        <p:spPr>
          <a:xfrm>
            <a:off x="7383015" y="3694006"/>
            <a:ext cx="1367162" cy="594804"/>
          </a:xfrm>
          <a:prstGeom prst="rightArrow">
            <a:avLst>
              <a:gd fmla="val 50000" name="adj1"/>
              <a:gd fmla="val 50000" name="adj2"/>
            </a:avLst>
          </a:prstGeom>
          <a:gradFill>
            <a:gsLst>
              <a:gs pos="0">
                <a:srgbClr val="E1DAD3"/>
              </a:gs>
              <a:gs pos="100000">
                <a:srgbClr val="B9A490"/>
              </a:gs>
            </a:gsLst>
            <a:lin ang="5400000" scaled="0"/>
          </a:gradFill>
          <a:ln cap="rnd" cmpd="sng" w="9525">
            <a:solidFill>
              <a:srgbClr val="A48B7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Lustria"/>
              <a:ea typeface="Lustria"/>
              <a:cs typeface="Lustria"/>
              <a:sym typeface="Lust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6"/>
          <p:cNvSpPr txBox="1"/>
          <p:nvPr>
            <p:ph type="title"/>
          </p:nvPr>
        </p:nvSpPr>
        <p:spPr>
          <a:xfrm>
            <a:off x="851652" y="2766873"/>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Overview	</a:t>
            </a:r>
            <a:endParaRPr/>
          </a:p>
        </p:txBody>
      </p:sp>
      <p:sp>
        <p:nvSpPr>
          <p:cNvPr id="151" name="Google Shape;151;p2"/>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spcBef>
                <a:spcPts val="0"/>
              </a:spcBef>
              <a:spcAft>
                <a:spcPts val="0"/>
              </a:spcAft>
              <a:buSzPts val="1400"/>
              <a:buNone/>
            </a:pPr>
            <a:r>
              <a:t/>
            </a:r>
            <a:endParaRPr/>
          </a:p>
          <a:p>
            <a:pPr indent="-306000" lvl="0" marL="342900" rtl="0" algn="l">
              <a:spcBef>
                <a:spcPts val="1000"/>
              </a:spcBef>
              <a:spcAft>
                <a:spcPts val="0"/>
              </a:spcAft>
              <a:buSzPts val="1400"/>
              <a:buChar char="◈"/>
            </a:pPr>
            <a:r>
              <a:rPr lang="en-US"/>
              <a:t>This Project focuses on developing a database for managing the vehicle parking’s. </a:t>
            </a:r>
            <a:endParaRPr/>
          </a:p>
          <a:p>
            <a:pPr indent="-306000" lvl="0" marL="342900" rtl="0" algn="l">
              <a:spcBef>
                <a:spcPts val="1000"/>
              </a:spcBef>
              <a:spcAft>
                <a:spcPts val="0"/>
              </a:spcAft>
              <a:buSzPts val="1400"/>
              <a:buChar char="◈"/>
            </a:pPr>
            <a:r>
              <a:rPr lang="en-US"/>
              <a:t>It includes various parking places in Syracuse University and allows to organize them. </a:t>
            </a:r>
            <a:endParaRPr/>
          </a:p>
          <a:p>
            <a:pPr indent="-306000" lvl="0" marL="342900" rtl="0" algn="l">
              <a:spcBef>
                <a:spcPts val="1000"/>
              </a:spcBef>
              <a:spcAft>
                <a:spcPts val="0"/>
              </a:spcAft>
              <a:buSzPts val="1400"/>
              <a:buChar char="◈"/>
            </a:pPr>
            <a:r>
              <a:rPr lang="en-US"/>
              <a:t>With this Project, we can track various types of Vehicles check in and out, their customer information, based on the usage information of charges and parking employee’s information.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Goals	</a:t>
            </a:r>
            <a:endParaRPr/>
          </a:p>
        </p:txBody>
      </p:sp>
      <p:sp>
        <p:nvSpPr>
          <p:cNvPr id="157" name="Google Shape;157;p3"/>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just">
              <a:spcBef>
                <a:spcPts val="0"/>
              </a:spcBef>
              <a:spcAft>
                <a:spcPts val="0"/>
              </a:spcAft>
              <a:buSzPts val="1400"/>
              <a:buNone/>
            </a:pPr>
            <a:r>
              <a:rPr lang="en-US"/>
              <a:t>The main objective is to create a database for Parking Management System to continuously monitor an area to ease life of people including parking vehicle users and the company who owns the parking places in Syracuse, by:</a:t>
            </a:r>
            <a:endParaRPr/>
          </a:p>
          <a:p>
            <a:pPr indent="-306000" lvl="0" marL="342900" rtl="0" algn="just">
              <a:spcBef>
                <a:spcPts val="1000"/>
              </a:spcBef>
              <a:spcAft>
                <a:spcPts val="0"/>
              </a:spcAft>
              <a:buSzPts val="1400"/>
              <a:buChar char="◈"/>
            </a:pPr>
            <a:r>
              <a:rPr lang="en-US"/>
              <a:t>Manage the records of vehicles, taking entry and exit time.</a:t>
            </a:r>
            <a:endParaRPr/>
          </a:p>
          <a:p>
            <a:pPr indent="-306000" lvl="0" marL="342900" rtl="0" algn="just">
              <a:spcBef>
                <a:spcPts val="1000"/>
              </a:spcBef>
              <a:spcAft>
                <a:spcPts val="0"/>
              </a:spcAft>
              <a:buSzPts val="1400"/>
              <a:buChar char="◈"/>
            </a:pPr>
            <a:r>
              <a:rPr lang="en-US"/>
              <a:t>Stream the Revenues by bringing transparency to operations, which will help to improve efficiency. Additionally, allow better monitoring of employee’s performance•	Improve security, by keeping track of vehicles in the system</a:t>
            </a:r>
            <a:endParaRPr/>
          </a:p>
          <a:p>
            <a:pPr indent="-306000" lvl="0" marL="342900" rtl="0" algn="just">
              <a:spcBef>
                <a:spcPts val="1000"/>
              </a:spcBef>
              <a:spcAft>
                <a:spcPts val="0"/>
              </a:spcAft>
              <a:buSzPts val="1400"/>
              <a:buChar char="◈"/>
            </a:pPr>
            <a:r>
              <a:rPr lang="en-US"/>
              <a:t>With UI interactions employees can see this database through an app which will display vehicle details, passholder information and the availability of the spaces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Specifications	</a:t>
            </a:r>
            <a:endParaRPr/>
          </a:p>
        </p:txBody>
      </p:sp>
      <p:sp>
        <p:nvSpPr>
          <p:cNvPr id="163" name="Google Shape;163;p4"/>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spcBef>
                <a:spcPts val="0"/>
              </a:spcBef>
              <a:spcAft>
                <a:spcPts val="0"/>
              </a:spcAft>
              <a:buSzPts val="1400"/>
              <a:buChar char="◈"/>
            </a:pPr>
            <a:r>
              <a:rPr lang="en-US"/>
              <a:t>Entity Relationship Data Requirements/Business Rules</a:t>
            </a:r>
            <a:endParaRPr/>
          </a:p>
          <a:p>
            <a:pPr indent="-306000" lvl="0" marL="342900" rtl="0" algn="l">
              <a:spcBef>
                <a:spcPts val="1000"/>
              </a:spcBef>
              <a:spcAft>
                <a:spcPts val="0"/>
              </a:spcAft>
              <a:buSzPts val="1400"/>
              <a:buChar char="◈"/>
            </a:pPr>
            <a:r>
              <a:rPr lang="en-US"/>
              <a:t>Conceptual Data Model</a:t>
            </a:r>
            <a:endParaRPr/>
          </a:p>
          <a:p>
            <a:pPr indent="-306000" lvl="0" marL="342900" rtl="0" algn="l">
              <a:spcBef>
                <a:spcPts val="1000"/>
              </a:spcBef>
              <a:spcAft>
                <a:spcPts val="0"/>
              </a:spcAft>
              <a:buSzPts val="1400"/>
              <a:buChar char="◈"/>
            </a:pPr>
            <a:r>
              <a:rPr lang="en-US"/>
              <a:t>Logical Data Model</a:t>
            </a:r>
            <a:endParaRPr/>
          </a:p>
          <a:p>
            <a:pPr indent="-306000" lvl="0" marL="342900" rtl="0" algn="l">
              <a:spcBef>
                <a:spcPts val="1000"/>
              </a:spcBef>
              <a:spcAft>
                <a:spcPts val="0"/>
              </a:spcAft>
              <a:buSzPts val="1400"/>
              <a:buChar char="◈"/>
            </a:pPr>
            <a:r>
              <a:rPr lang="en-US"/>
              <a:t>SQL/Up/Down Script to create/drop tables, keys constraints*</a:t>
            </a:r>
            <a:endParaRPr/>
          </a:p>
          <a:p>
            <a:pPr indent="-306000" lvl="0" marL="342900" rtl="0" algn="l">
              <a:spcBef>
                <a:spcPts val="1000"/>
              </a:spcBef>
              <a:spcAft>
                <a:spcPts val="0"/>
              </a:spcAft>
              <a:buSzPts val="1400"/>
              <a:buChar char="◈"/>
            </a:pPr>
            <a:r>
              <a:rPr lang="en-US"/>
              <a:t>User Stories</a:t>
            </a:r>
            <a:endParaRPr/>
          </a:p>
          <a:p>
            <a:pPr indent="-306000" lvl="0" marL="342900" rtl="0" algn="l">
              <a:spcBef>
                <a:spcPts val="1000"/>
              </a:spcBef>
              <a:spcAft>
                <a:spcPts val="0"/>
              </a:spcAft>
              <a:buClr>
                <a:srgbClr val="FFFFFF"/>
              </a:buClr>
              <a:buSzPts val="1400"/>
              <a:buChar char="◈"/>
            </a:pPr>
            <a:r>
              <a:rPr lang="en-US"/>
              <a:t>External data model satisfying user stories</a:t>
            </a:r>
            <a:endParaRPr/>
          </a:p>
          <a:p>
            <a:pPr indent="-306000" lvl="0" marL="342900" rtl="0" algn="l">
              <a:spcBef>
                <a:spcPts val="1000"/>
              </a:spcBef>
              <a:spcAft>
                <a:spcPts val="0"/>
              </a:spcAft>
              <a:buClr>
                <a:srgbClr val="FFFFFF"/>
              </a:buClr>
              <a:buSzPts val="1400"/>
              <a:buChar char="◈"/>
            </a:pPr>
            <a:r>
              <a:rPr lang="en-US"/>
              <a:t>User Interface Design</a:t>
            </a:r>
            <a:endParaRPr/>
          </a:p>
          <a:p>
            <a:pPr indent="0" lvl="0" marL="0" rtl="0" algn="l">
              <a:spcBef>
                <a:spcPts val="1000"/>
              </a:spcBef>
              <a:spcAft>
                <a:spcPts val="0"/>
              </a:spcAft>
              <a:buSzPts val="1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ERD Data Requirements</a:t>
            </a:r>
            <a:endParaRPr/>
          </a:p>
        </p:txBody>
      </p:sp>
      <p:pic>
        <p:nvPicPr>
          <p:cNvPr id="169" name="Google Shape;169;p5"/>
          <p:cNvPicPr preferRelativeResize="0"/>
          <p:nvPr>
            <p:ph idx="1" type="body"/>
          </p:nvPr>
        </p:nvPicPr>
        <p:blipFill rotWithShape="1">
          <a:blip r:embed="rId3">
            <a:alphaModFix/>
          </a:blip>
          <a:srcRect b="0" l="0" r="0" t="0"/>
          <a:stretch/>
        </p:blipFill>
        <p:spPr>
          <a:xfrm>
            <a:off x="913794" y="1802984"/>
            <a:ext cx="4776791" cy="4558736"/>
          </a:xfrm>
          <a:prstGeom prst="rect">
            <a:avLst/>
          </a:prstGeom>
          <a:noFill/>
          <a:ln>
            <a:noFill/>
          </a:ln>
          <a:effectLst>
            <a:outerShdw blurRad="25400">
              <a:srgbClr val="000000">
                <a:alpha val="45882"/>
              </a:srgbClr>
            </a:outerShdw>
          </a:effectLst>
        </p:spPr>
      </p:pic>
      <p:pic>
        <p:nvPicPr>
          <p:cNvPr id="170" name="Google Shape;170;p5"/>
          <p:cNvPicPr preferRelativeResize="0"/>
          <p:nvPr/>
        </p:nvPicPr>
        <p:blipFill rotWithShape="1">
          <a:blip r:embed="rId4">
            <a:alphaModFix/>
          </a:blip>
          <a:srcRect b="0" l="0" r="0" t="0"/>
          <a:stretch/>
        </p:blipFill>
        <p:spPr>
          <a:xfrm>
            <a:off x="6321495" y="1802984"/>
            <a:ext cx="5149640" cy="45587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ERD Data Requirements</a:t>
            </a:r>
            <a:endParaRPr/>
          </a:p>
        </p:txBody>
      </p:sp>
      <p:pic>
        <p:nvPicPr>
          <p:cNvPr id="176" name="Google Shape;176;p6"/>
          <p:cNvPicPr preferRelativeResize="0"/>
          <p:nvPr>
            <p:ph idx="1" type="body"/>
          </p:nvPr>
        </p:nvPicPr>
        <p:blipFill rotWithShape="1">
          <a:blip r:embed="rId3">
            <a:alphaModFix/>
          </a:blip>
          <a:srcRect b="0" l="0" r="0" t="0"/>
          <a:stretch/>
        </p:blipFill>
        <p:spPr>
          <a:xfrm>
            <a:off x="1392549" y="1732450"/>
            <a:ext cx="4221329" cy="4059237"/>
          </a:xfrm>
          <a:prstGeom prst="rect">
            <a:avLst/>
          </a:prstGeom>
          <a:noFill/>
          <a:ln>
            <a:noFill/>
          </a:ln>
          <a:effectLst>
            <a:outerShdw blurRad="25400">
              <a:srgbClr val="000000">
                <a:alpha val="45882"/>
              </a:srgbClr>
            </a:outerShdw>
          </a:effectLst>
        </p:spPr>
      </p:pic>
      <p:pic>
        <p:nvPicPr>
          <p:cNvPr id="177" name="Google Shape;177;p6"/>
          <p:cNvPicPr preferRelativeResize="0"/>
          <p:nvPr/>
        </p:nvPicPr>
        <p:blipFill rotWithShape="1">
          <a:blip r:embed="rId4">
            <a:alphaModFix/>
          </a:blip>
          <a:srcRect b="0" l="0" r="0" t="0"/>
          <a:stretch/>
        </p:blipFill>
        <p:spPr>
          <a:xfrm>
            <a:off x="6578123" y="1732450"/>
            <a:ext cx="4358352" cy="40592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Conceptual Model</a:t>
            </a:r>
            <a:endParaRPr/>
          </a:p>
        </p:txBody>
      </p:sp>
      <p:pic>
        <p:nvPicPr>
          <p:cNvPr id="183" name="Google Shape;183;p7"/>
          <p:cNvPicPr preferRelativeResize="0"/>
          <p:nvPr>
            <p:ph idx="1" type="body"/>
          </p:nvPr>
        </p:nvPicPr>
        <p:blipFill rotWithShape="1">
          <a:blip r:embed="rId3">
            <a:alphaModFix/>
          </a:blip>
          <a:srcRect b="0" l="0" r="0" t="0"/>
          <a:stretch/>
        </p:blipFill>
        <p:spPr>
          <a:xfrm>
            <a:off x="2047832" y="1678697"/>
            <a:ext cx="7522296" cy="4978181"/>
          </a:xfrm>
          <a:prstGeom prst="rect">
            <a:avLst/>
          </a:prstGeom>
          <a:noFill/>
          <a:ln>
            <a:noFill/>
          </a:ln>
          <a:effectLst>
            <a:outerShdw blurRad="25400">
              <a:srgbClr val="000000">
                <a:alpha val="45882"/>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Logical Model</a:t>
            </a:r>
            <a:endParaRPr/>
          </a:p>
        </p:txBody>
      </p:sp>
      <p:pic>
        <p:nvPicPr>
          <p:cNvPr id="189" name="Google Shape;189;p8"/>
          <p:cNvPicPr preferRelativeResize="0"/>
          <p:nvPr>
            <p:ph idx="1" type="body"/>
          </p:nvPr>
        </p:nvPicPr>
        <p:blipFill rotWithShape="1">
          <a:blip r:embed="rId3">
            <a:alphaModFix/>
          </a:blip>
          <a:srcRect b="0" l="0" r="0" t="0"/>
          <a:stretch/>
        </p:blipFill>
        <p:spPr>
          <a:xfrm>
            <a:off x="2662116" y="1731963"/>
            <a:ext cx="7214927" cy="4890779"/>
          </a:xfrm>
          <a:prstGeom prst="rect">
            <a:avLst/>
          </a:prstGeom>
          <a:noFill/>
          <a:ln>
            <a:noFill/>
          </a:ln>
          <a:effectLst>
            <a:outerShdw blurRad="25400">
              <a:srgbClr val="000000">
                <a:alpha val="45882"/>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ph type="title"/>
          </p:nvPr>
        </p:nvSpPr>
        <p:spPr>
          <a:xfrm>
            <a:off x="913794" y="609600"/>
            <a:ext cx="10452197" cy="73846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36900" rtl="0" algn="just">
              <a:spcBef>
                <a:spcPts val="0"/>
              </a:spcBef>
              <a:spcAft>
                <a:spcPts val="0"/>
              </a:spcAft>
              <a:buClr>
                <a:schemeClr val="lt2"/>
              </a:buClr>
              <a:buSzPct val="100000"/>
              <a:buFont typeface="Lustria"/>
              <a:buNone/>
            </a:pPr>
            <a:r>
              <a:rPr lang="en-US" sz="4000">
                <a:latin typeface="Lustria"/>
                <a:ea typeface="Lustria"/>
                <a:cs typeface="Lustria"/>
                <a:sym typeface="Lustria"/>
              </a:rPr>
              <a:t>As a user, I would like to find parking space near Syracuse University with parking space of my car type with  rates</a:t>
            </a:r>
            <a:endParaRPr/>
          </a:p>
        </p:txBody>
      </p:sp>
      <p:sp>
        <p:nvSpPr>
          <p:cNvPr id="195" name="Google Shape;195;p9"/>
          <p:cNvSpPr txBox="1"/>
          <p:nvPr>
            <p:ph idx="1" type="body"/>
          </p:nvPr>
        </p:nvSpPr>
        <p:spPr>
          <a:xfrm>
            <a:off x="913794" y="1732449"/>
            <a:ext cx="10662687"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lnSpcReduction="10000"/>
          </a:bodyPr>
          <a:lstStyle/>
          <a:p>
            <a:pPr indent="0" lvl="0" marL="36900" rtl="0" algn="l">
              <a:spcBef>
                <a:spcPts val="0"/>
              </a:spcBef>
              <a:spcAft>
                <a:spcPts val="0"/>
              </a:spcAft>
              <a:buSzPts val="1260"/>
              <a:buNone/>
            </a:pPr>
            <a:r>
              <a:rPr lang="en-US" sz="1800">
                <a:latin typeface="Calibri"/>
                <a:ea typeface="Calibri"/>
                <a:cs typeface="Calibri"/>
                <a:sym typeface="Calibri"/>
              </a:rPr>
              <a:t> </a:t>
            </a:r>
            <a:endParaRPr/>
          </a:p>
          <a:p>
            <a:pPr indent="0" lvl="0" marL="36900" rtl="0" algn="l">
              <a:spcBef>
                <a:spcPts val="600"/>
              </a:spcBef>
              <a:spcAft>
                <a:spcPts val="0"/>
              </a:spcAft>
              <a:buSzPts val="1260"/>
              <a:buNone/>
            </a:pPr>
            <a:r>
              <a:rPr b="0" i="0" lang="en-US" sz="1800" u="none" strike="noStrike">
                <a:latin typeface="Lustria"/>
                <a:ea typeface="Lustria"/>
                <a:cs typeface="Lustria"/>
                <a:sym typeface="Lustria"/>
              </a:rPr>
              <a:t>SELECT l.Address,ps.Parking_Space_ID,</a:t>
            </a:r>
            <a:br>
              <a:rPr b="0" i="0" lang="en-US" sz="1800" u="none" strike="noStrike">
                <a:latin typeface="Lustria"/>
                <a:ea typeface="Lustria"/>
                <a:cs typeface="Lustria"/>
                <a:sym typeface="Lustria"/>
              </a:rPr>
            </a:br>
            <a:r>
              <a:rPr b="0" i="0" lang="en-US" sz="1800" u="none" strike="noStrike">
                <a:latin typeface="Lustria"/>
                <a:ea typeface="Lustria"/>
                <a:cs typeface="Lustria"/>
                <a:sym typeface="Lustria"/>
              </a:rPr>
              <a:t>ps.Parking_Space_Type,</a:t>
            </a:r>
            <a:br>
              <a:rPr b="0" i="0" lang="en-US" sz="1800" u="none" strike="noStrike">
                <a:latin typeface="Lustria"/>
                <a:ea typeface="Lustria"/>
                <a:cs typeface="Lustria"/>
                <a:sym typeface="Lustria"/>
              </a:rPr>
            </a:br>
            <a:r>
              <a:rPr b="0" i="0" lang="en-US" sz="1800" u="none" strike="noStrike">
                <a:latin typeface="Lustria"/>
                <a:ea typeface="Lustria"/>
                <a:cs typeface="Lustria"/>
                <a:sym typeface="Lustria"/>
              </a:rPr>
              <a:t>ps.Parking_Lot_ID,r.Hourly_Rate,r.Monthly_Rate,</a:t>
            </a:r>
            <a:br>
              <a:rPr b="0" i="0" lang="en-US" sz="1800" u="none" strike="noStrike">
                <a:latin typeface="Lustria"/>
                <a:ea typeface="Lustria"/>
                <a:cs typeface="Lustria"/>
                <a:sym typeface="Lustria"/>
              </a:rPr>
            </a:br>
            <a:r>
              <a:rPr b="0" i="0" lang="en-US" sz="1800" u="none" strike="noStrike">
                <a:latin typeface="Lustria"/>
                <a:ea typeface="Lustria"/>
                <a:cs typeface="Lustria"/>
                <a:sym typeface="Lustria"/>
              </a:rPr>
              <a:t>r.Daily_Rate,ps.Is_Occupied FROM Parking_Space ps</a:t>
            </a:r>
            <a:endParaRPr b="0" sz="1600">
              <a:latin typeface="Lustria"/>
              <a:ea typeface="Lustria"/>
              <a:cs typeface="Lustria"/>
              <a:sym typeface="Lustria"/>
            </a:endParaRPr>
          </a:p>
          <a:p>
            <a:pPr indent="0" lvl="0" marL="36900" rtl="0" algn="l">
              <a:spcBef>
                <a:spcPts val="0"/>
              </a:spcBef>
              <a:spcAft>
                <a:spcPts val="0"/>
              </a:spcAft>
              <a:buSzPts val="1260"/>
              <a:buNone/>
            </a:pPr>
            <a:r>
              <a:rPr b="0" i="0" lang="en-US" sz="1800" u="none" strike="noStrike">
                <a:latin typeface="Lustria"/>
                <a:ea typeface="Lustria"/>
                <a:cs typeface="Lustria"/>
                <a:sym typeface="Lustria"/>
              </a:rPr>
              <a:t>INNER JOIN Rate r</a:t>
            </a:r>
            <a:endParaRPr b="0" sz="1600">
              <a:latin typeface="Lustria"/>
              <a:ea typeface="Lustria"/>
              <a:cs typeface="Lustria"/>
              <a:sym typeface="Lustria"/>
            </a:endParaRPr>
          </a:p>
          <a:p>
            <a:pPr indent="0" lvl="0" marL="36900" rtl="0" algn="l">
              <a:spcBef>
                <a:spcPts val="0"/>
              </a:spcBef>
              <a:spcAft>
                <a:spcPts val="0"/>
              </a:spcAft>
              <a:buSzPts val="1260"/>
              <a:buNone/>
            </a:pPr>
            <a:r>
              <a:rPr b="0" i="0" lang="en-US" sz="1800" u="none" strike="noStrike">
                <a:latin typeface="Lustria"/>
                <a:ea typeface="Lustria"/>
                <a:cs typeface="Lustria"/>
                <a:sym typeface="Lustria"/>
              </a:rPr>
              <a:t>ON ps.Parking_Space_Type = r.Rate_Type</a:t>
            </a:r>
            <a:endParaRPr b="0" sz="1600">
              <a:latin typeface="Lustria"/>
              <a:ea typeface="Lustria"/>
              <a:cs typeface="Lustria"/>
              <a:sym typeface="Lustria"/>
            </a:endParaRPr>
          </a:p>
          <a:p>
            <a:pPr indent="0" lvl="0" marL="36900" rtl="0" algn="l">
              <a:spcBef>
                <a:spcPts val="0"/>
              </a:spcBef>
              <a:spcAft>
                <a:spcPts val="0"/>
              </a:spcAft>
              <a:buSzPts val="1260"/>
              <a:buNone/>
            </a:pPr>
            <a:r>
              <a:rPr b="0" i="0" lang="en-US" sz="1800" u="none" strike="noStrike">
                <a:latin typeface="Lustria"/>
                <a:ea typeface="Lustria"/>
                <a:cs typeface="Lustria"/>
                <a:sym typeface="Lustria"/>
              </a:rPr>
              <a:t>LEFT JOIN Parking_Lot l</a:t>
            </a:r>
            <a:endParaRPr b="0" sz="1600">
              <a:latin typeface="Lustria"/>
              <a:ea typeface="Lustria"/>
              <a:cs typeface="Lustria"/>
              <a:sym typeface="Lustria"/>
            </a:endParaRPr>
          </a:p>
          <a:p>
            <a:pPr indent="0" lvl="0" marL="36900" rtl="0" algn="l">
              <a:spcBef>
                <a:spcPts val="0"/>
              </a:spcBef>
              <a:spcAft>
                <a:spcPts val="0"/>
              </a:spcAft>
              <a:buSzPts val="1260"/>
              <a:buNone/>
            </a:pPr>
            <a:r>
              <a:rPr b="0" i="0" lang="en-US" sz="1800" u="none" strike="noStrike">
                <a:latin typeface="Lustria"/>
                <a:ea typeface="Lustria"/>
                <a:cs typeface="Lustria"/>
                <a:sym typeface="Lustria"/>
              </a:rPr>
              <a:t>on   l.Parking_Lot_ID =ps.Parking_Lot_ID</a:t>
            </a:r>
            <a:endParaRPr b="0" sz="1600">
              <a:latin typeface="Lustria"/>
              <a:ea typeface="Lustria"/>
              <a:cs typeface="Lustria"/>
              <a:sym typeface="Lustria"/>
            </a:endParaRPr>
          </a:p>
          <a:p>
            <a:pPr indent="0" lvl="0" marL="36900" rtl="0" algn="l">
              <a:spcBef>
                <a:spcPts val="0"/>
              </a:spcBef>
              <a:spcAft>
                <a:spcPts val="0"/>
              </a:spcAft>
              <a:buSzPts val="1260"/>
              <a:buNone/>
            </a:pPr>
            <a:r>
              <a:rPr b="0" i="0" lang="en-US" sz="1800" u="none" strike="noStrike">
                <a:latin typeface="Lustria"/>
                <a:ea typeface="Lustria"/>
                <a:cs typeface="Lustria"/>
                <a:sym typeface="Lustria"/>
              </a:rPr>
              <a:t>where ps.Parking_Space_Type ='Medium’ </a:t>
            </a:r>
            <a:br>
              <a:rPr b="0" i="0" lang="en-US" sz="1800" u="none" strike="noStrike">
                <a:latin typeface="Lustria"/>
                <a:ea typeface="Lustria"/>
                <a:cs typeface="Lustria"/>
                <a:sym typeface="Lustria"/>
              </a:rPr>
            </a:br>
            <a:r>
              <a:rPr b="0" i="0" lang="en-US" sz="1800" u="none" strike="noStrike">
                <a:latin typeface="Lustria"/>
                <a:ea typeface="Lustria"/>
                <a:cs typeface="Lustria"/>
                <a:sym typeface="Lustria"/>
              </a:rPr>
              <a:t>AND ps.Is_Occupied = 'FALSE</a:t>
            </a:r>
            <a:r>
              <a:rPr b="0" i="0" lang="en-US" sz="1800" u="none" strike="noStrike">
                <a:solidFill>
                  <a:srgbClr val="242424"/>
                </a:solidFill>
                <a:latin typeface="Lustria"/>
                <a:ea typeface="Lustria"/>
                <a:cs typeface="Lustria"/>
                <a:sym typeface="Lustria"/>
              </a:rPr>
              <a:t>’</a:t>
            </a:r>
            <a:endParaRPr/>
          </a:p>
          <a:p>
            <a:pPr indent="0" lvl="0" marL="36900" rtl="0" algn="l">
              <a:spcBef>
                <a:spcPts val="0"/>
              </a:spcBef>
              <a:spcAft>
                <a:spcPts val="0"/>
              </a:spcAft>
              <a:buSzPts val="1120"/>
              <a:buNone/>
            </a:pPr>
            <a:r>
              <a:t/>
            </a:r>
            <a:endParaRPr sz="1600"/>
          </a:p>
          <a:p>
            <a:pPr indent="0" lvl="0" marL="36900" rtl="0" algn="l">
              <a:spcBef>
                <a:spcPts val="0"/>
              </a:spcBef>
              <a:spcAft>
                <a:spcPts val="0"/>
              </a:spcAft>
              <a:buSzPts val="1120"/>
              <a:buNone/>
            </a:pPr>
            <a:r>
              <a:t/>
            </a:r>
            <a:endParaRPr sz="1600"/>
          </a:p>
          <a:p>
            <a:pPr indent="0" lvl="0" marL="36900" rtl="0" algn="l">
              <a:spcBef>
                <a:spcPts val="0"/>
              </a:spcBef>
              <a:spcAft>
                <a:spcPts val="0"/>
              </a:spcAft>
              <a:buSzPts val="1120"/>
              <a:buNone/>
            </a:pPr>
            <a:br>
              <a:rPr lang="en-US" sz="1600"/>
            </a:br>
            <a:endParaRPr sz="1800">
              <a:latin typeface="Calibri"/>
              <a:ea typeface="Calibri"/>
              <a:cs typeface="Calibri"/>
              <a:sym typeface="Calibri"/>
            </a:endParaRPr>
          </a:p>
          <a:p>
            <a:pPr indent="-217100" lvl="0" marL="342900" rtl="0" algn="l">
              <a:spcBef>
                <a:spcPts val="400"/>
              </a:spcBef>
              <a:spcAft>
                <a:spcPts val="0"/>
              </a:spcAft>
              <a:buSzPts val="1400"/>
              <a:buNone/>
            </a:pPr>
            <a:r>
              <a:t/>
            </a:r>
            <a:endParaRPr/>
          </a:p>
        </p:txBody>
      </p:sp>
      <p:pic>
        <p:nvPicPr>
          <p:cNvPr id="196" name="Google Shape;196;p9"/>
          <p:cNvPicPr preferRelativeResize="0"/>
          <p:nvPr/>
        </p:nvPicPr>
        <p:blipFill rotWithShape="1">
          <a:blip r:embed="rId3">
            <a:alphaModFix/>
          </a:blip>
          <a:srcRect b="55187" l="15626" r="22516" t="34711"/>
          <a:stretch/>
        </p:blipFill>
        <p:spPr>
          <a:xfrm>
            <a:off x="271528" y="5104661"/>
            <a:ext cx="11648944" cy="1070927"/>
          </a:xfrm>
          <a:prstGeom prst="rect">
            <a:avLst/>
          </a:prstGeom>
          <a:noFill/>
          <a:ln>
            <a:noFill/>
          </a:ln>
          <a:effectLst>
            <a:outerShdw rotWithShape="0" algn="ctr">
              <a:srgbClr val="000000"/>
            </a:outerShdw>
            <a:reflection blurRad="0" dir="5400000" dist="50800" endA="0" endPos="0" kx="0" rotWithShape="0" algn="bl" stPos="0" sy="-100000" ky="0"/>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2022-11-25T23:56:17Z</dcterms:created>
  <dc:creator>Pralhad Ramdas Vaishnav</dc:creator>
</cp:coreProperties>
</file>