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
      <p:font typeface="Poppins"/>
      <p:regular r:id="rId20"/>
      <p:bold r:id="rId21"/>
      <p:italic r:id="rId22"/>
      <p:boldItalic r:id="rId23"/>
    </p:embeddedFont>
    <p:embeddedFont>
      <p:font typeface="Montserrat"/>
      <p:regular r:id="rId24"/>
      <p:bold r:id="rId25"/>
      <p:italic r:id="rId26"/>
      <p:boldItalic r:id="rId27"/>
    </p:embeddedFont>
    <p:embeddedFont>
      <p:font typeface="Encode Sans Semi Condensed"/>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AB/tJXSQ1kdtohYFhmCOYsS+D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45FB7B-B2DE-46EE-B898-138F35BBFFAE}">
  <a:tblStyle styleId="{4145FB7B-B2DE-46EE-B898-138F35BBFFA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b="off" i="off"/>
      <a:tcStyle>
        <a:fill>
          <a:solidFill>
            <a:srgbClr val="DBE9CB"/>
          </a:solidFill>
        </a:fill>
      </a:tcStyle>
    </a:band1H>
    <a:band2H>
      <a:tcTxStyle b="off" i="off"/>
    </a:band2H>
    <a:band1V>
      <a:tcTxStyle b="off" i="off"/>
      <a:tcStyle>
        <a:fill>
          <a:solidFill>
            <a:srgbClr val="DBE9CB"/>
          </a:solidFill>
        </a:fill>
      </a:tcStyle>
    </a:band1V>
    <a:band2V>
      <a:tcTxStyle b="off" i="off"/>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Montserrat-regular.fntdata"/><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EncodeSansSemiCondensed-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ncodeSansSemi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f266b51d2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20f266b51d2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0" name="Google Shape;30;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 name="Shape 33"/>
        <p:cNvGrpSpPr/>
        <p:nvPr/>
      </p:nvGrpSpPr>
      <p:grpSpPr>
        <a:xfrm>
          <a:off x="0" y="0"/>
          <a:ext cx="0" cy="0"/>
          <a:chOff x="0" y="0"/>
          <a:chExt cx="0" cy="0"/>
        </a:xfrm>
      </p:grpSpPr>
      <p:grpSp>
        <p:nvGrpSpPr>
          <p:cNvPr id="34" name="Google Shape;34;p14"/>
          <p:cNvGrpSpPr/>
          <p:nvPr/>
        </p:nvGrpSpPr>
        <p:grpSpPr>
          <a:xfrm>
            <a:off x="0" y="-8467"/>
            <a:ext cx="12192000" cy="6866467"/>
            <a:chOff x="0" y="-8467"/>
            <a:chExt cx="12192000" cy="6866467"/>
          </a:xfrm>
        </p:grpSpPr>
        <p:cxnSp>
          <p:nvCxnSpPr>
            <p:cNvPr id="35" name="Google Shape;35;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6" name="Google Shape;36;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7" name="Google Shape;37;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8" name="Google Shape;38;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14"/>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41" name="Google Shape;41;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42" name="Google Shape;42;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43" name="Google Shape;43;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7" name="Google Shape;4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3" name="Google Shape;5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1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0" name="Google Shape;6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6" name="Google Shape;66;p1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1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8" name="Google Shape;68;p1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9" name="Google Shape;6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p:nvPr>
            <p:ph idx="2" type="pic"/>
          </p:nvPr>
        </p:nvSpPr>
        <p:spPr>
          <a:xfrm>
            <a:off x="677334" y="609600"/>
            <a:ext cx="8596668" cy="3845718"/>
          </a:xfrm>
          <a:prstGeom prst="rect">
            <a:avLst/>
          </a:prstGeom>
          <a:noFill/>
          <a:ln>
            <a:noFill/>
          </a:ln>
        </p:spPr>
      </p:sp>
      <p:sp>
        <p:nvSpPr>
          <p:cNvPr id="86" name="Google Shape;86;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9.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ataindonesia.id/digital/detail/pengguna-twitter-di-indonesia-capai-1845-juta-pada-2022" TargetMode="External"/><Relationship Id="rId4" Type="http://schemas.openxmlformats.org/officeDocument/2006/relationships/hyperlink" Target="https://www.kominfo.go.id/content/detail/10880/literasi-masyarakat-kuncan-use-media-social-sehat/0/sorotan_medi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313781" y="1789368"/>
            <a:ext cx="10515600" cy="1325563"/>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Trebuchet MS"/>
              <a:buNone/>
            </a:pPr>
            <a:r>
              <a:rPr b="1" lang="en-US" sz="8900">
                <a:solidFill>
                  <a:srgbClr val="002060"/>
                </a:solidFill>
              </a:rPr>
              <a:t>Data Sentiment Analyst</a:t>
            </a:r>
            <a:br>
              <a:rPr lang="en-US"/>
            </a:br>
            <a:endParaRPr/>
          </a:p>
        </p:txBody>
      </p:sp>
      <p:sp>
        <p:nvSpPr>
          <p:cNvPr id="144" name="Google Shape;144;p1"/>
          <p:cNvSpPr txBox="1"/>
          <p:nvPr>
            <p:ph idx="4294967295" type="subTitle"/>
          </p:nvPr>
        </p:nvSpPr>
        <p:spPr>
          <a:xfrm>
            <a:off x="783771" y="5011387"/>
            <a:ext cx="9144000" cy="1527526"/>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chemeClr val="accent1"/>
              </a:buClr>
              <a:buSzPct val="79999"/>
              <a:buFont typeface="Noto Sans Symbols"/>
              <a:buNone/>
            </a:pPr>
            <a:r>
              <a:rPr b="1" i="0" lang="en-US" sz="1800" u="none" cap="none" strike="noStrike">
                <a:solidFill>
                  <a:srgbClr val="3F3F3F"/>
                </a:solidFill>
                <a:latin typeface="Trebuchet MS"/>
                <a:ea typeface="Trebuchet MS"/>
                <a:cs typeface="Trebuchet MS"/>
                <a:sym typeface="Trebuchet MS"/>
              </a:rPr>
              <a:t>PLATINUM CHALLENGE PRESENTATION</a:t>
            </a:r>
            <a:endParaRPr b="0" i="0" sz="1800" u="none" cap="none" strike="noStrike">
              <a:solidFill>
                <a:srgbClr val="3F3F3F"/>
              </a:solidFill>
              <a:latin typeface="Trebuchet MS"/>
              <a:ea typeface="Trebuchet MS"/>
              <a:cs typeface="Trebuchet MS"/>
              <a:sym typeface="Trebuchet MS"/>
            </a:endParaRPr>
          </a:p>
          <a:p>
            <a:pPr indent="0" lvl="0" marL="0" marR="0" rtl="0" algn="ctr">
              <a:lnSpc>
                <a:spcPct val="100000"/>
              </a:lnSpc>
              <a:spcBef>
                <a:spcPts val="1000"/>
              </a:spcBef>
              <a:spcAft>
                <a:spcPts val="0"/>
              </a:spcAft>
              <a:buClr>
                <a:schemeClr val="accent1"/>
              </a:buClr>
              <a:buSzPct val="79999"/>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ctr">
              <a:lnSpc>
                <a:spcPct val="100000"/>
              </a:lnSpc>
              <a:spcBef>
                <a:spcPts val="1000"/>
              </a:spcBef>
              <a:spcAft>
                <a:spcPts val="0"/>
              </a:spcAft>
              <a:buClr>
                <a:schemeClr val="accent1"/>
              </a:buClr>
              <a:buSzPct val="79999"/>
              <a:buFont typeface="Noto Sans Symbols"/>
              <a:buNone/>
            </a:pPr>
            <a:r>
              <a:rPr b="0" i="0" lang="en-US" sz="1800" u="none" cap="none" strike="noStrike">
                <a:solidFill>
                  <a:srgbClr val="3F3F3F"/>
                </a:solidFill>
                <a:latin typeface="Trebuchet MS"/>
                <a:ea typeface="Trebuchet MS"/>
                <a:cs typeface="Trebuchet MS"/>
                <a:sym typeface="Trebuchet MS"/>
              </a:rPr>
              <a:t>Dico Ilham</a:t>
            </a:r>
            <a:endParaRPr b="0" i="0" sz="1800" u="none" cap="none" strike="noStrike">
              <a:solidFill>
                <a:srgbClr val="3F3F3F"/>
              </a:solidFill>
              <a:latin typeface="Trebuchet MS"/>
              <a:ea typeface="Trebuchet MS"/>
              <a:cs typeface="Trebuchet MS"/>
              <a:sym typeface="Trebuchet MS"/>
            </a:endParaRPr>
          </a:p>
          <a:p>
            <a:pPr indent="0" lvl="0" marL="0" marR="0" rtl="0" algn="ctr">
              <a:lnSpc>
                <a:spcPct val="100000"/>
              </a:lnSpc>
              <a:spcBef>
                <a:spcPts val="1000"/>
              </a:spcBef>
              <a:spcAft>
                <a:spcPts val="0"/>
              </a:spcAft>
              <a:buClr>
                <a:schemeClr val="accent1"/>
              </a:buClr>
              <a:buSzPct val="79999"/>
              <a:buFont typeface="Noto Sans Symbols"/>
              <a:buNone/>
            </a:pPr>
            <a:r>
              <a:rPr b="0" i="0" lang="en-US" sz="1800" u="none" cap="none" strike="noStrike">
                <a:solidFill>
                  <a:srgbClr val="3F3F3F"/>
                </a:solidFill>
                <a:latin typeface="Trebuchet MS"/>
                <a:ea typeface="Trebuchet MS"/>
                <a:cs typeface="Trebuchet MS"/>
                <a:sym typeface="Trebuchet MS"/>
              </a:rPr>
              <a:t>Hisyam</a:t>
            </a:r>
            <a:endParaRPr b="0" i="0" sz="1800" u="none" cap="none" strike="noStrike">
              <a:solidFill>
                <a:srgbClr val="3F3F3F"/>
              </a:solidFill>
              <a:latin typeface="Trebuchet MS"/>
              <a:ea typeface="Trebuchet MS"/>
              <a:cs typeface="Trebuchet MS"/>
              <a:sym typeface="Trebuchet MS"/>
            </a:endParaRPr>
          </a:p>
          <a:p>
            <a:pPr indent="0" lvl="0" marL="0" marR="0" rtl="0" algn="ctr">
              <a:lnSpc>
                <a:spcPct val="100000"/>
              </a:lnSpc>
              <a:spcBef>
                <a:spcPts val="1000"/>
              </a:spcBef>
              <a:spcAft>
                <a:spcPts val="0"/>
              </a:spcAft>
              <a:buClr>
                <a:schemeClr val="accent1"/>
              </a:buClr>
              <a:buSzPct val="79999"/>
              <a:buFont typeface="Noto Sans Symbols"/>
              <a:buNone/>
            </a:pPr>
            <a:r>
              <a:rPr b="0" i="0" lang="en-US" sz="1800" u="none" cap="none" strike="noStrike">
                <a:solidFill>
                  <a:srgbClr val="3F3F3F"/>
                </a:solidFill>
                <a:latin typeface="Trebuchet MS"/>
                <a:ea typeface="Trebuchet MS"/>
                <a:cs typeface="Trebuchet MS"/>
                <a:sym typeface="Trebuchet MS"/>
              </a:rPr>
              <a:t>Pramada Saputra</a:t>
            </a:r>
            <a:endParaRPr b="0" i="0" sz="1800" u="none" cap="none" strike="noStrike">
              <a:solidFill>
                <a:srgbClr val="3F3F3F"/>
              </a:solidFill>
              <a:latin typeface="Trebuchet MS"/>
              <a:ea typeface="Trebuchet MS"/>
              <a:cs typeface="Trebuchet MS"/>
              <a:sym typeface="Trebuchet MS"/>
            </a:endParaRPr>
          </a:p>
        </p:txBody>
      </p:sp>
      <p:sp>
        <p:nvSpPr>
          <p:cNvPr id="145" name="Google Shape;145;p1"/>
          <p:cNvSpPr txBox="1"/>
          <p:nvPr/>
        </p:nvSpPr>
        <p:spPr>
          <a:xfrm>
            <a:off x="935108" y="2118553"/>
            <a:ext cx="8520600" cy="2052600"/>
          </a:xfrm>
          <a:prstGeom prst="rect">
            <a:avLst/>
          </a:prstGeom>
          <a:noFill/>
          <a:ln>
            <a:noFill/>
          </a:ln>
        </p:spPr>
        <p:txBody>
          <a:bodyPr anchorCtr="0" anchor="b" bIns="91425" lIns="91425" spcFirstLastPara="1" rIns="91425" wrap="square" tIns="91425">
            <a:normAutofit/>
          </a:bodyPr>
          <a:lstStyle/>
          <a:p>
            <a:pPr indent="0" lvl="0" marL="0" marR="0" rtl="0" algn="ctr">
              <a:lnSpc>
                <a:spcPct val="90000"/>
              </a:lnSpc>
              <a:spcBef>
                <a:spcPts val="0"/>
              </a:spcBef>
              <a:spcAft>
                <a:spcPts val="0"/>
              </a:spcAft>
              <a:buClr>
                <a:schemeClr val="dk1"/>
              </a:buClr>
              <a:buSzPts val="6000"/>
              <a:buFont typeface="Trebuchet MS"/>
              <a:buNone/>
            </a:pPr>
            <a:r>
              <a:t/>
            </a:r>
            <a:endParaRPr b="0" i="0" sz="6000" u="none" cap="none" strike="noStrike">
              <a:solidFill>
                <a:schemeClr val="dk1"/>
              </a:solidFill>
              <a:latin typeface="Trebuchet MS"/>
              <a:ea typeface="Trebuchet MS"/>
              <a:cs typeface="Trebuchet MS"/>
              <a:sym typeface="Trebuchet MS"/>
            </a:endParaRPr>
          </a:p>
        </p:txBody>
      </p:sp>
      <p:pic>
        <p:nvPicPr>
          <p:cNvPr id="146" name="Google Shape;146;p1"/>
          <p:cNvPicPr preferRelativeResize="0"/>
          <p:nvPr/>
        </p:nvPicPr>
        <p:blipFill rotWithShape="1">
          <a:blip r:embed="rId3">
            <a:alphaModFix/>
          </a:blip>
          <a:srcRect b="0" l="0" r="0" t="0"/>
          <a:stretch/>
        </p:blipFill>
        <p:spPr>
          <a:xfrm>
            <a:off x="-129309" y="-151575"/>
            <a:ext cx="3455719" cy="1850011"/>
          </a:xfrm>
          <a:prstGeom prst="rect">
            <a:avLst/>
          </a:prstGeom>
          <a:noFill/>
          <a:ln>
            <a:noFill/>
          </a:ln>
        </p:spPr>
      </p:pic>
      <p:graphicFrame>
        <p:nvGraphicFramePr>
          <p:cNvPr id="147" name="Google Shape;147;p1"/>
          <p:cNvGraphicFramePr/>
          <p:nvPr/>
        </p:nvGraphicFramePr>
        <p:xfrm>
          <a:off x="1507581" y="4405850"/>
          <a:ext cx="3000000" cy="3000000"/>
        </p:xfrm>
        <a:graphic>
          <a:graphicData uri="http://schemas.openxmlformats.org/drawingml/2006/table">
            <a:tbl>
              <a:tblPr bandRow="1" firstRow="1">
                <a:noFill/>
                <a:tableStyleId>{4145FB7B-B2DE-46EE-B898-138F35BBFFAE}</a:tableStyleId>
              </a:tblPr>
              <a:tblGrid>
                <a:gridCol w="81280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0"/>
          <p:cNvSpPr txBox="1"/>
          <p:nvPr/>
        </p:nvSpPr>
        <p:spPr>
          <a:xfrm>
            <a:off x="1923802" y="3051959"/>
            <a:ext cx="6388925" cy="1012998"/>
          </a:xfrm>
          <a:prstGeom prst="rect">
            <a:avLst/>
          </a:prstGeom>
          <a:noFill/>
          <a:ln>
            <a:noFill/>
          </a:ln>
        </p:spPr>
        <p:txBody>
          <a:bodyPr anchorCtr="0" anchor="t" bIns="45700" lIns="91425" spcFirstLastPara="1" rIns="91425" wrap="square" tIns="45700">
            <a:normAutofit fontScale="60000" lnSpcReduction="20000"/>
          </a:bodyPr>
          <a:lstStyle/>
          <a:p>
            <a:pPr indent="0" lvl="0" marL="0" marR="0" rtl="0" algn="ctr">
              <a:lnSpc>
                <a:spcPct val="100000"/>
              </a:lnSpc>
              <a:spcBef>
                <a:spcPts val="0"/>
              </a:spcBef>
              <a:spcAft>
                <a:spcPts val="0"/>
              </a:spcAft>
              <a:buClr>
                <a:srgbClr val="002060"/>
              </a:buClr>
              <a:buSzPct val="100000"/>
              <a:buFont typeface="Trebuchet MS"/>
              <a:buNone/>
            </a:pPr>
            <a:r>
              <a:rPr b="1" i="0" lang="en-US" sz="8900" u="none" cap="none" strike="noStrike">
                <a:solidFill>
                  <a:srgbClr val="002060"/>
                </a:solidFill>
                <a:latin typeface="Trebuchet MS"/>
                <a:ea typeface="Trebuchet MS"/>
                <a:cs typeface="Trebuchet MS"/>
                <a:sym typeface="Trebuchet MS"/>
              </a:rPr>
              <a:t>THANK YOU</a:t>
            </a:r>
            <a:br>
              <a:rPr b="0" i="0" lang="en-US" sz="3600" u="none" cap="none" strike="noStrike">
                <a:solidFill>
                  <a:schemeClr val="accent1"/>
                </a:solidFill>
                <a:latin typeface="Trebuchet MS"/>
                <a:ea typeface="Trebuchet MS"/>
                <a:cs typeface="Trebuchet MS"/>
                <a:sym typeface="Trebuchet MS"/>
              </a:rPr>
            </a:br>
            <a:endParaRPr b="0" i="0" sz="36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910972" y="97734"/>
            <a:ext cx="8596668" cy="791688"/>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LATAR BELAKANG</a:t>
            </a:r>
            <a:br>
              <a:rPr lang="en-US" sz="2800">
                <a:solidFill>
                  <a:srgbClr val="292929"/>
                </a:solidFill>
                <a:latin typeface="Poppins"/>
                <a:ea typeface="Poppins"/>
                <a:cs typeface="Poppins"/>
                <a:sym typeface="Poppins"/>
              </a:rPr>
            </a:br>
            <a:endParaRPr sz="2800">
              <a:latin typeface="Poppins"/>
              <a:ea typeface="Poppins"/>
              <a:cs typeface="Poppins"/>
              <a:sym typeface="Poppins"/>
            </a:endParaRPr>
          </a:p>
        </p:txBody>
      </p:sp>
      <p:pic>
        <p:nvPicPr>
          <p:cNvPr id="153" name="Google Shape;153;p2"/>
          <p:cNvPicPr preferRelativeResize="0"/>
          <p:nvPr/>
        </p:nvPicPr>
        <p:blipFill rotWithShape="1">
          <a:blip r:embed="rId3">
            <a:alphaModFix/>
          </a:blip>
          <a:srcRect b="0" l="0" r="0" t="0"/>
          <a:stretch/>
        </p:blipFill>
        <p:spPr>
          <a:xfrm>
            <a:off x="628073" y="744330"/>
            <a:ext cx="988291" cy="988291"/>
          </a:xfrm>
          <a:prstGeom prst="rect">
            <a:avLst/>
          </a:prstGeom>
          <a:noFill/>
          <a:ln>
            <a:noFill/>
          </a:ln>
        </p:spPr>
      </p:pic>
      <p:sp>
        <p:nvSpPr>
          <p:cNvPr id="154" name="Google Shape;154;p2"/>
          <p:cNvSpPr txBox="1"/>
          <p:nvPr/>
        </p:nvSpPr>
        <p:spPr>
          <a:xfrm>
            <a:off x="1616364" y="822978"/>
            <a:ext cx="815570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Poppins"/>
                <a:ea typeface="Poppins"/>
                <a:cs typeface="Poppins"/>
                <a:sym typeface="Poppins"/>
              </a:rPr>
              <a:t>Twitter adalah sebuah situs jejaring sosial yang lahir pada Juli 2006 pengguna dapat berinteraksi dengan pengguna lainnya dari komputer ataupun perangkat mobile mereka dari manapun dan kapanpun.</a:t>
            </a:r>
            <a:endParaRPr b="0" i="0" sz="1600" u="none" cap="none" strike="noStrike">
              <a:solidFill>
                <a:schemeClr val="dk1"/>
              </a:solidFill>
              <a:latin typeface="Trebuchet MS"/>
              <a:ea typeface="Trebuchet MS"/>
              <a:cs typeface="Trebuchet MS"/>
              <a:sym typeface="Trebuchet MS"/>
            </a:endParaRPr>
          </a:p>
        </p:txBody>
      </p:sp>
      <p:grpSp>
        <p:nvGrpSpPr>
          <p:cNvPr id="155" name="Google Shape;155;p2"/>
          <p:cNvGrpSpPr/>
          <p:nvPr/>
        </p:nvGrpSpPr>
        <p:grpSpPr>
          <a:xfrm>
            <a:off x="397084" y="2398458"/>
            <a:ext cx="3325093" cy="3011029"/>
            <a:chOff x="406398" y="2783182"/>
            <a:chExt cx="4156362" cy="3407536"/>
          </a:xfrm>
        </p:grpSpPr>
        <p:pic>
          <p:nvPicPr>
            <p:cNvPr id="156" name="Google Shape;156;p2"/>
            <p:cNvPicPr preferRelativeResize="0"/>
            <p:nvPr/>
          </p:nvPicPr>
          <p:blipFill rotWithShape="1">
            <a:blip r:embed="rId4">
              <a:alphaModFix/>
            </a:blip>
            <a:srcRect b="0" l="0" r="0" t="0"/>
            <a:stretch/>
          </p:blipFill>
          <p:spPr>
            <a:xfrm>
              <a:off x="406398" y="2783182"/>
              <a:ext cx="4156362" cy="3407536"/>
            </a:xfrm>
            <a:prstGeom prst="rect">
              <a:avLst/>
            </a:prstGeom>
            <a:noFill/>
            <a:ln>
              <a:noFill/>
            </a:ln>
          </p:spPr>
        </p:pic>
        <p:sp>
          <p:nvSpPr>
            <p:cNvPr id="157" name="Google Shape;157;p2"/>
            <p:cNvSpPr/>
            <p:nvPr/>
          </p:nvSpPr>
          <p:spPr>
            <a:xfrm>
              <a:off x="406398" y="3784172"/>
              <a:ext cx="4045527" cy="240146"/>
            </a:xfrm>
            <a:prstGeom prst="rect">
              <a:avLst/>
            </a:prstGeom>
            <a:noFill/>
            <a:ln cap="rnd"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grpSp>
      <p:sp>
        <p:nvSpPr>
          <p:cNvPr id="158" name="Google Shape;158;p2"/>
          <p:cNvSpPr txBox="1"/>
          <p:nvPr/>
        </p:nvSpPr>
        <p:spPr>
          <a:xfrm>
            <a:off x="341742" y="1744969"/>
            <a:ext cx="443345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F2741"/>
                </a:solidFill>
                <a:latin typeface="Open Sans"/>
                <a:ea typeface="Open Sans"/>
                <a:cs typeface="Open Sans"/>
                <a:sym typeface="Open Sans"/>
              </a:rPr>
              <a:t>Negara dengan pengguna twitter terbanyak January 2022 </a:t>
            </a:r>
            <a:r>
              <a:rPr b="0" i="1" lang="en-US" sz="1600" u="none" cap="none" strike="noStrike">
                <a:solidFill>
                  <a:srgbClr val="455F7C"/>
                </a:solidFill>
                <a:latin typeface="Open Sans"/>
                <a:ea typeface="Open Sans"/>
                <a:cs typeface="Open Sans"/>
                <a:sym typeface="Open Sans"/>
              </a:rPr>
              <a:t>(dalam juta)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455F7C"/>
                </a:solidFill>
                <a:latin typeface="Open Sans"/>
                <a:ea typeface="Open Sans"/>
                <a:cs typeface="Open Sans"/>
                <a:sym typeface="Open Sans"/>
              </a:rPr>
              <a:t>(Source https://www.statista.com/)</a:t>
            </a:r>
            <a:endParaRPr b="1" i="0" sz="1200" u="none" cap="none" strike="noStrike">
              <a:solidFill>
                <a:srgbClr val="0F2741"/>
              </a:solidFill>
              <a:latin typeface="Open Sans"/>
              <a:ea typeface="Open Sans"/>
              <a:cs typeface="Open Sans"/>
              <a:sym typeface="Open Sans"/>
            </a:endParaRPr>
          </a:p>
        </p:txBody>
      </p:sp>
      <p:sp>
        <p:nvSpPr>
          <p:cNvPr id="159" name="Google Shape;159;p2"/>
          <p:cNvSpPr txBox="1"/>
          <p:nvPr/>
        </p:nvSpPr>
        <p:spPr>
          <a:xfrm>
            <a:off x="4364187" y="1720419"/>
            <a:ext cx="526010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F2741"/>
                </a:solidFill>
                <a:latin typeface="Open Sans"/>
                <a:ea typeface="Open Sans"/>
                <a:cs typeface="Open Sans"/>
                <a:sym typeface="Open Sans"/>
              </a:rPr>
              <a:t>Penggunaan social media di Indonesia rentang umur 16-64 tahun January 2022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1" lang="en-US" sz="1200" u="none" cap="none" strike="noStrike">
                <a:solidFill>
                  <a:srgbClr val="455F7C"/>
                </a:solidFill>
                <a:latin typeface="Open Sans"/>
                <a:ea typeface="Open Sans"/>
                <a:cs typeface="Open Sans"/>
                <a:sym typeface="Open Sans"/>
              </a:rPr>
              <a:t>https://hootsuite.com/</a:t>
            </a:r>
            <a:endParaRPr b="0" i="0" sz="1400" u="none" cap="none" strike="noStrike">
              <a:solidFill>
                <a:srgbClr val="000000"/>
              </a:solidFill>
              <a:latin typeface="Arial"/>
              <a:ea typeface="Arial"/>
              <a:cs typeface="Arial"/>
              <a:sym typeface="Arial"/>
            </a:endParaRPr>
          </a:p>
        </p:txBody>
      </p:sp>
      <p:sp>
        <p:nvSpPr>
          <p:cNvPr id="160" name="Google Shape;160;p2"/>
          <p:cNvSpPr txBox="1"/>
          <p:nvPr/>
        </p:nvSpPr>
        <p:spPr>
          <a:xfrm>
            <a:off x="378691" y="5304720"/>
            <a:ext cx="328260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Indonesia merupakan pengguna no 5 terbanyak di dunia</a:t>
            </a:r>
            <a:endParaRPr b="0" i="0" sz="1400" u="none" cap="none" strike="noStrike">
              <a:solidFill>
                <a:srgbClr val="000000"/>
              </a:solidFill>
              <a:latin typeface="Arial"/>
              <a:ea typeface="Arial"/>
              <a:cs typeface="Arial"/>
              <a:sym typeface="Arial"/>
            </a:endParaRPr>
          </a:p>
        </p:txBody>
      </p:sp>
      <p:sp>
        <p:nvSpPr>
          <p:cNvPr id="161" name="Google Shape;161;p2"/>
          <p:cNvSpPr txBox="1"/>
          <p:nvPr/>
        </p:nvSpPr>
        <p:spPr>
          <a:xfrm>
            <a:off x="4070853" y="5223562"/>
            <a:ext cx="547901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Twitter menrupakan social media terbanyak ke 5 paling aktif digunakan di indonesia</a:t>
            </a:r>
            <a:endParaRPr b="0" i="0" sz="1400" u="none" cap="none" strike="noStrike">
              <a:solidFill>
                <a:schemeClr val="dk1"/>
              </a:solidFill>
              <a:latin typeface="Trebuchet MS"/>
              <a:ea typeface="Trebuchet MS"/>
              <a:cs typeface="Trebuchet MS"/>
              <a:sym typeface="Trebuchet MS"/>
            </a:endParaRPr>
          </a:p>
        </p:txBody>
      </p:sp>
      <p:grpSp>
        <p:nvGrpSpPr>
          <p:cNvPr id="162" name="Google Shape;162;p2"/>
          <p:cNvGrpSpPr/>
          <p:nvPr/>
        </p:nvGrpSpPr>
        <p:grpSpPr>
          <a:xfrm>
            <a:off x="4070853" y="2508864"/>
            <a:ext cx="5722086" cy="2739247"/>
            <a:chOff x="3996962" y="2728673"/>
            <a:chExt cx="5722086" cy="2739247"/>
          </a:xfrm>
        </p:grpSpPr>
        <p:pic>
          <p:nvPicPr>
            <p:cNvPr id="163" name="Google Shape;163;p2"/>
            <p:cNvPicPr preferRelativeResize="0"/>
            <p:nvPr/>
          </p:nvPicPr>
          <p:blipFill rotWithShape="1">
            <a:blip r:embed="rId5">
              <a:alphaModFix/>
            </a:blip>
            <a:srcRect b="0" l="0" r="0" t="20250"/>
            <a:stretch/>
          </p:blipFill>
          <p:spPr>
            <a:xfrm>
              <a:off x="3996962" y="2728673"/>
              <a:ext cx="5722086" cy="2739247"/>
            </a:xfrm>
            <a:prstGeom prst="rect">
              <a:avLst/>
            </a:prstGeom>
            <a:noFill/>
            <a:ln>
              <a:noFill/>
            </a:ln>
          </p:spPr>
        </p:pic>
        <p:sp>
          <p:nvSpPr>
            <p:cNvPr id="164" name="Google Shape;164;p2"/>
            <p:cNvSpPr/>
            <p:nvPr/>
          </p:nvSpPr>
          <p:spPr>
            <a:xfrm>
              <a:off x="4124033" y="3473894"/>
              <a:ext cx="5574149" cy="209034"/>
            </a:xfrm>
            <a:prstGeom prst="rect">
              <a:avLst/>
            </a:prstGeom>
            <a:noFill/>
            <a:ln cap="rnd"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grpSp>
      <p:sp>
        <p:nvSpPr>
          <p:cNvPr id="165" name="Google Shape;165;p2"/>
          <p:cNvSpPr txBox="1"/>
          <p:nvPr/>
        </p:nvSpPr>
        <p:spPr>
          <a:xfrm>
            <a:off x="486371" y="5849105"/>
            <a:ext cx="97475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Dengan demikian twitter dapat menjadi platform yang menarik untuk diteliti behavior penggunanya</a:t>
            </a:r>
            <a:endParaRPr b="0" i="0" sz="1800" u="none" cap="none" strike="noStrike">
              <a:solidFill>
                <a:schemeClr val="dk1"/>
              </a:solidFill>
              <a:latin typeface="Trebuchet MS"/>
              <a:ea typeface="Trebuchet MS"/>
              <a:cs typeface="Trebuchet MS"/>
              <a:sym typeface="Trebuchet MS"/>
            </a:endParaRPr>
          </a:p>
        </p:txBody>
      </p:sp>
      <p:pic>
        <p:nvPicPr>
          <p:cNvPr id="166" name="Google Shape;166;p2"/>
          <p:cNvPicPr preferRelativeResize="0"/>
          <p:nvPr/>
        </p:nvPicPr>
        <p:blipFill rotWithShape="1">
          <a:blip r:embed="rId6">
            <a:alphaModFix/>
          </a:blip>
          <a:srcRect b="0" l="0" r="0" t="0"/>
          <a:stretch/>
        </p:blipFill>
        <p:spPr>
          <a:xfrm>
            <a:off x="-112003" y="-103695"/>
            <a:ext cx="1728367" cy="9266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type="title"/>
          </p:nvPr>
        </p:nvSpPr>
        <p:spPr>
          <a:xfrm>
            <a:off x="1349567" y="146949"/>
            <a:ext cx="11052849"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IDENTIFIKASI MASALAH &amp; TUJUAN PENELITIAN</a:t>
            </a:r>
            <a:endParaRPr sz="3200">
              <a:latin typeface="Poppins"/>
              <a:ea typeface="Poppins"/>
              <a:cs typeface="Poppins"/>
              <a:sym typeface="Poppins"/>
            </a:endParaRPr>
          </a:p>
        </p:txBody>
      </p:sp>
      <p:sp>
        <p:nvSpPr>
          <p:cNvPr id="172" name="Google Shape;172;p3"/>
          <p:cNvSpPr txBox="1"/>
          <p:nvPr>
            <p:ph idx="1" type="body"/>
          </p:nvPr>
        </p:nvSpPr>
        <p:spPr>
          <a:xfrm>
            <a:off x="151514" y="1467749"/>
            <a:ext cx="5642571" cy="66756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79999"/>
              <a:buNone/>
            </a:pPr>
            <a:r>
              <a:rPr lang="en-US">
                <a:solidFill>
                  <a:srgbClr val="130402"/>
                </a:solidFill>
                <a:latin typeface="Poppins"/>
                <a:ea typeface="Poppins"/>
                <a:cs typeface="Poppins"/>
                <a:sym typeface="Poppins"/>
              </a:rPr>
              <a:t>Menurut kominfo penggunaan sosial media sering sekali digunakan untuk ujaran kebencian atau sentiment negative (source: kominfo.go.id).</a:t>
            </a:r>
            <a:endParaRPr/>
          </a:p>
          <a:p>
            <a:pPr indent="-265176" lvl="0" marL="342900" rtl="0" algn="l">
              <a:lnSpc>
                <a:spcPct val="100000"/>
              </a:lnSpc>
              <a:spcBef>
                <a:spcPts val="1000"/>
              </a:spcBef>
              <a:spcAft>
                <a:spcPts val="0"/>
              </a:spcAft>
              <a:buSzPct val="79999"/>
              <a:buNone/>
            </a:pPr>
            <a:r>
              <a:t/>
            </a:r>
            <a:endParaRPr>
              <a:solidFill>
                <a:srgbClr val="130402"/>
              </a:solidFill>
              <a:latin typeface="Encode Sans Semi Condensed"/>
              <a:ea typeface="Encode Sans Semi Condensed"/>
              <a:cs typeface="Encode Sans Semi Condensed"/>
              <a:sym typeface="Encode Sans Semi Condensed"/>
            </a:endParaRPr>
          </a:p>
          <a:p>
            <a:pPr indent="-265176" lvl="0" marL="342900" rtl="0" algn="l">
              <a:lnSpc>
                <a:spcPct val="100000"/>
              </a:lnSpc>
              <a:spcBef>
                <a:spcPts val="1000"/>
              </a:spcBef>
              <a:spcAft>
                <a:spcPts val="0"/>
              </a:spcAft>
              <a:buSzPct val="79999"/>
              <a:buNone/>
            </a:pPr>
            <a:r>
              <a:t/>
            </a:r>
            <a:endParaRPr/>
          </a:p>
        </p:txBody>
      </p:sp>
      <p:sp>
        <p:nvSpPr>
          <p:cNvPr id="173" name="Google Shape;173;p3"/>
          <p:cNvSpPr txBox="1"/>
          <p:nvPr/>
        </p:nvSpPr>
        <p:spPr>
          <a:xfrm>
            <a:off x="333377" y="5398355"/>
            <a:ext cx="5740253" cy="1515896"/>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accent1"/>
              </a:buClr>
              <a:buSzPct val="79999"/>
              <a:buFont typeface="Noto Sans Symbols"/>
              <a:buNone/>
            </a:pPr>
            <a:r>
              <a:rPr b="0" i="0" lang="en-US" sz="1800" u="none" cap="none" strike="noStrike">
                <a:solidFill>
                  <a:srgbClr val="130402"/>
                </a:solidFill>
                <a:latin typeface="Encode Sans Semi Condensed"/>
                <a:ea typeface="Encode Sans Semi Condensed"/>
                <a:cs typeface="Encode Sans Semi Condensed"/>
                <a:sym typeface="Encode Sans Semi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1"/>
              </a:buClr>
              <a:buSzPct val="80000"/>
              <a:buFont typeface="Noto Sans Symbols"/>
              <a:buNone/>
            </a:pPr>
            <a:r>
              <a:rPr b="0" i="0" lang="en-US" sz="3400" u="none" cap="none" strike="noStrike">
                <a:solidFill>
                  <a:srgbClr val="3F3F3F"/>
                </a:solidFill>
                <a:latin typeface="Poppins"/>
                <a:ea typeface="Poppins"/>
                <a:cs typeface="Poppins"/>
                <a:sym typeface="Poppins"/>
              </a:rPr>
              <a:t>Pernyataan kominfo tersebut bisa diperkuat dari pie chart di atas menunjukan tidak semua pengguna twitter menggunakan social media dengan bijak masih ada 31.21% yang menggunakan twitter dengan twit negatif</a:t>
            </a:r>
            <a:endParaRPr b="0" i="0" sz="3400" u="none" cap="none" strike="noStrike">
              <a:solidFill>
                <a:srgbClr val="3F3F3F"/>
              </a:solidFill>
              <a:latin typeface="Poppins"/>
              <a:ea typeface="Poppins"/>
              <a:cs typeface="Poppins"/>
              <a:sym typeface="Poppins"/>
            </a:endParaRPr>
          </a:p>
        </p:txBody>
      </p:sp>
      <p:pic>
        <p:nvPicPr>
          <p:cNvPr id="174" name="Google Shape;174;p3"/>
          <p:cNvPicPr preferRelativeResize="0"/>
          <p:nvPr/>
        </p:nvPicPr>
        <p:blipFill rotWithShape="1">
          <a:blip r:embed="rId3">
            <a:alphaModFix/>
          </a:blip>
          <a:srcRect b="0" l="0" r="0" t="0"/>
          <a:stretch/>
        </p:blipFill>
        <p:spPr>
          <a:xfrm>
            <a:off x="151514" y="2108147"/>
            <a:ext cx="6030211" cy="3462496"/>
          </a:xfrm>
          <a:prstGeom prst="rect">
            <a:avLst/>
          </a:prstGeom>
          <a:noFill/>
          <a:ln>
            <a:noFill/>
          </a:ln>
        </p:spPr>
      </p:pic>
      <p:pic>
        <p:nvPicPr>
          <p:cNvPr id="175" name="Google Shape;175;p3"/>
          <p:cNvPicPr preferRelativeResize="0"/>
          <p:nvPr/>
        </p:nvPicPr>
        <p:blipFill rotWithShape="1">
          <a:blip r:embed="rId4">
            <a:alphaModFix/>
          </a:blip>
          <a:srcRect b="0" l="0" r="0" t="0"/>
          <a:stretch/>
        </p:blipFill>
        <p:spPr>
          <a:xfrm>
            <a:off x="-113643" y="-69139"/>
            <a:ext cx="1728367" cy="926673"/>
          </a:xfrm>
          <a:prstGeom prst="rect">
            <a:avLst/>
          </a:prstGeom>
          <a:noFill/>
          <a:ln>
            <a:noFill/>
          </a:ln>
        </p:spPr>
      </p:pic>
      <p:sp>
        <p:nvSpPr>
          <p:cNvPr id="176" name="Google Shape;176;p3"/>
          <p:cNvSpPr/>
          <p:nvPr/>
        </p:nvSpPr>
        <p:spPr>
          <a:xfrm>
            <a:off x="896349" y="857535"/>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IDENTIFIKASI MASALAH</a:t>
            </a:r>
            <a:endParaRPr b="0" i="0" sz="1400" u="none" cap="none" strike="noStrike">
              <a:solidFill>
                <a:srgbClr val="000000"/>
              </a:solidFill>
              <a:latin typeface="Arial"/>
              <a:ea typeface="Arial"/>
              <a:cs typeface="Arial"/>
              <a:sym typeface="Arial"/>
            </a:endParaRPr>
          </a:p>
        </p:txBody>
      </p:sp>
      <p:cxnSp>
        <p:nvCxnSpPr>
          <p:cNvPr id="177" name="Google Shape;177;p3"/>
          <p:cNvCxnSpPr/>
          <p:nvPr/>
        </p:nvCxnSpPr>
        <p:spPr>
          <a:xfrm>
            <a:off x="6353175" y="807349"/>
            <a:ext cx="0" cy="5903702"/>
          </a:xfrm>
          <a:prstGeom prst="straightConnector1">
            <a:avLst/>
          </a:prstGeom>
          <a:noFill/>
          <a:ln cap="flat" cmpd="sng" w="38100">
            <a:solidFill>
              <a:schemeClr val="accent1"/>
            </a:solidFill>
            <a:prstDash val="solid"/>
            <a:round/>
            <a:headEnd len="sm" w="sm" type="none"/>
            <a:tailEnd len="sm" w="sm" type="none"/>
          </a:ln>
        </p:spPr>
      </p:cxnSp>
      <p:sp>
        <p:nvSpPr>
          <p:cNvPr id="178" name="Google Shape;178;p3"/>
          <p:cNvSpPr/>
          <p:nvPr/>
        </p:nvSpPr>
        <p:spPr>
          <a:xfrm>
            <a:off x="6462602" y="857534"/>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TUJUAN PENELITIAN</a:t>
            </a:r>
            <a:endParaRPr b="0" i="0" sz="1400" u="none" cap="none" strike="noStrike">
              <a:solidFill>
                <a:srgbClr val="000000"/>
              </a:solidFill>
              <a:latin typeface="Arial"/>
              <a:ea typeface="Arial"/>
              <a:cs typeface="Arial"/>
              <a:sym typeface="Arial"/>
            </a:endParaRPr>
          </a:p>
        </p:txBody>
      </p:sp>
      <p:sp>
        <p:nvSpPr>
          <p:cNvPr id="179" name="Google Shape;179;p3"/>
          <p:cNvSpPr txBox="1"/>
          <p:nvPr/>
        </p:nvSpPr>
        <p:spPr>
          <a:xfrm>
            <a:off x="3568111" y="5330262"/>
            <a:ext cx="313372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Poppins"/>
                <a:ea typeface="Poppins"/>
                <a:cs typeface="Poppins"/>
                <a:sym typeface="Poppins"/>
              </a:rPr>
              <a:t>Soucre :https://www.kaggle.com/</a:t>
            </a:r>
            <a:endParaRPr b="0" i="0" sz="1400" u="none" cap="none" strike="noStrike">
              <a:solidFill>
                <a:srgbClr val="000000"/>
              </a:solidFill>
              <a:latin typeface="Arial"/>
              <a:ea typeface="Arial"/>
              <a:cs typeface="Arial"/>
              <a:sym typeface="Arial"/>
            </a:endParaRPr>
          </a:p>
        </p:txBody>
      </p:sp>
      <p:pic>
        <p:nvPicPr>
          <p:cNvPr id="180" name="Google Shape;180;p3"/>
          <p:cNvPicPr preferRelativeResize="0"/>
          <p:nvPr/>
        </p:nvPicPr>
        <p:blipFill rotWithShape="1">
          <a:blip r:embed="rId5">
            <a:alphaModFix/>
          </a:blip>
          <a:srcRect b="0" l="0" r="0" t="0"/>
          <a:stretch/>
        </p:blipFill>
        <p:spPr>
          <a:xfrm>
            <a:off x="9868845" y="1406139"/>
            <a:ext cx="2323155" cy="4866511"/>
          </a:xfrm>
          <a:prstGeom prst="rect">
            <a:avLst/>
          </a:prstGeom>
          <a:noFill/>
          <a:ln>
            <a:noFill/>
          </a:ln>
        </p:spPr>
      </p:pic>
      <p:sp>
        <p:nvSpPr>
          <p:cNvPr id="181" name="Google Shape;181;p3"/>
          <p:cNvSpPr txBox="1"/>
          <p:nvPr/>
        </p:nvSpPr>
        <p:spPr>
          <a:xfrm>
            <a:off x="6707668" y="1467749"/>
            <a:ext cx="2912346"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800"/>
              <a:buFont typeface="Poppins"/>
              <a:buNone/>
            </a:pPr>
            <a:r>
              <a:rPr b="0" i="0" lang="en-US" sz="1800" u="none" cap="none" strike="noStrike">
                <a:solidFill>
                  <a:schemeClr val="dk1"/>
                </a:solidFill>
                <a:latin typeface="Poppins"/>
                <a:ea typeface="Poppins"/>
                <a:cs typeface="Poppins"/>
                <a:sym typeface="Poppins"/>
              </a:rPr>
              <a:t>Dari masalah yang sudah di jabarkan tujuan penelitian ini adalah untuk membuat suatu algoritma API untuk memprediksi sentiment berdasarkan kategori positif, negative, dan netral dengan menggunakan model Neural Network dan LSTM. Dengan dasar data yang kami dapat dari Binar</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1136632" y="155959"/>
            <a:ext cx="8596800" cy="660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 METODE ANALISIS &amp; DATA PROFILING</a:t>
            </a:r>
            <a:endParaRPr/>
          </a:p>
        </p:txBody>
      </p:sp>
      <p:pic>
        <p:nvPicPr>
          <p:cNvPr id="187" name="Google Shape;187;p4"/>
          <p:cNvPicPr preferRelativeResize="0"/>
          <p:nvPr/>
        </p:nvPicPr>
        <p:blipFill rotWithShape="1">
          <a:blip r:embed="rId3">
            <a:alphaModFix/>
          </a:blip>
          <a:srcRect b="0" l="0" r="0" t="0"/>
          <a:stretch/>
        </p:blipFill>
        <p:spPr>
          <a:xfrm>
            <a:off x="-113643" y="-116764"/>
            <a:ext cx="1728367" cy="926673"/>
          </a:xfrm>
          <a:prstGeom prst="rect">
            <a:avLst/>
          </a:prstGeom>
          <a:noFill/>
          <a:ln>
            <a:noFill/>
          </a:ln>
        </p:spPr>
      </p:pic>
      <p:sp>
        <p:nvSpPr>
          <p:cNvPr id="188" name="Google Shape;188;p4"/>
          <p:cNvSpPr/>
          <p:nvPr/>
        </p:nvSpPr>
        <p:spPr>
          <a:xfrm>
            <a:off x="3358575" y="857534"/>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METODE ANALISIS DATA</a:t>
            </a:r>
            <a:endParaRPr b="0" i="0" sz="1400" u="none" cap="none" strike="noStrike">
              <a:solidFill>
                <a:srgbClr val="000000"/>
              </a:solidFill>
              <a:latin typeface="Arial"/>
              <a:ea typeface="Arial"/>
              <a:cs typeface="Arial"/>
              <a:sym typeface="Arial"/>
            </a:endParaRPr>
          </a:p>
        </p:txBody>
      </p:sp>
      <p:pic>
        <p:nvPicPr>
          <p:cNvPr id="189" name="Google Shape;189;p4"/>
          <p:cNvPicPr preferRelativeResize="0"/>
          <p:nvPr/>
        </p:nvPicPr>
        <p:blipFill rotWithShape="1">
          <a:blip r:embed="rId4">
            <a:alphaModFix/>
          </a:blip>
          <a:srcRect b="0" l="0" r="0" t="0"/>
          <a:stretch/>
        </p:blipFill>
        <p:spPr>
          <a:xfrm>
            <a:off x="66676" y="1880707"/>
            <a:ext cx="1228166" cy="1300643"/>
          </a:xfrm>
          <a:prstGeom prst="rect">
            <a:avLst/>
          </a:prstGeom>
          <a:noFill/>
          <a:ln>
            <a:noFill/>
          </a:ln>
        </p:spPr>
      </p:pic>
      <p:sp>
        <p:nvSpPr>
          <p:cNvPr id="190" name="Google Shape;190;p4"/>
          <p:cNvSpPr txBox="1"/>
          <p:nvPr/>
        </p:nvSpPr>
        <p:spPr>
          <a:xfrm>
            <a:off x="1294842" y="1814725"/>
            <a:ext cx="659185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Poppins"/>
              <a:buNone/>
            </a:pPr>
            <a:r>
              <a:rPr b="0" i="0" lang="en-US" sz="1600" u="none" cap="none" strike="noStrike">
                <a:solidFill>
                  <a:schemeClr val="dk1"/>
                </a:solidFill>
                <a:latin typeface="Poppins"/>
                <a:ea typeface="Poppins"/>
                <a:cs typeface="Poppins"/>
                <a:sym typeface="Poppins"/>
              </a:rPr>
              <a:t>Metode analisis yang digunakan: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Poppins"/>
              <a:buNone/>
            </a:pPr>
            <a:r>
              <a:rPr b="0" i="0" lang="en-US" sz="1600" u="none" cap="none" strike="noStrike">
                <a:solidFill>
                  <a:schemeClr val="dk1"/>
                </a:solidFill>
                <a:latin typeface="Poppins"/>
                <a:ea typeface="Poppins"/>
                <a:cs typeface="Poppins"/>
                <a:sym typeface="Poppins"/>
              </a:rPr>
              <a:t>Metode historis</a:t>
            </a:r>
            <a:endParaRPr b="0" i="0" sz="1600" u="none" cap="none" strike="noStrike">
              <a:solidFill>
                <a:schemeClr val="dk1"/>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600"/>
              <a:buFont typeface="Poppins"/>
              <a:buNone/>
            </a:pPr>
            <a:r>
              <a:rPr b="0" i="0" lang="en-US" sz="1600" u="none" cap="none" strike="noStrike">
                <a:solidFill>
                  <a:schemeClr val="dk1"/>
                </a:solidFill>
                <a:latin typeface="Poppins"/>
                <a:ea typeface="Poppins"/>
                <a:cs typeface="Poppins"/>
                <a:sym typeface="Poppins"/>
              </a:rPr>
              <a:t>“Meliputi pengumpulan data dan penafsiran peristiwa yang timbul di masa lalu (data sentiment: train_preprocess.csv) untuk membantu mengetahui atau memprediksi di masa datang.</a:t>
            </a:r>
            <a:endParaRPr b="0" i="0" sz="1400" u="none" cap="none" strike="noStrike">
              <a:solidFill>
                <a:srgbClr val="000000"/>
              </a:solidFill>
              <a:latin typeface="Arial"/>
              <a:ea typeface="Arial"/>
              <a:cs typeface="Arial"/>
              <a:sym typeface="Arial"/>
            </a:endParaRPr>
          </a:p>
        </p:txBody>
      </p:sp>
      <p:pic>
        <p:nvPicPr>
          <p:cNvPr id="191" name="Google Shape;191;p4"/>
          <p:cNvPicPr preferRelativeResize="0"/>
          <p:nvPr/>
        </p:nvPicPr>
        <p:blipFill rotWithShape="1">
          <a:blip r:embed="rId5">
            <a:alphaModFix/>
          </a:blip>
          <a:srcRect b="0" l="0" r="0" t="0"/>
          <a:stretch/>
        </p:blipFill>
        <p:spPr>
          <a:xfrm>
            <a:off x="7624762" y="2673660"/>
            <a:ext cx="942975" cy="942975"/>
          </a:xfrm>
          <a:prstGeom prst="rect">
            <a:avLst/>
          </a:prstGeom>
          <a:noFill/>
          <a:ln>
            <a:noFill/>
          </a:ln>
        </p:spPr>
      </p:pic>
      <p:sp>
        <p:nvSpPr>
          <p:cNvPr id="192" name="Google Shape;192;p4"/>
          <p:cNvSpPr txBox="1"/>
          <p:nvPr/>
        </p:nvSpPr>
        <p:spPr>
          <a:xfrm>
            <a:off x="8567737" y="2880189"/>
            <a:ext cx="3105150" cy="381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NEURAL NETWORK</a:t>
            </a:r>
            <a:endParaRPr b="0" i="0" sz="1400" u="none" cap="none" strike="noStrike">
              <a:solidFill>
                <a:srgbClr val="000000"/>
              </a:solidFill>
              <a:latin typeface="Arial"/>
              <a:ea typeface="Arial"/>
              <a:cs typeface="Arial"/>
              <a:sym typeface="Arial"/>
            </a:endParaRPr>
          </a:p>
        </p:txBody>
      </p:sp>
      <p:pic>
        <p:nvPicPr>
          <p:cNvPr id="193" name="Google Shape;193;p4"/>
          <p:cNvPicPr preferRelativeResize="0"/>
          <p:nvPr/>
        </p:nvPicPr>
        <p:blipFill rotWithShape="1">
          <a:blip r:embed="rId6">
            <a:alphaModFix/>
          </a:blip>
          <a:srcRect b="0" l="0" r="0" t="0"/>
          <a:stretch/>
        </p:blipFill>
        <p:spPr>
          <a:xfrm>
            <a:off x="7511475" y="1731237"/>
            <a:ext cx="1212798" cy="942975"/>
          </a:xfrm>
          <a:prstGeom prst="rect">
            <a:avLst/>
          </a:prstGeom>
          <a:noFill/>
          <a:ln>
            <a:noFill/>
          </a:ln>
        </p:spPr>
      </p:pic>
      <p:sp>
        <p:nvSpPr>
          <p:cNvPr id="194" name="Google Shape;194;p4"/>
          <p:cNvSpPr txBox="1"/>
          <p:nvPr/>
        </p:nvSpPr>
        <p:spPr>
          <a:xfrm>
            <a:off x="8737615" y="1814725"/>
            <a:ext cx="161448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Poppins"/>
                <a:ea typeface="Poppins"/>
                <a:cs typeface="Poppins"/>
                <a:sym typeface="Poppins"/>
              </a:rPr>
              <a:t>Long short-term memory</a:t>
            </a:r>
            <a:endParaRPr b="0" i="0" sz="1800" u="none" cap="none" strike="noStrike">
              <a:solidFill>
                <a:schemeClr val="dk1"/>
              </a:solidFill>
              <a:latin typeface="Poppins"/>
              <a:ea typeface="Poppins"/>
              <a:cs typeface="Poppins"/>
              <a:sym typeface="Poppins"/>
            </a:endParaRPr>
          </a:p>
        </p:txBody>
      </p:sp>
      <p:sp>
        <p:nvSpPr>
          <p:cNvPr id="195" name="Google Shape;195;p4"/>
          <p:cNvSpPr txBox="1"/>
          <p:nvPr/>
        </p:nvSpPr>
        <p:spPr>
          <a:xfrm>
            <a:off x="7624762" y="1459984"/>
            <a:ext cx="66484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Poppins"/>
              <a:buNone/>
            </a:pPr>
            <a:r>
              <a:rPr b="0" i="0" lang="en-US" sz="1800" u="none" cap="none" strike="noStrike">
                <a:solidFill>
                  <a:schemeClr val="dk1"/>
                </a:solidFill>
                <a:latin typeface="Poppins"/>
                <a:ea typeface="Poppins"/>
                <a:cs typeface="Poppins"/>
                <a:sym typeface="Poppins"/>
              </a:rPr>
              <a:t>Tools yang digunakan:</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3212862" y="3397472"/>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DATA SET</a:t>
            </a:r>
            <a:endParaRPr b="0" i="0" sz="1400" u="none" cap="none" strike="noStrike">
              <a:solidFill>
                <a:srgbClr val="000000"/>
              </a:solidFill>
              <a:latin typeface="Arial"/>
              <a:ea typeface="Arial"/>
              <a:cs typeface="Arial"/>
              <a:sym typeface="Arial"/>
            </a:endParaRPr>
          </a:p>
        </p:txBody>
      </p:sp>
      <p:pic>
        <p:nvPicPr>
          <p:cNvPr id="197" name="Google Shape;197;p4"/>
          <p:cNvPicPr preferRelativeResize="0"/>
          <p:nvPr/>
        </p:nvPicPr>
        <p:blipFill rotWithShape="1">
          <a:blip r:embed="rId7">
            <a:alphaModFix/>
          </a:blip>
          <a:srcRect b="0" l="0" r="0" t="0"/>
          <a:stretch/>
        </p:blipFill>
        <p:spPr>
          <a:xfrm>
            <a:off x="474315" y="4234723"/>
            <a:ext cx="3200677" cy="1902117"/>
          </a:xfrm>
          <a:prstGeom prst="rect">
            <a:avLst/>
          </a:prstGeom>
          <a:noFill/>
          <a:ln>
            <a:noFill/>
          </a:ln>
        </p:spPr>
      </p:pic>
      <p:pic>
        <p:nvPicPr>
          <p:cNvPr id="198" name="Google Shape;198;p4"/>
          <p:cNvPicPr preferRelativeResize="0"/>
          <p:nvPr/>
        </p:nvPicPr>
        <p:blipFill rotWithShape="1">
          <a:blip r:embed="rId8">
            <a:alphaModFix/>
          </a:blip>
          <a:srcRect b="0" l="0" r="0" t="0"/>
          <a:stretch/>
        </p:blipFill>
        <p:spPr>
          <a:xfrm>
            <a:off x="3674992" y="4234722"/>
            <a:ext cx="3672898" cy="1902117"/>
          </a:xfrm>
          <a:prstGeom prst="rect">
            <a:avLst/>
          </a:prstGeom>
          <a:noFill/>
          <a:ln>
            <a:noFill/>
          </a:ln>
        </p:spPr>
      </p:pic>
      <p:sp>
        <p:nvSpPr>
          <p:cNvPr id="199" name="Google Shape;199;p4"/>
          <p:cNvSpPr txBox="1"/>
          <p:nvPr/>
        </p:nvSpPr>
        <p:spPr>
          <a:xfrm>
            <a:off x="7347890" y="4382840"/>
            <a:ext cx="237172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Dapat terlihat dari grafik disamping data set mentah yang menjadi source </a:t>
            </a:r>
            <a:r>
              <a:rPr b="1" i="0" lang="en-US" sz="1800" u="none" cap="none" strike="noStrike">
                <a:solidFill>
                  <a:schemeClr val="dk1"/>
                </a:solidFill>
                <a:latin typeface="Trebuchet MS"/>
                <a:ea typeface="Trebuchet MS"/>
                <a:cs typeface="Trebuchet MS"/>
                <a:sym typeface="Trebuchet MS"/>
              </a:rPr>
              <a:t>condong ke kiri</a:t>
            </a:r>
            <a:endParaRPr b="1"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984731" y="133514"/>
            <a:ext cx="8596668" cy="660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PREPROCESSING &amp; PROCESSING DATA</a:t>
            </a:r>
            <a:endParaRPr sz="3200" u="sng">
              <a:latin typeface="Poppins"/>
              <a:ea typeface="Poppins"/>
              <a:cs typeface="Poppins"/>
              <a:sym typeface="Poppins"/>
            </a:endParaRPr>
          </a:p>
        </p:txBody>
      </p:sp>
      <p:pic>
        <p:nvPicPr>
          <p:cNvPr id="205" name="Google Shape;205;p5"/>
          <p:cNvPicPr preferRelativeResize="0"/>
          <p:nvPr/>
        </p:nvPicPr>
        <p:blipFill rotWithShape="1">
          <a:blip r:embed="rId3">
            <a:alphaModFix/>
          </a:blip>
          <a:srcRect b="0" l="0" r="0" t="0"/>
          <a:stretch/>
        </p:blipFill>
        <p:spPr>
          <a:xfrm>
            <a:off x="-113643" y="-116764"/>
            <a:ext cx="1728367" cy="926673"/>
          </a:xfrm>
          <a:prstGeom prst="rect">
            <a:avLst/>
          </a:prstGeom>
          <a:noFill/>
          <a:ln>
            <a:noFill/>
          </a:ln>
        </p:spPr>
      </p:pic>
      <p:grpSp>
        <p:nvGrpSpPr>
          <p:cNvPr id="206" name="Google Shape;206;p5"/>
          <p:cNvGrpSpPr/>
          <p:nvPr/>
        </p:nvGrpSpPr>
        <p:grpSpPr>
          <a:xfrm>
            <a:off x="255711" y="1370845"/>
            <a:ext cx="5578948" cy="5142353"/>
            <a:chOff x="236661" y="1313"/>
            <a:chExt cx="5578948" cy="5142353"/>
          </a:xfrm>
        </p:grpSpPr>
        <p:sp>
          <p:nvSpPr>
            <p:cNvPr id="207" name="Google Shape;207;p5"/>
            <p:cNvSpPr/>
            <p:nvPr/>
          </p:nvSpPr>
          <p:spPr>
            <a:xfrm>
              <a:off x="236661" y="1313"/>
              <a:ext cx="1455314" cy="145531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txBox="1"/>
            <p:nvPr/>
          </p:nvSpPr>
          <p:spPr>
            <a:xfrm>
              <a:off x="449787" y="214439"/>
              <a:ext cx="1029062" cy="102906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Poppins"/>
                <a:buNone/>
              </a:pPr>
              <a:r>
                <a:rPr b="0" i="0" lang="en-US" sz="1400" u="none" cap="none" strike="noStrike">
                  <a:solidFill>
                    <a:schemeClr val="lt1"/>
                  </a:solidFill>
                  <a:latin typeface="Poppins"/>
                  <a:ea typeface="Poppins"/>
                  <a:cs typeface="Poppins"/>
                  <a:sym typeface="Poppins"/>
                </a:rPr>
                <a:t>Load Training Data set</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rot="10800000">
              <a:off x="709638" y="1644545"/>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
            <p:cNvSpPr/>
            <p:nvPr/>
          </p:nvSpPr>
          <p:spPr>
            <a:xfrm>
              <a:off x="478971" y="2208298"/>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
            <p:cNvSpPr txBox="1"/>
            <p:nvPr/>
          </p:nvSpPr>
          <p:spPr>
            <a:xfrm>
              <a:off x="621126" y="2350453"/>
              <a:ext cx="686384" cy="686384"/>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1050"/>
                <a:buFont typeface="Poppins"/>
                <a:buNone/>
              </a:pPr>
              <a:r>
                <a:rPr b="0" i="0" lang="en-US" sz="1050" u="none" cap="none" strike="noStrike">
                  <a:solidFill>
                    <a:schemeClr val="lt1"/>
                  </a:solidFill>
                  <a:latin typeface="Poppins"/>
                  <a:ea typeface="Poppins"/>
                  <a:cs typeface="Poppins"/>
                  <a:sym typeface="Poppins"/>
                </a:rPr>
                <a:t>Cek kondisi persebaran data</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rot="10800000">
              <a:off x="709638" y="3488065"/>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a:off x="478971" y="4172972"/>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txBox="1"/>
            <p:nvPr/>
          </p:nvSpPr>
          <p:spPr>
            <a:xfrm>
              <a:off x="621126" y="4315127"/>
              <a:ext cx="686384" cy="686384"/>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Poppins"/>
                <a:buNone/>
              </a:pPr>
              <a:r>
                <a:rPr b="0" i="0" lang="en-US" sz="900" u="none" cap="none" strike="noStrike">
                  <a:solidFill>
                    <a:schemeClr val="lt1"/>
                  </a:solidFill>
                  <a:latin typeface="Poppins"/>
                  <a:ea typeface="Poppins"/>
                  <a:cs typeface="Poppins"/>
                  <a:sym typeface="Poppins"/>
                </a:rPr>
                <a:t>Melakukan cleaning data dan feature extraction</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rot="5400000">
              <a:off x="1812399" y="4459127"/>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
            <p:cNvSpPr/>
            <p:nvPr/>
          </p:nvSpPr>
          <p:spPr>
            <a:xfrm>
              <a:off x="2661943" y="4172972"/>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
            <p:cNvSpPr txBox="1"/>
            <p:nvPr/>
          </p:nvSpPr>
          <p:spPr>
            <a:xfrm>
              <a:off x="2804098" y="4315127"/>
              <a:ext cx="686384" cy="686384"/>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Poppins"/>
                <a:buNone/>
              </a:pPr>
              <a:r>
                <a:rPr b="0" i="0" lang="en-US" sz="900" u="none" cap="none" strike="noStrike">
                  <a:solidFill>
                    <a:schemeClr val="lt1"/>
                  </a:solidFill>
                  <a:latin typeface="Poppins"/>
                  <a:ea typeface="Poppins"/>
                  <a:cs typeface="Poppins"/>
                  <a:sym typeface="Poppins"/>
                </a:rPr>
                <a:t>Membuat data set training (80%) &amp; test (20%)</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a:off x="2892610" y="3465515"/>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2661943" y="2208298"/>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txBox="1"/>
            <p:nvPr/>
          </p:nvSpPr>
          <p:spPr>
            <a:xfrm>
              <a:off x="2804098" y="2350453"/>
              <a:ext cx="686384" cy="686384"/>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Poppins"/>
                <a:buNone/>
              </a:pPr>
              <a:r>
                <a:rPr b="0" i="0" lang="en-US" sz="900" u="none" cap="none" strike="noStrike">
                  <a:solidFill>
                    <a:schemeClr val="lt1"/>
                  </a:solidFill>
                  <a:latin typeface="Poppins"/>
                  <a:ea typeface="Poppins"/>
                  <a:cs typeface="Poppins"/>
                  <a:sym typeface="Poppins"/>
                </a:rPr>
                <a:t>Modeling dengan RNN, CNN, dan LSTM)</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2892610" y="1500840"/>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2661943" y="243623"/>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txBox="1"/>
            <p:nvPr/>
          </p:nvSpPr>
          <p:spPr>
            <a:xfrm>
              <a:off x="2804098" y="385778"/>
              <a:ext cx="686384" cy="686384"/>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Poppins"/>
                <a:buNone/>
              </a:pPr>
              <a:r>
                <a:rPr b="0" i="0" lang="en-US" sz="900" u="none" cap="none" strike="noStrike">
                  <a:solidFill>
                    <a:schemeClr val="lt1"/>
                  </a:solidFill>
                  <a:latin typeface="Poppins"/>
                  <a:ea typeface="Poppins"/>
                  <a:cs typeface="Poppins"/>
                  <a:sym typeface="Poppins"/>
                </a:rPr>
                <a:t>Melakukan cross validation (5 fold)</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rot="5400000">
              <a:off x="3995372" y="529778"/>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a:off x="4844915" y="243623"/>
              <a:ext cx="970694" cy="970694"/>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txBox="1"/>
            <p:nvPr/>
          </p:nvSpPr>
          <p:spPr>
            <a:xfrm>
              <a:off x="4987070" y="385778"/>
              <a:ext cx="686384" cy="686384"/>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Poppins"/>
                <a:buNone/>
              </a:pPr>
              <a:r>
                <a:rPr b="0" i="0" lang="en-US" sz="900" u="none" cap="none" strike="noStrike">
                  <a:solidFill>
                    <a:schemeClr val="lt1"/>
                  </a:solidFill>
                  <a:latin typeface="Poppins"/>
                  <a:ea typeface="Poppins"/>
                  <a:cs typeface="Poppins"/>
                  <a:sym typeface="Poppins"/>
                </a:rPr>
                <a:t>Melakukan evaluasi model (akurasi)</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rot="10800000">
              <a:off x="5075583" y="1402235"/>
              <a:ext cx="509360" cy="398385"/>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4602601" y="1965991"/>
              <a:ext cx="1071000" cy="926700"/>
            </a:xfrm>
            <a:prstGeom prst="ellipse">
              <a:avLst/>
            </a:prstGeom>
            <a:gradFill>
              <a:gsLst>
                <a:gs pos="0">
                  <a:srgbClr val="61A540"/>
                </a:gs>
                <a:gs pos="78000">
                  <a:srgbClr val="4A911B"/>
                </a:gs>
                <a:gs pos="100000">
                  <a:srgbClr val="4A911B"/>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txBox="1"/>
            <p:nvPr/>
          </p:nvSpPr>
          <p:spPr>
            <a:xfrm>
              <a:off x="4674169" y="1894452"/>
              <a:ext cx="1029000" cy="1029000"/>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Poppins"/>
                <a:buNone/>
              </a:pPr>
              <a:r>
                <a:rPr b="0" i="0" lang="en-US" sz="1400" u="none" cap="none" strike="noStrike">
                  <a:solidFill>
                    <a:schemeClr val="lt1"/>
                  </a:solidFill>
                  <a:latin typeface="Poppins"/>
                  <a:ea typeface="Poppins"/>
                  <a:cs typeface="Poppins"/>
                  <a:sym typeface="Poppins"/>
                </a:rPr>
                <a:t>Melakukan prediksi sentiment</a:t>
              </a:r>
              <a:endParaRPr b="0" i="0" sz="1400" u="none" cap="none" strike="noStrike">
                <a:solidFill>
                  <a:srgbClr val="000000"/>
                </a:solidFill>
                <a:latin typeface="Arial"/>
                <a:ea typeface="Arial"/>
                <a:cs typeface="Arial"/>
                <a:sym typeface="Arial"/>
              </a:endParaRPr>
            </a:p>
          </p:txBody>
        </p:sp>
      </p:grpSp>
      <p:grpSp>
        <p:nvGrpSpPr>
          <p:cNvPr id="230" name="Google Shape;230;p5"/>
          <p:cNvGrpSpPr/>
          <p:nvPr/>
        </p:nvGrpSpPr>
        <p:grpSpPr>
          <a:xfrm>
            <a:off x="6763537" y="1730461"/>
            <a:ext cx="4613227" cy="4518852"/>
            <a:chOff x="1741650" y="666643"/>
            <a:chExt cx="4613227" cy="4518852"/>
          </a:xfrm>
        </p:grpSpPr>
        <p:sp>
          <p:nvSpPr>
            <p:cNvPr id="231" name="Google Shape;231;p5"/>
            <p:cNvSpPr/>
            <p:nvPr/>
          </p:nvSpPr>
          <p:spPr>
            <a:xfrm>
              <a:off x="2013408" y="666643"/>
              <a:ext cx="4250759" cy="1476232"/>
            </a:xfrm>
            <a:prstGeom prst="ellipse">
              <a:avLst/>
            </a:prstGeom>
            <a:solidFill>
              <a:srgbClr val="D1E3BB">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a:off x="3652104" y="3807869"/>
              <a:ext cx="823790" cy="527226"/>
            </a:xfrm>
            <a:prstGeom prst="downArrow">
              <a:avLst>
                <a:gd fmla="val 50000" name="adj1"/>
                <a:gd fmla="val 50000" name="adj2"/>
              </a:avLst>
            </a:prstGeom>
            <a:solidFill>
              <a:srgbClr val="C5DDA8"/>
            </a:solidFill>
            <a:ln>
              <a:noFill/>
            </a:ln>
            <a:effectLst>
              <a:outerShdw blurRad="50800" rotWithShape="0" dir="5400000" dist="381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a:off x="2086902" y="4483211"/>
              <a:ext cx="3954195" cy="702284"/>
            </a:xfrm>
            <a:prstGeom prst="rect">
              <a:avLst/>
            </a:prstGeom>
            <a:gradFill>
              <a:gsLst>
                <a:gs pos="0">
                  <a:srgbClr val="62A541"/>
                </a:gs>
                <a:gs pos="78000">
                  <a:srgbClr val="4C911E"/>
                </a:gs>
                <a:gs pos="100000">
                  <a:srgbClr val="4C911E"/>
                </a:gs>
              </a:gsLst>
              <a:lin ang="5400000" scaled="0"/>
            </a:gradFill>
            <a:ln>
              <a:noFill/>
            </a:ln>
            <a:effectLst>
              <a:outerShdw blurRad="50800" rotWithShape="0" dir="5400000" dist="381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txBox="1"/>
            <p:nvPr/>
          </p:nvSpPr>
          <p:spPr>
            <a:xfrm>
              <a:off x="2086902" y="4483211"/>
              <a:ext cx="3954195" cy="702284"/>
            </a:xfrm>
            <a:prstGeom prst="rect">
              <a:avLst/>
            </a:prstGeom>
            <a:noFill/>
            <a:ln>
              <a:noFill/>
            </a:ln>
          </p:spPr>
          <p:txBody>
            <a:bodyPr anchorCtr="0" anchor="ctr" bIns="177800" lIns="177800" spcFirstLastPara="1" rIns="177800" wrap="square" tIns="177800">
              <a:noAutofit/>
            </a:bodyPr>
            <a:lstStyle/>
            <a:p>
              <a:pPr indent="0" lvl="0" marL="0" marR="0" rtl="0" algn="ctr">
                <a:lnSpc>
                  <a:spcPct val="90000"/>
                </a:lnSpc>
                <a:spcBef>
                  <a:spcPts val="0"/>
                </a:spcBef>
                <a:spcAft>
                  <a:spcPts val="0"/>
                </a:spcAft>
                <a:buClr>
                  <a:schemeClr val="lt1"/>
                </a:buClr>
                <a:buSzPts val="2500"/>
                <a:buFont typeface="Trebuchet MS"/>
                <a:buNone/>
              </a:pPr>
              <a:r>
                <a:rPr b="0" i="0" lang="en-US" sz="2500" u="none" cap="none" strike="noStrike">
                  <a:solidFill>
                    <a:schemeClr val="lt1"/>
                  </a:solidFill>
                  <a:latin typeface="Trebuchet MS"/>
                  <a:ea typeface="Trebuchet MS"/>
                  <a:cs typeface="Trebuchet MS"/>
                  <a:sym typeface="Trebuchet MS"/>
                </a:rPr>
                <a:t>Clean Data Text</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2679580" y="1482239"/>
              <a:ext cx="1482823" cy="1482823"/>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txBox="1"/>
            <p:nvPr/>
          </p:nvSpPr>
          <p:spPr>
            <a:xfrm>
              <a:off x="2871959" y="1607652"/>
              <a:ext cx="1048515" cy="1048515"/>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Trebuchet MS"/>
                <a:buNone/>
              </a:pPr>
              <a:br>
                <a:rPr b="0" i="0" lang="en-US" sz="900" u="none" cap="none" strike="noStrike">
                  <a:solidFill>
                    <a:schemeClr val="lt1"/>
                  </a:solidFill>
                  <a:latin typeface="Trebuchet MS"/>
                  <a:ea typeface="Trebuchet MS"/>
                  <a:cs typeface="Trebuchet MS"/>
                  <a:sym typeface="Trebuchet MS"/>
                </a:rPr>
              </a:br>
              <a:r>
                <a:rPr b="1" i="0" lang="en-US" sz="900" u="none" cap="none" strike="noStrike">
                  <a:solidFill>
                    <a:schemeClr val="dk1"/>
                  </a:solidFill>
                  <a:latin typeface="Trebuchet MS"/>
                  <a:ea typeface="Trebuchet MS"/>
                  <a:cs typeface="Trebuchet MS"/>
                  <a:sym typeface="Trebuchet MS"/>
                </a:rPr>
                <a:t>3. Unecessary chart (ex. https, www.)</a:t>
              </a:r>
              <a:endParaRPr b="0" i="0" sz="1400" u="none" cap="none" strike="noStrike">
                <a:solidFill>
                  <a:srgbClr val="000000"/>
                </a:solidFill>
                <a:latin typeface="Arial"/>
                <a:ea typeface="Arial"/>
                <a:cs typeface="Arial"/>
                <a:sym typeface="Arial"/>
              </a:endParaRPr>
            </a:p>
          </p:txBody>
        </p:sp>
        <p:sp>
          <p:nvSpPr>
            <p:cNvPr id="237" name="Google Shape;237;p5"/>
            <p:cNvSpPr/>
            <p:nvPr/>
          </p:nvSpPr>
          <p:spPr>
            <a:xfrm>
              <a:off x="4216687" y="1248245"/>
              <a:ext cx="1482823" cy="1482823"/>
            </a:xfrm>
            <a:prstGeom prst="ellipse">
              <a:avLst/>
            </a:prstGeom>
            <a:gradFill>
              <a:gsLst>
                <a:gs pos="0">
                  <a:srgbClr val="96C443"/>
                </a:gs>
                <a:gs pos="78000">
                  <a:srgbClr val="83B01F"/>
                </a:gs>
                <a:gs pos="100000">
                  <a:srgbClr val="83B01F"/>
                </a:gs>
              </a:gsLst>
              <a:lin ang="5400000"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txBox="1"/>
            <p:nvPr/>
          </p:nvSpPr>
          <p:spPr>
            <a:xfrm>
              <a:off x="4489120" y="1323595"/>
              <a:ext cx="1048515" cy="1048515"/>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Trebuchet MS"/>
                <a:buNone/>
              </a:pPr>
              <a:r>
                <a:rPr b="1" i="0" lang="en-US" sz="900" u="none" cap="none" strike="noStrike">
                  <a:solidFill>
                    <a:schemeClr val="lt1"/>
                  </a:solidFill>
                  <a:latin typeface="Trebuchet MS"/>
                  <a:ea typeface="Trebuchet MS"/>
                  <a:cs typeface="Trebuchet MS"/>
                  <a:sym typeface="Trebuchet MS"/>
                </a:rPr>
                <a:t>1.Lower case </a:t>
              </a:r>
              <a:endParaRPr/>
            </a:p>
            <a:p>
              <a:pPr indent="0" lvl="0" marL="0" marR="0" rtl="0" algn="ctr">
                <a:lnSpc>
                  <a:spcPct val="90000"/>
                </a:lnSpc>
                <a:spcBef>
                  <a:spcPts val="0"/>
                </a:spcBef>
                <a:spcAft>
                  <a:spcPts val="0"/>
                </a:spcAft>
                <a:buClr>
                  <a:schemeClr val="lt1"/>
                </a:buClr>
                <a:buSzPts val="900"/>
                <a:buFont typeface="Trebuchet MS"/>
                <a:buNone/>
              </a:pPr>
              <a:br>
                <a:rPr b="1" i="0" lang="en-US" sz="900" u="none" cap="none" strike="noStrike">
                  <a:solidFill>
                    <a:schemeClr val="lt1"/>
                  </a:solidFill>
                  <a:latin typeface="Trebuchet MS"/>
                  <a:ea typeface="Trebuchet MS"/>
                  <a:cs typeface="Trebuchet MS"/>
                  <a:sym typeface="Trebuchet MS"/>
                </a:rPr>
              </a:br>
              <a:r>
                <a:rPr b="1" i="0" lang="en-US" sz="900" u="none" cap="none" strike="noStrike">
                  <a:solidFill>
                    <a:schemeClr val="dk1"/>
                  </a:solidFill>
                  <a:latin typeface="Trebuchet MS"/>
                  <a:ea typeface="Trebuchet MS"/>
                  <a:cs typeface="Trebuchet MS"/>
                  <a:sym typeface="Trebuchet MS"/>
                </a:rPr>
                <a:t>2. Nonalphanumeric</a:t>
              </a:r>
              <a:endParaRPr b="0" i="0" sz="1400" u="none" cap="none" strike="noStrike">
                <a:solidFill>
                  <a:srgbClr val="000000"/>
                </a:solidFill>
                <a:latin typeface="Arial"/>
                <a:ea typeface="Arial"/>
                <a:cs typeface="Arial"/>
                <a:sym typeface="Arial"/>
              </a:endParaRPr>
            </a:p>
          </p:txBody>
        </p:sp>
        <p:sp>
          <p:nvSpPr>
            <p:cNvPr id="239" name="Google Shape;239;p5"/>
            <p:cNvSpPr/>
            <p:nvPr/>
          </p:nvSpPr>
          <p:spPr>
            <a:xfrm>
              <a:off x="1741650" y="871035"/>
              <a:ext cx="4613227" cy="3690582"/>
            </a:xfrm>
            <a:custGeom>
              <a:rect b="b" l="l" r="r" t="t"/>
              <a:pathLst>
                <a:path extrusionOk="0" h="120000" w="120000">
                  <a:moveTo>
                    <a:pt x="584" y="34175"/>
                  </a:moveTo>
                  <a:lnTo>
                    <a:pt x="584" y="34175"/>
                  </a:lnTo>
                  <a:cubicBezTo>
                    <a:pt x="-2679" y="22567"/>
                    <a:pt x="7879" y="11072"/>
                    <a:pt x="27615" y="4745"/>
                  </a:cubicBezTo>
                  <a:cubicBezTo>
                    <a:pt x="47351" y="-1582"/>
                    <a:pt x="72649" y="-1582"/>
                    <a:pt x="92385" y="4745"/>
                  </a:cubicBezTo>
                  <a:cubicBezTo>
                    <a:pt x="112121" y="11072"/>
                    <a:pt x="122679" y="22567"/>
                    <a:pt x="119416" y="34175"/>
                  </a:cubicBezTo>
                  <a:lnTo>
                    <a:pt x="74854" y="113544"/>
                  </a:lnTo>
                  <a:lnTo>
                    <a:pt x="74854" y="113544"/>
                  </a:lnTo>
                  <a:cubicBezTo>
                    <a:pt x="73813" y="117246"/>
                    <a:pt x="67478" y="120000"/>
                    <a:pt x="60000" y="120000"/>
                  </a:cubicBezTo>
                  <a:cubicBezTo>
                    <a:pt x="52522" y="120000"/>
                    <a:pt x="46187" y="117246"/>
                    <a:pt x="45146" y="113544"/>
                  </a:cubicBezTo>
                  <a:close/>
                  <a:moveTo>
                    <a:pt x="4800" y="30000"/>
                  </a:moveTo>
                  <a:lnTo>
                    <a:pt x="4800" y="30000"/>
                  </a:lnTo>
                  <a:cubicBezTo>
                    <a:pt x="4800" y="43255"/>
                    <a:pt x="29514" y="54000"/>
                    <a:pt x="60000" y="54000"/>
                  </a:cubicBezTo>
                  <a:cubicBezTo>
                    <a:pt x="90486" y="54000"/>
                    <a:pt x="115200" y="43255"/>
                    <a:pt x="115200" y="30000"/>
                  </a:cubicBezTo>
                  <a:cubicBezTo>
                    <a:pt x="115200" y="16745"/>
                    <a:pt x="90486" y="6000"/>
                    <a:pt x="60000" y="6000"/>
                  </a:cubicBezTo>
                  <a:cubicBezTo>
                    <a:pt x="29514" y="6000"/>
                    <a:pt x="4800" y="16745"/>
                    <a:pt x="4800" y="30000"/>
                  </a:cubicBezTo>
                  <a:close/>
                </a:path>
              </a:pathLst>
            </a:custGeom>
            <a:solidFill>
              <a:schemeClr val="lt1">
                <a:alpha val="40000"/>
              </a:schemeClr>
            </a:solidFill>
            <a:ln cap="rnd" cmpd="sng" w="12700">
              <a:solidFill>
                <a:srgbClr val="90C223"/>
              </a:solidFill>
              <a:prstDash val="solid"/>
              <a:round/>
              <a:headEnd len="sm" w="sm" type="none"/>
              <a:tailEnd len="sm" w="sm" type="none"/>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5"/>
          <p:cNvSpPr/>
          <p:nvPr/>
        </p:nvSpPr>
        <p:spPr>
          <a:xfrm>
            <a:off x="853500" y="796516"/>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FLOW PREPROCESSING DATA</a:t>
            </a:r>
            <a:endParaRPr b="0" i="0" sz="1400" u="none" cap="none" strike="noStrike">
              <a:solidFill>
                <a:srgbClr val="000000"/>
              </a:solidFill>
              <a:latin typeface="Arial"/>
              <a:ea typeface="Arial"/>
              <a:cs typeface="Arial"/>
              <a:sym typeface="Arial"/>
            </a:endParaRPr>
          </a:p>
        </p:txBody>
      </p:sp>
      <p:sp>
        <p:nvSpPr>
          <p:cNvPr id="241" name="Google Shape;241;p5"/>
          <p:cNvSpPr/>
          <p:nvPr/>
        </p:nvSpPr>
        <p:spPr>
          <a:xfrm>
            <a:off x="6993950" y="807349"/>
            <a:ext cx="4152900" cy="486255"/>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Poppins"/>
                <a:ea typeface="Poppins"/>
                <a:cs typeface="Poppins"/>
                <a:sym typeface="Poppins"/>
              </a:rPr>
              <a:t>PROSES CLEANING</a:t>
            </a:r>
            <a:endParaRPr b="0" i="0" sz="1400" u="none" cap="none" strike="noStrike">
              <a:solidFill>
                <a:srgbClr val="000000"/>
              </a:solidFill>
              <a:latin typeface="Arial"/>
              <a:ea typeface="Arial"/>
              <a:cs typeface="Arial"/>
              <a:sym typeface="Arial"/>
            </a:endParaRPr>
          </a:p>
        </p:txBody>
      </p:sp>
      <p:cxnSp>
        <p:nvCxnSpPr>
          <p:cNvPr id="242" name="Google Shape;242;p5"/>
          <p:cNvCxnSpPr/>
          <p:nvPr/>
        </p:nvCxnSpPr>
        <p:spPr>
          <a:xfrm>
            <a:off x="6353175" y="807349"/>
            <a:ext cx="0" cy="5903702"/>
          </a:xfrm>
          <a:prstGeom prst="straightConnector1">
            <a:avLst/>
          </a:prstGeom>
          <a:noFill/>
          <a:ln cap="flat" cmpd="sng" w="38100">
            <a:solidFill>
              <a:schemeClr val="accent1"/>
            </a:solidFill>
            <a:prstDash val="solid"/>
            <a:round/>
            <a:headEnd len="sm" w="sm" type="none"/>
            <a:tailEnd len="sm" w="sm" type="none"/>
          </a:ln>
        </p:spPr>
      </p:cxnSp>
      <p:sp>
        <p:nvSpPr>
          <p:cNvPr id="243" name="Google Shape;243;p5"/>
          <p:cNvSpPr/>
          <p:nvPr/>
        </p:nvSpPr>
        <p:spPr>
          <a:xfrm>
            <a:off x="4512002" y="4726995"/>
            <a:ext cx="897000" cy="730800"/>
          </a:xfrm>
          <a:prstGeom prst="ellipse">
            <a:avLst/>
          </a:prstGeom>
          <a:gradFill>
            <a:gsLst>
              <a:gs pos="0">
                <a:srgbClr val="61A540"/>
              </a:gs>
              <a:gs pos="78000">
                <a:srgbClr val="4A911B"/>
              </a:gs>
              <a:gs pos="100000">
                <a:srgbClr val="4A911B"/>
              </a:gs>
            </a:gsLst>
            <a:lin ang="5400012"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CNN (text &amp; file)</a:t>
            </a:r>
            <a:endParaRPr b="0" i="0" sz="1100" u="none" cap="none" strike="noStrike">
              <a:solidFill>
                <a:schemeClr val="lt1"/>
              </a:solidFill>
              <a:latin typeface="Arial"/>
              <a:ea typeface="Arial"/>
              <a:cs typeface="Arial"/>
              <a:sym typeface="Arial"/>
            </a:endParaRPr>
          </a:p>
        </p:txBody>
      </p:sp>
      <p:sp>
        <p:nvSpPr>
          <p:cNvPr id="244" name="Google Shape;244;p5"/>
          <p:cNvSpPr/>
          <p:nvPr/>
        </p:nvSpPr>
        <p:spPr>
          <a:xfrm>
            <a:off x="5440404" y="4694513"/>
            <a:ext cx="956400" cy="730800"/>
          </a:xfrm>
          <a:prstGeom prst="ellipse">
            <a:avLst/>
          </a:prstGeom>
          <a:gradFill>
            <a:gsLst>
              <a:gs pos="0">
                <a:srgbClr val="61A540"/>
              </a:gs>
              <a:gs pos="78000">
                <a:srgbClr val="4A911B"/>
              </a:gs>
              <a:gs pos="100000">
                <a:srgbClr val="4A911B"/>
              </a:gs>
            </a:gsLst>
            <a:lin ang="5400012"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LSTM (text &amp; file)</a:t>
            </a:r>
            <a:endParaRPr b="0" i="0" sz="1100" u="none" cap="none" strike="noStrike">
              <a:solidFill>
                <a:schemeClr val="lt1"/>
              </a:solidFill>
              <a:latin typeface="Arial"/>
              <a:ea typeface="Arial"/>
              <a:cs typeface="Arial"/>
              <a:sym typeface="Arial"/>
            </a:endParaRPr>
          </a:p>
        </p:txBody>
      </p:sp>
      <p:sp>
        <p:nvSpPr>
          <p:cNvPr id="245" name="Google Shape;245;p5"/>
          <p:cNvSpPr/>
          <p:nvPr/>
        </p:nvSpPr>
        <p:spPr>
          <a:xfrm>
            <a:off x="4329533" y="6123706"/>
            <a:ext cx="1879800" cy="730800"/>
          </a:xfrm>
          <a:prstGeom prst="ellipse">
            <a:avLst/>
          </a:prstGeom>
          <a:gradFill>
            <a:gsLst>
              <a:gs pos="0">
                <a:srgbClr val="FFFFFF"/>
              </a:gs>
              <a:gs pos="100000">
                <a:srgbClr val="B3B3B3"/>
              </a:gs>
            </a:gsLst>
            <a:path path="circle">
              <a:fillToRect b="50%" l="50%" r="50%" t="50%"/>
            </a:path>
            <a:tileRect/>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Hasil prediks</a:t>
            </a:r>
            <a:r>
              <a:rPr b="0" i="0" lang="en-US" sz="1200" u="none" cap="none" strike="noStrike">
                <a:solidFill>
                  <a:srgbClr val="000000"/>
                </a:solidFill>
                <a:latin typeface="Arial"/>
                <a:ea typeface="Arial"/>
                <a:cs typeface="Arial"/>
                <a:sym typeface="Arial"/>
              </a:rPr>
              <a:t>il</a:t>
            </a:r>
            <a:endParaRPr b="0" i="0" sz="1200" u="none" cap="none" strike="noStrike">
              <a:solidFill>
                <a:srgbClr val="000000"/>
              </a:solidFill>
              <a:latin typeface="Arial"/>
              <a:ea typeface="Arial"/>
              <a:cs typeface="Arial"/>
              <a:sym typeface="Arial"/>
            </a:endParaRPr>
          </a:p>
        </p:txBody>
      </p:sp>
      <p:sp>
        <p:nvSpPr>
          <p:cNvPr id="246" name="Google Shape;246;p5"/>
          <p:cNvSpPr/>
          <p:nvPr/>
        </p:nvSpPr>
        <p:spPr>
          <a:xfrm rot="-8790213">
            <a:off x="4147256" y="4227708"/>
            <a:ext cx="509317" cy="511291"/>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rot="8771171">
            <a:off x="5447890" y="4178564"/>
            <a:ext cx="509170" cy="398466"/>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p:nvPr/>
        </p:nvSpPr>
        <p:spPr>
          <a:xfrm rot="3143165">
            <a:off x="4894751" y="5463272"/>
            <a:ext cx="509548" cy="398386"/>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rot="5128311">
            <a:off x="5674377" y="5545404"/>
            <a:ext cx="509189" cy="398423"/>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
          <p:cNvSpPr txBox="1"/>
          <p:nvPr/>
        </p:nvSpPr>
        <p:spPr>
          <a:xfrm>
            <a:off x="4935675" y="3918188"/>
            <a:ext cx="62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rebuchet MS"/>
                <a:ea typeface="Trebuchet MS"/>
                <a:cs typeface="Trebuchet MS"/>
                <a:sym typeface="Trebuchet MS"/>
              </a:rPr>
              <a:t>API</a:t>
            </a:r>
            <a:endParaRPr b="0" i="0" sz="1400" u="none" cap="none" strike="noStrike">
              <a:solidFill>
                <a:schemeClr val="lt1"/>
              </a:solidFill>
              <a:latin typeface="Trebuchet MS"/>
              <a:ea typeface="Trebuchet MS"/>
              <a:cs typeface="Trebuchet MS"/>
              <a:sym typeface="Trebuchet MS"/>
            </a:endParaRPr>
          </a:p>
        </p:txBody>
      </p:sp>
      <p:sp>
        <p:nvSpPr>
          <p:cNvPr id="251" name="Google Shape;251;p5"/>
          <p:cNvSpPr/>
          <p:nvPr/>
        </p:nvSpPr>
        <p:spPr>
          <a:xfrm>
            <a:off x="3592871" y="4748352"/>
            <a:ext cx="897000" cy="730800"/>
          </a:xfrm>
          <a:prstGeom prst="ellipse">
            <a:avLst/>
          </a:prstGeom>
          <a:gradFill>
            <a:gsLst>
              <a:gs pos="0">
                <a:srgbClr val="61A540"/>
              </a:gs>
              <a:gs pos="78000">
                <a:srgbClr val="4A911B"/>
              </a:gs>
              <a:gs pos="100000">
                <a:srgbClr val="4A911B"/>
              </a:gs>
            </a:gsLst>
            <a:lin ang="5400012" scaled="0"/>
          </a:gra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Arial"/>
                <a:ea typeface="Arial"/>
                <a:cs typeface="Arial"/>
                <a:sym typeface="Arial"/>
              </a:rPr>
              <a:t>RNN (text &amp; file)</a:t>
            </a:r>
            <a:endParaRPr b="0" i="0" sz="1100" u="none" cap="none" strike="noStrike">
              <a:solidFill>
                <a:schemeClr val="lt1"/>
              </a:solidFill>
              <a:latin typeface="Arial"/>
              <a:ea typeface="Arial"/>
              <a:cs typeface="Arial"/>
              <a:sym typeface="Arial"/>
            </a:endParaRPr>
          </a:p>
        </p:txBody>
      </p:sp>
      <p:sp>
        <p:nvSpPr>
          <p:cNvPr id="252" name="Google Shape;252;p5"/>
          <p:cNvSpPr/>
          <p:nvPr/>
        </p:nvSpPr>
        <p:spPr>
          <a:xfrm rot="10800000">
            <a:off x="4840716" y="4338819"/>
            <a:ext cx="395523" cy="354203"/>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rot="2025895">
            <a:off x="4106822" y="5469684"/>
            <a:ext cx="509548" cy="398386"/>
          </a:xfrm>
          <a:prstGeom prst="triangle">
            <a:avLst>
              <a:gd fmla="val 50000" name="adj"/>
            </a:avLst>
          </a:prstGeom>
          <a:solidFill>
            <a:srgbClr val="B2CCA9"/>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txBox="1"/>
          <p:nvPr>
            <p:ph type="title"/>
          </p:nvPr>
        </p:nvSpPr>
        <p:spPr>
          <a:xfrm>
            <a:off x="984731" y="133514"/>
            <a:ext cx="8596668" cy="660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TRAINING MODEL</a:t>
            </a:r>
            <a:endParaRPr sz="3200" u="sng">
              <a:latin typeface="Poppins"/>
              <a:ea typeface="Poppins"/>
              <a:cs typeface="Poppins"/>
              <a:sym typeface="Poppins"/>
            </a:endParaRPr>
          </a:p>
        </p:txBody>
      </p:sp>
      <p:pic>
        <p:nvPicPr>
          <p:cNvPr id="259" name="Google Shape;259;p6"/>
          <p:cNvPicPr preferRelativeResize="0"/>
          <p:nvPr/>
        </p:nvPicPr>
        <p:blipFill rotWithShape="1">
          <a:blip r:embed="rId3">
            <a:alphaModFix/>
          </a:blip>
          <a:srcRect b="0" l="0" r="0" t="0"/>
          <a:stretch/>
        </p:blipFill>
        <p:spPr>
          <a:xfrm>
            <a:off x="-113643" y="-116764"/>
            <a:ext cx="1728367" cy="926673"/>
          </a:xfrm>
          <a:prstGeom prst="rect">
            <a:avLst/>
          </a:prstGeom>
          <a:noFill/>
          <a:ln>
            <a:noFill/>
          </a:ln>
        </p:spPr>
      </p:pic>
      <p:sp>
        <p:nvSpPr>
          <p:cNvPr id="260" name="Google Shape;260;p6"/>
          <p:cNvSpPr txBox="1"/>
          <p:nvPr>
            <p:ph idx="1" type="body"/>
          </p:nvPr>
        </p:nvSpPr>
        <p:spPr>
          <a:xfrm>
            <a:off x="252400" y="722500"/>
            <a:ext cx="4650600" cy="1086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MODEL CNN</a:t>
            </a:r>
            <a:endParaRPr/>
          </a:p>
          <a:p>
            <a:pPr indent="0" lvl="0" marL="0" rtl="0" algn="l">
              <a:lnSpc>
                <a:spcPct val="100000"/>
              </a:lnSpc>
              <a:spcBef>
                <a:spcPts val="1000"/>
              </a:spcBef>
              <a:spcAft>
                <a:spcPts val="0"/>
              </a:spcAft>
              <a:buSzPts val="1440"/>
              <a:buNone/>
            </a:pPr>
            <a:r>
              <a:rPr lang="en-US"/>
              <a:t>               </a:t>
            </a:r>
            <a:endParaRPr/>
          </a:p>
          <a:p>
            <a:pPr indent="-251459" lvl="0" marL="342900" rtl="0" algn="l">
              <a:lnSpc>
                <a:spcPct val="100000"/>
              </a:lnSpc>
              <a:spcBef>
                <a:spcPts val="1000"/>
              </a:spcBef>
              <a:spcAft>
                <a:spcPts val="0"/>
              </a:spcAft>
              <a:buSzPts val="1440"/>
              <a:buNone/>
            </a:pPr>
            <a:r>
              <a:t/>
            </a:r>
            <a:endParaRPr/>
          </a:p>
        </p:txBody>
      </p:sp>
      <p:sp>
        <p:nvSpPr>
          <p:cNvPr id="261" name="Google Shape;261;p6"/>
          <p:cNvSpPr txBox="1"/>
          <p:nvPr>
            <p:ph idx="1" type="body"/>
          </p:nvPr>
        </p:nvSpPr>
        <p:spPr>
          <a:xfrm>
            <a:off x="5326800" y="722500"/>
            <a:ext cx="4650600" cy="1086900"/>
          </a:xfrm>
          <a:prstGeom prst="rect">
            <a:avLst/>
          </a:prstGeom>
          <a:noFill/>
          <a:ln>
            <a:noFill/>
          </a:ln>
        </p:spPr>
        <p:txBody>
          <a:bodyPr anchorCtr="0" anchor="t" bIns="45700" lIns="91425" spcFirstLastPara="1" rIns="91425" wrap="square" tIns="45700">
            <a:normAutofit/>
          </a:bodyPr>
          <a:lstStyle/>
          <a:p>
            <a:pPr indent="-342900" lvl="0" marL="342900" rtl="0" algn="ctr">
              <a:lnSpc>
                <a:spcPct val="100000"/>
              </a:lnSpc>
              <a:spcBef>
                <a:spcPts val="0"/>
              </a:spcBef>
              <a:spcAft>
                <a:spcPts val="0"/>
              </a:spcAft>
              <a:buSzPts val="1440"/>
              <a:buChar char="►"/>
            </a:pPr>
            <a:r>
              <a:rPr lang="en-US"/>
              <a:t>MODEL LSTM</a:t>
            </a:r>
            <a:endParaRPr/>
          </a:p>
          <a:p>
            <a:pPr indent="0" lvl="0" marL="0" rtl="0" algn="ctr">
              <a:lnSpc>
                <a:spcPct val="100000"/>
              </a:lnSpc>
              <a:spcBef>
                <a:spcPts val="1000"/>
              </a:spcBef>
              <a:spcAft>
                <a:spcPts val="0"/>
              </a:spcAft>
              <a:buSzPts val="1440"/>
              <a:buNone/>
            </a:pPr>
            <a:r>
              <a:rPr lang="en-US"/>
              <a:t>               </a:t>
            </a:r>
            <a:endParaRPr/>
          </a:p>
          <a:p>
            <a:pPr indent="-251459" lvl="0" marL="342900" rtl="0" algn="ctr">
              <a:lnSpc>
                <a:spcPct val="100000"/>
              </a:lnSpc>
              <a:spcBef>
                <a:spcPts val="1000"/>
              </a:spcBef>
              <a:spcAft>
                <a:spcPts val="0"/>
              </a:spcAft>
              <a:buSzPts val="1440"/>
              <a:buNone/>
            </a:pPr>
            <a:r>
              <a:t/>
            </a:r>
            <a:endParaRPr/>
          </a:p>
        </p:txBody>
      </p:sp>
      <p:sp>
        <p:nvSpPr>
          <p:cNvPr id="262" name="Google Shape;262;p6"/>
          <p:cNvSpPr txBox="1"/>
          <p:nvPr/>
        </p:nvSpPr>
        <p:spPr>
          <a:xfrm>
            <a:off x="5579400" y="951000"/>
            <a:ext cx="502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12121"/>
                </a:solidFill>
                <a:latin typeface="Roboto"/>
                <a:ea typeface="Roboto"/>
                <a:cs typeface="Roboto"/>
                <a:sym typeface="Roboto"/>
              </a:rPr>
              <a:t>Results: Akurasi Performa LSTM (85%)</a:t>
            </a:r>
            <a:endParaRPr b="0" i="0" sz="1600" u="none" cap="none" strike="noStrike">
              <a:solidFill>
                <a:schemeClr val="dk1"/>
              </a:solidFill>
              <a:latin typeface="Trebuchet MS"/>
              <a:ea typeface="Trebuchet MS"/>
              <a:cs typeface="Trebuchet MS"/>
              <a:sym typeface="Trebuchet MS"/>
            </a:endParaRPr>
          </a:p>
        </p:txBody>
      </p:sp>
      <p:sp>
        <p:nvSpPr>
          <p:cNvPr id="263" name="Google Shape;263;p6"/>
          <p:cNvSpPr txBox="1"/>
          <p:nvPr/>
        </p:nvSpPr>
        <p:spPr>
          <a:xfrm>
            <a:off x="174900" y="1111432"/>
            <a:ext cx="502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12121"/>
                </a:solidFill>
                <a:latin typeface="Roboto"/>
                <a:ea typeface="Roboto"/>
                <a:cs typeface="Roboto"/>
                <a:sym typeface="Roboto"/>
              </a:rPr>
              <a:t>Results: Rata-rata akurasi Performa</a:t>
            </a:r>
            <a:r>
              <a:rPr lang="en-US" sz="1600">
                <a:solidFill>
                  <a:srgbClr val="212121"/>
                </a:solidFill>
                <a:latin typeface="Roboto"/>
                <a:ea typeface="Roboto"/>
                <a:cs typeface="Roboto"/>
                <a:sym typeface="Roboto"/>
              </a:rPr>
              <a:t> CNN</a:t>
            </a:r>
            <a:r>
              <a:rPr b="0" i="0" lang="en-US" sz="1600" u="none" cap="none" strike="noStrike">
                <a:solidFill>
                  <a:srgbClr val="212121"/>
                </a:solidFill>
                <a:latin typeface="Roboto"/>
                <a:ea typeface="Roboto"/>
                <a:cs typeface="Roboto"/>
                <a:sym typeface="Roboto"/>
              </a:rPr>
              <a:t> (88%)</a:t>
            </a:r>
            <a:endParaRPr b="0" i="0" sz="1600" u="none" cap="none" strike="noStrike">
              <a:solidFill>
                <a:schemeClr val="dk1"/>
              </a:solidFill>
              <a:latin typeface="Trebuchet MS"/>
              <a:ea typeface="Trebuchet MS"/>
              <a:cs typeface="Trebuchet MS"/>
              <a:sym typeface="Trebuchet MS"/>
            </a:endParaRPr>
          </a:p>
        </p:txBody>
      </p:sp>
      <p:pic>
        <p:nvPicPr>
          <p:cNvPr id="264" name="Google Shape;264;p6"/>
          <p:cNvPicPr preferRelativeResize="0"/>
          <p:nvPr/>
        </p:nvPicPr>
        <p:blipFill rotWithShape="1">
          <a:blip r:embed="rId4">
            <a:alphaModFix/>
          </a:blip>
          <a:srcRect b="0" l="0" r="0" t="0"/>
          <a:stretch/>
        </p:blipFill>
        <p:spPr>
          <a:xfrm>
            <a:off x="174900" y="1633178"/>
            <a:ext cx="4144711" cy="1890570"/>
          </a:xfrm>
          <a:prstGeom prst="rect">
            <a:avLst/>
          </a:prstGeom>
          <a:noFill/>
          <a:ln>
            <a:noFill/>
          </a:ln>
        </p:spPr>
      </p:pic>
      <p:sp>
        <p:nvSpPr>
          <p:cNvPr id="265" name="Google Shape;265;p6"/>
          <p:cNvSpPr txBox="1"/>
          <p:nvPr/>
        </p:nvSpPr>
        <p:spPr>
          <a:xfrm>
            <a:off x="169227" y="3689069"/>
            <a:ext cx="4650600" cy="10869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MODEL RNN</a:t>
            </a:r>
            <a:endParaRPr/>
          </a:p>
          <a:p>
            <a:pPr indent="0" lvl="0" marL="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3F3F3F"/>
                </a:solidFill>
                <a:latin typeface="Trebuchet MS"/>
                <a:ea typeface="Trebuchet MS"/>
                <a:cs typeface="Trebuchet MS"/>
                <a:sym typeface="Trebuchet MS"/>
              </a:rPr>
              <a:t>               </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266" name="Google Shape;266;p6"/>
          <p:cNvSpPr txBox="1"/>
          <p:nvPr/>
        </p:nvSpPr>
        <p:spPr>
          <a:xfrm>
            <a:off x="-18273" y="4128058"/>
            <a:ext cx="5025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12121"/>
                </a:solidFill>
                <a:latin typeface="Roboto"/>
                <a:ea typeface="Roboto"/>
                <a:cs typeface="Roboto"/>
                <a:sym typeface="Roboto"/>
              </a:rPr>
              <a:t>Results: Rata-rata akurasi Performa </a:t>
            </a:r>
            <a:r>
              <a:rPr lang="en-US" sz="1600">
                <a:solidFill>
                  <a:srgbClr val="212121"/>
                </a:solidFill>
                <a:latin typeface="Roboto"/>
                <a:ea typeface="Roboto"/>
                <a:cs typeface="Roboto"/>
                <a:sym typeface="Roboto"/>
              </a:rPr>
              <a:t>RNN</a:t>
            </a:r>
            <a:r>
              <a:rPr b="0" i="0" lang="en-US" sz="1600" u="none" cap="none" strike="noStrike">
                <a:solidFill>
                  <a:srgbClr val="212121"/>
                </a:solidFill>
                <a:latin typeface="Roboto"/>
                <a:ea typeface="Roboto"/>
                <a:cs typeface="Roboto"/>
                <a:sym typeface="Roboto"/>
              </a:rPr>
              <a:t> (82%)</a:t>
            </a:r>
            <a:endParaRPr b="0" i="0" sz="1600" u="none" cap="none" strike="noStrike">
              <a:solidFill>
                <a:schemeClr val="dk1"/>
              </a:solidFill>
              <a:latin typeface="Trebuchet MS"/>
              <a:ea typeface="Trebuchet MS"/>
              <a:cs typeface="Trebuchet MS"/>
              <a:sym typeface="Trebuchet MS"/>
            </a:endParaRPr>
          </a:p>
        </p:txBody>
      </p:sp>
      <p:pic>
        <p:nvPicPr>
          <p:cNvPr id="267" name="Google Shape;267;p6"/>
          <p:cNvPicPr preferRelativeResize="0"/>
          <p:nvPr/>
        </p:nvPicPr>
        <p:blipFill rotWithShape="1">
          <a:blip r:embed="rId5">
            <a:alphaModFix/>
          </a:blip>
          <a:srcRect b="0" l="0" r="0" t="0"/>
          <a:stretch/>
        </p:blipFill>
        <p:spPr>
          <a:xfrm>
            <a:off x="87353" y="4559158"/>
            <a:ext cx="4133699" cy="1881242"/>
          </a:xfrm>
          <a:prstGeom prst="rect">
            <a:avLst/>
          </a:prstGeom>
          <a:noFill/>
          <a:ln>
            <a:noFill/>
          </a:ln>
        </p:spPr>
      </p:pic>
      <p:pic>
        <p:nvPicPr>
          <p:cNvPr id="268" name="Google Shape;268;p6"/>
          <p:cNvPicPr preferRelativeResize="0"/>
          <p:nvPr/>
        </p:nvPicPr>
        <p:blipFill>
          <a:blip r:embed="rId6">
            <a:alphaModFix/>
          </a:blip>
          <a:stretch>
            <a:fillRect/>
          </a:stretch>
        </p:blipFill>
        <p:spPr>
          <a:xfrm>
            <a:off x="5479112" y="1539175"/>
            <a:ext cx="4345971" cy="18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0f266b51d2_10_0"/>
          <p:cNvSpPr txBox="1"/>
          <p:nvPr>
            <p:ph type="title"/>
          </p:nvPr>
        </p:nvSpPr>
        <p:spPr>
          <a:xfrm>
            <a:off x="1797606" y="89052"/>
            <a:ext cx="8596800" cy="660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92929"/>
              </a:buClr>
              <a:buSzPts val="3200"/>
              <a:buFont typeface="Poppins"/>
              <a:buNone/>
            </a:pPr>
            <a:r>
              <a:rPr b="1" lang="en-US" sz="3200" u="sng">
                <a:solidFill>
                  <a:srgbClr val="292929"/>
                </a:solidFill>
                <a:latin typeface="Poppins"/>
                <a:ea typeface="Poppins"/>
                <a:cs typeface="Poppins"/>
                <a:sym typeface="Poppins"/>
              </a:rPr>
              <a:t>HASIL  MODEL</a:t>
            </a:r>
            <a:endParaRPr sz="3200" u="sng">
              <a:latin typeface="Poppins"/>
              <a:ea typeface="Poppins"/>
              <a:cs typeface="Poppins"/>
              <a:sym typeface="Poppins"/>
            </a:endParaRPr>
          </a:p>
        </p:txBody>
      </p:sp>
      <p:pic>
        <p:nvPicPr>
          <p:cNvPr id="274" name="Google Shape;274;g20f266b51d2_10_0"/>
          <p:cNvPicPr preferRelativeResize="0"/>
          <p:nvPr/>
        </p:nvPicPr>
        <p:blipFill rotWithShape="1">
          <a:blip r:embed="rId3">
            <a:alphaModFix/>
          </a:blip>
          <a:srcRect b="0" l="0" r="0" t="0"/>
          <a:stretch/>
        </p:blipFill>
        <p:spPr>
          <a:xfrm>
            <a:off x="-113643" y="-116764"/>
            <a:ext cx="1728368" cy="926673"/>
          </a:xfrm>
          <a:prstGeom prst="rect">
            <a:avLst/>
          </a:prstGeom>
          <a:noFill/>
          <a:ln>
            <a:noFill/>
          </a:ln>
        </p:spPr>
      </p:pic>
      <p:grpSp>
        <p:nvGrpSpPr>
          <p:cNvPr id="275" name="Google Shape;275;g20f266b51d2_10_0"/>
          <p:cNvGrpSpPr/>
          <p:nvPr/>
        </p:nvGrpSpPr>
        <p:grpSpPr>
          <a:xfrm>
            <a:off x="6354475" y="5038225"/>
            <a:ext cx="4903200" cy="1325100"/>
            <a:chOff x="6778975" y="3587625"/>
            <a:chExt cx="4903200" cy="1325100"/>
          </a:xfrm>
        </p:grpSpPr>
        <p:sp>
          <p:nvSpPr>
            <p:cNvPr id="276" name="Google Shape;276;g20f266b51d2_10_0"/>
            <p:cNvSpPr/>
            <p:nvPr/>
          </p:nvSpPr>
          <p:spPr>
            <a:xfrm>
              <a:off x="6778975" y="3587625"/>
              <a:ext cx="4903200" cy="132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0f266b51d2_10_0"/>
            <p:cNvSpPr txBox="1"/>
            <p:nvPr/>
          </p:nvSpPr>
          <p:spPr>
            <a:xfrm>
              <a:off x="7358275" y="3795825"/>
              <a:ext cx="3744600" cy="90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Input text “ kamu sich jahat “</a:t>
              </a:r>
              <a:endParaRPr b="0" i="0" sz="1800" u="none" cap="none" strike="noStrike">
                <a:solidFill>
                  <a:schemeClr val="lt1"/>
                </a:solidFill>
                <a:latin typeface="Trebuchet MS"/>
                <a:ea typeface="Trebuchet MS"/>
                <a:cs typeface="Trebuchet MS"/>
                <a:sym typeface="Trebuchet MS"/>
              </a:endParaRPr>
            </a:p>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Hasil : sentiment negative</a:t>
              </a:r>
              <a:endParaRPr b="0" i="0" sz="1800" u="none" cap="none" strike="noStrike">
                <a:solidFill>
                  <a:schemeClr val="lt1"/>
                </a:solidFill>
                <a:latin typeface="Trebuchet MS"/>
                <a:ea typeface="Trebuchet MS"/>
                <a:cs typeface="Trebuchet MS"/>
                <a:sym typeface="Trebuchet MS"/>
              </a:endParaRPr>
            </a:p>
          </p:txBody>
        </p:sp>
      </p:grpSp>
      <p:grpSp>
        <p:nvGrpSpPr>
          <p:cNvPr id="278" name="Google Shape;278;g20f266b51d2_10_0"/>
          <p:cNvGrpSpPr/>
          <p:nvPr/>
        </p:nvGrpSpPr>
        <p:grpSpPr>
          <a:xfrm>
            <a:off x="984725" y="5038225"/>
            <a:ext cx="4903200" cy="1325100"/>
            <a:chOff x="6884575" y="1325200"/>
            <a:chExt cx="4903200" cy="1325100"/>
          </a:xfrm>
        </p:grpSpPr>
        <p:sp>
          <p:nvSpPr>
            <p:cNvPr id="279" name="Google Shape;279;g20f266b51d2_10_0"/>
            <p:cNvSpPr/>
            <p:nvPr/>
          </p:nvSpPr>
          <p:spPr>
            <a:xfrm>
              <a:off x="6884575" y="1325200"/>
              <a:ext cx="4903200" cy="13251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0f266b51d2_10_0"/>
            <p:cNvSpPr txBox="1"/>
            <p:nvPr/>
          </p:nvSpPr>
          <p:spPr>
            <a:xfrm>
              <a:off x="7358275" y="1457725"/>
              <a:ext cx="3955800" cy="90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chemeClr val="lt1"/>
                  </a:solidFill>
                  <a:latin typeface="Trebuchet MS"/>
                  <a:ea typeface="Trebuchet MS"/>
                  <a:cs typeface="Trebuchet MS"/>
                  <a:sym typeface="Trebuchet MS"/>
                </a:rPr>
                <a:t>Input text “ kamu pintar sekali“</a:t>
              </a:r>
              <a:endParaRPr b="0" i="0" sz="1800" u="none" cap="none" strike="noStrike">
                <a:solidFill>
                  <a:schemeClr val="lt1"/>
                </a:solidFill>
                <a:latin typeface="Trebuchet MS"/>
                <a:ea typeface="Trebuchet MS"/>
                <a:cs typeface="Trebuchet MS"/>
                <a:sym typeface="Trebuchet MS"/>
              </a:endParaRPr>
            </a:p>
            <a:p>
              <a:pPr indent="0" lvl="0" marL="0" marR="0" rtl="0" algn="l">
                <a:lnSpc>
                  <a:spcPct val="115000"/>
                </a:lnSpc>
                <a:spcBef>
                  <a:spcPts val="1000"/>
                </a:spcBef>
                <a:spcAft>
                  <a:spcPts val="0"/>
                </a:spcAft>
                <a:buClr>
                  <a:schemeClr val="dk1"/>
                </a:buClr>
                <a:buSzPts val="1100"/>
                <a:buFont typeface="Arial"/>
                <a:buNone/>
              </a:pPr>
              <a:r>
                <a:rPr b="0" i="0" lang="en-US" sz="1800" u="none" cap="none" strike="noStrike">
                  <a:solidFill>
                    <a:schemeClr val="lt1"/>
                  </a:solidFill>
                  <a:latin typeface="Trebuchet MS"/>
                  <a:ea typeface="Trebuchet MS"/>
                  <a:cs typeface="Trebuchet MS"/>
                  <a:sym typeface="Trebuchet MS"/>
                </a:rPr>
                <a:t>Hasil : sentiment negative</a:t>
              </a:r>
              <a:endParaRPr b="0" i="0" sz="1400" u="none" cap="none" strike="noStrike">
                <a:solidFill>
                  <a:schemeClr val="lt1"/>
                </a:solidFill>
                <a:latin typeface="Trebuchet MS"/>
                <a:ea typeface="Trebuchet MS"/>
                <a:cs typeface="Trebuchet MS"/>
                <a:sym typeface="Trebuchet MS"/>
              </a:endParaRPr>
            </a:p>
          </p:txBody>
        </p:sp>
      </p:grpSp>
      <p:pic>
        <p:nvPicPr>
          <p:cNvPr id="281" name="Google Shape;281;g20f266b51d2_10_0"/>
          <p:cNvPicPr preferRelativeResize="0"/>
          <p:nvPr/>
        </p:nvPicPr>
        <p:blipFill rotWithShape="1">
          <a:blip r:embed="rId4">
            <a:alphaModFix/>
          </a:blip>
          <a:srcRect b="0" l="0" r="0" t="0"/>
          <a:stretch/>
        </p:blipFill>
        <p:spPr>
          <a:xfrm>
            <a:off x="10244925" y="5194400"/>
            <a:ext cx="1012749" cy="1012749"/>
          </a:xfrm>
          <a:prstGeom prst="rect">
            <a:avLst/>
          </a:prstGeom>
          <a:noFill/>
          <a:ln>
            <a:noFill/>
          </a:ln>
        </p:spPr>
      </p:pic>
      <p:pic>
        <p:nvPicPr>
          <p:cNvPr id="282" name="Google Shape;282;g20f266b51d2_10_0"/>
          <p:cNvPicPr preferRelativeResize="0"/>
          <p:nvPr/>
        </p:nvPicPr>
        <p:blipFill rotWithShape="1">
          <a:blip r:embed="rId5">
            <a:alphaModFix/>
          </a:blip>
          <a:srcRect b="0" l="0" r="0" t="0"/>
          <a:stretch/>
        </p:blipFill>
        <p:spPr>
          <a:xfrm>
            <a:off x="4942361" y="5302037"/>
            <a:ext cx="797475" cy="797475"/>
          </a:xfrm>
          <a:prstGeom prst="rect">
            <a:avLst/>
          </a:prstGeom>
          <a:noFill/>
          <a:ln>
            <a:noFill/>
          </a:ln>
        </p:spPr>
      </p:pic>
      <p:pic>
        <p:nvPicPr>
          <p:cNvPr id="283" name="Google Shape;283;g20f266b51d2_10_0"/>
          <p:cNvPicPr preferRelativeResize="0"/>
          <p:nvPr/>
        </p:nvPicPr>
        <p:blipFill rotWithShape="1">
          <a:blip r:embed="rId6">
            <a:alphaModFix/>
          </a:blip>
          <a:srcRect b="4853" l="0" r="1526" t="11316"/>
          <a:stretch/>
        </p:blipFill>
        <p:spPr>
          <a:xfrm>
            <a:off x="1920000" y="809900"/>
            <a:ext cx="8224598" cy="3938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491906" y="724042"/>
            <a:ext cx="8596668" cy="812801"/>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rgbClr val="292929"/>
              </a:buClr>
              <a:buSzPct val="100000"/>
              <a:buFont typeface="Poppins"/>
              <a:buNone/>
            </a:pPr>
            <a:r>
              <a:rPr b="1" lang="en-US" u="sng">
                <a:solidFill>
                  <a:srgbClr val="292929"/>
                </a:solidFill>
                <a:latin typeface="Poppins"/>
                <a:ea typeface="Poppins"/>
                <a:cs typeface="Poppins"/>
                <a:sym typeface="Poppins"/>
              </a:rPr>
              <a:t>KESIMPULAN DAN SARAN</a:t>
            </a:r>
            <a:br>
              <a:rPr lang="en-US"/>
            </a:br>
            <a:r>
              <a:rPr lang="en-US"/>
              <a:t>   </a:t>
            </a:r>
            <a:endParaRPr/>
          </a:p>
        </p:txBody>
      </p:sp>
      <p:sp>
        <p:nvSpPr>
          <p:cNvPr id="289" name="Google Shape;289;p8"/>
          <p:cNvSpPr txBox="1"/>
          <p:nvPr>
            <p:ph idx="1" type="body"/>
          </p:nvPr>
        </p:nvSpPr>
        <p:spPr>
          <a:xfrm>
            <a:off x="348150" y="1422401"/>
            <a:ext cx="9874552" cy="5435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lang="en-US" u="sng">
                <a:latin typeface="Poppins"/>
                <a:ea typeface="Poppins"/>
                <a:cs typeface="Poppins"/>
                <a:sym typeface="Poppins"/>
              </a:rPr>
              <a:t>Kesimpulan:</a:t>
            </a:r>
            <a:endParaRPr/>
          </a:p>
          <a:p>
            <a:pPr indent="-342900" lvl="0" marL="342900" rtl="0" algn="l">
              <a:lnSpc>
                <a:spcPct val="100000"/>
              </a:lnSpc>
              <a:spcBef>
                <a:spcPts val="1200"/>
              </a:spcBef>
              <a:spcAft>
                <a:spcPts val="0"/>
              </a:spcAft>
              <a:buSzPts val="1440"/>
              <a:buChar char="►"/>
            </a:pPr>
            <a:r>
              <a:rPr b="1" lang="en-US">
                <a:latin typeface="Poppins"/>
                <a:ea typeface="Poppins"/>
                <a:cs typeface="Poppins"/>
                <a:sym typeface="Poppins"/>
              </a:rPr>
              <a:t>Distribusi dataset yang digunakan tidak normal, skewness kiri</a:t>
            </a:r>
            <a:endParaRPr b="1">
              <a:latin typeface="Poppins"/>
              <a:ea typeface="Poppins"/>
              <a:cs typeface="Poppins"/>
              <a:sym typeface="Poppins"/>
            </a:endParaRPr>
          </a:p>
          <a:p>
            <a:pPr indent="-342900" lvl="0" marL="342900" rtl="0" algn="l">
              <a:lnSpc>
                <a:spcPct val="100000"/>
              </a:lnSpc>
              <a:spcBef>
                <a:spcPts val="1200"/>
              </a:spcBef>
              <a:spcAft>
                <a:spcPts val="0"/>
              </a:spcAft>
              <a:buSzPts val="1440"/>
              <a:buChar char="►"/>
            </a:pPr>
            <a:r>
              <a:rPr b="1" lang="en-US">
                <a:latin typeface="Poppins"/>
                <a:ea typeface="Poppins"/>
                <a:cs typeface="Poppins"/>
                <a:sym typeface="Poppins"/>
              </a:rPr>
              <a:t>Persebaran data pada dataset jauh lebih banyak sentiment positive</a:t>
            </a:r>
            <a:endParaRPr/>
          </a:p>
          <a:p>
            <a:pPr indent="-342900" lvl="0" marL="342900" rtl="0" algn="l">
              <a:lnSpc>
                <a:spcPct val="100000"/>
              </a:lnSpc>
              <a:spcBef>
                <a:spcPts val="1200"/>
              </a:spcBef>
              <a:spcAft>
                <a:spcPts val="0"/>
              </a:spcAft>
              <a:buSzPts val="1440"/>
              <a:buChar char="►"/>
            </a:pPr>
            <a:r>
              <a:rPr b="1" lang="en-US">
                <a:latin typeface="Poppins"/>
                <a:ea typeface="Poppins"/>
                <a:cs typeface="Poppins"/>
                <a:sym typeface="Poppins"/>
              </a:rPr>
              <a:t>Hasil dari analisis sentiment dari ketiga model (LSTM,RNN, CNN) cukup baik (akurasi diatas 80%), namun masih belum sempurna karena ada beberapa yang hasilnya tidak sesuai. Sehingga kami menyimpulkan agar dapat disempurnakan untuk meningkatkan performance dan keakuran sebelum digunakan oleh user.</a:t>
            </a:r>
            <a:endParaRPr>
              <a:latin typeface="Poppins"/>
              <a:ea typeface="Poppins"/>
              <a:cs typeface="Poppins"/>
              <a:sym typeface="Poppins"/>
            </a:endParaRPr>
          </a:p>
          <a:p>
            <a:pPr indent="0" lvl="0" marL="0" rtl="0" algn="l">
              <a:lnSpc>
                <a:spcPct val="100000"/>
              </a:lnSpc>
              <a:spcBef>
                <a:spcPts val="1200"/>
              </a:spcBef>
              <a:spcAft>
                <a:spcPts val="0"/>
              </a:spcAft>
              <a:buSzPts val="1440"/>
              <a:buNone/>
            </a:pPr>
            <a:r>
              <a:rPr b="1" lang="en-US" u="sng">
                <a:latin typeface="Poppins"/>
                <a:ea typeface="Poppins"/>
                <a:cs typeface="Poppins"/>
                <a:sym typeface="Poppins"/>
              </a:rPr>
              <a:t>Saran:</a:t>
            </a:r>
            <a:endParaRPr/>
          </a:p>
          <a:p>
            <a:pPr indent="-342900" lvl="0" marL="342900" rtl="0" algn="l">
              <a:lnSpc>
                <a:spcPct val="100000"/>
              </a:lnSpc>
              <a:spcBef>
                <a:spcPts val="1200"/>
              </a:spcBef>
              <a:spcAft>
                <a:spcPts val="0"/>
              </a:spcAft>
              <a:buSzPts val="1440"/>
              <a:buChar char="►"/>
            </a:pPr>
            <a:r>
              <a:rPr b="1" lang="en-US">
                <a:latin typeface="Poppins"/>
                <a:ea typeface="Poppins"/>
                <a:cs typeface="Poppins"/>
                <a:sym typeface="Poppins"/>
              </a:rPr>
              <a:t>Memperbanyak jumlah dataset sentiment untuk memperoleh model dengan akurasi yang lebih baik</a:t>
            </a:r>
            <a:endParaRPr b="1">
              <a:latin typeface="Poppins"/>
              <a:ea typeface="Poppins"/>
              <a:cs typeface="Poppins"/>
              <a:sym typeface="Poppins"/>
            </a:endParaRPr>
          </a:p>
          <a:p>
            <a:pPr indent="-342900" lvl="0" marL="342900" rtl="0" algn="l">
              <a:lnSpc>
                <a:spcPct val="100000"/>
              </a:lnSpc>
              <a:spcBef>
                <a:spcPts val="1200"/>
              </a:spcBef>
              <a:spcAft>
                <a:spcPts val="0"/>
              </a:spcAft>
              <a:buSzPts val="1440"/>
              <a:buChar char="►"/>
            </a:pPr>
            <a:r>
              <a:rPr b="1" lang="en-US">
                <a:latin typeface="Poppins"/>
                <a:ea typeface="Poppins"/>
                <a:cs typeface="Poppins"/>
                <a:sym typeface="Poppins"/>
              </a:rPr>
              <a:t>Menggunakan dataset yang lebih proporsional (tidak condong ke positive) untuk memperoleh model dengan akurasi yang lebih baik</a:t>
            </a:r>
            <a:endParaRPr b="1">
              <a:latin typeface="Poppins"/>
              <a:ea typeface="Poppins"/>
              <a:cs typeface="Poppins"/>
              <a:sym typeface="Poppins"/>
            </a:endParaRPr>
          </a:p>
          <a:p>
            <a:pPr indent="-251459" lvl="0" marL="342900" rtl="0" algn="l">
              <a:lnSpc>
                <a:spcPct val="100000"/>
              </a:lnSpc>
              <a:spcBef>
                <a:spcPts val="1200"/>
              </a:spcBef>
              <a:spcAft>
                <a:spcPts val="0"/>
              </a:spcAft>
              <a:buSzPts val="1440"/>
              <a:buNone/>
            </a:pPr>
            <a:r>
              <a:t/>
            </a:r>
            <a:endParaRPr b="1">
              <a:latin typeface="Poppins"/>
              <a:ea typeface="Poppins"/>
              <a:cs typeface="Poppins"/>
              <a:sym typeface="Poppins"/>
            </a:endParaRPr>
          </a:p>
          <a:p>
            <a:pPr indent="0" lvl="0" marL="0" rtl="0" algn="l">
              <a:lnSpc>
                <a:spcPct val="100000"/>
              </a:lnSpc>
              <a:spcBef>
                <a:spcPts val="1200"/>
              </a:spcBef>
              <a:spcAft>
                <a:spcPts val="0"/>
              </a:spcAft>
              <a:buSzPts val="1440"/>
              <a:buNone/>
            </a:pPr>
            <a:r>
              <a:t/>
            </a:r>
            <a:endParaRPr>
              <a:latin typeface="Poppins"/>
              <a:ea typeface="Poppins"/>
              <a:cs typeface="Poppins"/>
              <a:sym typeface="Poppins"/>
            </a:endParaRPr>
          </a:p>
        </p:txBody>
      </p:sp>
      <p:pic>
        <p:nvPicPr>
          <p:cNvPr id="290" name="Google Shape;290;p8"/>
          <p:cNvPicPr preferRelativeResize="0"/>
          <p:nvPr/>
        </p:nvPicPr>
        <p:blipFill rotWithShape="1">
          <a:blip r:embed="rId3">
            <a:alphaModFix/>
          </a:blip>
          <a:srcRect b="0" l="0" r="0" t="0"/>
          <a:stretch/>
        </p:blipFill>
        <p:spPr>
          <a:xfrm>
            <a:off x="-113643" y="-88189"/>
            <a:ext cx="1728367" cy="9266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292929"/>
              </a:buClr>
              <a:buSzPts val="3600"/>
              <a:buFont typeface="Montserrat"/>
              <a:buNone/>
            </a:pPr>
            <a:r>
              <a:rPr b="1" lang="en-US" sz="3600" u="sng">
                <a:solidFill>
                  <a:srgbClr val="292929"/>
                </a:solidFill>
                <a:latin typeface="Montserrat"/>
                <a:ea typeface="Montserrat"/>
                <a:cs typeface="Montserrat"/>
                <a:sym typeface="Montserrat"/>
              </a:rPr>
              <a:t>REFERENCES</a:t>
            </a:r>
            <a:endParaRPr/>
          </a:p>
        </p:txBody>
      </p:sp>
      <p:sp>
        <p:nvSpPr>
          <p:cNvPr id="296" name="Google Shape;296;p9"/>
          <p:cNvSpPr txBox="1"/>
          <p:nvPr>
            <p:ph idx="1" type="body"/>
          </p:nvPr>
        </p:nvSpPr>
        <p:spPr>
          <a:xfrm>
            <a:off x="677334" y="1377539"/>
            <a:ext cx="8596668" cy="5244934"/>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AutoNum type="arabicPeriod"/>
            </a:pPr>
            <a:r>
              <a:rPr lang="en-US" u="sng">
                <a:solidFill>
                  <a:schemeClr val="dk1"/>
                </a:solidFill>
                <a:hlinkClick r:id="rId3">
                  <a:extLst>
                    <a:ext uri="{A12FA001-AC4F-418D-AE19-62706E023703}">
                      <ahyp:hlinkClr val="tx"/>
                    </a:ext>
                  </a:extLst>
                </a:hlinkClick>
              </a:rPr>
              <a:t>https://dataindonesia.id/digital/detail/pengguna-twitter-di-indonesia-capai-1845-juta-pada-2022</a:t>
            </a:r>
            <a:endParaRPr>
              <a:solidFill>
                <a:schemeClr val="dk1"/>
              </a:solidFill>
            </a:endParaRPr>
          </a:p>
          <a:p>
            <a:pPr indent="-342900" lvl="0" marL="342900" rtl="0" algn="l">
              <a:lnSpc>
                <a:spcPct val="100000"/>
              </a:lnSpc>
              <a:spcBef>
                <a:spcPts val="1000"/>
              </a:spcBef>
              <a:spcAft>
                <a:spcPts val="0"/>
              </a:spcAft>
              <a:buSzPts val="1440"/>
              <a:buAutoNum type="arabicPeriod"/>
            </a:pPr>
            <a:r>
              <a:rPr lang="en-US" u="sng">
                <a:solidFill>
                  <a:schemeClr val="dk1"/>
                </a:solidFill>
                <a:hlinkClick r:id="rId4">
                  <a:extLst>
                    <a:ext uri="{A12FA001-AC4F-418D-AE19-62706E023703}">
                      <ahyp:hlinkClr val="tx"/>
                    </a:ext>
                  </a:extLst>
                </a:hlinkClick>
              </a:rPr>
              <a:t>https://www.kominfo.go.id/content/detail/10880/literasi-masyarakat-kuncan-use-media-social-sehat/0/sorotan_media</a:t>
            </a:r>
            <a:endParaRPr>
              <a:solidFill>
                <a:schemeClr val="dk1"/>
              </a:solidFill>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2022-11-21T14:41:01Z</dcterms:created>
  <dc:creator>Microsoft Office User</dc:creator>
</cp:coreProperties>
</file>