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5" r:id="rId6"/>
    <p:sldId id="274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549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0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5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03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58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42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13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54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20830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451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9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/>
              <a:t>Soft Computing</a:t>
            </a:r>
            <a:br>
              <a:rPr lang="en-ID"/>
            </a:br>
            <a:r>
              <a:rPr lang="en-ID"/>
              <a:t>Praktik</a:t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3200"/>
              <a:t> ~ ~ Meet 07 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Informatika</a:t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/>
              <a:t>Donny 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B74-4A23-677F-549D-1030968B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  <a:br>
              <a:rPr lang="en-US"/>
            </a:br>
            <a:r>
              <a:rPr lang="en-US"/>
              <a:t>Fuzzy Inference System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E200-9EC3-99A0-7D5A-F4DF44C21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Menggunakan Python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729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Suatu perusahaan penghasil bumbu dapur ingin menerapkan sistem berbasis fuzzy untuk menentukan jumlah bumbu dapur yang diproduksi dalam satu tahun.</a:t>
            </a:r>
          </a:p>
          <a:p>
            <a:r>
              <a:rPr lang="en-US" sz="1800">
                <a:latin typeface="Trebuchet MS" panose="020B0603020202020204" pitchFamily="34" charset="0"/>
              </a:rPr>
              <a:t>Jumlah bumbu dapur yang diproduksi akan dipengaruhi oleh beberapa faktor seperti Curah Hujan, Luas Lahan, dan Tingkat Permintaan  per Tahun.</a:t>
            </a:r>
          </a:p>
          <a:p>
            <a:r>
              <a:rPr lang="en-US" sz="1800">
                <a:latin typeface="Trebuchet MS" panose="020B0603020202020204" pitchFamily="34" charset="0"/>
              </a:rPr>
              <a:t>Dalam satu tahun pabrik ini mampu memproduksi paling sedikit 2300 ton bumbu dapur dan paling banyak 2.800.000 ton bumbu dapur.</a:t>
            </a:r>
          </a:p>
          <a:p>
            <a:r>
              <a:rPr lang="en-US" sz="1800">
                <a:latin typeface="Trebuchet MS" panose="020B0603020202020204" pitchFamily="34" charset="0"/>
              </a:rPr>
              <a:t>Adapun rentang semesta pembicaraan untuk faktor-faktor yang mempengaruhi produksi bumbu dapur adalah sebagai berikut:</a:t>
            </a:r>
          </a:p>
          <a:p>
            <a:endParaRPr lang="en-ID" sz="18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5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27CA5-4036-205E-9077-EAFCC41A0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73450"/>
              </p:ext>
            </p:extLst>
          </p:nvPr>
        </p:nvGraphicFramePr>
        <p:xfrm>
          <a:off x="2919709" y="2407920"/>
          <a:ext cx="8671560" cy="3779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2316">
                  <a:extLst>
                    <a:ext uri="{9D8B030D-6E8A-4147-A177-3AD203B41FA5}">
                      <a16:colId xmlns:a16="http://schemas.microsoft.com/office/drawing/2014/main" val="4015624245"/>
                    </a:ext>
                  </a:extLst>
                </a:gridCol>
                <a:gridCol w="1890754">
                  <a:extLst>
                    <a:ext uri="{9D8B030D-6E8A-4147-A177-3AD203B41FA5}">
                      <a16:colId xmlns:a16="http://schemas.microsoft.com/office/drawing/2014/main" val="2767014128"/>
                    </a:ext>
                  </a:extLst>
                </a:gridCol>
                <a:gridCol w="2471696">
                  <a:extLst>
                    <a:ext uri="{9D8B030D-6E8A-4147-A177-3AD203B41FA5}">
                      <a16:colId xmlns:a16="http://schemas.microsoft.com/office/drawing/2014/main" val="3543363883"/>
                    </a:ext>
                  </a:extLst>
                </a:gridCol>
                <a:gridCol w="2456794">
                  <a:extLst>
                    <a:ext uri="{9D8B030D-6E8A-4147-A177-3AD203B41FA5}">
                      <a16:colId xmlns:a16="http://schemas.microsoft.com/office/drawing/2014/main" val="118895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Faktor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Nama Himpunan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Domain</a:t>
                      </a:r>
                    </a:p>
                    <a:p>
                      <a:pPr algn="ctr"/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Semesta Pembicaraan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2934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Curah Hujan</a:t>
                      </a:r>
                    </a:p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(mm)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Rendah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31 – 360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31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s.d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689</a:t>
                      </a:r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09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Sedang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250 – 469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6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Tinggi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360 – 689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67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Luas Lahan</a:t>
                      </a:r>
                    </a:p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(hektar)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Kecil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12.500 - 20.964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12.500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s.d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29.368</a:t>
                      </a:r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6539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Sedang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18.163 - 23.766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377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Besar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20.964 - 29.368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3043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Tingkat Permintaan</a:t>
                      </a:r>
                    </a:p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(ton)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Rendah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3.003.550 - 4.200.000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3.003.550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s.d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4.200.000</a:t>
                      </a:r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7024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Tinggi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3.003.550 - 4.200.000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7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8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27CA5-4036-205E-9077-EAFCC41A0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14735"/>
              </p:ext>
            </p:extLst>
          </p:nvPr>
        </p:nvGraphicFramePr>
        <p:xfrm>
          <a:off x="2919709" y="2407920"/>
          <a:ext cx="867156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9616">
                  <a:extLst>
                    <a:ext uri="{9D8B030D-6E8A-4147-A177-3AD203B41FA5}">
                      <a16:colId xmlns:a16="http://schemas.microsoft.com/office/drawing/2014/main" val="4015624245"/>
                    </a:ext>
                  </a:extLst>
                </a:gridCol>
                <a:gridCol w="2243454">
                  <a:extLst>
                    <a:ext uri="{9D8B030D-6E8A-4147-A177-3AD203B41FA5}">
                      <a16:colId xmlns:a16="http://schemas.microsoft.com/office/drawing/2014/main" val="2767014128"/>
                    </a:ext>
                  </a:extLst>
                </a:gridCol>
                <a:gridCol w="2709821">
                  <a:extLst>
                    <a:ext uri="{9D8B030D-6E8A-4147-A177-3AD203B41FA5}">
                      <a16:colId xmlns:a16="http://schemas.microsoft.com/office/drawing/2014/main" val="3543363883"/>
                    </a:ext>
                  </a:extLst>
                </a:gridCol>
                <a:gridCol w="2218669">
                  <a:extLst>
                    <a:ext uri="{9D8B030D-6E8A-4147-A177-3AD203B41FA5}">
                      <a16:colId xmlns:a16="http://schemas.microsoft.com/office/drawing/2014/main" val="118895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Faktor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Nama Himpunan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Domain</a:t>
                      </a:r>
                    </a:p>
                    <a:p>
                      <a:pPr algn="ctr"/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Semesta Pembicaraan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2934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Produksi Bumbu Dapur</a:t>
                      </a:r>
                    </a:p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(ton)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Sedikit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2.300 - 1.401.150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2.300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s.d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2.800.000</a:t>
                      </a:r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09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Sedang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934.867 - 1.867.434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6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Banyak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1.401.150 - 2.800.000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97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1457324"/>
            <a:ext cx="8770571" cy="5229225"/>
          </a:xfrm>
          <a:solidFill>
            <a:srgbClr val="FDFCFA"/>
          </a:solidFill>
        </p:spPr>
        <p:txBody>
          <a:bodyPr>
            <a:normAutofit fontScale="55000" lnSpcReduction="20000"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Adapun Rule yang didapatkan dari expert di perusahaan tersebut adalah sbeagai berikut:</a:t>
            </a:r>
          </a:p>
          <a:p>
            <a:endParaRPr lang="en-US" sz="180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rendah  AND  luas lahan kecil  AND  permintaan bumbu rendah  THEN  produksi bumbu sedikit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rendah  AND  luas lahan kecil  AND  permintaan bumbu tinggi  THEN  produksi bumbu sedang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rendah  AND  luas lahan sedang  AND  permintaan bumbu rendah  THEN  produksi bumbu sedikit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rendah  AND  luas lahan sedang  AND  permintaan bumbu tinggi  THEN  produksi bumbu banyak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rendah  AND  luas lahan besar  AND  permintaan bumbu rendah  THEN  produksi bumbu sedikit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rendah  AND  luas lahan besar  AND  permintaan bumbu tinggi  THEN  produksi bumbu sedang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sedang  AND  luas lahan kecil  AND  permintaan bumbu rendah  THEN  produksi bumbu sedikit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sedang  AND  luas lahan kecil  AND  permintaan bumbu tinggi  THEN  produksi bumbu banyak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sedang  AND  luas lahan sedang  AND  permintaan bumbu rendah  THEN  produksi bumbu sedang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sedang  AND  luas lahan sedang  AND  permintaan bumbu tinggi  THEN  produksi bumbu banyak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sedang  AND  luas lahan besar  AND  permintaan bumbu rendah  THEN  produksi bumbu sedang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sedang  AND  luas lahan besar  AND  permintaan bumbu tinggi  THEN  produksi bumbu banyak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tinggi  AND  luas lahan kecil  AND  permintaan bumbu rendah  THEN  produksi bumbu sedikit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tinggi  AND  luas lahan kecil  AND  permintaan bumbu tinggi  THEN  produksi bumbu sedang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tinggi  AND  luas lahan sedang  AND  permintaan bumbu rendah  THEN  produksi bumbu sedang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tinggi  AND  luas lahan sedang  AND  permintaan bumbu tinggi  THEN  produksi bumbu banyak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tinggi  AND  luas lahan besar  AND  permintaan bumbu rendah  THEN  produksi bumbu sedikit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>
                <a:latin typeface="Trebuchet MS" panose="020B0603020202020204" pitchFamily="34" charset="0"/>
              </a:rPr>
              <a:t> IF curah hujan tinggi  AND  luas lahan besar  AND  permintaan bumbu tinggi  THEN  produksi bumbu banyak </a:t>
            </a:r>
          </a:p>
        </p:txBody>
      </p:sp>
    </p:spTree>
    <p:extLst>
      <p:ext uri="{BB962C8B-B14F-4D97-AF65-F5344CB8AC3E}">
        <p14:creationId xmlns:p14="http://schemas.microsoft.com/office/powerpoint/2010/main" val="238815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651" y="2438400"/>
            <a:ext cx="8770571" cy="3651504"/>
          </a:xfrm>
        </p:spPr>
        <p:txBody>
          <a:bodyPr>
            <a:normAutofit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Buatlah program menggunakan python yang mengimplementasikan metode fuzzy untuk mencari tahu berapa ton bumbu dapur yang harus diproduksi jika:</a:t>
            </a:r>
          </a:p>
          <a:p>
            <a:pPr lvl="1"/>
            <a:r>
              <a:rPr lang="en-US">
                <a:latin typeface="Trebuchet MS" panose="020B0603020202020204" pitchFamily="34" charset="0"/>
              </a:rPr>
              <a:t>Curah hujan : 200 mm</a:t>
            </a:r>
          </a:p>
          <a:p>
            <a:pPr lvl="1"/>
            <a:r>
              <a:rPr lang="en-US">
                <a:latin typeface="Trebuchet MS" panose="020B0603020202020204" pitchFamily="34" charset="0"/>
              </a:rPr>
              <a:t>Luas lahan : 15.000  hektar</a:t>
            </a:r>
          </a:p>
          <a:p>
            <a:pPr lvl="1"/>
            <a:r>
              <a:rPr lang="en-US">
                <a:latin typeface="Trebuchet MS" panose="020B0603020202020204" pitchFamily="34" charset="0"/>
              </a:rPr>
              <a:t>Tingkat Permintaan : 3.800.000</a:t>
            </a:r>
          </a:p>
          <a:p>
            <a:r>
              <a:rPr lang="en-US" sz="1800">
                <a:latin typeface="Trebuchet MS" panose="020B0603020202020204" pitchFamily="34" charset="0"/>
              </a:rPr>
              <a:t>Tampilkan grafik fungsi keanggotan untuk setiap variabel input dan output yang ada pada kasus ini pada program yang Anda buat.</a:t>
            </a:r>
          </a:p>
          <a:p>
            <a:r>
              <a:rPr lang="en-US" sz="1800">
                <a:latin typeface="Trebuchet MS" panose="020B0603020202020204" pitchFamily="34" charset="0"/>
              </a:rPr>
              <a:t>Tampilkan pula grafik hasil agregat akhir (bangunan fuzzy) untuk kasus ini pada program yang Anda buat</a:t>
            </a:r>
          </a:p>
          <a:p>
            <a:endParaRPr lang="en-ID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3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Petunjuk Pengumpulan Tugas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651" y="2438400"/>
            <a:ext cx="8770571" cy="3651504"/>
          </a:xfrm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</a:rPr>
              <a:t>File yang dikumpulkan adalah file dengan format ipynb</a:t>
            </a: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</a:rPr>
              <a:t>Rename file ipynb yang akan dikumpulkan menjadi:</a:t>
            </a:r>
          </a:p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M07_SCP_NPM_Nama Lengkap.pdf</a:t>
            </a: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</a:rPr>
              <a:t>Pengumpulan dilakukan hanya melalui elerning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</a:rPr>
              <a:t>Batas pembukaan portal pengumpulan tugas:</a:t>
            </a:r>
          </a:p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ID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Minggu, 13 November 2022 Pukul </a:t>
            </a:r>
            <a:r>
              <a:rPr lang="en-ID" smtClean="0">
                <a:solidFill>
                  <a:srgbClr val="FF0000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kumimoji="0" lang="en-ID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.00 </a:t>
            </a:r>
            <a:r>
              <a:rPr kumimoji="0" lang="en-ID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WIB</a:t>
            </a:r>
          </a:p>
        </p:txBody>
      </p:sp>
    </p:spTree>
    <p:extLst>
      <p:ext uri="{BB962C8B-B14F-4D97-AF65-F5344CB8AC3E}">
        <p14:creationId xmlns:p14="http://schemas.microsoft.com/office/powerpoint/2010/main" val="312777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1B19-CA7D-E0AA-27C7-9C7D06D6529D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rebuchet MS" panose="020B0603020202020204" pitchFamily="34" charset="0"/>
                <a:cs typeface="Traditional Arabic" panose="02020603050405020304" pitchFamily="18" charset="-78"/>
              </a:rPr>
              <a:t>Selamat Mengerajakan</a:t>
            </a:r>
            <a:endParaRPr lang="en-ID">
              <a:latin typeface="Trebuchet MS" panose="020B0603020202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754629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618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Candara</vt:lpstr>
      <vt:lpstr>Corbel</vt:lpstr>
      <vt:lpstr>Tahoma</vt:lpstr>
      <vt:lpstr>Traditional Arabic</vt:lpstr>
      <vt:lpstr>Trebuchet MS</vt:lpstr>
      <vt:lpstr>Feathered</vt:lpstr>
      <vt:lpstr> Soft Computing Praktik   ~ ~ Meet 07 ~ ~  Program Studi Informatika Universitas Teknologi Yogyakarta</vt:lpstr>
      <vt:lpstr>Latihan Fuzzy Inference System</vt:lpstr>
      <vt:lpstr>Kasus</vt:lpstr>
      <vt:lpstr>Kasus</vt:lpstr>
      <vt:lpstr>Kasus</vt:lpstr>
      <vt:lpstr>Kasus</vt:lpstr>
      <vt:lpstr>Tugas</vt:lpstr>
      <vt:lpstr>Petunjuk Pengumpulan Tugas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DonnyAvianto</dc:creator>
  <cp:lastModifiedBy>Donny Avianto</cp:lastModifiedBy>
  <cp:revision>9</cp:revision>
  <dcterms:created xsi:type="dcterms:W3CDTF">2022-10-29T06:04:44Z</dcterms:created>
  <dcterms:modified xsi:type="dcterms:W3CDTF">2022-11-12T09:11:47Z</dcterms:modified>
</cp:coreProperties>
</file>