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6858000" cx="9144000"/>
  <p:notesSz cx="6858000" cy="9144000"/>
  <p:embeddedFontLst>
    <p:embeddedFont>
      <p:font typeface="Corsiva"/>
      <p:regular r:id="rId41"/>
      <p:bold r:id="rId42"/>
      <p:italic r:id="rId43"/>
      <p:boldItalic r:id="rId44"/>
    </p:embeddedFont>
    <p:embeddedFont>
      <p:font typeface="Tahoma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7" roundtripDataSignature="AMtx7mjRPHVdO6YFK+ossRQMMp0CI4bk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Corsiva-bold.fntdata"/><Relationship Id="rId41" Type="http://schemas.openxmlformats.org/officeDocument/2006/relationships/font" Target="fonts/Corsiva-regular.fntdata"/><Relationship Id="rId22" Type="http://schemas.openxmlformats.org/officeDocument/2006/relationships/slide" Target="slides/slide16.xml"/><Relationship Id="rId44" Type="http://schemas.openxmlformats.org/officeDocument/2006/relationships/font" Target="fonts/Corsiva-boldItalic.fntdata"/><Relationship Id="rId21" Type="http://schemas.openxmlformats.org/officeDocument/2006/relationships/slide" Target="slides/slide15.xml"/><Relationship Id="rId43" Type="http://schemas.openxmlformats.org/officeDocument/2006/relationships/font" Target="fonts/Corsiva-italic.fntdata"/><Relationship Id="rId24" Type="http://schemas.openxmlformats.org/officeDocument/2006/relationships/slide" Target="slides/slide18.xml"/><Relationship Id="rId46" Type="http://schemas.openxmlformats.org/officeDocument/2006/relationships/font" Target="fonts/Tahoma-bold.fntdata"/><Relationship Id="rId23" Type="http://schemas.openxmlformats.org/officeDocument/2006/relationships/slide" Target="slides/slide17.xml"/><Relationship Id="rId45" Type="http://schemas.openxmlformats.org/officeDocument/2006/relationships/font" Target="fonts/Tahoma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customschemas.google.com/relationships/presentationmetadata" Target="meta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6"/>
          <p:cNvSpPr txBox="1"/>
          <p:nvPr>
            <p:ph type="ctrTitle"/>
          </p:nvPr>
        </p:nvSpPr>
        <p:spPr>
          <a:xfrm>
            <a:off x="990600" y="11430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6"/>
          <p:cNvSpPr txBox="1"/>
          <p:nvPr>
            <p:ph idx="1" type="subTitle"/>
          </p:nvPr>
        </p:nvSpPr>
        <p:spPr>
          <a:xfrm>
            <a:off x="1371600" y="3352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6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6"/>
          <p:cNvSpPr txBox="1"/>
          <p:nvPr>
            <p:ph type="title"/>
          </p:nvPr>
        </p:nvSpPr>
        <p:spPr>
          <a:xfrm>
            <a:off x="1150937" y="214312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6"/>
          <p:cNvSpPr txBox="1"/>
          <p:nvPr>
            <p:ph idx="1" type="body"/>
          </p:nvPr>
        </p:nvSpPr>
        <p:spPr>
          <a:xfrm>
            <a:off x="304800" y="1524000"/>
            <a:ext cx="4248150" cy="4608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97" name="Google Shape;97;p46"/>
          <p:cNvSpPr txBox="1"/>
          <p:nvPr>
            <p:ph idx="2" type="body"/>
          </p:nvPr>
        </p:nvSpPr>
        <p:spPr>
          <a:xfrm>
            <a:off x="4705350" y="1524000"/>
            <a:ext cx="4249738" cy="4608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98" name="Google Shape;98;p46"/>
          <p:cNvSpPr txBox="1"/>
          <p:nvPr>
            <p:ph idx="10" type="dt"/>
          </p:nvPr>
        </p:nvSpPr>
        <p:spPr>
          <a:xfrm>
            <a:off x="30480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6"/>
          <p:cNvSpPr txBox="1"/>
          <p:nvPr>
            <p:ph idx="11" type="ftr"/>
          </p:nvPr>
        </p:nvSpPr>
        <p:spPr>
          <a:xfrm>
            <a:off x="30480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6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104" name="Google Shape;104;p47"/>
          <p:cNvSpPr txBox="1"/>
          <p:nvPr>
            <p:ph idx="10" type="dt"/>
          </p:nvPr>
        </p:nvSpPr>
        <p:spPr>
          <a:xfrm>
            <a:off x="30480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7"/>
          <p:cNvSpPr txBox="1"/>
          <p:nvPr>
            <p:ph idx="11" type="ftr"/>
          </p:nvPr>
        </p:nvSpPr>
        <p:spPr>
          <a:xfrm>
            <a:off x="30480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7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8"/>
          <p:cNvSpPr txBox="1"/>
          <p:nvPr>
            <p:ph type="title"/>
          </p:nvPr>
        </p:nvSpPr>
        <p:spPr>
          <a:xfrm>
            <a:off x="1150937" y="214312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8"/>
          <p:cNvSpPr txBox="1"/>
          <p:nvPr>
            <p:ph idx="1" type="body"/>
          </p:nvPr>
        </p:nvSpPr>
        <p:spPr>
          <a:xfrm>
            <a:off x="304800" y="1524000"/>
            <a:ext cx="8650287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0" type="dt"/>
          </p:nvPr>
        </p:nvSpPr>
        <p:spPr>
          <a:xfrm>
            <a:off x="30480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1" type="ftr"/>
          </p:nvPr>
        </p:nvSpPr>
        <p:spPr>
          <a:xfrm>
            <a:off x="30480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8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9"/>
          <p:cNvSpPr txBox="1"/>
          <p:nvPr>
            <p:ph type="title"/>
          </p:nvPr>
        </p:nvSpPr>
        <p:spPr>
          <a:xfrm rot="5400000">
            <a:off x="4914901" y="2092326"/>
            <a:ext cx="5918200" cy="2162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" type="body"/>
          </p:nvPr>
        </p:nvSpPr>
        <p:spPr>
          <a:xfrm rot="5400000">
            <a:off x="513557" y="5556"/>
            <a:ext cx="5918200" cy="6335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10" type="dt"/>
          </p:nvPr>
        </p:nvSpPr>
        <p:spPr>
          <a:xfrm>
            <a:off x="30480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9"/>
          <p:cNvSpPr txBox="1"/>
          <p:nvPr>
            <p:ph idx="11" type="ftr"/>
          </p:nvPr>
        </p:nvSpPr>
        <p:spPr>
          <a:xfrm>
            <a:off x="30480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9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0"/>
          <p:cNvSpPr txBox="1"/>
          <p:nvPr>
            <p:ph type="title"/>
          </p:nvPr>
        </p:nvSpPr>
        <p:spPr>
          <a:xfrm>
            <a:off x="1150937" y="214312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0"/>
          <p:cNvSpPr txBox="1"/>
          <p:nvPr>
            <p:ph idx="1" type="body"/>
          </p:nvPr>
        </p:nvSpPr>
        <p:spPr>
          <a:xfrm rot="5400000">
            <a:off x="2325687" y="-496887"/>
            <a:ext cx="4608512" cy="865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9" name="Google Shape;59;p40"/>
          <p:cNvSpPr txBox="1"/>
          <p:nvPr>
            <p:ph idx="10" type="dt"/>
          </p:nvPr>
        </p:nvSpPr>
        <p:spPr>
          <a:xfrm>
            <a:off x="30480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1" type="ftr"/>
          </p:nvPr>
        </p:nvSpPr>
        <p:spPr>
          <a:xfrm>
            <a:off x="30480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0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4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66" name="Google Shape;66;p41"/>
          <p:cNvSpPr txBox="1"/>
          <p:nvPr>
            <p:ph idx="10" type="dt"/>
          </p:nvPr>
        </p:nvSpPr>
        <p:spPr>
          <a:xfrm>
            <a:off x="30480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 txBox="1"/>
          <p:nvPr>
            <p:ph idx="11" type="ftr"/>
          </p:nvPr>
        </p:nvSpPr>
        <p:spPr>
          <a:xfrm>
            <a:off x="30480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1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72" name="Google Shape;72;p4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73" name="Google Shape;73;p42"/>
          <p:cNvSpPr txBox="1"/>
          <p:nvPr>
            <p:ph idx="10" type="dt"/>
          </p:nvPr>
        </p:nvSpPr>
        <p:spPr>
          <a:xfrm>
            <a:off x="30480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2"/>
          <p:cNvSpPr txBox="1"/>
          <p:nvPr>
            <p:ph idx="11" type="ftr"/>
          </p:nvPr>
        </p:nvSpPr>
        <p:spPr>
          <a:xfrm>
            <a:off x="30480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2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3"/>
          <p:cNvSpPr txBox="1"/>
          <p:nvPr>
            <p:ph idx="10" type="dt"/>
          </p:nvPr>
        </p:nvSpPr>
        <p:spPr>
          <a:xfrm>
            <a:off x="30480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3"/>
          <p:cNvSpPr txBox="1"/>
          <p:nvPr>
            <p:ph idx="11" type="ftr"/>
          </p:nvPr>
        </p:nvSpPr>
        <p:spPr>
          <a:xfrm>
            <a:off x="30480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3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4"/>
          <p:cNvSpPr txBox="1"/>
          <p:nvPr>
            <p:ph type="title"/>
          </p:nvPr>
        </p:nvSpPr>
        <p:spPr>
          <a:xfrm>
            <a:off x="1150937" y="214312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4"/>
          <p:cNvSpPr txBox="1"/>
          <p:nvPr>
            <p:ph idx="10" type="dt"/>
          </p:nvPr>
        </p:nvSpPr>
        <p:spPr>
          <a:xfrm>
            <a:off x="30480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4"/>
          <p:cNvSpPr txBox="1"/>
          <p:nvPr>
            <p:ph idx="11" type="ftr"/>
          </p:nvPr>
        </p:nvSpPr>
        <p:spPr>
          <a:xfrm>
            <a:off x="30480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4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88" name="Google Shape;88;p4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89" name="Google Shape;89;p4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90" name="Google Shape;90;p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91" name="Google Shape;91;p45"/>
          <p:cNvSpPr txBox="1"/>
          <p:nvPr>
            <p:ph idx="10" type="dt"/>
          </p:nvPr>
        </p:nvSpPr>
        <p:spPr>
          <a:xfrm>
            <a:off x="30480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5"/>
          <p:cNvSpPr txBox="1"/>
          <p:nvPr>
            <p:ph idx="11" type="ftr"/>
          </p:nvPr>
        </p:nvSpPr>
        <p:spPr>
          <a:xfrm>
            <a:off x="30480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5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5"/>
          <p:cNvGrpSpPr/>
          <p:nvPr/>
        </p:nvGrpSpPr>
        <p:grpSpPr>
          <a:xfrm>
            <a:off x="0" y="1905000"/>
            <a:ext cx="9009062" cy="1052512"/>
            <a:chOff x="0" y="1536"/>
            <a:chExt cx="5675" cy="663"/>
          </a:xfrm>
        </p:grpSpPr>
        <p:grpSp>
          <p:nvGrpSpPr>
            <p:cNvPr id="11" name="Google Shape;11;p35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Google Shape;12;p35"/>
              <p:cNvSpPr txBox="1"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35"/>
              <p:cNvSpPr txBox="1"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" name="Google Shape;14;p35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5" name="Google Shape;15;p35"/>
              <p:cNvSpPr txBox="1"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35"/>
              <p:cNvSpPr txBox="1"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7" name="Google Shape;17;p35"/>
            <p:cNvSpPr txBox="1"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" name="Google Shape;18;p35"/>
            <p:cNvSpPr txBox="1"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" name="Google Shape;19;p35"/>
            <p:cNvSpPr txBox="1"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0" name="Google Shape;20;p35"/>
          <p:cNvSpPr txBox="1"/>
          <p:nvPr>
            <p:ph type="title"/>
          </p:nvPr>
        </p:nvSpPr>
        <p:spPr>
          <a:xfrm>
            <a:off x="1150937" y="214312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35"/>
          <p:cNvSpPr txBox="1"/>
          <p:nvPr>
            <p:ph idx="1" type="body"/>
          </p:nvPr>
        </p:nvSpPr>
        <p:spPr>
          <a:xfrm>
            <a:off x="304800" y="1524000"/>
            <a:ext cx="8650287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" name="Google Shape;22;p35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Google Shape;23;p35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35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7"/>
          <p:cNvSpPr txBox="1"/>
          <p:nvPr/>
        </p:nvSpPr>
        <p:spPr>
          <a:xfrm>
            <a:off x="417512" y="53340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Google Shape;33;p37"/>
          <p:cNvSpPr txBox="1"/>
          <p:nvPr/>
        </p:nvSpPr>
        <p:spPr>
          <a:xfrm>
            <a:off x="800100" y="53340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" name="Google Shape;34;p37"/>
          <p:cNvSpPr txBox="1"/>
          <p:nvPr/>
        </p:nvSpPr>
        <p:spPr>
          <a:xfrm>
            <a:off x="541337" y="95567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" name="Google Shape;35;p37"/>
          <p:cNvSpPr txBox="1"/>
          <p:nvPr/>
        </p:nvSpPr>
        <p:spPr>
          <a:xfrm>
            <a:off x="911225" y="95567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Google Shape;36;p37"/>
          <p:cNvSpPr txBox="1"/>
          <p:nvPr/>
        </p:nvSpPr>
        <p:spPr>
          <a:xfrm>
            <a:off x="127000" y="88265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" name="Google Shape;37;p37"/>
          <p:cNvSpPr txBox="1"/>
          <p:nvPr/>
        </p:nvSpPr>
        <p:spPr>
          <a:xfrm>
            <a:off x="762000" y="42545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" name="Google Shape;38;p37"/>
          <p:cNvSpPr txBox="1"/>
          <p:nvPr/>
        </p:nvSpPr>
        <p:spPr>
          <a:xfrm>
            <a:off x="442912" y="121602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" name="Google Shape;39;p37"/>
          <p:cNvSpPr txBox="1"/>
          <p:nvPr>
            <p:ph type="title"/>
          </p:nvPr>
        </p:nvSpPr>
        <p:spPr>
          <a:xfrm>
            <a:off x="1150937" y="214312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" name="Google Shape;40;p37"/>
          <p:cNvSpPr txBox="1"/>
          <p:nvPr>
            <p:ph idx="1" type="body"/>
          </p:nvPr>
        </p:nvSpPr>
        <p:spPr>
          <a:xfrm>
            <a:off x="304800" y="1524000"/>
            <a:ext cx="8650287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1" name="Google Shape;41;p37"/>
          <p:cNvSpPr txBox="1"/>
          <p:nvPr>
            <p:ph idx="10" type="dt"/>
          </p:nvPr>
        </p:nvSpPr>
        <p:spPr>
          <a:xfrm>
            <a:off x="30480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2" name="Google Shape;42;p37"/>
          <p:cNvSpPr txBox="1"/>
          <p:nvPr>
            <p:ph idx="11" type="ftr"/>
          </p:nvPr>
        </p:nvSpPr>
        <p:spPr>
          <a:xfrm>
            <a:off x="30480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Google Shape;43;p37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/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2" name="Google Shape;112;p1"/>
          <p:cNvSpPr txBox="1"/>
          <p:nvPr>
            <p:ph type="ctrTitle"/>
          </p:nvPr>
        </p:nvSpPr>
        <p:spPr>
          <a:xfrm>
            <a:off x="990600" y="1143000"/>
            <a:ext cx="7772400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Constraint Satisfaction Problems</a:t>
            </a:r>
            <a:endParaRPr/>
          </a:p>
        </p:txBody>
      </p:sp>
      <p:sp>
        <p:nvSpPr>
          <p:cNvPr id="113" name="Google Shape;113;p1"/>
          <p:cNvSpPr txBox="1"/>
          <p:nvPr>
            <p:ph idx="1" type="subTitle"/>
          </p:nvPr>
        </p:nvSpPr>
        <p:spPr>
          <a:xfrm>
            <a:off x="1371600" y="3352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Chapter 5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Section 1 –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79" name="Google Shape;179;p10"/>
          <p:cNvSpPr txBox="1"/>
          <p:nvPr>
            <p:ph type="title"/>
          </p:nvPr>
        </p:nvSpPr>
        <p:spPr>
          <a:xfrm>
            <a:off x="1150937" y="214312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Real-world CSPs</a:t>
            </a:r>
            <a:endParaRPr/>
          </a:p>
        </p:txBody>
      </p:sp>
      <p:sp>
        <p:nvSpPr>
          <p:cNvPr id="180" name="Google Shape;180;p10"/>
          <p:cNvSpPr txBox="1"/>
          <p:nvPr>
            <p:ph idx="1" type="body"/>
          </p:nvPr>
        </p:nvSpPr>
        <p:spPr>
          <a:xfrm>
            <a:off x="304800" y="1533525"/>
            <a:ext cx="8650287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Assignment problems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e.g., who teaches what class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Timetabling problems</a:t>
            </a: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e.g., which class is offered when and where?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Transportation scheduling</a:t>
            </a: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Factory scheduling</a:t>
            </a: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Notice that many real-world problems involve real-valued variables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86" name="Google Shape;186;p11"/>
          <p:cNvSpPr txBox="1"/>
          <p:nvPr>
            <p:ph type="title"/>
          </p:nvPr>
        </p:nvSpPr>
        <p:spPr>
          <a:xfrm>
            <a:off x="1150937" y="214312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Standard search formulation (incremental)</a:t>
            </a:r>
            <a:endParaRPr/>
          </a:p>
        </p:txBody>
      </p:sp>
      <p:sp>
        <p:nvSpPr>
          <p:cNvPr id="187" name="Google Shape;187;p11"/>
          <p:cNvSpPr txBox="1"/>
          <p:nvPr>
            <p:ph idx="1" type="body"/>
          </p:nvPr>
        </p:nvSpPr>
        <p:spPr>
          <a:xfrm>
            <a:off x="304800" y="1524000"/>
            <a:ext cx="8650287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81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Let's start with the straightforward approach, then fix it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304800" lvl="0" marL="381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1000" lvl="0" marL="381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 are defined by the values assigned so far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381000" lvl="0" marL="381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Initial state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the empty assignment { }</a:t>
            </a:r>
            <a:endParaRPr/>
          </a:p>
          <a:p>
            <a:pPr indent="-381000" lvl="0" marL="381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Successor function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assign a value to an unassigned variable that does not conflict with current assignment</a:t>
            </a:r>
            <a:endParaRPr/>
          </a:p>
          <a:p>
            <a:pPr indent="-342900" lvl="1" marL="8001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🡪 fail if no legal assignments</a:t>
            </a:r>
            <a:b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381000" lvl="0" marL="381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Goal test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the current assignment is complete</a:t>
            </a:r>
            <a:endParaRPr/>
          </a:p>
          <a:p>
            <a:pPr indent="-304800" lvl="0" marL="381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1000" lvl="0" marL="381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is the same for all CSPs</a:t>
            </a:r>
            <a:endParaRPr/>
          </a:p>
          <a:p>
            <a:pPr indent="-381000" lvl="0" marL="381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Every solution appears at depth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variables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🡪 use depth-first search</a:t>
            </a:r>
            <a:endParaRPr/>
          </a:p>
          <a:p>
            <a:pPr indent="-381000" lvl="0" marL="381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Path is irrelevant, so can also use complete-state formulation</a:t>
            </a:r>
            <a:endParaRPr/>
          </a:p>
          <a:p>
            <a:pPr indent="-381000" lvl="0" marL="381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 = (n - </a:t>
            </a:r>
            <a:r>
              <a:rPr b="0" i="0" lang="en-US" sz="20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l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)d at depth </a:t>
            </a:r>
            <a:r>
              <a:rPr b="0" i="0" lang="en-US" sz="20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l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hence n!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leaves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93" name="Google Shape;193;p12"/>
          <p:cNvSpPr txBox="1"/>
          <p:nvPr>
            <p:ph type="title"/>
          </p:nvPr>
        </p:nvSpPr>
        <p:spPr>
          <a:xfrm>
            <a:off x="1150937" y="214312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Backtracking search</a:t>
            </a:r>
            <a:endParaRPr/>
          </a:p>
        </p:txBody>
      </p:sp>
      <p:sp>
        <p:nvSpPr>
          <p:cNvPr id="194" name="Google Shape;194;p12"/>
          <p:cNvSpPr txBox="1"/>
          <p:nvPr>
            <p:ph idx="1" type="body"/>
          </p:nvPr>
        </p:nvSpPr>
        <p:spPr>
          <a:xfrm>
            <a:off x="304800" y="1524000"/>
            <a:ext cx="8650287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Variable assignments are </a:t>
            </a:r>
            <a:r>
              <a:rPr b="0" i="0" lang="en-US" sz="20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commutative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}, i.e.,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 WA = red then NT = green ] same as [ NT = green then WA = red ]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667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Only need to consider assignments to a single variable at each node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🡪 b = d and there are $d^n$ leaves</a:t>
            </a:r>
            <a:b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667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Depth-first search for CSPs with single-variable assignments is called </a:t>
            </a:r>
            <a:r>
              <a:rPr b="0" i="0" lang="en-US" sz="20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backtracking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search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667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Backtracking search is the basic uninformed algorithm for CSPs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667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solve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-queens for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≈ 25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00" name="Google Shape;200;p13"/>
          <p:cNvSpPr txBox="1"/>
          <p:nvPr>
            <p:ph type="title"/>
          </p:nvPr>
        </p:nvSpPr>
        <p:spPr>
          <a:xfrm>
            <a:off x="1150937" y="214312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Backtracking search</a:t>
            </a:r>
            <a:endParaRPr/>
          </a:p>
        </p:txBody>
      </p:sp>
      <p:pic>
        <p:nvPicPr>
          <p:cNvPr id="201" name="Google Shape;201;p13"/>
          <p:cNvPicPr preferRelativeResize="0"/>
          <p:nvPr/>
        </p:nvPicPr>
        <p:blipFill rotWithShape="1">
          <a:blip r:embed="rId3">
            <a:alphaModFix/>
          </a:blip>
          <a:srcRect b="29166" l="17187" r="13281" t="21873"/>
          <a:stretch/>
        </p:blipFill>
        <p:spPr>
          <a:xfrm>
            <a:off x="609600" y="1371600"/>
            <a:ext cx="7848600" cy="4144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07" name="Google Shape;207;p14"/>
          <p:cNvSpPr txBox="1"/>
          <p:nvPr>
            <p:ph type="title"/>
          </p:nvPr>
        </p:nvSpPr>
        <p:spPr>
          <a:xfrm>
            <a:off x="1150937" y="214312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Backtracking example</a:t>
            </a:r>
            <a:endParaRPr/>
          </a:p>
        </p:txBody>
      </p:sp>
      <p:pic>
        <p:nvPicPr>
          <p:cNvPr descr="backtrack-progress1c" id="208" name="Google Shape;20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3062" y="1619250"/>
            <a:ext cx="5857875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backtrack-progress2c" id="214" name="Google Shape;21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3062" y="1619250"/>
            <a:ext cx="5857875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5"/>
          <p:cNvSpPr txBox="1"/>
          <p:nvPr>
            <p:ph type="title"/>
          </p:nvPr>
        </p:nvSpPr>
        <p:spPr>
          <a:xfrm>
            <a:off x="1150937" y="214312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Backtracking example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21" name="Google Shape;221;p16"/>
          <p:cNvSpPr txBox="1"/>
          <p:nvPr>
            <p:ph type="title"/>
          </p:nvPr>
        </p:nvSpPr>
        <p:spPr>
          <a:xfrm>
            <a:off x="1150937" y="214312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Backtracking example</a:t>
            </a:r>
            <a:endParaRPr/>
          </a:p>
        </p:txBody>
      </p:sp>
      <p:pic>
        <p:nvPicPr>
          <p:cNvPr descr="backtrack-progress3c" id="222" name="Google Shape;2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3062" y="1619250"/>
            <a:ext cx="5857875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28" name="Google Shape;228;p17"/>
          <p:cNvSpPr txBox="1"/>
          <p:nvPr>
            <p:ph type="title"/>
          </p:nvPr>
        </p:nvSpPr>
        <p:spPr>
          <a:xfrm>
            <a:off x="1150937" y="214312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Backtracking example</a:t>
            </a:r>
            <a:endParaRPr/>
          </a:p>
        </p:txBody>
      </p:sp>
      <p:pic>
        <p:nvPicPr>
          <p:cNvPr descr="backtrack-progress4c" id="229" name="Google Shape;22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3062" y="1619250"/>
            <a:ext cx="5857875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35" name="Google Shape;235;p18"/>
          <p:cNvSpPr txBox="1"/>
          <p:nvPr>
            <p:ph type="title"/>
          </p:nvPr>
        </p:nvSpPr>
        <p:spPr>
          <a:xfrm>
            <a:off x="1150937" y="214312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Improving backtracking efficiency</a:t>
            </a:r>
            <a:endParaRPr/>
          </a:p>
        </p:txBody>
      </p:sp>
      <p:sp>
        <p:nvSpPr>
          <p:cNvPr id="236" name="Google Shape;236;p18"/>
          <p:cNvSpPr txBox="1"/>
          <p:nvPr>
            <p:ph idx="1" type="body"/>
          </p:nvPr>
        </p:nvSpPr>
        <p:spPr>
          <a:xfrm>
            <a:off x="304800" y="1524000"/>
            <a:ext cx="8650287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General-purpose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methods can give huge gains in speed:</a:t>
            </a:r>
            <a:b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variable should be assigned next?</a:t>
            </a: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what order should its values be tried?</a:t>
            </a: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we detect inevitable failure early?</a:t>
            </a: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42" name="Google Shape;242;p19"/>
          <p:cNvSpPr txBox="1"/>
          <p:nvPr>
            <p:ph type="title"/>
          </p:nvPr>
        </p:nvSpPr>
        <p:spPr>
          <a:xfrm>
            <a:off x="1150937" y="214312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Most constrained variable</a:t>
            </a:r>
            <a:endParaRPr/>
          </a:p>
        </p:txBody>
      </p:sp>
      <p:sp>
        <p:nvSpPr>
          <p:cNvPr id="243" name="Google Shape;243;p19"/>
          <p:cNvSpPr txBox="1"/>
          <p:nvPr>
            <p:ph idx="1" type="body"/>
          </p:nvPr>
        </p:nvSpPr>
        <p:spPr>
          <a:xfrm>
            <a:off x="304800" y="1524000"/>
            <a:ext cx="8650287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Most constrained variable: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choose the variable with the fewest legal values</a:t>
            </a: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2098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098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a.k.a. </a:t>
            </a:r>
            <a:r>
              <a:rPr b="0" i="0" lang="en-US" sz="32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minimum remaining values (MRV)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heuristic</a:t>
            </a:r>
            <a:b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pic>
        <p:nvPicPr>
          <p:cNvPr descr="australia-most-constrained-variable" id="244" name="Google Shape;24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3124200"/>
            <a:ext cx="610552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9" name="Google Shape;119;p2"/>
          <p:cNvSpPr txBox="1"/>
          <p:nvPr>
            <p:ph type="title"/>
          </p:nvPr>
        </p:nvSpPr>
        <p:spPr>
          <a:xfrm>
            <a:off x="1150937" y="214312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Outline</a:t>
            </a:r>
            <a:endParaRPr/>
          </a:p>
        </p:txBody>
      </p:sp>
      <p:sp>
        <p:nvSpPr>
          <p:cNvPr id="120" name="Google Shape;120;p2"/>
          <p:cNvSpPr txBox="1"/>
          <p:nvPr>
            <p:ph idx="1" type="body"/>
          </p:nvPr>
        </p:nvSpPr>
        <p:spPr>
          <a:xfrm>
            <a:off x="304800" y="1524000"/>
            <a:ext cx="8650287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Constraint Satisfaction Problems (CSP)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Backtracking search for CSPs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search for CSPs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50" name="Google Shape;250;p20"/>
          <p:cNvSpPr txBox="1"/>
          <p:nvPr>
            <p:ph type="title"/>
          </p:nvPr>
        </p:nvSpPr>
        <p:spPr>
          <a:xfrm>
            <a:off x="1150937" y="214312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Most constraining variable</a:t>
            </a:r>
            <a:endParaRPr/>
          </a:p>
        </p:txBody>
      </p:sp>
      <p:sp>
        <p:nvSpPr>
          <p:cNvPr id="251" name="Google Shape;251;p20"/>
          <p:cNvSpPr txBox="1"/>
          <p:nvPr>
            <p:ph idx="1" type="body"/>
          </p:nvPr>
        </p:nvSpPr>
        <p:spPr>
          <a:xfrm>
            <a:off x="304800" y="1524000"/>
            <a:ext cx="8650287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Tie-breaker among most constrained variables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Most constraining variable:</a:t>
            </a:r>
            <a:b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choose the variable with the most constraints on remaining variables</a:t>
            </a: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pic>
        <p:nvPicPr>
          <p:cNvPr descr="australia-most-constraining-variable" id="252" name="Google Shape;2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025" y="4646675"/>
            <a:ext cx="7620000" cy="1236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58" name="Google Shape;258;p21"/>
          <p:cNvSpPr txBox="1"/>
          <p:nvPr>
            <p:ph type="title"/>
          </p:nvPr>
        </p:nvSpPr>
        <p:spPr>
          <a:xfrm>
            <a:off x="1150937" y="214312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Least constraining value</a:t>
            </a:r>
            <a:endParaRPr/>
          </a:p>
        </p:txBody>
      </p:sp>
      <p:sp>
        <p:nvSpPr>
          <p:cNvPr id="259" name="Google Shape;259;p21"/>
          <p:cNvSpPr txBox="1"/>
          <p:nvPr>
            <p:ph idx="1" type="body"/>
          </p:nvPr>
        </p:nvSpPr>
        <p:spPr>
          <a:xfrm>
            <a:off x="304800" y="1030287"/>
            <a:ext cx="8650287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Given a variable, choose the least constraining value:</a:t>
            </a:r>
            <a:b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one that rules out the fewest values in the remaining variables</a:t>
            </a: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187959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7959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7959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Combining these heuristics makes 1000 queens feasible</a:t>
            </a:r>
            <a:b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pic>
        <p:nvPicPr>
          <p:cNvPr descr="australia-least-constraining-value" id="260" name="Google Shape;26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3505200"/>
            <a:ext cx="7086600" cy="167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66" name="Google Shape;266;p22"/>
          <p:cNvSpPr txBox="1"/>
          <p:nvPr>
            <p:ph type="title"/>
          </p:nvPr>
        </p:nvSpPr>
        <p:spPr>
          <a:xfrm>
            <a:off x="1150937" y="214312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Forward checking</a:t>
            </a:r>
            <a:endParaRPr/>
          </a:p>
        </p:txBody>
      </p:sp>
      <p:sp>
        <p:nvSpPr>
          <p:cNvPr id="267" name="Google Shape;267;p22"/>
          <p:cNvSpPr txBox="1"/>
          <p:nvPr>
            <p:ph idx="1" type="body"/>
          </p:nvPr>
        </p:nvSpPr>
        <p:spPr>
          <a:xfrm>
            <a:off x="304800" y="1524000"/>
            <a:ext cx="8650287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Idea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Keep track of remaining legal values for unassigned variables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Terminate search when any variable has no legal values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pic>
        <p:nvPicPr>
          <p:cNvPr descr="forward-checking-progress1c" id="268" name="Google Shape;26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5012" y="3048000"/>
            <a:ext cx="513397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74" name="Google Shape;274;p23"/>
          <p:cNvSpPr txBox="1"/>
          <p:nvPr>
            <p:ph type="title"/>
          </p:nvPr>
        </p:nvSpPr>
        <p:spPr>
          <a:xfrm>
            <a:off x="1150937" y="214312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Forward checking</a:t>
            </a:r>
            <a:endParaRPr/>
          </a:p>
        </p:txBody>
      </p:sp>
      <p:sp>
        <p:nvSpPr>
          <p:cNvPr id="275" name="Google Shape;275;p23"/>
          <p:cNvSpPr txBox="1"/>
          <p:nvPr>
            <p:ph idx="1" type="body"/>
          </p:nvPr>
        </p:nvSpPr>
        <p:spPr>
          <a:xfrm>
            <a:off x="304800" y="1524000"/>
            <a:ext cx="8650287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Idea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Keep track of remaining legal values for unassigned variables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Terminate search when any variable has no legal values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pic>
        <p:nvPicPr>
          <p:cNvPr descr="forward-checking-progress2c" id="276" name="Google Shape;2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5012" y="3048000"/>
            <a:ext cx="513397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82" name="Google Shape;282;p24"/>
          <p:cNvSpPr txBox="1"/>
          <p:nvPr>
            <p:ph type="title"/>
          </p:nvPr>
        </p:nvSpPr>
        <p:spPr>
          <a:xfrm>
            <a:off x="1150937" y="214312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Forward checking</a:t>
            </a:r>
            <a:endParaRPr/>
          </a:p>
        </p:txBody>
      </p:sp>
      <p:sp>
        <p:nvSpPr>
          <p:cNvPr id="283" name="Google Shape;283;p24"/>
          <p:cNvSpPr txBox="1"/>
          <p:nvPr>
            <p:ph idx="1" type="body"/>
          </p:nvPr>
        </p:nvSpPr>
        <p:spPr>
          <a:xfrm>
            <a:off x="304800" y="1524000"/>
            <a:ext cx="8650287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Idea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Keep track of remaining legal values for unassigned variables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Terminate search when any variable has no legal values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pic>
        <p:nvPicPr>
          <p:cNvPr descr="forward-checking-progress3c" id="284" name="Google Shape;28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5012" y="3048000"/>
            <a:ext cx="513397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90" name="Google Shape;290;p25"/>
          <p:cNvSpPr txBox="1"/>
          <p:nvPr>
            <p:ph type="title"/>
          </p:nvPr>
        </p:nvSpPr>
        <p:spPr>
          <a:xfrm>
            <a:off x="1150937" y="214312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Forward checking</a:t>
            </a:r>
            <a:endParaRPr/>
          </a:p>
        </p:txBody>
      </p:sp>
      <p:sp>
        <p:nvSpPr>
          <p:cNvPr id="291" name="Google Shape;291;p25"/>
          <p:cNvSpPr txBox="1"/>
          <p:nvPr>
            <p:ph idx="1" type="body"/>
          </p:nvPr>
        </p:nvSpPr>
        <p:spPr>
          <a:xfrm>
            <a:off x="304800" y="1524000"/>
            <a:ext cx="8650287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Idea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Keep track of remaining legal values for unassigned variables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Terminate search when any variable has no legal values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pic>
        <p:nvPicPr>
          <p:cNvPr descr="forward-checking-progress4c" id="292" name="Google Shape;29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5012" y="3048000"/>
            <a:ext cx="51339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98" name="Google Shape;298;p26"/>
          <p:cNvSpPr txBox="1"/>
          <p:nvPr>
            <p:ph type="title"/>
          </p:nvPr>
        </p:nvSpPr>
        <p:spPr>
          <a:xfrm>
            <a:off x="1150937" y="214312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Constraint propagation</a:t>
            </a:r>
            <a:endParaRPr/>
          </a:p>
        </p:txBody>
      </p:sp>
      <p:sp>
        <p:nvSpPr>
          <p:cNvPr id="299" name="Google Shape;299;p26"/>
          <p:cNvSpPr txBox="1"/>
          <p:nvPr>
            <p:ph idx="1" type="body"/>
          </p:nvPr>
        </p:nvSpPr>
        <p:spPr>
          <a:xfrm>
            <a:off x="304800" y="1335087"/>
            <a:ext cx="8650287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Forward checking propagates information from assigned to unassigned variables, but doesn't provide early detection for all failures: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NT and SA cannot both be blue!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Constraint propagation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repeatedly enforces constraints locally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pic>
        <p:nvPicPr>
          <p:cNvPr descr="forward-checking-progress3c" id="300" name="Google Shape;30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2819400"/>
            <a:ext cx="513397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06" name="Google Shape;306;p27"/>
          <p:cNvSpPr txBox="1"/>
          <p:nvPr>
            <p:ph type="title"/>
          </p:nvPr>
        </p:nvSpPr>
        <p:spPr>
          <a:xfrm>
            <a:off x="1150937" y="214312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Arc consistency</a:t>
            </a:r>
            <a:endParaRPr/>
          </a:p>
        </p:txBody>
      </p:sp>
      <p:sp>
        <p:nvSpPr>
          <p:cNvPr id="307" name="Google Shape;307;p27"/>
          <p:cNvSpPr txBox="1"/>
          <p:nvPr>
            <p:ph idx="1" type="body"/>
          </p:nvPr>
        </p:nvSpPr>
        <p:spPr>
          <a:xfrm>
            <a:off x="304800" y="1524000"/>
            <a:ext cx="8650287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Simplest form of propagation makes each arc </a:t>
            </a:r>
            <a:r>
              <a:rPr b="0" i="0" lang="en-US" sz="24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consistent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🡪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consistent iff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every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value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 is 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some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allowed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pic>
        <p:nvPicPr>
          <p:cNvPr descr="ac-example1c" id="308" name="Google Shape;30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5712" y="3722350"/>
            <a:ext cx="513397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8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14" name="Google Shape;314;p28"/>
          <p:cNvSpPr txBox="1"/>
          <p:nvPr>
            <p:ph type="title"/>
          </p:nvPr>
        </p:nvSpPr>
        <p:spPr>
          <a:xfrm>
            <a:off x="1150937" y="214312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Arc consistency</a:t>
            </a:r>
            <a:endParaRPr/>
          </a:p>
        </p:txBody>
      </p:sp>
      <p:sp>
        <p:nvSpPr>
          <p:cNvPr id="315" name="Google Shape;315;p28"/>
          <p:cNvSpPr txBox="1"/>
          <p:nvPr>
            <p:ph idx="1" type="body"/>
          </p:nvPr>
        </p:nvSpPr>
        <p:spPr>
          <a:xfrm>
            <a:off x="304800" y="1600200"/>
            <a:ext cx="86502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Simplest form of propagation makes each arc </a:t>
            </a:r>
            <a:r>
              <a:rPr b="0" i="0" lang="en-US" sz="24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consistent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🡪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consistent iff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every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value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 is 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some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allowed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pic>
        <p:nvPicPr>
          <p:cNvPr descr="ac-example2c" id="316" name="Google Shape;31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824" y="3885150"/>
            <a:ext cx="5133975" cy="1762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28"/>
          <p:cNvCxnSpPr/>
          <p:nvPr/>
        </p:nvCxnSpPr>
        <p:spPr>
          <a:xfrm>
            <a:off x="1524000" y="2895600"/>
            <a:ext cx="594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23" name="Google Shape;323;p29"/>
          <p:cNvSpPr txBox="1"/>
          <p:nvPr>
            <p:ph type="title"/>
          </p:nvPr>
        </p:nvSpPr>
        <p:spPr>
          <a:xfrm>
            <a:off x="1150937" y="214312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Arc consistency</a:t>
            </a:r>
            <a:endParaRPr/>
          </a:p>
        </p:txBody>
      </p:sp>
      <p:sp>
        <p:nvSpPr>
          <p:cNvPr id="324" name="Google Shape;324;p29"/>
          <p:cNvSpPr txBox="1"/>
          <p:nvPr>
            <p:ph idx="1" type="body"/>
          </p:nvPr>
        </p:nvSpPr>
        <p:spPr>
          <a:xfrm>
            <a:off x="304800" y="1524000"/>
            <a:ext cx="8650287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Simplest form of propagation makes each arc </a:t>
            </a:r>
            <a:r>
              <a:rPr b="0" i="0" lang="en-US" sz="24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consistent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🡪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consistent iff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every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value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 is 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some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allowed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loses a value, neighbors of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need to be rechecked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pic>
        <p:nvPicPr>
          <p:cNvPr descr="ac-example3c" id="325" name="Google Shape;32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5024" y="3275100"/>
            <a:ext cx="513397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26" name="Google Shape;126;p3"/>
          <p:cNvSpPr txBox="1"/>
          <p:nvPr>
            <p:ph type="title"/>
          </p:nvPr>
        </p:nvSpPr>
        <p:spPr>
          <a:xfrm>
            <a:off x="1150937" y="214312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Constraint satisfaction problems (CSPs)</a:t>
            </a:r>
            <a:endParaRPr/>
          </a:p>
        </p:txBody>
      </p:sp>
      <p:sp>
        <p:nvSpPr>
          <p:cNvPr id="127" name="Google Shape;127;p3"/>
          <p:cNvSpPr txBox="1"/>
          <p:nvPr>
            <p:ph idx="1" type="body"/>
          </p:nvPr>
        </p:nvSpPr>
        <p:spPr>
          <a:xfrm>
            <a:off x="304800" y="1219200"/>
            <a:ext cx="8650287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Standard search problem: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state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a "black box“ – any data structure that supports successor function, heuristic function, and goal test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CSP: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state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defined by 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variables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0" baseline="-2500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values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from 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domain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="0" baseline="-2500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goal test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a set of 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constraints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specifying allowable combinations of values for subsets of variables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Simple example of a </a:t>
            </a:r>
            <a:r>
              <a:rPr b="0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formal representation language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Allows useful </a:t>
            </a:r>
            <a:r>
              <a:rPr b="0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general-purpose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algorithms with more power than standard search algorithms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31" name="Google Shape;331;p30"/>
          <p:cNvSpPr txBox="1"/>
          <p:nvPr>
            <p:ph type="title"/>
          </p:nvPr>
        </p:nvSpPr>
        <p:spPr>
          <a:xfrm>
            <a:off x="1150937" y="214312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Arc consistency</a:t>
            </a:r>
            <a:endParaRPr/>
          </a:p>
        </p:txBody>
      </p:sp>
      <p:sp>
        <p:nvSpPr>
          <p:cNvPr id="332" name="Google Shape;332;p30"/>
          <p:cNvSpPr txBox="1"/>
          <p:nvPr>
            <p:ph idx="1" type="body"/>
          </p:nvPr>
        </p:nvSpPr>
        <p:spPr>
          <a:xfrm>
            <a:off x="304800" y="1335087"/>
            <a:ext cx="8650287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Simplest form of propagation makes each arc </a:t>
            </a:r>
            <a:r>
              <a:rPr b="0" i="0" lang="en-US" sz="24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consistent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🡪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consistent iff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every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value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 is 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some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allowed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loses a value, neighbors of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need to be rechecked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Arc consistency detects failure earlier than forward checking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be run as a preprocessor or after each assignment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pic>
        <p:nvPicPr>
          <p:cNvPr descr="ac-example4c" id="333" name="Google Shape;33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5024" y="3302200"/>
            <a:ext cx="513397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39" name="Google Shape;339;p31"/>
          <p:cNvSpPr txBox="1"/>
          <p:nvPr>
            <p:ph type="title"/>
          </p:nvPr>
        </p:nvSpPr>
        <p:spPr>
          <a:xfrm>
            <a:off x="1150937" y="214312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Arc consistency algorithm AC-3</a:t>
            </a:r>
            <a:endParaRPr/>
          </a:p>
        </p:txBody>
      </p:sp>
      <p:sp>
        <p:nvSpPr>
          <p:cNvPr id="340" name="Google Shape;340;p31"/>
          <p:cNvSpPr txBox="1"/>
          <p:nvPr>
            <p:ph idx="1" type="body"/>
          </p:nvPr>
        </p:nvSpPr>
        <p:spPr>
          <a:xfrm>
            <a:off x="304800" y="5559425"/>
            <a:ext cx="8650287" cy="57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 complexity: O(n</a:t>
            </a:r>
            <a:r>
              <a:rPr b="0" baseline="3000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="0" baseline="3000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b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pic>
        <p:nvPicPr>
          <p:cNvPr id="341" name="Google Shape;341;p31"/>
          <p:cNvPicPr preferRelativeResize="0"/>
          <p:nvPr/>
        </p:nvPicPr>
        <p:blipFill rotWithShape="1">
          <a:blip r:embed="rId3">
            <a:alphaModFix/>
          </a:blip>
          <a:srcRect b="22916" l="16406" r="13281" t="21874"/>
          <a:stretch/>
        </p:blipFill>
        <p:spPr>
          <a:xfrm>
            <a:off x="1295400" y="1371600"/>
            <a:ext cx="68580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47" name="Google Shape;347;p32"/>
          <p:cNvSpPr txBox="1"/>
          <p:nvPr>
            <p:ph type="title"/>
          </p:nvPr>
        </p:nvSpPr>
        <p:spPr>
          <a:xfrm>
            <a:off x="1150937" y="214312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Local search for CSPs</a:t>
            </a:r>
            <a:endParaRPr/>
          </a:p>
        </p:txBody>
      </p:sp>
      <p:sp>
        <p:nvSpPr>
          <p:cNvPr id="348" name="Google Shape;348;p32"/>
          <p:cNvSpPr txBox="1"/>
          <p:nvPr>
            <p:ph idx="1" type="body"/>
          </p:nvPr>
        </p:nvSpPr>
        <p:spPr>
          <a:xfrm>
            <a:off x="304800" y="1487487"/>
            <a:ext cx="8650287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Hill-climbing, simulated annealing typically work with "complete" states, i.e., all variables assigned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51459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apply to CSPs: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allow states with unsatisfied constraints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operators 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reassign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variable values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51459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Variable selection: randomly select any conflicted variable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51459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Value selection by </a:t>
            </a:r>
            <a:r>
              <a:rPr b="0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min-conflicts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heuristic: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choose value that violates the fewest constraints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i.e., hill-climb with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h(n)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total number of violated constraints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54" name="Google Shape;354;p33"/>
          <p:cNvSpPr txBox="1"/>
          <p:nvPr>
            <p:ph type="title"/>
          </p:nvPr>
        </p:nvSpPr>
        <p:spPr>
          <a:xfrm>
            <a:off x="1150937" y="214312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Example: 4-Queens</a:t>
            </a:r>
            <a:endParaRPr/>
          </a:p>
        </p:txBody>
      </p:sp>
      <p:sp>
        <p:nvSpPr>
          <p:cNvPr id="355" name="Google Shape;355;p33"/>
          <p:cNvSpPr txBox="1"/>
          <p:nvPr>
            <p:ph idx="1" type="body"/>
          </p:nvPr>
        </p:nvSpPr>
        <p:spPr>
          <a:xfrm>
            <a:off x="304800" y="1106487"/>
            <a:ext cx="8650287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4 queens in 4 columns (4</a:t>
            </a:r>
            <a:r>
              <a:rPr b="0" baseline="30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256 states)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Actions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move queen in column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Goal test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no attacks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Evaluation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h(n)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number of attacks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51459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1459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1459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1459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1459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1459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Given random initial state, can solve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-queens in almost constant time for arbitrary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high probability (e.g.,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10,000,000)</a:t>
            </a:r>
            <a:endParaRPr/>
          </a:p>
        </p:txBody>
      </p:sp>
      <p:pic>
        <p:nvPicPr>
          <p:cNvPr descr="4queens-iterative" id="356" name="Google Shape;35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3276600"/>
            <a:ext cx="5791200" cy="1766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62" name="Google Shape;362;p34"/>
          <p:cNvSpPr txBox="1"/>
          <p:nvPr>
            <p:ph type="title"/>
          </p:nvPr>
        </p:nvSpPr>
        <p:spPr>
          <a:xfrm>
            <a:off x="1150937" y="214312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363" name="Google Shape;363;p34"/>
          <p:cNvSpPr txBox="1"/>
          <p:nvPr>
            <p:ph idx="1" type="body"/>
          </p:nvPr>
        </p:nvSpPr>
        <p:spPr>
          <a:xfrm>
            <a:off x="304800" y="1295400"/>
            <a:ext cx="8650287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CSPs are a special kind of problem: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 defined by values of a fixed set of variables</a:t>
            </a:r>
            <a:b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 test defined by constraints on variable values</a:t>
            </a:r>
            <a:b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184150" lvl="4" marL="20574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Backtracking = depth-first search with one variable assigned per node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184150" lvl="4" marL="20574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Variable ordering and value selection heuristics help significantly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184150" lvl="4" marL="20574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Forward checking prevents assignments that guarantee later failure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Constraint propagation (e.g., arc consistency) does additional work to constrain values and detect inconsistencies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Iterative min-conflicts is usually effective in practice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3" name="Google Shape;133;p4"/>
          <p:cNvSpPr txBox="1"/>
          <p:nvPr>
            <p:ph type="title"/>
          </p:nvPr>
        </p:nvSpPr>
        <p:spPr>
          <a:xfrm>
            <a:off x="1150937" y="214312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Example: Map-Coloring</a:t>
            </a:r>
            <a:endParaRPr/>
          </a:p>
        </p:txBody>
      </p:sp>
      <p:pic>
        <p:nvPicPr>
          <p:cNvPr descr="australia" id="134" name="Google Shape;1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295400"/>
            <a:ext cx="3781425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4"/>
          <p:cNvSpPr txBox="1"/>
          <p:nvPr>
            <p:ph idx="1" type="body"/>
          </p:nvPr>
        </p:nvSpPr>
        <p:spPr>
          <a:xfrm>
            <a:off x="304800" y="4162425"/>
            <a:ext cx="8650287" cy="1970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Variables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WA, NT, Q, NSW, V, SA, T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Domains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="0" baseline="-2500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{red,green,blue}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Constraints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adjacent regions must have different colors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e.g., WA ≠ NT, or (WA,NT) in {(red,green),(red,blue),(green,red), (green,blue),(blue,red),(blue,green)}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australia-solution" id="141" name="Google Shape;1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295400"/>
            <a:ext cx="3781425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/>
          <p:nvPr>
            <p:ph type="title"/>
          </p:nvPr>
        </p:nvSpPr>
        <p:spPr>
          <a:xfrm>
            <a:off x="1150937" y="214312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Example: Map-Coloring</a:t>
            </a:r>
            <a:endParaRPr/>
          </a:p>
        </p:txBody>
      </p:sp>
      <p:sp>
        <p:nvSpPr>
          <p:cNvPr id="143" name="Google Shape;143;p5"/>
          <p:cNvSpPr txBox="1"/>
          <p:nvPr>
            <p:ph idx="1" type="body"/>
          </p:nvPr>
        </p:nvSpPr>
        <p:spPr>
          <a:xfrm>
            <a:off x="304800" y="4549775"/>
            <a:ext cx="8650287" cy="158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Solutions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are </a:t>
            </a:r>
            <a:r>
              <a:rPr b="0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complete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consistent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assignments, e.g., WA = red, NT = green,Q = red,NSW = green,V = red,SA = blue,T = green</a:t>
            </a: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49" name="Google Shape;149;p6"/>
          <p:cNvSpPr txBox="1"/>
          <p:nvPr>
            <p:ph type="title"/>
          </p:nvPr>
        </p:nvSpPr>
        <p:spPr>
          <a:xfrm>
            <a:off x="1150937" y="214312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Constraint graph</a:t>
            </a:r>
            <a:endParaRPr/>
          </a:p>
        </p:txBody>
      </p:sp>
      <p:sp>
        <p:nvSpPr>
          <p:cNvPr id="150" name="Google Shape;150;p6"/>
          <p:cNvSpPr txBox="1"/>
          <p:nvPr>
            <p:ph idx="1" type="body"/>
          </p:nvPr>
        </p:nvSpPr>
        <p:spPr>
          <a:xfrm>
            <a:off x="304800" y="1524000"/>
            <a:ext cx="8650287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Binary CSP: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each constraint relates two variables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Constraint graph: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nodes are variables, arcs are constraints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pic>
        <p:nvPicPr>
          <p:cNvPr descr="australia-csp" id="151" name="Google Shape;1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3124200"/>
            <a:ext cx="367665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57" name="Google Shape;157;p7"/>
          <p:cNvSpPr txBox="1"/>
          <p:nvPr>
            <p:ph type="title"/>
          </p:nvPr>
        </p:nvSpPr>
        <p:spPr>
          <a:xfrm>
            <a:off x="1150937" y="214312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Varieties of CSPs</a:t>
            </a:r>
            <a:endParaRPr/>
          </a:p>
        </p:txBody>
      </p:sp>
      <p:sp>
        <p:nvSpPr>
          <p:cNvPr id="158" name="Google Shape;158;p7"/>
          <p:cNvSpPr txBox="1"/>
          <p:nvPr>
            <p:ph idx="1" type="body"/>
          </p:nvPr>
        </p:nvSpPr>
        <p:spPr>
          <a:xfrm>
            <a:off x="304800" y="1524000"/>
            <a:ext cx="8650287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Discrete variables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finite domains: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variables, domain size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 🡪 O(d</a:t>
            </a:r>
            <a:r>
              <a:rPr b="0" baseline="30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complete assignments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e.g., Boolean CSPs, incl.~Boolean satisfiability (NP-complete)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infinite domains: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integers, strings, etc.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e.g., job scheduling, variables are start/end days for each job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need a constraint language, e.g.,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StartJob</a:t>
            </a:r>
            <a:r>
              <a:rPr b="0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+ 5 ≤ StartJob</a:t>
            </a:r>
            <a:r>
              <a:rPr b="0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  <a:p>
            <a:pPr indent="-17145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Continuous variables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e.g., start/end times for Hubble Space Telescope observations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linear constraints solvable in polynomial time by linear programming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64" name="Google Shape;164;p8"/>
          <p:cNvSpPr txBox="1"/>
          <p:nvPr>
            <p:ph type="title"/>
          </p:nvPr>
        </p:nvSpPr>
        <p:spPr>
          <a:xfrm>
            <a:off x="1150937" y="214312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Varieties of constraints</a:t>
            </a:r>
            <a:endParaRPr/>
          </a:p>
        </p:txBody>
      </p:sp>
      <p:sp>
        <p:nvSpPr>
          <p:cNvPr id="165" name="Google Shape;165;p8"/>
          <p:cNvSpPr txBox="1"/>
          <p:nvPr>
            <p:ph idx="1" type="body"/>
          </p:nvPr>
        </p:nvSpPr>
        <p:spPr>
          <a:xfrm>
            <a:off x="304800" y="1487487"/>
            <a:ext cx="8650287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Unary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constraints involve a single variable,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e.g., SA ≠ green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3622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Binary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constraints involve pairs of variables,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e.g., SA ≠ WA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0193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Higher-order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constraints involve 3 or more variables,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e.g., cryptarithmetic column constraints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71" name="Google Shape;171;p9"/>
          <p:cNvSpPr txBox="1"/>
          <p:nvPr>
            <p:ph type="title"/>
          </p:nvPr>
        </p:nvSpPr>
        <p:spPr>
          <a:xfrm>
            <a:off x="1150937" y="214312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Example: Cryptarithmetic</a:t>
            </a:r>
            <a:endParaRPr/>
          </a:p>
        </p:txBody>
      </p:sp>
      <p:pic>
        <p:nvPicPr>
          <p:cNvPr descr="cryptarithmetic" id="172" name="Google Shape;17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371600"/>
            <a:ext cx="6096000" cy="221456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9"/>
          <p:cNvSpPr txBox="1"/>
          <p:nvPr>
            <p:ph idx="1" type="body"/>
          </p:nvPr>
        </p:nvSpPr>
        <p:spPr>
          <a:xfrm>
            <a:off x="304800" y="2963862"/>
            <a:ext cx="8570912" cy="30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Variables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 T U W </a:t>
            </a:r>
            <a:b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 O X</a:t>
            </a:r>
            <a:r>
              <a:rPr b="0" baseline="-2500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X</a:t>
            </a:r>
            <a:r>
              <a:rPr b="0" baseline="-2500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0" baseline="-2500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 b="0" i="1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Domains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{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0,1,2,3,4,5,6,7,8,9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Constraints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Alldiff (F,T,U,W,R,O)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 + O = R + 10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X</a:t>
            </a:r>
            <a:r>
              <a:rPr b="0" baseline="-2500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b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0" baseline="-2500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+ W + W = U + 10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X</a:t>
            </a:r>
            <a:r>
              <a:rPr b="0" baseline="-2500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b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0" baseline="-2500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+ T + T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 + 10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X</a:t>
            </a:r>
            <a:r>
              <a:rPr b="0" baseline="-2500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0" baseline="-2500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≠ 0,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≠ 0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ends">
  <a:themeElements>
    <a:clrScheme name="Blends 7">
      <a:dk1>
        <a:srgbClr val="000000"/>
      </a:dk1>
      <a:lt1>
        <a:srgbClr val="FFFFFF"/>
      </a:lt1>
      <a:dk2>
        <a:srgbClr val="5B6501"/>
      </a:dk2>
      <a:lt2>
        <a:srgbClr val="333333"/>
      </a:lt2>
      <a:accent1>
        <a:srgbClr val="EBF440"/>
      </a:accent1>
      <a:accent2>
        <a:srgbClr val="B44CAD"/>
      </a:accent2>
      <a:accent3>
        <a:srgbClr val="FFFFFF"/>
      </a:accent3>
      <a:accent4>
        <a:srgbClr val="000000"/>
      </a:accent4>
      <a:accent5>
        <a:srgbClr val="F3F8AF"/>
      </a:accent5>
      <a:accent6>
        <a:srgbClr val="A3449C"/>
      </a:accent6>
      <a:hlink>
        <a:srgbClr val="B0D27E"/>
      </a:hlink>
      <a:folHlink>
        <a:srgbClr val="FDF70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Blends">
  <a:themeElements>
    <a:clrScheme name="Blends 7">
      <a:dk1>
        <a:srgbClr val="000000"/>
      </a:dk1>
      <a:lt1>
        <a:srgbClr val="FFFFFF"/>
      </a:lt1>
      <a:dk2>
        <a:srgbClr val="5B6501"/>
      </a:dk2>
      <a:lt2>
        <a:srgbClr val="333333"/>
      </a:lt2>
      <a:accent1>
        <a:srgbClr val="EBF440"/>
      </a:accent1>
      <a:accent2>
        <a:srgbClr val="B44CAD"/>
      </a:accent2>
      <a:accent3>
        <a:srgbClr val="FFFFFF"/>
      </a:accent3>
      <a:accent4>
        <a:srgbClr val="000000"/>
      </a:accent4>
      <a:accent5>
        <a:srgbClr val="F3F8AF"/>
      </a:accent5>
      <a:accent6>
        <a:srgbClr val="A3449C"/>
      </a:accent6>
      <a:hlink>
        <a:srgbClr val="B0D27E"/>
      </a:hlink>
      <a:folHlink>
        <a:srgbClr val="FDF70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2003-12-17T05:14:46Z</dcterms:created>
  <dc:creator>Min-Yen Kan</dc:creator>
</cp:coreProperties>
</file>