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y="6858000" cx="9144000"/>
  <p:notesSz cx="6858000" cy="9144000"/>
  <p:embeddedFontLst>
    <p:embeddedFont>
      <p:font typeface="Noto Sans Symbols"/>
      <p:regular r:id="rId54"/>
      <p:bold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56" roundtripDataSignature="AMtx7mi0IlloRNm4y4PUBc0wD0e5+pAY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7B3CB2-6B22-470E-9DA9-2B670D8CD63F}">
  <a:tblStyle styleId="{5F7B3CB2-6B22-470E-9DA9-2B670D8CD63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NotoSansSymbols-bold.fntdata"/><Relationship Id="rId10" Type="http://schemas.openxmlformats.org/officeDocument/2006/relationships/slide" Target="slides/slide3.xml"/><Relationship Id="rId54" Type="http://schemas.openxmlformats.org/officeDocument/2006/relationships/font" Target="fonts/NotoSansSymbols-regular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56" Type="http://customschemas.google.com/relationships/presentationmetadata" Target="meta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4" name="Google Shape;20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2" name="Google Shape;22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2" name="Google Shape;23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7" name="Google Shape;24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5" name="Google Shape;25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2" name="Google Shape;26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9" name="Google Shape;26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Google Shape;270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4" name="Google Shape;28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7" name="Google Shape;29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0" name="Google Shape;31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9" name="Google Shape;31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0" name="Google Shape;320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1" name="Google Shape;33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4" name="Google Shape;34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5" name="Google Shape;345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7" name="Google Shape;35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8" name="Google Shape;358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9" name="Google Shape;36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3" name="Google Shape;38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Google Shape;384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1" name="Google Shape;39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Google Shape;39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8" name="Google Shape;39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9" name="Google Shape;39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5" name="Google Shape;40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6" name="Google Shape;406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3" name="Google Shape;41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4" name="Google Shape;414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5" name="Google Shape;425;p34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6" name="Google Shape;426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2" name="Google Shape;43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3" name="Google Shape;43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9" name="Google Shape;439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0" name="Google Shape;44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5" name="Google Shape;475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6" name="Google Shape;47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2" name="Google Shape;482;p38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3" name="Google Shape;483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9" name="Google Shape;489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0" name="Google Shape;49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5" name="Google Shape;495;p40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6" name="Google Shape;496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2" name="Google Shape;502;p41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3" name="Google Shape;503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9" name="Google Shape;509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0" name="Google Shape;51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6" name="Google Shape;516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7" name="Google Shape;51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3" name="Google Shape;52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Google Shape;52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3" name="Google Shape;533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4" name="Google Shape;53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43" name="Google Shape;543;p46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4" name="Google Shape;544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1" name="Google Shape;10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8" name="Google Shape;10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8"/>
          <p:cNvSpPr txBox="1"/>
          <p:nvPr>
            <p:ph type="ctrTitle"/>
          </p:nvPr>
        </p:nvSpPr>
        <p:spPr>
          <a:xfrm>
            <a:off x="685800" y="12954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8"/>
          <p:cNvSpPr txBox="1"/>
          <p:nvPr>
            <p:ph idx="1" type="subTitle"/>
          </p:nvPr>
        </p:nvSpPr>
        <p:spPr>
          <a:xfrm>
            <a:off x="1371600" y="3352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Verdana"/>
              <a:buNone/>
              <a:defRPr>
                <a:solidFill>
                  <a:srgbClr val="0000FF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9pPr>
          </a:lstStyle>
          <a:p/>
        </p:txBody>
      </p:sp>
      <p:sp>
        <p:nvSpPr>
          <p:cNvPr id="47" name="Google Shape;47;p5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sz="1600"/>
            </a:lvl9pPr>
          </a:lstStyle>
          <a:p/>
        </p:txBody>
      </p:sp>
      <p:sp>
        <p:nvSpPr>
          <p:cNvPr id="48" name="Google Shape;48;p5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9pPr>
          </a:lstStyle>
          <a:p/>
        </p:txBody>
      </p:sp>
      <p:sp>
        <p:nvSpPr>
          <p:cNvPr id="49" name="Google Shape;49;p5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9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9"/>
          <p:cNvSpPr txBox="1"/>
          <p:nvPr>
            <p:ph idx="1" type="body"/>
          </p:nvPr>
        </p:nvSpPr>
        <p:spPr>
          <a:xfrm>
            <a:off x="609600" y="1143000"/>
            <a:ext cx="38481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/>
            </a:lvl9pPr>
          </a:lstStyle>
          <a:p/>
        </p:txBody>
      </p:sp>
      <p:sp>
        <p:nvSpPr>
          <p:cNvPr id="53" name="Google Shape;53;p59"/>
          <p:cNvSpPr txBox="1"/>
          <p:nvPr>
            <p:ph idx="2" type="body"/>
          </p:nvPr>
        </p:nvSpPr>
        <p:spPr>
          <a:xfrm>
            <a:off x="4610100" y="1143000"/>
            <a:ext cx="38481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0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0"/>
          <p:cNvSpPr txBox="1"/>
          <p:nvPr>
            <p:ph idx="1" type="body"/>
          </p:nvPr>
        </p:nvSpPr>
        <p:spPr>
          <a:xfrm>
            <a:off x="609600" y="1143000"/>
            <a:ext cx="7848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1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2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2"/>
          <p:cNvSpPr txBox="1"/>
          <p:nvPr>
            <p:ph idx="1" type="body"/>
          </p:nvPr>
        </p:nvSpPr>
        <p:spPr>
          <a:xfrm>
            <a:off x="609600" y="1143000"/>
            <a:ext cx="38481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52"/>
          <p:cNvSpPr txBox="1"/>
          <p:nvPr>
            <p:ph idx="2" type="body"/>
          </p:nvPr>
        </p:nvSpPr>
        <p:spPr>
          <a:xfrm>
            <a:off x="4610100" y="1143000"/>
            <a:ext cx="38481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4"/>
          <p:cNvSpPr txBox="1"/>
          <p:nvPr>
            <p:ph type="title"/>
          </p:nvPr>
        </p:nvSpPr>
        <p:spPr>
          <a:xfrm rot="5400000">
            <a:off x="4533900" y="2247900"/>
            <a:ext cx="5867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4"/>
          <p:cNvSpPr txBox="1"/>
          <p:nvPr>
            <p:ph idx="1" type="body"/>
          </p:nvPr>
        </p:nvSpPr>
        <p:spPr>
          <a:xfrm rot="5400000">
            <a:off x="495300" y="342900"/>
            <a:ext cx="58674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5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5"/>
          <p:cNvSpPr txBox="1"/>
          <p:nvPr>
            <p:ph idx="1" type="body"/>
          </p:nvPr>
        </p:nvSpPr>
        <p:spPr>
          <a:xfrm rot="5400000">
            <a:off x="2019300" y="-266700"/>
            <a:ext cx="5029200" cy="7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5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/>
            </a:lvl9pPr>
          </a:lstStyle>
          <a:p/>
        </p:txBody>
      </p:sp>
      <p:sp>
        <p:nvSpPr>
          <p:cNvPr id="43" name="Google Shape;43;p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" name="Google Shape;11;p47"/>
          <p:cNvSpPr txBox="1"/>
          <p:nvPr>
            <p:ph idx="1" type="body"/>
          </p:nvPr>
        </p:nvSpPr>
        <p:spPr>
          <a:xfrm>
            <a:off x="609600" y="1143000"/>
            <a:ext cx="7848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9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7" name="Google Shape;17;p49"/>
          <p:cNvSpPr txBox="1"/>
          <p:nvPr>
            <p:ph idx="1" type="body"/>
          </p:nvPr>
        </p:nvSpPr>
        <p:spPr>
          <a:xfrm>
            <a:off x="609600" y="1143000"/>
            <a:ext cx="7848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8" name="Google Shape;18;p49"/>
          <p:cNvSpPr txBox="1"/>
          <p:nvPr/>
        </p:nvSpPr>
        <p:spPr>
          <a:xfrm>
            <a:off x="7693025" y="6599237"/>
            <a:ext cx="1452562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Chapter 5: Games </a:t>
            </a:r>
            <a:fld id="{00000000-1234-1234-1234-123412341234}" type="slidenum">
              <a:rPr b="1" i="0" lang="en-US" sz="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cxnSp>
        <p:nvCxnSpPr>
          <p:cNvPr id="19" name="Google Shape;19;p49"/>
          <p:cNvCxnSpPr/>
          <p:nvPr/>
        </p:nvCxnSpPr>
        <p:spPr>
          <a:xfrm>
            <a:off x="609600" y="914400"/>
            <a:ext cx="6019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Relationship Id="rId4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www.cs.ualberta.ca/~games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838200" y="1752600"/>
            <a:ext cx="7772400" cy="223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Verdana"/>
              <a:buNone/>
            </a:pPr>
            <a:r>
              <a:rPr b="1" i="0" lang="en-US" sz="2400" u="non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Chapter 5:</a:t>
            </a:r>
            <a:br>
              <a:rPr b="1" i="0" lang="en-US" sz="32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0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Adversarial Search </a:t>
            </a:r>
            <a:br>
              <a:rPr b="1" i="0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0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&amp; </a:t>
            </a:r>
            <a:br>
              <a:rPr b="1" i="0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0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Game Playing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Two-Ply Game Tree</a:t>
            </a:r>
            <a:endParaRPr/>
          </a:p>
        </p:txBody>
      </p:sp>
      <p:pic>
        <p:nvPicPr>
          <p:cNvPr id="127" name="Google Shape;12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514600"/>
            <a:ext cx="7620000" cy="30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9000" y="2971800"/>
            <a:ext cx="7620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1600" y="3048000"/>
            <a:ext cx="304800" cy="296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9400" y="2905125"/>
            <a:ext cx="7620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8400" y="4200525"/>
            <a:ext cx="7620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9000" y="4343400"/>
            <a:ext cx="3048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15200" y="4495800"/>
            <a:ext cx="304800" cy="179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4495800"/>
            <a:ext cx="304800" cy="179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4386262"/>
            <a:ext cx="152400" cy="109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8800" y="4452937"/>
            <a:ext cx="304800" cy="179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8800" y="4343400"/>
            <a:ext cx="152400" cy="109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4468812"/>
            <a:ext cx="304800" cy="179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4359275"/>
            <a:ext cx="152400" cy="109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4452937"/>
            <a:ext cx="304800" cy="179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4343400"/>
            <a:ext cx="152400" cy="109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1400" y="4468812"/>
            <a:ext cx="457200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600" y="4359275"/>
            <a:ext cx="228600" cy="1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8400" y="4452937"/>
            <a:ext cx="304800" cy="179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8400" y="4343400"/>
            <a:ext cx="152400" cy="109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4200" y="4452937"/>
            <a:ext cx="304800" cy="179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4200" y="4343400"/>
            <a:ext cx="152400" cy="109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14600" y="5181600"/>
            <a:ext cx="6324600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33800" y="3638550"/>
            <a:ext cx="3810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15000" y="3581400"/>
            <a:ext cx="3810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43800" y="3581400"/>
            <a:ext cx="3810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91200" y="2514600"/>
            <a:ext cx="381000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Two-Ply Game Tree</a:t>
            </a:r>
            <a:endParaRPr/>
          </a:p>
        </p:txBody>
      </p:sp>
      <p:pic>
        <p:nvPicPr>
          <p:cNvPr id="159" name="Google Shape;1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514600"/>
            <a:ext cx="7620000" cy="30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9000" y="2971800"/>
            <a:ext cx="7620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1600" y="3048000"/>
            <a:ext cx="304800" cy="296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9400" y="2905125"/>
            <a:ext cx="7620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8400" y="4200525"/>
            <a:ext cx="7620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9000" y="4343400"/>
            <a:ext cx="3048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15200" y="4495800"/>
            <a:ext cx="304800" cy="179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4495800"/>
            <a:ext cx="304800" cy="179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2400" y="4386262"/>
            <a:ext cx="152400" cy="109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8800" y="4452937"/>
            <a:ext cx="304800" cy="179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8800" y="4343400"/>
            <a:ext cx="152400" cy="109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4468812"/>
            <a:ext cx="304800" cy="179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4359275"/>
            <a:ext cx="152400" cy="109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4452937"/>
            <a:ext cx="304800" cy="179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4343400"/>
            <a:ext cx="152400" cy="109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1400" y="4468812"/>
            <a:ext cx="457200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600" y="4359275"/>
            <a:ext cx="228600" cy="1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8400" y="4452937"/>
            <a:ext cx="304800" cy="179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8400" y="4343400"/>
            <a:ext cx="152400" cy="109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4200" y="4452937"/>
            <a:ext cx="304800" cy="179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4200" y="4343400"/>
            <a:ext cx="152400" cy="109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33800" y="3638550"/>
            <a:ext cx="3810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15000" y="3581400"/>
            <a:ext cx="3810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43800" y="3581400"/>
            <a:ext cx="3810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91200" y="2514600"/>
            <a:ext cx="381000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Two-Ply Game Tree</a:t>
            </a:r>
            <a:endParaRPr/>
          </a:p>
        </p:txBody>
      </p:sp>
      <p:pic>
        <p:nvPicPr>
          <p:cNvPr id="190" name="Google Shape;19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514600"/>
            <a:ext cx="7620000" cy="30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9000" y="2971800"/>
            <a:ext cx="7620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1600" y="3048000"/>
            <a:ext cx="304800" cy="296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9400" y="2905125"/>
            <a:ext cx="7620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91200" y="2514600"/>
            <a:ext cx="38100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2"/>
          <p:cNvSpPr/>
          <p:nvPr/>
        </p:nvSpPr>
        <p:spPr>
          <a:xfrm>
            <a:off x="2514600" y="5105400"/>
            <a:ext cx="304800" cy="30480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12"/>
          <p:cNvCxnSpPr/>
          <p:nvPr/>
        </p:nvCxnSpPr>
        <p:spPr>
          <a:xfrm rot="-5400000">
            <a:off x="2247900" y="4076700"/>
            <a:ext cx="1447800" cy="914400"/>
          </a:xfrm>
          <a:prstGeom prst="curvedConnector4">
            <a:avLst>
              <a:gd fmla="val 0" name="adj1"/>
              <a:gd fmla="val 0" name="adj2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197" name="Google Shape;197;p12"/>
          <p:cNvSpPr/>
          <p:nvPr/>
        </p:nvSpPr>
        <p:spPr>
          <a:xfrm>
            <a:off x="8458200" y="5105400"/>
            <a:ext cx="304800" cy="30480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2"/>
          <p:cNvSpPr/>
          <p:nvPr/>
        </p:nvSpPr>
        <p:spPr>
          <a:xfrm>
            <a:off x="4724400" y="5105400"/>
            <a:ext cx="304800" cy="30480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2"/>
          <p:cNvSpPr txBox="1"/>
          <p:nvPr/>
        </p:nvSpPr>
        <p:spPr>
          <a:xfrm flipH="1">
            <a:off x="5334000" y="3810000"/>
            <a:ext cx="76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12"/>
          <p:cNvCxnSpPr/>
          <p:nvPr/>
        </p:nvCxnSpPr>
        <p:spPr>
          <a:xfrm rot="-5400000">
            <a:off x="4324350" y="4210050"/>
            <a:ext cx="1447800" cy="647700"/>
          </a:xfrm>
          <a:prstGeom prst="curvedConnector4">
            <a:avLst>
              <a:gd fmla="val 0" name="adj1"/>
              <a:gd fmla="val 0" name="adj2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201" name="Google Shape;201;p12"/>
          <p:cNvCxnSpPr/>
          <p:nvPr/>
        </p:nvCxnSpPr>
        <p:spPr>
          <a:xfrm flipH="1" rot="5400000">
            <a:off x="7499400" y="3994200"/>
            <a:ext cx="1536600" cy="990600"/>
          </a:xfrm>
          <a:prstGeom prst="curvedConnector4">
            <a:avLst>
              <a:gd fmla="val 0" name="adj1"/>
              <a:gd fmla="val 0" name="adj2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sm" w="sm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Two-Ply Game Tree</a:t>
            </a:r>
            <a:endParaRPr/>
          </a:p>
        </p:txBody>
      </p:sp>
      <p:pic>
        <p:nvPicPr>
          <p:cNvPr id="208" name="Google Shape;20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514600"/>
            <a:ext cx="7620000" cy="30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3"/>
          <p:cNvSpPr/>
          <p:nvPr/>
        </p:nvSpPr>
        <p:spPr>
          <a:xfrm>
            <a:off x="3657600" y="3581400"/>
            <a:ext cx="304800" cy="30480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13"/>
          <p:cNvCxnSpPr/>
          <p:nvPr/>
        </p:nvCxnSpPr>
        <p:spPr>
          <a:xfrm flipH="1" rot="10800000">
            <a:off x="3657600" y="2667000"/>
            <a:ext cx="1752600" cy="1066800"/>
          </a:xfrm>
          <a:prstGeom prst="curvedConnector3">
            <a:avLst>
              <a:gd fmla="val -2817" name="adj1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211" name="Google Shape;211;p13"/>
          <p:cNvSpPr txBox="1"/>
          <p:nvPr/>
        </p:nvSpPr>
        <p:spPr>
          <a:xfrm>
            <a:off x="2895600" y="2359025"/>
            <a:ext cx="24050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Verdana"/>
              <a:buNone/>
            </a:pPr>
            <a:r>
              <a:rPr b="0" i="1" lang="en-US" sz="16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The minimax decision</a:t>
            </a:r>
            <a:endParaRPr/>
          </a:p>
        </p:txBody>
      </p:sp>
      <p:sp>
        <p:nvSpPr>
          <p:cNvPr id="212" name="Google Shape;212;p13"/>
          <p:cNvSpPr txBox="1"/>
          <p:nvPr/>
        </p:nvSpPr>
        <p:spPr>
          <a:xfrm>
            <a:off x="609600" y="1412875"/>
            <a:ext cx="68373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Minimax maximizes the utility for the worst-case outcome for max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What if MIN does not play optimally?</a:t>
            </a:r>
            <a:endParaRPr/>
          </a:p>
        </p:txBody>
      </p:sp>
      <p:sp>
        <p:nvSpPr>
          <p:cNvPr id="219" name="Google Shape;219;p14"/>
          <p:cNvSpPr txBox="1"/>
          <p:nvPr>
            <p:ph idx="1" type="body"/>
          </p:nvPr>
        </p:nvSpPr>
        <p:spPr>
          <a:xfrm>
            <a:off x="609600" y="1143000"/>
            <a:ext cx="7848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66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Definition of optimal play for MAX assumes MIN plays optimally: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–"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maximizes worst-case outcome for MAX</a:t>
            </a:r>
            <a:endParaRPr/>
          </a:p>
          <a:p>
            <a:pPr indent="-1968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But if MIN does not play optimally, MAX will do even better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–"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Can prove this (Problem 6.2)</a:t>
            </a:r>
            <a:endParaRPr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Minimax Algorithm</a:t>
            </a:r>
            <a:endParaRPr/>
          </a:p>
        </p:txBody>
      </p:sp>
      <p:sp>
        <p:nvSpPr>
          <p:cNvPr id="226" name="Google Shape;226;p15"/>
          <p:cNvSpPr txBox="1"/>
          <p:nvPr>
            <p:ph idx="1" type="body"/>
          </p:nvPr>
        </p:nvSpPr>
        <p:spPr>
          <a:xfrm>
            <a:off x="609600" y="1143000"/>
            <a:ext cx="7848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Complete depth-first exploration of the game tree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Assumptions: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Max depth = d, b legal moves at each point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E.g., Chess: d ~ 100, b ~35</a:t>
            </a:r>
            <a:endParaRPr/>
          </a:p>
        </p:txBody>
      </p:sp>
      <p:graphicFrame>
        <p:nvGraphicFramePr>
          <p:cNvPr id="227" name="Google Shape;227;p15"/>
          <p:cNvGraphicFramePr/>
          <p:nvPr/>
        </p:nvGraphicFramePr>
        <p:xfrm>
          <a:off x="2286000" y="297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{5F7B3CB2-6B22-470E-9DA9-2B670D8CD63F}</a:tableStyleId>
              </a:tblPr>
              <a:tblGrid>
                <a:gridCol w="2133600"/>
                <a:gridCol w="1905000"/>
              </a:tblGrid>
              <a:tr h="66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Criterion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Minimax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5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O(b</a:t>
                      </a:r>
                      <a:r>
                        <a:rPr b="0" baseline="30000" i="0" lang="en-US" sz="18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Space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Verdan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O(bm)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8" name="Google Shape;228;p15"/>
          <p:cNvSpPr txBox="1"/>
          <p:nvPr/>
        </p:nvSpPr>
        <p:spPr>
          <a:xfrm>
            <a:off x="5867400" y="4648200"/>
            <a:ext cx="4413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☺</a:t>
            </a:r>
            <a:endParaRPr/>
          </a:p>
        </p:txBody>
      </p:sp>
      <p:sp>
        <p:nvSpPr>
          <p:cNvPr id="229" name="Google Shape;229;p15"/>
          <p:cNvSpPr txBox="1"/>
          <p:nvPr/>
        </p:nvSpPr>
        <p:spPr>
          <a:xfrm>
            <a:off x="5867400" y="3733800"/>
            <a:ext cx="4413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☹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/>
          <p:nvPr>
            <p:ph type="title"/>
          </p:nvPr>
        </p:nvSpPr>
        <p:spPr>
          <a:xfrm>
            <a:off x="533400" y="304800"/>
            <a:ext cx="7775575" cy="484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Pseudocode for Minimax Algorithm</a:t>
            </a:r>
            <a:endParaRPr/>
          </a:p>
        </p:txBody>
      </p:sp>
      <p:sp>
        <p:nvSpPr>
          <p:cNvPr id="236" name="Google Shape;236;p16"/>
          <p:cNvSpPr txBox="1"/>
          <p:nvPr/>
        </p:nvSpPr>
        <p:spPr>
          <a:xfrm>
            <a:off x="1600200" y="1143000"/>
            <a:ext cx="6532562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MINIMAX-DECISION(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inputs: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current state in game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MAX-VALUE(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return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SUCCESSORS(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with value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sp>
        <p:nvSpPr>
          <p:cNvPr id="237" name="Google Shape;237;p16"/>
          <p:cNvSpPr txBox="1"/>
          <p:nvPr/>
        </p:nvSpPr>
        <p:spPr>
          <a:xfrm>
            <a:off x="1582737" y="4360862"/>
            <a:ext cx="6269037" cy="192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MIN-VALUE(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utility value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if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TERMINAL-TEST(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return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UTILITY(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∞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for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SUCCESSORS(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v,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MAX-VALUE(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return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238" name="Google Shape;238;p16"/>
          <p:cNvSpPr txBox="1"/>
          <p:nvPr/>
        </p:nvSpPr>
        <p:spPr>
          <a:xfrm>
            <a:off x="1582737" y="2466975"/>
            <a:ext cx="6269037" cy="192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MAX-VALUE(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utility value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if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TERMINAL-TEST(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return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UTILITY(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∞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for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SUCCESSORS(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v,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MIN-VALUE(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return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cxnSp>
        <p:nvCxnSpPr>
          <p:cNvPr id="239" name="Google Shape;239;p16"/>
          <p:cNvCxnSpPr/>
          <p:nvPr/>
        </p:nvCxnSpPr>
        <p:spPr>
          <a:xfrm>
            <a:off x="1047750" y="2514600"/>
            <a:ext cx="7315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0" name="Google Shape;240;p16"/>
          <p:cNvCxnSpPr/>
          <p:nvPr/>
        </p:nvCxnSpPr>
        <p:spPr>
          <a:xfrm>
            <a:off x="1047750" y="4343400"/>
            <a:ext cx="7315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1" name="Google Shape;241;p16"/>
          <p:cNvSpPr txBox="1"/>
          <p:nvPr/>
        </p:nvSpPr>
        <p:spPr>
          <a:xfrm>
            <a:off x="1657350" y="1752600"/>
            <a:ext cx="3048000" cy="381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6"/>
          <p:cNvSpPr txBox="1"/>
          <p:nvPr/>
        </p:nvSpPr>
        <p:spPr>
          <a:xfrm>
            <a:off x="1657350" y="2133600"/>
            <a:ext cx="6553200" cy="304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6"/>
          <p:cNvSpPr txBox="1"/>
          <p:nvPr/>
        </p:nvSpPr>
        <p:spPr>
          <a:xfrm>
            <a:off x="1657350" y="3733800"/>
            <a:ext cx="3733800" cy="304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6"/>
          <p:cNvSpPr txBox="1"/>
          <p:nvPr/>
        </p:nvSpPr>
        <p:spPr>
          <a:xfrm>
            <a:off x="1657350" y="5638800"/>
            <a:ext cx="3733800" cy="304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Multiplayer games</a:t>
            </a:r>
            <a:endParaRPr/>
          </a:p>
        </p:txBody>
      </p:sp>
      <p:sp>
        <p:nvSpPr>
          <p:cNvPr id="251" name="Google Shape;251;p17"/>
          <p:cNvSpPr txBox="1"/>
          <p:nvPr>
            <p:ph idx="1" type="body"/>
          </p:nvPr>
        </p:nvSpPr>
        <p:spPr>
          <a:xfrm>
            <a:off x="609600" y="1143000"/>
            <a:ext cx="7848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Games allow more than two players</a:t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Single minimax values become vectors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362200"/>
            <a:ext cx="8737600" cy="36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Aspects of multiplayer games</a:t>
            </a:r>
            <a:endParaRPr/>
          </a:p>
        </p:txBody>
      </p:sp>
      <p:sp>
        <p:nvSpPr>
          <p:cNvPr id="259" name="Google Shape;259;p18"/>
          <p:cNvSpPr txBox="1"/>
          <p:nvPr>
            <p:ph idx="1" type="body"/>
          </p:nvPr>
        </p:nvSpPr>
        <p:spPr>
          <a:xfrm>
            <a:off x="609600" y="1143000"/>
            <a:ext cx="7848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Previous slide (standard minimax analysis) assumes that each player operates to maximize only their own utility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practice, players make alliances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E.g, C strong, A and B both weak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May be best for A and B to attack C rather than each other</a:t>
            </a:r>
            <a:endParaRPr/>
          </a:p>
          <a:p>
            <a:pPr indent="-1841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game is not zero-sum (i.e., utility(A) = - utility(B) then alliances can be useful even with 2 players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e.g., both cooperate to maximum the sum of the utilities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Practical problem with minimax search</a:t>
            </a:r>
            <a:endParaRPr/>
          </a:p>
        </p:txBody>
      </p:sp>
      <p:sp>
        <p:nvSpPr>
          <p:cNvPr id="266" name="Google Shape;266;p19"/>
          <p:cNvSpPr txBox="1"/>
          <p:nvPr>
            <p:ph idx="1" type="body"/>
          </p:nvPr>
        </p:nvSpPr>
        <p:spPr>
          <a:xfrm>
            <a:off x="609600" y="1143000"/>
            <a:ext cx="7848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Number of game states is </a:t>
            </a:r>
            <a:r>
              <a:rPr b="0" i="0" lang="en-US" sz="16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exponential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the number of moves.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–"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Solution: </a:t>
            </a:r>
            <a:r>
              <a:rPr b="0" i="0" lang="en-US" sz="1400" u="none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Do not examine every node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=&gt; </a:t>
            </a:r>
            <a:r>
              <a:rPr b="0" i="0" lang="en-US" sz="1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pruning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Remove branches that do not influence final decision</a:t>
            </a:r>
            <a:endParaRPr/>
          </a:p>
          <a:p>
            <a:pPr indent="-139700" lvl="2" marL="1143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Revisit example …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Typical assumptions</a:t>
            </a:r>
            <a:endParaRPr/>
          </a:p>
        </p:txBody>
      </p:sp>
      <p:sp>
        <p:nvSpPr>
          <p:cNvPr id="69" name="Google Shape;69;p2"/>
          <p:cNvSpPr txBox="1"/>
          <p:nvPr>
            <p:ph idx="1" type="body"/>
          </p:nvPr>
        </p:nvSpPr>
        <p:spPr>
          <a:xfrm>
            <a:off x="609600" y="1143000"/>
            <a:ext cx="8001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Two agents whose actions alternate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Utility values for each agent are the opposite of the other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creates the adversarial situation</a:t>
            </a:r>
            <a:endParaRPr/>
          </a:p>
          <a:p>
            <a:pPr indent="-1841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Fully observable environments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game theory terms: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“Deterministic, turn-taking, zero-sum games of perfect information”</a:t>
            </a:r>
            <a:endParaRPr/>
          </a:p>
          <a:p>
            <a:pPr indent="-1841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41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Can generalize to stochastic games, multiple players, non zero-sum, etc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Alpha-Beta Example</a:t>
            </a:r>
            <a:endParaRPr/>
          </a:p>
        </p:txBody>
      </p:sp>
      <p:pic>
        <p:nvPicPr>
          <p:cNvPr id="273" name="Google Shape;27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905000"/>
            <a:ext cx="7010400" cy="4259262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0"/>
          <p:cNvSpPr txBox="1"/>
          <p:nvPr/>
        </p:nvSpPr>
        <p:spPr>
          <a:xfrm>
            <a:off x="3429000" y="5638800"/>
            <a:ext cx="23622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0"/>
          <p:cNvSpPr txBox="1"/>
          <p:nvPr/>
        </p:nvSpPr>
        <p:spPr>
          <a:xfrm>
            <a:off x="3505200" y="3794125"/>
            <a:ext cx="10683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[-∞, +∞]</a:t>
            </a:r>
            <a:endParaRPr/>
          </a:p>
        </p:txBody>
      </p:sp>
      <p:sp>
        <p:nvSpPr>
          <p:cNvPr id="276" name="Google Shape;276;p20"/>
          <p:cNvSpPr txBox="1"/>
          <p:nvPr/>
        </p:nvSpPr>
        <p:spPr>
          <a:xfrm>
            <a:off x="5867400" y="2514600"/>
            <a:ext cx="10048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[-∞,+∞]</a:t>
            </a:r>
            <a:endParaRPr/>
          </a:p>
        </p:txBody>
      </p:sp>
      <p:sp>
        <p:nvSpPr>
          <p:cNvPr id="277" name="Google Shape;277;p20"/>
          <p:cNvSpPr txBox="1"/>
          <p:nvPr/>
        </p:nvSpPr>
        <p:spPr>
          <a:xfrm>
            <a:off x="4953000" y="3810000"/>
            <a:ext cx="23622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0"/>
          <p:cNvSpPr txBox="1"/>
          <p:nvPr/>
        </p:nvSpPr>
        <p:spPr>
          <a:xfrm>
            <a:off x="7315200" y="2438400"/>
            <a:ext cx="5334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0"/>
          <p:cNvSpPr/>
          <p:nvPr/>
        </p:nvSpPr>
        <p:spPr>
          <a:xfrm>
            <a:off x="5638800" y="2438400"/>
            <a:ext cx="1447800" cy="68580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0"/>
          <p:cNvSpPr txBox="1"/>
          <p:nvPr/>
        </p:nvSpPr>
        <p:spPr>
          <a:xfrm>
            <a:off x="4267200" y="2133600"/>
            <a:ext cx="31178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"/>
              <a:buNone/>
            </a:pPr>
            <a:r>
              <a:rPr b="0" i="1" lang="en-US" sz="1600" u="non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Range of possible values</a:t>
            </a:r>
            <a:endParaRPr/>
          </a:p>
        </p:txBody>
      </p:sp>
      <p:sp>
        <p:nvSpPr>
          <p:cNvPr id="281" name="Google Shape;281;p20"/>
          <p:cNvSpPr txBox="1"/>
          <p:nvPr/>
        </p:nvSpPr>
        <p:spPr>
          <a:xfrm>
            <a:off x="533400" y="1616075"/>
            <a:ext cx="3343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1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 DF-search until first leaf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Alpha-Beta Example (continued)</a:t>
            </a:r>
            <a:endParaRPr/>
          </a:p>
        </p:txBody>
      </p:sp>
      <p:pic>
        <p:nvPicPr>
          <p:cNvPr id="288" name="Google Shape;28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752600"/>
            <a:ext cx="7010400" cy="4259262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1"/>
          <p:cNvSpPr txBox="1"/>
          <p:nvPr/>
        </p:nvSpPr>
        <p:spPr>
          <a:xfrm>
            <a:off x="4495800" y="5486400"/>
            <a:ext cx="12954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1"/>
          <p:cNvSpPr txBox="1"/>
          <p:nvPr/>
        </p:nvSpPr>
        <p:spPr>
          <a:xfrm>
            <a:off x="3552825" y="3641725"/>
            <a:ext cx="8080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[-∞,3]</a:t>
            </a:r>
            <a:endParaRPr/>
          </a:p>
        </p:txBody>
      </p:sp>
      <p:sp>
        <p:nvSpPr>
          <p:cNvPr id="291" name="Google Shape;291;p21"/>
          <p:cNvSpPr txBox="1"/>
          <p:nvPr/>
        </p:nvSpPr>
        <p:spPr>
          <a:xfrm>
            <a:off x="5867400" y="2362200"/>
            <a:ext cx="10048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[-∞,+∞]</a:t>
            </a:r>
            <a:endParaRPr/>
          </a:p>
        </p:txBody>
      </p:sp>
      <p:grpSp>
        <p:nvGrpSpPr>
          <p:cNvPr id="292" name="Google Shape;292;p21"/>
          <p:cNvGrpSpPr/>
          <p:nvPr/>
        </p:nvGrpSpPr>
        <p:grpSpPr>
          <a:xfrm>
            <a:off x="4965700" y="3643312"/>
            <a:ext cx="444500" cy="319087"/>
            <a:chOff x="3128" y="2583"/>
            <a:chExt cx="280" cy="201"/>
          </a:xfrm>
        </p:grpSpPr>
        <p:pic>
          <p:nvPicPr>
            <p:cNvPr id="293" name="Google Shape;293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8" y="2592"/>
              <a:ext cx="164" cy="1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260" y="2583"/>
              <a:ext cx="148" cy="2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Alpha-Beta Example (continued)</a:t>
            </a:r>
            <a:endParaRPr/>
          </a:p>
        </p:txBody>
      </p:sp>
      <p:pic>
        <p:nvPicPr>
          <p:cNvPr id="301" name="Google Shape;30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828800"/>
            <a:ext cx="7010400" cy="425926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2"/>
          <p:cNvSpPr txBox="1"/>
          <p:nvPr/>
        </p:nvSpPr>
        <p:spPr>
          <a:xfrm>
            <a:off x="3552825" y="3717925"/>
            <a:ext cx="8080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[-∞,3]</a:t>
            </a:r>
            <a:endParaRPr/>
          </a:p>
        </p:txBody>
      </p:sp>
      <p:sp>
        <p:nvSpPr>
          <p:cNvPr id="303" name="Google Shape;303;p22"/>
          <p:cNvSpPr txBox="1"/>
          <p:nvPr/>
        </p:nvSpPr>
        <p:spPr>
          <a:xfrm>
            <a:off x="5867400" y="2438400"/>
            <a:ext cx="10048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[-∞,+∞]</a:t>
            </a:r>
            <a:endParaRPr/>
          </a:p>
        </p:txBody>
      </p:sp>
      <p:sp>
        <p:nvSpPr>
          <p:cNvPr id="304" name="Google Shape;304;p22"/>
          <p:cNvSpPr txBox="1"/>
          <p:nvPr/>
        </p:nvSpPr>
        <p:spPr>
          <a:xfrm>
            <a:off x="5410200" y="5562600"/>
            <a:ext cx="4572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22"/>
          <p:cNvGrpSpPr/>
          <p:nvPr/>
        </p:nvGrpSpPr>
        <p:grpSpPr>
          <a:xfrm>
            <a:off x="4965700" y="3719512"/>
            <a:ext cx="444500" cy="319087"/>
            <a:chOff x="3128" y="2583"/>
            <a:chExt cx="280" cy="201"/>
          </a:xfrm>
        </p:grpSpPr>
        <p:pic>
          <p:nvPicPr>
            <p:cNvPr id="306" name="Google Shape;306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8" y="2592"/>
              <a:ext cx="164" cy="1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Google Shape;307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260" y="2583"/>
              <a:ext cx="148" cy="2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Alpha-Beta Example (continued)</a:t>
            </a:r>
            <a:endParaRPr/>
          </a:p>
        </p:txBody>
      </p:sp>
      <p:pic>
        <p:nvPicPr>
          <p:cNvPr id="314" name="Google Shape;31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600200"/>
            <a:ext cx="7010400" cy="4259262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3"/>
          <p:cNvSpPr txBox="1"/>
          <p:nvPr/>
        </p:nvSpPr>
        <p:spPr>
          <a:xfrm>
            <a:off x="5867400" y="2209800"/>
            <a:ext cx="8667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[3,+∞]</a:t>
            </a:r>
            <a:endParaRPr/>
          </a:p>
        </p:txBody>
      </p:sp>
      <p:sp>
        <p:nvSpPr>
          <p:cNvPr id="316" name="Google Shape;316;p23"/>
          <p:cNvSpPr txBox="1"/>
          <p:nvPr/>
        </p:nvSpPr>
        <p:spPr>
          <a:xfrm>
            <a:off x="3733800" y="3489325"/>
            <a:ext cx="6699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[3,3]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Alpha-Beta Example (continued)</a:t>
            </a:r>
            <a:endParaRPr/>
          </a:p>
        </p:txBody>
      </p:sp>
      <p:pic>
        <p:nvPicPr>
          <p:cNvPr id="323" name="Google Shape;32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0475" y="1600200"/>
            <a:ext cx="6819900" cy="436721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4"/>
          <p:cNvSpPr txBox="1"/>
          <p:nvPr/>
        </p:nvSpPr>
        <p:spPr>
          <a:xfrm>
            <a:off x="5299075" y="3465512"/>
            <a:ext cx="8080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[-∞,2]</a:t>
            </a:r>
            <a:endParaRPr/>
          </a:p>
        </p:txBody>
      </p:sp>
      <p:sp>
        <p:nvSpPr>
          <p:cNvPr id="325" name="Google Shape;325;p24"/>
          <p:cNvSpPr txBox="1"/>
          <p:nvPr/>
        </p:nvSpPr>
        <p:spPr>
          <a:xfrm>
            <a:off x="5222875" y="2185987"/>
            <a:ext cx="8667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[3,+∞]</a:t>
            </a:r>
            <a:endParaRPr/>
          </a:p>
        </p:txBody>
      </p:sp>
      <p:sp>
        <p:nvSpPr>
          <p:cNvPr id="326" name="Google Shape;326;p24"/>
          <p:cNvSpPr txBox="1"/>
          <p:nvPr/>
        </p:nvSpPr>
        <p:spPr>
          <a:xfrm>
            <a:off x="3089275" y="3465512"/>
            <a:ext cx="6699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[3,3]</a:t>
            </a:r>
            <a:endParaRPr/>
          </a:p>
        </p:txBody>
      </p:sp>
      <p:sp>
        <p:nvSpPr>
          <p:cNvPr id="327" name="Google Shape;327;p24"/>
          <p:cNvSpPr/>
          <p:nvPr/>
        </p:nvSpPr>
        <p:spPr>
          <a:xfrm>
            <a:off x="4994275" y="3252787"/>
            <a:ext cx="2438400" cy="91440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4"/>
          <p:cNvSpPr txBox="1"/>
          <p:nvPr/>
        </p:nvSpPr>
        <p:spPr>
          <a:xfrm>
            <a:off x="6365875" y="2474912"/>
            <a:ext cx="27781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"/>
              <a:buNone/>
            </a:pPr>
            <a:r>
              <a:rPr b="0" i="1" lang="en-US" sz="1800" u="non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This node is worse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"/>
              <a:buNone/>
            </a:pPr>
            <a:r>
              <a:rPr b="0" i="1" lang="en-US" sz="1800" u="non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for MAX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Alpha-Beta Example (continued)</a:t>
            </a:r>
            <a:endParaRPr/>
          </a:p>
        </p:txBody>
      </p:sp>
      <p:pic>
        <p:nvPicPr>
          <p:cNvPr id="335" name="Google Shape;33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362200"/>
            <a:ext cx="7391400" cy="3246437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5"/>
          <p:cNvSpPr txBox="1"/>
          <p:nvPr/>
        </p:nvSpPr>
        <p:spPr>
          <a:xfrm>
            <a:off x="4619625" y="3641725"/>
            <a:ext cx="8080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[-∞,2]</a:t>
            </a:r>
            <a:endParaRPr/>
          </a:p>
        </p:txBody>
      </p:sp>
      <p:sp>
        <p:nvSpPr>
          <p:cNvPr id="337" name="Google Shape;337;p25"/>
          <p:cNvSpPr txBox="1"/>
          <p:nvPr/>
        </p:nvSpPr>
        <p:spPr>
          <a:xfrm>
            <a:off x="4613275" y="2514600"/>
            <a:ext cx="7969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[3,14]</a:t>
            </a:r>
            <a:endParaRPr/>
          </a:p>
        </p:txBody>
      </p:sp>
      <p:sp>
        <p:nvSpPr>
          <p:cNvPr id="338" name="Google Shape;338;p25"/>
          <p:cNvSpPr txBox="1"/>
          <p:nvPr/>
        </p:nvSpPr>
        <p:spPr>
          <a:xfrm>
            <a:off x="2682875" y="3641725"/>
            <a:ext cx="6699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[3,3]</a:t>
            </a:r>
            <a:endParaRPr/>
          </a:p>
        </p:txBody>
      </p:sp>
      <p:sp>
        <p:nvSpPr>
          <p:cNvPr id="339" name="Google Shape;339;p25"/>
          <p:cNvSpPr txBox="1"/>
          <p:nvPr/>
        </p:nvSpPr>
        <p:spPr>
          <a:xfrm>
            <a:off x="6400800" y="3641725"/>
            <a:ext cx="9350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[-∞,14]</a:t>
            </a:r>
            <a:endParaRPr/>
          </a:p>
        </p:txBody>
      </p:sp>
      <p:pic>
        <p:nvPicPr>
          <p:cNvPr id="340" name="Google Shape;34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4600" y="2509837"/>
            <a:ext cx="685800" cy="385762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5"/>
          <p:cNvSpPr txBox="1"/>
          <p:nvPr/>
        </p:nvSpPr>
        <p:spPr>
          <a:xfrm>
            <a:off x="6156325" y="2438400"/>
            <a:ext cx="320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6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Alpha-Beta Example (continued)</a:t>
            </a:r>
            <a:endParaRPr/>
          </a:p>
        </p:txBody>
      </p:sp>
      <p:pic>
        <p:nvPicPr>
          <p:cNvPr id="348" name="Google Shape;34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405062"/>
            <a:ext cx="7539037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6"/>
          <p:cNvSpPr txBox="1"/>
          <p:nvPr/>
        </p:nvSpPr>
        <p:spPr>
          <a:xfrm>
            <a:off x="4619625" y="3641725"/>
            <a:ext cx="8509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[−∞,2]</a:t>
            </a:r>
            <a:endParaRPr/>
          </a:p>
        </p:txBody>
      </p:sp>
      <p:sp>
        <p:nvSpPr>
          <p:cNvPr id="350" name="Google Shape;350;p26"/>
          <p:cNvSpPr txBox="1"/>
          <p:nvPr/>
        </p:nvSpPr>
        <p:spPr>
          <a:xfrm>
            <a:off x="4816475" y="2498725"/>
            <a:ext cx="6699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[3,5]</a:t>
            </a:r>
            <a:endParaRPr/>
          </a:p>
        </p:txBody>
      </p:sp>
      <p:sp>
        <p:nvSpPr>
          <p:cNvPr id="351" name="Google Shape;351;p26"/>
          <p:cNvSpPr txBox="1"/>
          <p:nvPr/>
        </p:nvSpPr>
        <p:spPr>
          <a:xfrm>
            <a:off x="2409825" y="3641725"/>
            <a:ext cx="6699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[3,3]</a:t>
            </a:r>
            <a:endParaRPr/>
          </a:p>
        </p:txBody>
      </p:sp>
      <p:sp>
        <p:nvSpPr>
          <p:cNvPr id="352" name="Google Shape;352;p26"/>
          <p:cNvSpPr txBox="1"/>
          <p:nvPr/>
        </p:nvSpPr>
        <p:spPr>
          <a:xfrm>
            <a:off x="6600825" y="3641725"/>
            <a:ext cx="8080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[-∞,5]</a:t>
            </a:r>
            <a:endParaRPr/>
          </a:p>
        </p:txBody>
      </p:sp>
      <p:pic>
        <p:nvPicPr>
          <p:cNvPr id="353" name="Google Shape;35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1912" y="2419350"/>
            <a:ext cx="522287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6"/>
          <p:cNvSpPr txBox="1"/>
          <p:nvPr/>
        </p:nvSpPr>
        <p:spPr>
          <a:xfrm>
            <a:off x="6216650" y="2438400"/>
            <a:ext cx="260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Alpha-Beta Example (continued)</a:t>
            </a:r>
            <a:endParaRPr/>
          </a:p>
        </p:txBody>
      </p:sp>
      <p:pic>
        <p:nvPicPr>
          <p:cNvPr id="361" name="Google Shape;36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2346325"/>
            <a:ext cx="7467600" cy="298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7"/>
          <p:cNvSpPr txBox="1"/>
          <p:nvPr/>
        </p:nvSpPr>
        <p:spPr>
          <a:xfrm>
            <a:off x="6172200" y="3413125"/>
            <a:ext cx="6699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[2,2]</a:t>
            </a:r>
            <a:endParaRPr/>
          </a:p>
        </p:txBody>
      </p:sp>
      <p:sp>
        <p:nvSpPr>
          <p:cNvPr id="363" name="Google Shape;363;p27"/>
          <p:cNvSpPr txBox="1"/>
          <p:nvPr/>
        </p:nvSpPr>
        <p:spPr>
          <a:xfrm>
            <a:off x="4267200" y="3429000"/>
            <a:ext cx="8509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[−∞,2]</a:t>
            </a:r>
            <a:endParaRPr/>
          </a:p>
        </p:txBody>
      </p:sp>
      <p:sp>
        <p:nvSpPr>
          <p:cNvPr id="364" name="Google Shape;364;p27"/>
          <p:cNvSpPr txBox="1"/>
          <p:nvPr/>
        </p:nvSpPr>
        <p:spPr>
          <a:xfrm>
            <a:off x="4464050" y="2422525"/>
            <a:ext cx="6699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[3,3]</a:t>
            </a:r>
            <a:endParaRPr/>
          </a:p>
        </p:txBody>
      </p:sp>
      <p:sp>
        <p:nvSpPr>
          <p:cNvPr id="365" name="Google Shape;365;p27"/>
          <p:cNvSpPr txBox="1"/>
          <p:nvPr/>
        </p:nvSpPr>
        <p:spPr>
          <a:xfrm>
            <a:off x="2530475" y="3429000"/>
            <a:ext cx="6699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[3,3]</a:t>
            </a:r>
            <a:endParaRPr/>
          </a:p>
        </p:txBody>
      </p:sp>
      <p:pic>
        <p:nvPicPr>
          <p:cNvPr id="366" name="Google Shape;36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0200" y="2398712"/>
            <a:ext cx="685800" cy="315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8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Alpha-Beta Example (continued)</a:t>
            </a:r>
            <a:endParaRPr/>
          </a:p>
        </p:txBody>
      </p:sp>
      <p:pic>
        <p:nvPicPr>
          <p:cNvPr id="373" name="Google Shape;37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2346325"/>
            <a:ext cx="7467600" cy="298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8"/>
          <p:cNvSpPr txBox="1"/>
          <p:nvPr/>
        </p:nvSpPr>
        <p:spPr>
          <a:xfrm>
            <a:off x="6172200" y="3413125"/>
            <a:ext cx="6699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[2,2]</a:t>
            </a:r>
            <a:endParaRPr/>
          </a:p>
        </p:txBody>
      </p:sp>
      <p:sp>
        <p:nvSpPr>
          <p:cNvPr id="375" name="Google Shape;375;p28"/>
          <p:cNvSpPr txBox="1"/>
          <p:nvPr/>
        </p:nvSpPr>
        <p:spPr>
          <a:xfrm>
            <a:off x="4267200" y="3429000"/>
            <a:ext cx="8080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[-∞,2]</a:t>
            </a:r>
            <a:endParaRPr/>
          </a:p>
        </p:txBody>
      </p:sp>
      <p:sp>
        <p:nvSpPr>
          <p:cNvPr id="376" name="Google Shape;376;p28"/>
          <p:cNvSpPr txBox="1"/>
          <p:nvPr/>
        </p:nvSpPr>
        <p:spPr>
          <a:xfrm>
            <a:off x="4464050" y="2422525"/>
            <a:ext cx="6699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[3,3]</a:t>
            </a:r>
            <a:endParaRPr/>
          </a:p>
        </p:txBody>
      </p:sp>
      <p:sp>
        <p:nvSpPr>
          <p:cNvPr id="377" name="Google Shape;377;p28"/>
          <p:cNvSpPr txBox="1"/>
          <p:nvPr/>
        </p:nvSpPr>
        <p:spPr>
          <a:xfrm>
            <a:off x="2530475" y="3429000"/>
            <a:ext cx="6699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[3,3]</a:t>
            </a:r>
            <a:endParaRPr/>
          </a:p>
        </p:txBody>
      </p:sp>
      <p:pic>
        <p:nvPicPr>
          <p:cNvPr id="378" name="Google Shape;37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0200" y="2398712"/>
            <a:ext cx="685800" cy="315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6400" y="2498725"/>
            <a:ext cx="257175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8"/>
          <p:cNvSpPr/>
          <p:nvPr/>
        </p:nvSpPr>
        <p:spPr>
          <a:xfrm>
            <a:off x="5410200" y="2438400"/>
            <a:ext cx="381000" cy="381000"/>
          </a:xfrm>
          <a:prstGeom prst="ellipse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9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General alpha-beta pruning</a:t>
            </a:r>
            <a:endParaRPr/>
          </a:p>
        </p:txBody>
      </p:sp>
      <p:sp>
        <p:nvSpPr>
          <p:cNvPr id="387" name="Google Shape;387;p29"/>
          <p:cNvSpPr txBox="1"/>
          <p:nvPr>
            <p:ph idx="1" type="body"/>
          </p:nvPr>
        </p:nvSpPr>
        <p:spPr>
          <a:xfrm>
            <a:off x="609600" y="1143000"/>
            <a:ext cx="4267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Consider a node </a:t>
            </a:r>
            <a:r>
              <a:rPr b="0" i="1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somewhere in the tree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player has a better choice at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Parent node of 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 any choice point further up</a:t>
            </a:r>
            <a:endParaRPr/>
          </a:p>
          <a:p>
            <a:pPr indent="-1841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1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will </a:t>
            </a: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never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be reached in actual play.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Hence when enough is known about </a:t>
            </a:r>
            <a:r>
              <a:rPr b="0" i="1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it can be pruned.</a:t>
            </a:r>
            <a:endParaRPr/>
          </a:p>
        </p:txBody>
      </p:sp>
      <p:pic>
        <p:nvPicPr>
          <p:cNvPr id="388" name="Google Shape;388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600" y="1066800"/>
            <a:ext cx="3851275" cy="4405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Search versus Games</a:t>
            </a:r>
            <a:endParaRPr/>
          </a:p>
        </p:txBody>
      </p:sp>
      <p:sp>
        <p:nvSpPr>
          <p:cNvPr id="76" name="Google Shape;76;p3"/>
          <p:cNvSpPr txBox="1"/>
          <p:nvPr>
            <p:ph idx="1" type="body"/>
          </p:nvPr>
        </p:nvSpPr>
        <p:spPr>
          <a:xfrm>
            <a:off x="609600" y="1143000"/>
            <a:ext cx="7848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Search – no adversary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–"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Solution is (heuristic) method for finding goal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–"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Heuristics and CSP techniques can find </a:t>
            </a:r>
            <a:r>
              <a:rPr b="0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optimal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solution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–"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Evaluation function: estimate of cost from start to goal through given node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–"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Examples: path planning, scheduling activities</a:t>
            </a:r>
            <a:endParaRPr/>
          </a:p>
          <a:p>
            <a:pPr indent="-1968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Games – adversary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–"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Solution is strategy (strategy specifies move for every possible opponent reply).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–"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Time limits force an </a:t>
            </a:r>
            <a:r>
              <a:rPr b="0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approximate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solution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–"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Evaluation function: evaluate “goodness” of </a:t>
            </a:r>
            <a:b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game position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–"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Examples: chess, checkers, Othello, backgammon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Alpha-beta Algorithm</a:t>
            </a:r>
            <a:endParaRPr/>
          </a:p>
        </p:txBody>
      </p:sp>
      <p:sp>
        <p:nvSpPr>
          <p:cNvPr id="395" name="Google Shape;395;p30"/>
          <p:cNvSpPr txBox="1"/>
          <p:nvPr>
            <p:ph idx="1" type="body"/>
          </p:nvPr>
        </p:nvSpPr>
        <p:spPr>
          <a:xfrm>
            <a:off x="609600" y="1143000"/>
            <a:ext cx="7848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Depth first search – only considers nodes along a single path at any time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 highest-value choice we have found at any choice point along the path for MAX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lowest-value choice we have found at any choice point along the path for MIN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18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update values of </a:t>
            </a:r>
            <a:r>
              <a:rPr b="0" i="0" lang="en-US" sz="1800" u="non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i="0" lang="en-US" sz="18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b="0" i="0" lang="en-US" sz="1800" u="non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b="0" i="0" lang="en-US" sz="18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during search and </a:t>
            </a:r>
            <a:r>
              <a:rPr b="0" i="0" lang="en-US" sz="18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prunes remaining branches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as soon as the value is known to be worse than the current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or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value for MAX or MIN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The Algorithm</a:t>
            </a:r>
            <a:endParaRPr/>
          </a:p>
        </p:txBody>
      </p:sp>
      <p:sp>
        <p:nvSpPr>
          <p:cNvPr id="402" name="Google Shape;402;p31"/>
          <p:cNvSpPr txBox="1"/>
          <p:nvPr>
            <p:ph idx="1" type="body"/>
          </p:nvPr>
        </p:nvSpPr>
        <p:spPr>
          <a:xfrm>
            <a:off x="457200" y="10668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Visit the nodes in a depth-first manner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Maintain bounds on nodes.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bound may change if one of its children obtains a unique value.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bound becomes a unique value when all its children have been checked or pruned.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When a bound changes into a tighter bound or a unique value, it may become inconsistent with its parent.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When an inconsistency occurs, prune the sub-tree by cutting the edge between the inconsistent bounds/values.</a:t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🡪 This is like propagating changes bottom-up in the tree.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2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Pseudocode for Alpha-Beta Algorithm</a:t>
            </a:r>
            <a:endParaRPr/>
          </a:p>
        </p:txBody>
      </p:sp>
      <p:sp>
        <p:nvSpPr>
          <p:cNvPr id="409" name="Google Shape;409;p32"/>
          <p:cNvSpPr txBox="1"/>
          <p:nvPr/>
        </p:nvSpPr>
        <p:spPr>
          <a:xfrm>
            <a:off x="1143000" y="1219200"/>
            <a:ext cx="6532562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ALPHA-BETA-SEARCH(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inputs: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current state in game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MAX-VALUE(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state, -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+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return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SUCCESSORS(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with value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sp>
        <p:nvSpPr>
          <p:cNvPr id="410" name="Google Shape;410;p32"/>
          <p:cNvSpPr txBox="1"/>
          <p:nvPr/>
        </p:nvSpPr>
        <p:spPr>
          <a:xfrm>
            <a:off x="1200150" y="1828800"/>
            <a:ext cx="3886200" cy="381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3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Pseudocode for Alpha-Beta Algorithm</a:t>
            </a:r>
            <a:endParaRPr/>
          </a:p>
        </p:txBody>
      </p:sp>
      <p:sp>
        <p:nvSpPr>
          <p:cNvPr id="417" name="Google Shape;417;p33"/>
          <p:cNvSpPr txBox="1"/>
          <p:nvPr/>
        </p:nvSpPr>
        <p:spPr>
          <a:xfrm>
            <a:off x="1143000" y="1219200"/>
            <a:ext cx="6532562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ALPHA-BETA-SEARCH(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inputs: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current state in game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MAX-VALUE(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state, -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+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return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SUCCESSORS(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with value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sp>
        <p:nvSpPr>
          <p:cNvPr id="418" name="Google Shape;418;p33"/>
          <p:cNvSpPr txBox="1"/>
          <p:nvPr/>
        </p:nvSpPr>
        <p:spPr>
          <a:xfrm>
            <a:off x="1143000" y="2895600"/>
            <a:ext cx="6269037" cy="2530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MAX-VALUE(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state,α , β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utility value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if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TERMINAL-TEST(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return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UTILITY(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- ∞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for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SUCCESSORS(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v,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MIN-VALUE(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 , β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≥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return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α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MAX(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return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cxnSp>
        <p:nvCxnSpPr>
          <p:cNvPr id="419" name="Google Shape;419;p33"/>
          <p:cNvCxnSpPr/>
          <p:nvPr/>
        </p:nvCxnSpPr>
        <p:spPr>
          <a:xfrm>
            <a:off x="608012" y="2927350"/>
            <a:ext cx="7315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20" name="Google Shape;420;p33"/>
          <p:cNvSpPr txBox="1"/>
          <p:nvPr/>
        </p:nvSpPr>
        <p:spPr>
          <a:xfrm>
            <a:off x="1200150" y="1828800"/>
            <a:ext cx="3886200" cy="381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3"/>
          <p:cNvSpPr txBox="1"/>
          <p:nvPr/>
        </p:nvSpPr>
        <p:spPr>
          <a:xfrm>
            <a:off x="1217612" y="4146550"/>
            <a:ext cx="4343400" cy="95885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3"/>
          <p:cNvSpPr txBox="1"/>
          <p:nvPr/>
        </p:nvSpPr>
        <p:spPr>
          <a:xfrm>
            <a:off x="2132012" y="2927350"/>
            <a:ext cx="2819400" cy="381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4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Effectiveness of Alpha-Beta Search</a:t>
            </a:r>
            <a:endParaRPr/>
          </a:p>
        </p:txBody>
      </p:sp>
      <p:sp>
        <p:nvSpPr>
          <p:cNvPr id="429" name="Google Shape;429;p34"/>
          <p:cNvSpPr txBox="1"/>
          <p:nvPr>
            <p:ph idx="1" type="body"/>
          </p:nvPr>
        </p:nvSpPr>
        <p:spPr>
          <a:xfrm>
            <a:off x="609600" y="1143000"/>
            <a:ext cx="7848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Worst-Case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branches are ordered so that no pruning takes place. In this case alpha-beta gives no improvement over exhaustive search</a:t>
            </a:r>
            <a:b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Best-Case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each player’s best move is the left-most alternative (i.e., evaluated first)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practice, performance is closer to best rather than worst-case</a:t>
            </a:r>
            <a:b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practice often get O(b</a:t>
            </a:r>
            <a:r>
              <a:rPr b="0" baseline="3000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(d/2)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rather than O(b</a:t>
            </a:r>
            <a:r>
              <a:rPr b="0" baseline="3000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is the same as having a branching factor of sqrt(b),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since (sqrt(b))</a:t>
            </a:r>
            <a:r>
              <a:rPr b="0" baseline="30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 b</a:t>
            </a:r>
            <a:r>
              <a:rPr b="0" baseline="30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(d/2)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i.e., we have effectively gone from b to square root of b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e.g., in chess go from b ~ 35  to  b ~ 6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permits much deeper search in the same amount of time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5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Final Comments about Alpha-Beta Pruning</a:t>
            </a:r>
            <a:endParaRPr/>
          </a:p>
        </p:txBody>
      </p:sp>
      <p:sp>
        <p:nvSpPr>
          <p:cNvPr id="436" name="Google Shape;436;p35"/>
          <p:cNvSpPr txBox="1"/>
          <p:nvPr>
            <p:ph idx="1" type="body"/>
          </p:nvPr>
        </p:nvSpPr>
        <p:spPr>
          <a:xfrm>
            <a:off x="609600" y="1143000"/>
            <a:ext cx="7848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Pruning does not affect final results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Entire subtrees can be pruned.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Good move </a:t>
            </a:r>
            <a:r>
              <a:rPr b="0" i="1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ordering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improves effectiveness of pruning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Repeated states are again possible.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Store them in memory = transposition table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Example</a:t>
            </a:r>
            <a:endParaRPr/>
          </a:p>
        </p:txBody>
      </p:sp>
      <p:sp>
        <p:nvSpPr>
          <p:cNvPr id="443" name="Google Shape;443;p36"/>
          <p:cNvSpPr/>
          <p:nvPr/>
        </p:nvSpPr>
        <p:spPr>
          <a:xfrm>
            <a:off x="2133600" y="4648200"/>
            <a:ext cx="381000" cy="3810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6"/>
          <p:cNvSpPr/>
          <p:nvPr/>
        </p:nvSpPr>
        <p:spPr>
          <a:xfrm>
            <a:off x="3581400" y="4648200"/>
            <a:ext cx="381000" cy="3810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6"/>
          <p:cNvSpPr/>
          <p:nvPr/>
        </p:nvSpPr>
        <p:spPr>
          <a:xfrm>
            <a:off x="4953000" y="4648200"/>
            <a:ext cx="381000" cy="3810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6"/>
          <p:cNvSpPr/>
          <p:nvPr/>
        </p:nvSpPr>
        <p:spPr>
          <a:xfrm>
            <a:off x="6400800" y="4572000"/>
            <a:ext cx="381000" cy="3810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6"/>
          <p:cNvSpPr/>
          <p:nvPr/>
        </p:nvSpPr>
        <p:spPr>
          <a:xfrm>
            <a:off x="4038600" y="1371600"/>
            <a:ext cx="381000" cy="3810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6"/>
          <p:cNvSpPr/>
          <p:nvPr/>
        </p:nvSpPr>
        <p:spPr>
          <a:xfrm rot="10800000">
            <a:off x="3276600" y="3124200"/>
            <a:ext cx="381000" cy="3810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6"/>
          <p:cNvSpPr/>
          <p:nvPr/>
        </p:nvSpPr>
        <p:spPr>
          <a:xfrm rot="10800000">
            <a:off x="5181600" y="3124200"/>
            <a:ext cx="381000" cy="3810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0" name="Google Shape;450;p36"/>
          <p:cNvCxnSpPr/>
          <p:nvPr/>
        </p:nvCxnSpPr>
        <p:spPr>
          <a:xfrm flipH="1">
            <a:off x="3505200" y="1752600"/>
            <a:ext cx="685800" cy="137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1" name="Google Shape;451;p36"/>
          <p:cNvCxnSpPr/>
          <p:nvPr/>
        </p:nvCxnSpPr>
        <p:spPr>
          <a:xfrm>
            <a:off x="4267200" y="1752600"/>
            <a:ext cx="1066800" cy="137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2" name="Google Shape;452;p36"/>
          <p:cNvCxnSpPr/>
          <p:nvPr/>
        </p:nvCxnSpPr>
        <p:spPr>
          <a:xfrm flipH="1">
            <a:off x="2286000" y="3505200"/>
            <a:ext cx="12192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3" name="Google Shape;453;p36"/>
          <p:cNvCxnSpPr/>
          <p:nvPr/>
        </p:nvCxnSpPr>
        <p:spPr>
          <a:xfrm>
            <a:off x="3505200" y="3505200"/>
            <a:ext cx="2286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4" name="Google Shape;454;p36"/>
          <p:cNvCxnSpPr/>
          <p:nvPr/>
        </p:nvCxnSpPr>
        <p:spPr>
          <a:xfrm flipH="1">
            <a:off x="5105400" y="3505200"/>
            <a:ext cx="2286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5" name="Google Shape;455;p36"/>
          <p:cNvCxnSpPr/>
          <p:nvPr/>
        </p:nvCxnSpPr>
        <p:spPr>
          <a:xfrm>
            <a:off x="5334000" y="3505200"/>
            <a:ext cx="121920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6" name="Google Shape;456;p36"/>
          <p:cNvCxnSpPr/>
          <p:nvPr/>
        </p:nvCxnSpPr>
        <p:spPr>
          <a:xfrm flipH="1">
            <a:off x="1219200" y="5029200"/>
            <a:ext cx="1066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7" name="Google Shape;457;p36"/>
          <p:cNvCxnSpPr/>
          <p:nvPr/>
        </p:nvCxnSpPr>
        <p:spPr>
          <a:xfrm>
            <a:off x="2286000" y="5029200"/>
            <a:ext cx="3810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8" name="Google Shape;458;p36"/>
          <p:cNvCxnSpPr/>
          <p:nvPr/>
        </p:nvCxnSpPr>
        <p:spPr>
          <a:xfrm flipH="1">
            <a:off x="3276600" y="5029200"/>
            <a:ext cx="5334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9" name="Google Shape;459;p36"/>
          <p:cNvCxnSpPr/>
          <p:nvPr/>
        </p:nvCxnSpPr>
        <p:spPr>
          <a:xfrm>
            <a:off x="3810000" y="5029200"/>
            <a:ext cx="3810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0" name="Google Shape;460;p36"/>
          <p:cNvCxnSpPr/>
          <p:nvPr/>
        </p:nvCxnSpPr>
        <p:spPr>
          <a:xfrm flipH="1">
            <a:off x="4648200" y="5029200"/>
            <a:ext cx="457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1" name="Google Shape;461;p36"/>
          <p:cNvCxnSpPr/>
          <p:nvPr/>
        </p:nvCxnSpPr>
        <p:spPr>
          <a:xfrm>
            <a:off x="5105400" y="5029200"/>
            <a:ext cx="3810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2" name="Google Shape;462;p36"/>
          <p:cNvCxnSpPr/>
          <p:nvPr/>
        </p:nvCxnSpPr>
        <p:spPr>
          <a:xfrm flipH="1">
            <a:off x="6096000" y="4953000"/>
            <a:ext cx="457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3" name="Google Shape;463;p36"/>
          <p:cNvCxnSpPr/>
          <p:nvPr/>
        </p:nvCxnSpPr>
        <p:spPr>
          <a:xfrm>
            <a:off x="6553200" y="4953000"/>
            <a:ext cx="8382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64" name="Google Shape;464;p36"/>
          <p:cNvSpPr txBox="1"/>
          <p:nvPr/>
        </p:nvSpPr>
        <p:spPr>
          <a:xfrm>
            <a:off x="1050925" y="56753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65" name="Google Shape;465;p36"/>
          <p:cNvSpPr txBox="1"/>
          <p:nvPr/>
        </p:nvSpPr>
        <p:spPr>
          <a:xfrm>
            <a:off x="2498725" y="56753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66" name="Google Shape;466;p36"/>
          <p:cNvSpPr txBox="1"/>
          <p:nvPr/>
        </p:nvSpPr>
        <p:spPr>
          <a:xfrm>
            <a:off x="3184525" y="56753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67" name="Google Shape;467;p36"/>
          <p:cNvSpPr txBox="1"/>
          <p:nvPr/>
        </p:nvSpPr>
        <p:spPr>
          <a:xfrm>
            <a:off x="4022725" y="56753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68" name="Google Shape;468;p36"/>
          <p:cNvSpPr txBox="1"/>
          <p:nvPr/>
        </p:nvSpPr>
        <p:spPr>
          <a:xfrm>
            <a:off x="4556125" y="56753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469" name="Google Shape;469;p36"/>
          <p:cNvSpPr txBox="1"/>
          <p:nvPr/>
        </p:nvSpPr>
        <p:spPr>
          <a:xfrm>
            <a:off x="5394325" y="56753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470" name="Google Shape;470;p36"/>
          <p:cNvSpPr txBox="1"/>
          <p:nvPr/>
        </p:nvSpPr>
        <p:spPr>
          <a:xfrm>
            <a:off x="6003925" y="55991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71" name="Google Shape;471;p36"/>
          <p:cNvSpPr txBox="1"/>
          <p:nvPr/>
        </p:nvSpPr>
        <p:spPr>
          <a:xfrm>
            <a:off x="7299325" y="55229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472" name="Google Shape;472;p36"/>
          <p:cNvSpPr txBox="1"/>
          <p:nvPr/>
        </p:nvSpPr>
        <p:spPr>
          <a:xfrm>
            <a:off x="4972050" y="1219200"/>
            <a:ext cx="31813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-which nodes can be pruned?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Practical Implementation</a:t>
            </a:r>
            <a:endParaRPr/>
          </a:p>
        </p:txBody>
      </p:sp>
      <p:sp>
        <p:nvSpPr>
          <p:cNvPr id="479" name="Google Shape;479;p37"/>
          <p:cNvSpPr txBox="1"/>
          <p:nvPr>
            <p:ph idx="1" type="body"/>
          </p:nvPr>
        </p:nvSpPr>
        <p:spPr>
          <a:xfrm>
            <a:off x="381000" y="1066800"/>
            <a:ext cx="87630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do we make these ideas practical in real game trees?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Standard approach: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Verdana"/>
              <a:buChar char="•"/>
            </a:pPr>
            <a:r>
              <a:rPr b="0" i="0" lang="en-US" sz="16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cutoff test: </a:t>
            </a:r>
            <a:r>
              <a:rPr b="0" i="0" lang="en-US" sz="1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(where do we stop descending the tree)</a:t>
            </a:r>
            <a:r>
              <a:rPr b="0" i="0" lang="en-US" sz="16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–"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depth limit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–"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better: iterative deepening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–"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cutoff only when no big changes are expected to occur next (</a:t>
            </a:r>
            <a:r>
              <a:rPr b="0" i="0" lang="en-US" sz="1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quiescence search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</a:t>
            </a:r>
            <a:endParaRPr/>
          </a:p>
          <a:p>
            <a:pPr indent="-1968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Verdana"/>
              <a:buChar char="•"/>
            </a:pPr>
            <a:r>
              <a:rPr b="0" i="0" lang="en-US" sz="16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evaluation function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–"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When the search is cut off, we evaluate the current state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by estimating its utility. This estimate if captured by the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evaluation function.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8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Static (Heuristic) Evaluation Functions</a:t>
            </a:r>
            <a:endParaRPr/>
          </a:p>
        </p:txBody>
      </p:sp>
      <p:sp>
        <p:nvSpPr>
          <p:cNvPr id="486" name="Google Shape;486;p38"/>
          <p:cNvSpPr txBox="1"/>
          <p:nvPr>
            <p:ph idx="1" type="body"/>
          </p:nvPr>
        </p:nvSpPr>
        <p:spPr>
          <a:xfrm>
            <a:off x="609600" y="1143000"/>
            <a:ext cx="7848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 Evaluation Function: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–"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estimates how good the current board configuration is for a player.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–"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Typically, one figures how good it is for the player, and how good it is for the opponent, and subtracts the opponents score from the players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–"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Othello: Number of white pieces - Number of black pieces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–"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Chess:  Value of all white pieces - Value of all black pieces</a:t>
            </a:r>
            <a:endParaRPr/>
          </a:p>
          <a:p>
            <a:pPr indent="-196850" lvl="1" marL="74295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Typical values from -infinity (loss) to +infinity (win) or [-1, +1].</a:t>
            </a:r>
            <a:endParaRPr/>
          </a:p>
          <a:p>
            <a:pPr indent="-2413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the board evaluation  is X for a player, it’s -X for the opponent</a:t>
            </a:r>
            <a:endParaRPr/>
          </a:p>
          <a:p>
            <a:pPr indent="-2413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–"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Evaluating chess boards,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–"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Checkers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–"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Tic-tac-toe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0"/>
            <a:ext cx="8991600" cy="68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Types of Games</a:t>
            </a:r>
            <a:endParaRPr/>
          </a:p>
        </p:txBody>
      </p:sp>
      <p:pic>
        <p:nvPicPr>
          <p:cNvPr id="83" name="Google Shape;8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600200"/>
            <a:ext cx="8315325" cy="230663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"/>
          <p:cNvSpPr txBox="1"/>
          <p:nvPr/>
        </p:nvSpPr>
        <p:spPr>
          <a:xfrm>
            <a:off x="3124200" y="2133600"/>
            <a:ext cx="2209800" cy="685800"/>
          </a:xfrm>
          <a:prstGeom prst="rect">
            <a:avLst/>
          </a:prstGeom>
          <a:noFill/>
          <a:ln cap="flat" cmpd="sng" w="412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0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Iterative (Progressive) Deepening</a:t>
            </a:r>
            <a:endParaRPr/>
          </a:p>
        </p:txBody>
      </p:sp>
      <p:sp>
        <p:nvSpPr>
          <p:cNvPr id="499" name="Google Shape;499;p40"/>
          <p:cNvSpPr txBox="1"/>
          <p:nvPr>
            <p:ph idx="1" type="body"/>
          </p:nvPr>
        </p:nvSpPr>
        <p:spPr>
          <a:xfrm>
            <a:off x="609600" y="1143000"/>
            <a:ext cx="7848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real games, there is usually a time limit T on making a move</a:t>
            </a:r>
            <a:b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do we take this into account?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using alpha-beta we cannot use “partial” results with any confidence unless the full breadth of the tree has been searched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So, we could be conservative and set a conservative depth-limit which guarantees that we will find a move in time &lt; 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disadvantage is that we may finish early, could do more search</a:t>
            </a:r>
            <a:b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practice, iterative deepening search (IDS) is used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IDS runs depth-first search with an increasing depth-limit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when the clock runs out we use the solution found at the previous depth limit 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1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Heuristics and Game Tree Search</a:t>
            </a:r>
            <a:endParaRPr/>
          </a:p>
        </p:txBody>
      </p:sp>
      <p:sp>
        <p:nvSpPr>
          <p:cNvPr id="506" name="Google Shape;506;p41"/>
          <p:cNvSpPr txBox="1"/>
          <p:nvPr>
            <p:ph idx="1" type="body"/>
          </p:nvPr>
        </p:nvSpPr>
        <p:spPr>
          <a:xfrm>
            <a:off x="609600" y="1143000"/>
            <a:ext cx="7848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Horizon Effect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sometimes there’s a major “effect” (such as a piece being captured) which is just “below” the depth to which the tree has been expanded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computer cannot see that this major event could happen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 has a “limited horizon”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there are heuristics to try to follow certain branches more deeply to detect to such important events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helps to avoid catastrophic losses due to “short-sightedness”</a:t>
            </a:r>
            <a:b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Heuristics for Tree Exploration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 may be better to explore some branches more deeply in the allotted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various heuristics exist to identify “promising” branches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2"/>
          <p:cNvSpPr txBox="1"/>
          <p:nvPr>
            <p:ph type="title"/>
          </p:nvPr>
        </p:nvSpPr>
        <p:spPr>
          <a:xfrm>
            <a:off x="609600" y="2286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Verdana"/>
              <a:buNone/>
            </a:pPr>
            <a:br>
              <a:rPr b="1" i="0" lang="en-US" sz="18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0" lang="en-US" sz="20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The State of Play</a:t>
            </a:r>
            <a:endParaRPr/>
          </a:p>
        </p:txBody>
      </p:sp>
      <p:sp>
        <p:nvSpPr>
          <p:cNvPr id="513" name="Google Shape;513;p42"/>
          <p:cNvSpPr txBox="1"/>
          <p:nvPr>
            <p:ph idx="1" type="body"/>
          </p:nvPr>
        </p:nvSpPr>
        <p:spPr>
          <a:xfrm>
            <a:off x="609600" y="1143000"/>
            <a:ext cx="7848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Checkers: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Chinook ended 40-year-reign of human world champion Marion Tinsley in 1994. 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Chess: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Deep Blue defeated human world champion Garry Kasparov in a six-game match in 1997. 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Othello: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human champions refuse to compete against computers: they are too good.</a:t>
            </a:r>
            <a:endParaRPr/>
          </a:p>
          <a:p>
            <a:pPr indent="-127000" lvl="4" marL="20574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human champions refuse to compete against computers: they are too bad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 &gt; 300 (!)</a:t>
            </a:r>
            <a:endParaRPr/>
          </a:p>
          <a:p>
            <a:pPr indent="-1841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See (e.g.) </a:t>
            </a:r>
            <a:r>
              <a:rPr b="0" i="0" lang="en-US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http://www.cs.ualberta.ca/~games/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for more information</a:t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3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Deep Blue</a:t>
            </a:r>
            <a:endParaRPr/>
          </a:p>
        </p:txBody>
      </p:sp>
      <p:sp>
        <p:nvSpPr>
          <p:cNvPr id="520" name="Google Shape;520;p43"/>
          <p:cNvSpPr txBox="1"/>
          <p:nvPr>
            <p:ph idx="1" type="body"/>
          </p:nvPr>
        </p:nvSpPr>
        <p:spPr>
          <a:xfrm>
            <a:off x="609600" y="1143000"/>
            <a:ext cx="7848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1957: Herbert Simon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“within 10 years a computer will beat the world chess champion”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1997: Deep Blue beats Kasparov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Parallel machine with 30 processors for “software” and 480 VLSI processors for “hardware search”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Searched 126 million nodes per second on average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Generated up to 30 billion positions per move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Reached depth 14 routinely</a:t>
            </a:r>
            <a:endParaRPr/>
          </a:p>
          <a:p>
            <a:pPr indent="-1841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Uses iterative-deepening alpha-beta search with transpositioning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Can explore beyond depth-limit for interesting moves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4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Chance Games. </a:t>
            </a:r>
            <a:endParaRPr/>
          </a:p>
        </p:txBody>
      </p:sp>
      <p:pic>
        <p:nvPicPr>
          <p:cNvPr id="527" name="Google Shape;527;p44"/>
          <p:cNvPicPr preferRelativeResize="0"/>
          <p:nvPr/>
        </p:nvPicPr>
        <p:blipFill rotWithShape="1">
          <a:blip r:embed="rId3">
            <a:alphaModFix/>
          </a:blip>
          <a:srcRect b="12290" l="17992" r="29660" t="22904"/>
          <a:stretch/>
        </p:blipFill>
        <p:spPr>
          <a:xfrm>
            <a:off x="2209800" y="1676400"/>
            <a:ext cx="4572000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4"/>
          <p:cNvSpPr txBox="1"/>
          <p:nvPr/>
        </p:nvSpPr>
        <p:spPr>
          <a:xfrm>
            <a:off x="609600" y="2441575"/>
            <a:ext cx="20494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Backgammon</a:t>
            </a:r>
            <a:endParaRPr/>
          </a:p>
        </p:txBody>
      </p:sp>
      <p:cxnSp>
        <p:nvCxnSpPr>
          <p:cNvPr id="529" name="Google Shape;529;p44"/>
          <p:cNvCxnSpPr/>
          <p:nvPr/>
        </p:nvCxnSpPr>
        <p:spPr>
          <a:xfrm flipH="1" rot="10800000">
            <a:off x="1371600" y="3962400"/>
            <a:ext cx="19050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30" name="Google Shape;530;p44"/>
          <p:cNvSpPr txBox="1"/>
          <p:nvPr/>
        </p:nvSpPr>
        <p:spPr>
          <a:xfrm>
            <a:off x="212725" y="5218112"/>
            <a:ext cx="1822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your element of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chance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5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Expected Minimax</a:t>
            </a:r>
            <a:endParaRPr/>
          </a:p>
        </p:txBody>
      </p:sp>
      <p:pic>
        <p:nvPicPr>
          <p:cNvPr id="537" name="Google Shape;537;p45"/>
          <p:cNvPicPr preferRelativeResize="0"/>
          <p:nvPr/>
        </p:nvPicPr>
        <p:blipFill rotWithShape="1">
          <a:blip r:embed="rId3">
            <a:alphaModFix/>
          </a:blip>
          <a:srcRect b="16480" l="17721" r="29933" t="34358"/>
          <a:stretch/>
        </p:blipFill>
        <p:spPr>
          <a:xfrm>
            <a:off x="4191000" y="1600200"/>
            <a:ext cx="4572000" cy="335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8" name="Google Shape;538;p45"/>
          <p:cNvCxnSpPr/>
          <p:nvPr/>
        </p:nvCxnSpPr>
        <p:spPr>
          <a:xfrm>
            <a:off x="3733800" y="2514600"/>
            <a:ext cx="19812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539" name="Google Shape;539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2057400"/>
            <a:ext cx="3486150" cy="9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5"/>
          <p:cNvSpPr txBox="1"/>
          <p:nvPr/>
        </p:nvSpPr>
        <p:spPr>
          <a:xfrm>
            <a:off x="441325" y="3617912"/>
            <a:ext cx="3206750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Interleave chance nodes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min/max nodes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Again, the tree is constructed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bottom-up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6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Summary</a:t>
            </a:r>
            <a:endParaRPr/>
          </a:p>
        </p:txBody>
      </p:sp>
      <p:sp>
        <p:nvSpPr>
          <p:cNvPr id="547" name="Google Shape;547;p46"/>
          <p:cNvSpPr txBox="1"/>
          <p:nvPr>
            <p:ph idx="1" type="body"/>
          </p:nvPr>
        </p:nvSpPr>
        <p:spPr>
          <a:xfrm>
            <a:off x="609600" y="990600"/>
            <a:ext cx="7848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Game playing can be effectively modeled as a search problem</a:t>
            </a:r>
            <a:b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Game trees represent alternate computer/opponent moves</a:t>
            </a:r>
            <a:b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Evaluation functions estimate the quality of a given board configuration for the Max player. </a:t>
            </a:r>
            <a:b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Minimax is a procedure which chooses moves by assuming that the opponent will always choose the move which is best for them</a:t>
            </a:r>
            <a:b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Alpha-Beta is a procedure which can prune large parts of the search tree and allow search to go deeper </a:t>
            </a:r>
            <a:b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many well-known games, computer algorithms based on heuristic search match or outperform human world experts.</a:t>
            </a:r>
            <a:b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Game Setup</a:t>
            </a:r>
            <a:endParaRPr/>
          </a:p>
        </p:txBody>
      </p:sp>
      <p:sp>
        <p:nvSpPr>
          <p:cNvPr id="91" name="Google Shape;91;p5"/>
          <p:cNvSpPr txBox="1"/>
          <p:nvPr>
            <p:ph idx="1" type="body"/>
          </p:nvPr>
        </p:nvSpPr>
        <p:spPr>
          <a:xfrm>
            <a:off x="609600" y="1143000"/>
            <a:ext cx="7848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Two players: </a:t>
            </a:r>
            <a:r>
              <a:rPr b="0" i="0" lang="en-US" sz="16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MAX 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b="0" i="0" lang="en-US" sz="16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MIN</a:t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MAX moves first and they take turns until the game is over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–"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Winner gets award, loser gets penalty.</a:t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Games as search: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Verdana"/>
              <a:buChar char="–"/>
            </a:pPr>
            <a:r>
              <a:rPr b="0" i="0" lang="en-US" sz="1400" u="none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Initial state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e.g. board configuration of chess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Verdana"/>
              <a:buChar char="–"/>
            </a:pPr>
            <a:r>
              <a:rPr b="0" i="0" lang="en-US" sz="1400" u="none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Successor function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list of (move, state) pairs specifying legal moves.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Verdana"/>
              <a:buChar char="–"/>
            </a:pPr>
            <a:r>
              <a:rPr b="0" i="0" lang="en-US" sz="1400" u="none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Terminal test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Is the game finished?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Verdana"/>
              <a:buChar char="–"/>
            </a:pPr>
            <a:r>
              <a:rPr b="0" i="0" lang="en-US" sz="1400" u="none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Utility function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Gives numerical value of terminal states. E.g. </a:t>
            </a:r>
            <a:r>
              <a:rPr b="0" i="0" lang="en-US" sz="1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win (+1)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0" i="0" lang="en-US" sz="1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lose (-1)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b="0" i="0" lang="en-US" sz="1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draw (0) 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tic-tac-toe  or chess</a:t>
            </a:r>
            <a:endParaRPr/>
          </a:p>
          <a:p>
            <a:pPr indent="-1968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MAX uses  search tree to determine next move.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Size of search trees</a:t>
            </a:r>
            <a:endParaRPr/>
          </a:p>
        </p:txBody>
      </p: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609600" y="1143000"/>
            <a:ext cx="7848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 = branching factor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 = number of moves by both players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Search tree is O(b</a:t>
            </a:r>
            <a:r>
              <a:rPr b="0" baseline="3000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 ~ 35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 ~100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-   search tree is ~ 10 </a:t>
            </a:r>
            <a:r>
              <a:rPr b="0" baseline="30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154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(!!)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-   completely impractical to search this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Game-playing emphasizes being able to </a:t>
            </a:r>
            <a:r>
              <a:rPr b="0" i="0" lang="en-US" sz="16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make optimal decisions 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a </a:t>
            </a:r>
            <a:r>
              <a:rPr b="0" i="0" lang="en-US" sz="1600" u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finite amount of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–"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Somewhat realistic as a model of a real-world agent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–"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Even if games themselves are artificial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Partial Game Tree for Tic-Tac-Toe</a:t>
            </a:r>
            <a:endParaRPr/>
          </a:p>
        </p:txBody>
      </p:sp>
      <p:pic>
        <p:nvPicPr>
          <p:cNvPr id="105" name="Google Shape;10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295400"/>
            <a:ext cx="5791200" cy="400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Game tree (2-player, deterministic, turns)</a:t>
            </a:r>
            <a:endParaRPr/>
          </a:p>
        </p:txBody>
      </p:sp>
      <p:pic>
        <p:nvPicPr>
          <p:cNvPr descr="tictactoe" id="112" name="Google Shape;11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295400"/>
            <a:ext cx="6048375" cy="43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 txBox="1"/>
          <p:nvPr/>
        </p:nvSpPr>
        <p:spPr>
          <a:xfrm>
            <a:off x="1371600" y="5791200"/>
            <a:ext cx="61483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do we search this tree to find the optimal move?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Minimax strategy</a:t>
            </a:r>
            <a:endParaRPr/>
          </a:p>
        </p:txBody>
      </p:sp>
      <p:sp>
        <p:nvSpPr>
          <p:cNvPr id="120" name="Google Shape;120;p9"/>
          <p:cNvSpPr txBox="1"/>
          <p:nvPr>
            <p:ph idx="1" type="body"/>
          </p:nvPr>
        </p:nvSpPr>
        <p:spPr>
          <a:xfrm>
            <a:off x="609600" y="1143000"/>
            <a:ext cx="7848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Find the optimal </a:t>
            </a:r>
            <a:r>
              <a:rPr b="0" i="1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strategy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for MAX assuming an infallible MIN opponent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Need to compute this all the down the tree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Assumption: </a:t>
            </a:r>
            <a:r>
              <a:rPr b="0" i="0" lang="en-US" sz="18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Both players play optimally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Given a game tree, the optimal strategy can be determined by using the minimax value of each node: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MINIMAX-VALUE(</a:t>
            </a:r>
            <a:r>
              <a:rPr b="1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)=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UTILITY(</a:t>
            </a:r>
            <a:r>
              <a:rPr b="1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				If </a:t>
            </a:r>
            <a:r>
              <a:rPr b="1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a terminal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max</a:t>
            </a:r>
            <a:r>
              <a:rPr b="1" baseline="-25000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 ∈ successors(n)</a:t>
            </a: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MINIMAX-VALUE(</a:t>
            </a:r>
            <a:r>
              <a:rPr b="1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	If </a:t>
            </a:r>
            <a:r>
              <a:rPr b="1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a max node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min</a:t>
            </a:r>
            <a:r>
              <a:rPr b="1" baseline="-25000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 ∈ successors(n)</a:t>
            </a: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MINIMAX-VALUE(</a:t>
            </a:r>
            <a:r>
              <a:rPr b="1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		If </a:t>
            </a:r>
            <a:r>
              <a:rPr b="1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a min node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2007-10-23T18:19:57Z</dcterms:created>
  <dc:creator>Information and Computer Science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