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GvKe0asG+B+iFo2RRb+L3JF1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658019"/>
            <a:ext cx="9144000" cy="1099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Chapter 18 (AIAMA)	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44073" y="2012373"/>
            <a:ext cx="9144000" cy="4187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9600"/>
              <a:t>Learning From Examples-02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Sukarna Barua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800"/>
              <a:t>Associate Professor, CSE,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62144"/>
            <a:ext cx="10515600" cy="9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Expressiveness of Decision Trees</a:t>
            </a:r>
            <a:endParaRPr sz="6600"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251751"/>
            <a:ext cx="10515600" cy="49252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71022"/>
            <a:ext cx="10515600" cy="870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Expressiveness of Decision Trees</a:t>
            </a:r>
            <a:endParaRPr b="1" sz="6600"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376039"/>
            <a:ext cx="10515600" cy="480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a wide variety of problems, the decision tree format yields a nice, concise result.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5715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But some functions cannot be represented concisely: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2" marL="1028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example, the majority function, which returns true if and only if more than half of the inputs are true, requires an exponentially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large decision tree.</a:t>
            </a:r>
            <a:endParaRPr/>
          </a:p>
          <a:p>
            <a:pPr indent="-342900" lvl="1" marL="5715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Decision trees are good for some kinds of functions and bad for others.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1"/>
            <a:ext cx="10515600" cy="1003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Expressiveness of Decision Trees</a:t>
            </a:r>
            <a:endParaRPr b="1" sz="6600"/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305017"/>
            <a:ext cx="10515600" cy="48719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838200" y="142044"/>
            <a:ext cx="10515600" cy="7723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Expressiveness of Decision Trees</a:t>
            </a:r>
            <a:endParaRPr b="1" sz="6600"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38200" y="1100831"/>
            <a:ext cx="10515600" cy="50761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71021"/>
            <a:ext cx="10515600" cy="772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Inducing Decision Trees</a:t>
            </a:r>
            <a:endParaRPr sz="6600"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838200" y="1349406"/>
            <a:ext cx="10515600" cy="48275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6" t="-10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1531" y="2538305"/>
            <a:ext cx="7380447" cy="383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1"/>
            <a:ext cx="10515600" cy="905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Inducing Decision Trees</a:t>
            </a:r>
            <a:endParaRPr b="1" sz="6600"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838200" y="1349406"/>
            <a:ext cx="10515600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b="1" i="0" lang="en-US" sz="2400" u="none" strike="noStrike">
                <a:latin typeface="Times"/>
                <a:ea typeface="Times"/>
                <a:cs typeface="Times"/>
                <a:sym typeface="Times"/>
              </a:rPr>
              <a:t>Build a decision tree that is </a:t>
            </a: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-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 Consistent with the examples [</a:t>
            </a:r>
            <a:r>
              <a:rPr b="0" i="1" lang="en-US" u="none" strike="noStrike">
                <a:latin typeface="Times"/>
                <a:ea typeface="Times"/>
                <a:cs typeface="Times"/>
                <a:sym typeface="Times"/>
              </a:rPr>
              <a:t>Not always expected though, generalization may suffer</a:t>
            </a:r>
            <a:r>
              <a:rPr b="0" lang="en-US" u="none" strike="noStrike">
                <a:latin typeface="Times"/>
                <a:ea typeface="Times"/>
                <a:cs typeface="Times"/>
                <a:sym typeface="Times"/>
              </a:rPr>
              <a:t>]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 I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s as small as possible. [</a:t>
            </a:r>
            <a:r>
              <a:rPr b="0" i="1" lang="en-US" u="none" strike="noStrike">
                <a:latin typeface="Times"/>
                <a:ea typeface="Times"/>
                <a:cs typeface="Times"/>
                <a:sym typeface="Times"/>
              </a:rPr>
              <a:t>Occam's razor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strike="noStrike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713913" y="0"/>
            <a:ext cx="10515600" cy="10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Inducing Decision Trees</a:t>
            </a:r>
            <a:endParaRPr b="1" sz="6600"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838200" y="1455938"/>
            <a:ext cx="10515600" cy="4721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-10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71023"/>
            <a:ext cx="10515600" cy="9942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Inducing Decision Trees</a:t>
            </a:r>
            <a:endParaRPr b="1" sz="6600"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38200" y="1411550"/>
            <a:ext cx="10515600" cy="47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 Unfortunately, it is an intractable problem to find the smallest consistent tree; there is no way to efficiently search through </a:t>
            </a:r>
            <a:r>
              <a:rPr b="0" i="1" lang="en-US" sz="2400" u="none" strike="noStrike">
                <a:latin typeface="Times"/>
                <a:ea typeface="Times"/>
                <a:cs typeface="Times"/>
                <a:sym typeface="Times"/>
              </a:rPr>
              <a:t>hypotheses space</a:t>
            </a: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An NP-hard problem!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What can we do if cannot find the smallest decision tree?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lang="en-US" sz="2400">
                <a:latin typeface="Times"/>
                <a:ea typeface="Times"/>
                <a:cs typeface="Times"/>
                <a:sym typeface="Times"/>
              </a:rPr>
              <a:t>Solution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: Use heuristics to find a closest one.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With some simple heuristics, we can find a good approximate solution: a small (</a:t>
            </a:r>
            <a:r>
              <a:rPr b="0" i="1" lang="en-US" u="none" strike="noStrike">
                <a:latin typeface="Times"/>
                <a:ea typeface="Times"/>
                <a:cs typeface="Times"/>
                <a:sym typeface="Times"/>
              </a:rPr>
              <a:t>but not the smallest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) consistent tree.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This is a greedy approach. [Remember what is 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greedy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]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62144"/>
            <a:ext cx="10515600" cy="85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Decision Tree Learning</a:t>
            </a:r>
            <a:endParaRPr b="1" sz="6600"/>
          </a:p>
        </p:txBody>
      </p:sp>
      <p:sp>
        <p:nvSpPr>
          <p:cNvPr id="190" name="Google Shape;190;p18"/>
          <p:cNvSpPr txBox="1"/>
          <p:nvPr>
            <p:ph idx="1" type="body"/>
          </p:nvPr>
        </p:nvSpPr>
        <p:spPr>
          <a:xfrm>
            <a:off x="838200" y="1322773"/>
            <a:ext cx="10515600" cy="48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i="0" lang="en-US" u="none" strike="noStrike">
                <a:latin typeface="Times"/>
                <a:ea typeface="Times"/>
                <a:cs typeface="Times"/>
                <a:sym typeface="Times"/>
              </a:rPr>
              <a:t> Greedy approach to build a decision tree: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Start with empty decision tree.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Select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an attribute to test at the next level [node]: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1" lang="en-US" sz="2400" u="none" strike="noStrike">
                <a:latin typeface="Times"/>
                <a:ea typeface="Times"/>
                <a:cs typeface="Times"/>
                <a:sym typeface="Times"/>
              </a:rPr>
              <a:t>Always select the most important attribute to test first. [greedy strategy]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The test creates new branches and divides the problem into smaller subproblems.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Recurse on each child (created for each branch)</a:t>
            </a:r>
            <a:endParaRPr b="0" i="0" u="none" strike="noStrike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38200" y="106533"/>
            <a:ext cx="10515600" cy="932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Decision Tree Learning</a:t>
            </a:r>
            <a:endParaRPr b="1" sz="6600"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838200" y="1287262"/>
            <a:ext cx="10515600" cy="4889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i="0" lang="en-US" u="none" strike="noStrike">
                <a:latin typeface="Times"/>
                <a:ea typeface="Times"/>
                <a:cs typeface="Times"/>
                <a:sym typeface="Times"/>
              </a:rPr>
              <a:t>Greedy strategy: </a:t>
            </a:r>
            <a:r>
              <a:rPr b="0" i="1" lang="en-US" u="none" strike="noStrike">
                <a:latin typeface="Times"/>
                <a:ea typeface="Times"/>
                <a:cs typeface="Times"/>
                <a:sym typeface="Times"/>
              </a:rPr>
              <a:t>Always select the most important attribute to test first.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i="1" lang="en-US">
                <a:latin typeface="Times"/>
                <a:ea typeface="Times"/>
                <a:cs typeface="Times"/>
                <a:sym typeface="Times"/>
              </a:rPr>
              <a:t>Most</a:t>
            </a:r>
            <a:r>
              <a:rPr b="0" i="1" lang="en-US" u="none" strike="noStrike">
                <a:latin typeface="Times"/>
                <a:ea typeface="Times"/>
                <a:cs typeface="Times"/>
                <a:sym typeface="Times"/>
              </a:rPr>
              <a:t> important attribute 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implies the one that makes the most difference to the classification of an example. [</a:t>
            </a:r>
            <a:r>
              <a:rPr b="0" i="1" lang="en-US" u="none" strike="noStrike">
                <a:latin typeface="Times"/>
                <a:ea typeface="Times"/>
                <a:cs typeface="Times"/>
                <a:sym typeface="Times"/>
              </a:rPr>
              <a:t>Get leaves as early as possible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]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Get correct classification with a small number of test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All </a:t>
            </a: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paths in the tree will be short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</a:t>
            </a:r>
            <a:r>
              <a:rPr b="0" i="0" lang="en-US" sz="2400" u="none" strike="noStrike">
                <a:latin typeface="Times"/>
                <a:ea typeface="Times"/>
                <a:cs typeface="Times"/>
                <a:sym typeface="Times"/>
              </a:rPr>
              <a:t>ree as a whole will be shallow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i="1" lang="en-US">
                <a:latin typeface="Times"/>
                <a:ea typeface="Times"/>
                <a:cs typeface="Times"/>
                <a:sym typeface="Times"/>
              </a:rPr>
              <a:t>Above greedy strategy is a local optimal choice, may not necessarily leads to the globally smallest tree!</a:t>
            </a:r>
            <a:endParaRPr b="0" i="1" u="none" strike="noStrike">
              <a:latin typeface="Times"/>
              <a:ea typeface="Times"/>
              <a:cs typeface="Times"/>
              <a:sym typeface="Times"/>
            </a:endParaRPr>
          </a:p>
          <a:p>
            <a:pPr indent="-111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1" sz="2000" u="none" strike="noStrike">
              <a:latin typeface="Times"/>
              <a:ea typeface="Times"/>
              <a:cs typeface="Times"/>
              <a:sym typeface="Times"/>
            </a:endParaRPr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0" i="1" u="none" strike="noStrike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162263"/>
            <a:ext cx="10515600" cy="10375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Decision Tree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313895"/>
            <a:ext cx="10515600" cy="4863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decision tree: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Represents a function that takes as input a vector of attribute values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Returns a “decision”—a single output value.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input and output values can be discrete or continuous.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now we will concentrate on problems where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Inputs have discrete values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Output has exactly two possible values; this is Boolean classification, where each example input will be classified as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positive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example) or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negative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0"/>
            <a:ext cx="10515600" cy="9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6600">
                <a:latin typeface="Times New Roman"/>
                <a:ea typeface="Times New Roman"/>
                <a:cs typeface="Times New Roman"/>
                <a:sym typeface="Times New Roman"/>
              </a:rPr>
              <a:t>Decision Tree Learning</a:t>
            </a:r>
            <a:endParaRPr b="1" sz="6600"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38200" y="1162975"/>
            <a:ext cx="10515600" cy="501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 Which attribute to test at root? Type vs Patron?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u="sng" strike="noStrike">
                <a:latin typeface="Times"/>
                <a:ea typeface="Times"/>
                <a:cs typeface="Times"/>
                <a:sym typeface="Times"/>
              </a:rPr>
              <a:t>Type</a:t>
            </a:r>
            <a:r>
              <a:rPr b="0" i="0" lang="en-US" u="none" strike="noStrike">
                <a:latin typeface="Times"/>
                <a:ea typeface="Times"/>
                <a:cs typeface="Times"/>
                <a:sym typeface="Times"/>
              </a:rPr>
              <a:t>:  all subsets (i.e., branches) needs further exploration.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u="sng">
                <a:latin typeface="Times"/>
                <a:ea typeface="Times"/>
                <a:cs typeface="Times"/>
                <a:sym typeface="Times"/>
              </a:rPr>
              <a:t>Patron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two branches become leaves, only one needs further exploration.</a:t>
            </a:r>
            <a:endParaRPr b="0" i="0" u="none" strike="noStrike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690" y="3510171"/>
            <a:ext cx="8428417" cy="259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838200" y="1"/>
            <a:ext cx="10515600" cy="9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Decision Tree Learning Algorithm</a:t>
            </a:r>
            <a:endParaRPr b="1" sz="5400"/>
          </a:p>
        </p:txBody>
      </p:sp>
      <p:sp>
        <p:nvSpPr>
          <p:cNvPr id="209" name="Google Shape;209;p21"/>
          <p:cNvSpPr txBox="1"/>
          <p:nvPr>
            <p:ph idx="1" type="body"/>
          </p:nvPr>
        </p:nvSpPr>
        <p:spPr>
          <a:xfrm>
            <a:off x="838200" y="1340528"/>
            <a:ext cx="10515600" cy="536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Decision tree construction: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Step 1: Test an attribute at each node.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Step 2: Partition the examples according to values and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	create child nodes with relevant examples.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Step 3: Now consider child node for further tests of attributes except the one which have already been tested in the hierarchy (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recursive operation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22860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1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50" y="1629036"/>
            <a:ext cx="35242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838200" y="79899"/>
            <a:ext cx="10515600" cy="932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Decision Tree Learning Algorithm</a:t>
            </a:r>
            <a:endParaRPr b="1" sz="5400"/>
          </a:p>
        </p:txBody>
      </p:sp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838200" y="1154097"/>
            <a:ext cx="10515600" cy="50228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2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532" y="4349787"/>
            <a:ext cx="3127086" cy="196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916350" y="570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Decision Tree Learning Algorithm</a:t>
            </a:r>
            <a:endParaRPr b="1" sz="5400"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838200" y="1895975"/>
            <a:ext cx="10515600" cy="435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869" t="-16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838200" y="71022"/>
            <a:ext cx="10515600" cy="772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>
                <a:latin typeface="Times New Roman"/>
                <a:ea typeface="Times New Roman"/>
                <a:cs typeface="Times New Roman"/>
                <a:sym typeface="Times New Roman"/>
              </a:rPr>
              <a:t>Decision Tree Learning Algorithm</a:t>
            </a:r>
            <a:endParaRPr b="1" sz="5400"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838200" y="1358283"/>
            <a:ext cx="10515600" cy="513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Algorithm pseudocode</a:t>
            </a:r>
            <a:endParaRPr/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Function PLURAITY-VALUE selects the most common class/output among the examples</a:t>
            </a:r>
            <a:endParaRPr/>
          </a:p>
          <a:p>
            <a:pPr indent="-7620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17780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925" y="2157400"/>
            <a:ext cx="7705650" cy="35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838200" y="71021"/>
            <a:ext cx="10515600" cy="941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b="1" lang="en-US" sz="4800">
                <a:latin typeface="Times"/>
                <a:ea typeface="Times"/>
                <a:cs typeface="Times"/>
                <a:sym typeface="Times"/>
              </a:rPr>
              <a:t>Choosing the Most Important Attribute</a:t>
            </a:r>
            <a:endParaRPr/>
          </a:p>
        </p:txBody>
      </p:sp>
      <p:sp>
        <p:nvSpPr>
          <p:cNvPr id="236" name="Google Shape;236;p25"/>
          <p:cNvSpPr txBox="1"/>
          <p:nvPr>
            <p:ph idx="1" type="body"/>
          </p:nvPr>
        </p:nvSpPr>
        <p:spPr>
          <a:xfrm>
            <a:off x="838200" y="1384917"/>
            <a:ext cx="10515600" cy="4792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1143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"/>
                <a:ea typeface="Times"/>
                <a:cs typeface="Times"/>
                <a:sym typeface="Times"/>
              </a:rPr>
              <a:t>Which attribute is the most important now?</a:t>
            </a:r>
            <a:endParaRPr sz="2400">
              <a:latin typeface="Times"/>
              <a:ea typeface="Times"/>
              <a:cs typeface="Times"/>
              <a:sym typeface="Times"/>
            </a:endParaRPr>
          </a:p>
          <a:p>
            <a:pPr indent="-457200" lvl="1" marL="685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Perfect attribute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One that splits into subsets where each subset contain either all positive or all negative examples. [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all branches become leaf nodes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]</a:t>
            </a:r>
            <a:endParaRPr/>
          </a:p>
          <a:p>
            <a:pPr indent="-457200" lvl="1" marL="685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Useless attribute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: One that splits into subsets where each subset contain fairly equal mix of positive and negative examples. [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all branches need recursive exploration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838200" y="-97653"/>
            <a:ext cx="10515600" cy="941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b="1" lang="en-US" sz="4800">
                <a:latin typeface="Times"/>
                <a:ea typeface="Times"/>
                <a:cs typeface="Times"/>
                <a:sym typeface="Times"/>
              </a:rPr>
              <a:t>Choosing the Most Important Attribute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838200" y="1287262"/>
            <a:ext cx="10515600" cy="4889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1143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Perfect vs. useless? How to measure?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A formal measure of perfect vs useless: Entropy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The fundamental quantity in information theory (</a:t>
            </a:r>
            <a:r>
              <a:rPr i="1" lang="en-US" sz="2400">
                <a:latin typeface="Times"/>
                <a:ea typeface="Times"/>
                <a:cs typeface="Times"/>
                <a:sym typeface="Times"/>
              </a:rPr>
              <a:t>Shannon and Weaver, 1949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).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Entropy is a measure of the uncertainty of a random variable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Acquisition of information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corresponds to a reduction in entropy.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A random variable with only one value—a coin that always comes up heads—has no uncertainty and thus its entropy is defined as zero; thus, we gain no information by observing its value.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838200" y="115411"/>
            <a:ext cx="10515600" cy="9055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</a:pPr>
            <a:r>
              <a:rPr b="1" lang="en-US" sz="4800">
                <a:latin typeface="Times"/>
                <a:ea typeface="Times"/>
                <a:cs typeface="Times"/>
                <a:sym typeface="Times"/>
              </a:rPr>
              <a:t>Choosing the Most Important Attribute</a:t>
            </a:r>
            <a:endParaRPr b="1" sz="4800"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838200" y="1340528"/>
            <a:ext cx="10515600" cy="4836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 Entropy: </a:t>
            </a:r>
            <a:r>
              <a:rPr b="1" lang="en-US" sz="2400">
                <a:latin typeface="Times"/>
                <a:ea typeface="Times"/>
                <a:cs typeface="Times"/>
                <a:sym typeface="Times"/>
              </a:rPr>
              <a:t>Average number of bits per symbol to encode information.</a:t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0" lvl="1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42900" lvl="1" marL="5715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The roll of a fair </a:t>
            </a:r>
            <a:r>
              <a:rPr i="1" lang="en-US">
                <a:latin typeface="Times"/>
                <a:ea typeface="Times"/>
                <a:cs typeface="Times"/>
                <a:sym typeface="Times"/>
              </a:rPr>
              <a:t>four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-sided die has 2 bits of entropy, because it takes two bits to describe one of four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Times"/>
                <a:ea typeface="Times"/>
                <a:cs typeface="Times"/>
                <a:sym typeface="Times"/>
              </a:rPr>
              <a:t>equally probable choices. </a:t>
            </a:r>
            <a:endParaRPr/>
          </a:p>
          <a:p>
            <a:pPr indent="-190500" lvl="1" marL="5715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-342900" lvl="1" marL="5715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An unfair coin that comes up heads 99% of the time. </a:t>
            </a:r>
            <a:endParaRPr/>
          </a:p>
          <a:p>
            <a:pPr indent="-342900" lvl="2" marL="102870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This coin has less uncertainty than the fair coin—if we guess heads we’ll be wrong only 1% of the time—it’s entropy measure should be close to zero, but positive. </a:t>
            </a:r>
            <a:endParaRPr/>
          </a:p>
          <a:p>
            <a:pPr indent="-215900" lvl="2" marL="10287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838200" y="79900"/>
            <a:ext cx="10515600" cy="10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Entropy Measure</a:t>
            </a:r>
            <a:endParaRPr b="1" sz="6600"/>
          </a:p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838200" y="1287262"/>
            <a:ext cx="10515600" cy="48897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625" y="2896340"/>
            <a:ext cx="67627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38200" y="79899"/>
            <a:ext cx="10515600" cy="843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Entropy Measure</a:t>
            </a:r>
            <a:endParaRPr b="1" sz="6600"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38200" y="1589103"/>
            <a:ext cx="10515600" cy="4587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 Verify that entropies measures are correct.</a:t>
            </a:r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828" y="2444161"/>
            <a:ext cx="9343065" cy="2417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67179" y="93909"/>
            <a:ext cx="10515600" cy="904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600"/>
              <a:t>Decision Tree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233996"/>
            <a:ext cx="10515600" cy="494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A decision tree for rain forecasting.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 Input: {Outlook=Sunny, Humidity=Normal, Wind=Strong}</a:t>
            </a:r>
            <a:endParaRPr/>
          </a:p>
          <a:p>
            <a:pPr indent="-228600" lvl="1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 Output: Yes [Rainy] 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3038" y="2871861"/>
            <a:ext cx="4765964" cy="298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838200" y="199622"/>
            <a:ext cx="10515600" cy="1016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Entropy Measure</a:t>
            </a:r>
            <a:endParaRPr b="1" sz="6600"/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838200" y="1731146"/>
            <a:ext cx="10515600" cy="44458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7664" y="5361623"/>
            <a:ext cx="32861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1749" y="2962275"/>
            <a:ext cx="4779836" cy="452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838200" y="115411"/>
            <a:ext cx="10515600" cy="1100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"/>
              <a:buNone/>
            </a:pPr>
            <a:r>
              <a:rPr b="1" lang="en-US" sz="5400">
                <a:latin typeface="Times"/>
                <a:ea typeface="Times"/>
                <a:cs typeface="Times"/>
                <a:sym typeface="Times"/>
              </a:rPr>
              <a:t>Entropy Measure in Decision Tree</a:t>
            </a:r>
            <a:endParaRPr b="1" sz="5400"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838200" y="1455938"/>
            <a:ext cx="10515600" cy="472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Decision tree contest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Entropy represents an impurity measure of the set.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set with 5 positive and 5 negative examples: Most impure, entropy should be highest.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set with 10 positive and 0 negative examples: Purest, entropy should be the lowest.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780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838200" y="97655"/>
            <a:ext cx="10515600" cy="905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Entropy Before Split</a:t>
            </a:r>
            <a:endParaRPr b="1" sz="6600"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838200" y="1597981"/>
            <a:ext cx="10515600" cy="45789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83" name="Google Shape;2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149" y="2743200"/>
            <a:ext cx="1295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838200" y="187572"/>
            <a:ext cx="10515600" cy="1126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Entropy After Splitting</a:t>
            </a:r>
            <a:endParaRPr b="1" sz="6600"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838200" y="1438183"/>
            <a:ext cx="10515600" cy="47387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1" r="-1099" t="-11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90" name="Google Shape;2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0882" y="5249339"/>
            <a:ext cx="45148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/>
          <p:nvPr>
            <p:ph type="title"/>
          </p:nvPr>
        </p:nvSpPr>
        <p:spPr>
          <a:xfrm>
            <a:off x="838200" y="1"/>
            <a:ext cx="10515600" cy="9321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Information Gain</a:t>
            </a:r>
            <a:endParaRPr b="1" sz="6600"/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838200" y="1019593"/>
            <a:ext cx="10515600" cy="51573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1558" y="4585195"/>
            <a:ext cx="4118619" cy="48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838200" y="1"/>
            <a:ext cx="10515600" cy="1012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Information Gain</a:t>
            </a:r>
            <a:endParaRPr b="1" sz="6600"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838200" y="1349406"/>
            <a:ext cx="10515600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"/>
                <a:ea typeface="Times"/>
                <a:cs typeface="Times"/>
                <a:sym typeface="Times"/>
              </a:rPr>
              <a:t> Information Gain:  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"/>
                <a:ea typeface="Times"/>
                <a:cs typeface="Times"/>
                <a:sym typeface="Times"/>
              </a:rPr>
              <a:t> Compute the information gain for the attributes Patron and Type: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i="1" sz="2400"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"/>
                <a:ea typeface="Times"/>
                <a:cs typeface="Times"/>
                <a:sym typeface="Times"/>
              </a:rPr>
              <a:t>Patron is a better attribute than Gain! Hence, choose Patron over Type.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1" lang="en-US" sz="2400">
                <a:latin typeface="Times"/>
                <a:ea typeface="Times"/>
                <a:cs typeface="Times"/>
                <a:sym typeface="Times"/>
              </a:rPr>
              <a:t>Choose the attribute which gives the highest information gain!</a:t>
            </a:r>
            <a:endParaRPr/>
          </a:p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-762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9211" y="1497457"/>
            <a:ext cx="4118619" cy="48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6389" y="3065474"/>
            <a:ext cx="7259489" cy="878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838200" y="73154"/>
            <a:ext cx="10515600" cy="92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600"/>
              <a:t>Final Decision Tree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838200" y="1316566"/>
            <a:ext cx="10515600" cy="5468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Final decision tree constructed from given examples.</a:t>
            </a:r>
            <a:endParaRPr/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64135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>
                <a:latin typeface="Times"/>
                <a:ea typeface="Times"/>
                <a:cs typeface="Times"/>
                <a:sym typeface="Times"/>
              </a:rPr>
              <a:t>  Question: What is the information gain for Type attribute at level 3?</a:t>
            </a:r>
            <a:endParaRPr b="1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1819" y="1977146"/>
            <a:ext cx="5368361" cy="319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838200" y="1"/>
            <a:ext cx="10515600" cy="1091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6000"/>
              <a:t>Decision Tree Learning Curve</a:t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838200" y="1180730"/>
            <a:ext cx="10515600" cy="4996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Experiment with 100 examples: Construct decision trees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Split into train and test (e.g., 1 and 99, 2 and 98, etc.)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Random split 20 times and report average accuracy on test set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Note: As the training size grows, accuracy increases.</a:t>
            </a:r>
            <a:endParaRPr/>
          </a:p>
        </p:txBody>
      </p:sp>
      <p:pic>
        <p:nvPicPr>
          <p:cNvPr id="319" name="Google Shape;3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2732" y="2998139"/>
            <a:ext cx="4402599" cy="338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776056" y="79900"/>
            <a:ext cx="10515600" cy="9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600"/>
              <a:t>Overfitting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838200" y="1322773"/>
            <a:ext cx="10515600" cy="48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Overfitting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Too much importance on every training example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Complex tree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Suffers generalization: very low training error, but very high test error.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Misses important concepts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consistent decision tree over training data may result in a complex tree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Noisy data may also induce complexity in the tree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838200" y="1"/>
            <a:ext cx="10515600" cy="1136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/>
              <a:t>Overfitting Solution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838200" y="1518082"/>
            <a:ext cx="10515600" cy="4658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Pre-prune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Prune the tree before it gets large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Early stopping: limit depth during tree construction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Post-pruning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Prune the tree after construction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Remove irrelevant nodes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Replace internal nodes with most common class [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Only replace if test error do not increase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98794"/>
            <a:ext cx="10515600" cy="1126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Decision Tree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438183"/>
            <a:ext cx="10515600" cy="47387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14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838200" y="1"/>
            <a:ext cx="10515600" cy="9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6600"/>
              <a:t>Decision Tree Issues</a:t>
            </a:r>
            <a:endParaRPr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838200" y="1322773"/>
            <a:ext cx="10515600" cy="485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Missing values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Some examples have missing value in some attributes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Solution: Replace missing value with mean of the attribute over the entire dataset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Continuous-valued attribute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For example, height is continuous-valued.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Convert to categorical attribute: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Height &gt; 40cm: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Tall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Height &lt;40cm: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Short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223082"/>
            <a:ext cx="10515600" cy="771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Decision Tree: Example</a:t>
            </a:r>
            <a:endParaRPr b="1" sz="6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683581" y="1402672"/>
            <a:ext cx="10670219" cy="4774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latin typeface="Times"/>
                <a:ea typeface="Times"/>
                <a:cs typeface="Times"/>
                <a:sym typeface="Times"/>
              </a:rPr>
              <a:t>Problem: 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Build a decision tree to decide whether to wait at a restaurant.</a:t>
            </a:r>
            <a:endParaRPr/>
          </a:p>
          <a:p>
            <a:pPr indent="0" lvl="1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"/>
              <a:ea typeface="Times"/>
              <a:cs typeface="Times"/>
              <a:sym typeface="Times"/>
            </a:endParaRPr>
          </a:p>
          <a:p>
            <a:pPr indent="-457200" lvl="1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latin typeface="Times"/>
                <a:ea typeface="Times"/>
                <a:cs typeface="Times"/>
                <a:sym typeface="Times"/>
              </a:rPr>
              <a:t>Learning Goal</a:t>
            </a:r>
            <a:r>
              <a:rPr lang="en-US" sz="2800">
                <a:latin typeface="Times"/>
                <a:ea typeface="Times"/>
                <a:cs typeface="Times"/>
                <a:sym typeface="Times"/>
              </a:rPr>
              <a:t>: </a:t>
            </a:r>
            <a:endParaRPr/>
          </a:p>
          <a:p>
            <a:pPr indent="-4572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WillWait - </a:t>
            </a:r>
            <a:r>
              <a:rPr lang="en-US" sz="2400">
                <a:latin typeface="Times"/>
                <a:ea typeface="Times"/>
                <a:cs typeface="Times"/>
                <a:sym typeface="Times"/>
              </a:rPr>
              <a:t>to decide whether to wait for a table at a restaurant.</a:t>
            </a:r>
            <a:endParaRPr/>
          </a:p>
          <a:p>
            <a:pPr indent="-4572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latin typeface="Times"/>
                <a:ea typeface="Times"/>
                <a:cs typeface="Times"/>
                <a:sym typeface="Times"/>
              </a:rPr>
              <a:t>Goal is binary valued (i.e., binary classification task)</a:t>
            </a:r>
            <a:endParaRPr/>
          </a:p>
          <a:p>
            <a:pPr indent="-457200" lvl="3" marL="1600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Times"/>
                <a:ea typeface="Times"/>
                <a:cs typeface="Times"/>
                <a:sym typeface="Times"/>
              </a:rPr>
              <a:t>Values: {Yes, No}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50800" lvl="1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1"/>
            <a:ext cx="10515600" cy="976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Decision Tree: Example</a:t>
            </a:r>
            <a:endParaRPr b="1" sz="6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644236" y="1420428"/>
            <a:ext cx="10515600" cy="534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Input Attributes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Alternate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whether there is a suitable alternative restaurant nearby.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Bar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: whether the restaurant has a comfortable bar area to wait in.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Fri/Sat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on Fridays and Saturdays,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otherwise.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4.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Hungry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whether we are hungry.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5. 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Patrons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how many people are in the restaurant (values are None, Some, and Full ).</a:t>
            </a:r>
            <a:endParaRPr/>
          </a:p>
          <a:p>
            <a:pPr indent="-457200" lvl="2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 startAt="6"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Price: the restaurant’s price range ($, $$, $$$).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1"/>
            <a:ext cx="10515600" cy="1065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Decision Tree: Example</a:t>
            </a:r>
            <a:endParaRPr sz="6600"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349406"/>
            <a:ext cx="10515600" cy="4827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1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Input Attributes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685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7.   </a:t>
            </a: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Raining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: whether it is raining outside.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8.   </a:t>
            </a: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Reservation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: whether we made a reservation.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9.   </a:t>
            </a: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: the kind of restaurant (French, Italian, Thai, or burger).</a:t>
            </a:r>
            <a:endParaRPr/>
          </a:p>
          <a:p>
            <a:pPr indent="0" lvl="2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10. </a:t>
            </a:r>
            <a:r>
              <a:rPr i="1" lang="en-US" sz="2600">
                <a:latin typeface="Times New Roman"/>
                <a:ea typeface="Times New Roman"/>
                <a:cs typeface="Times New Roman"/>
                <a:sym typeface="Times New Roman"/>
              </a:rPr>
              <a:t>WaitEstimate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: the wait estimated by the host (0–10 minutes, 10–30, 30–60, or &gt;60).</a:t>
            </a:r>
            <a:endParaRPr/>
          </a:p>
          <a:p>
            <a:pPr indent="0" lvl="2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571500" rtl="0" algn="l">
              <a:lnSpc>
                <a:spcPct val="103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Note that every variable has a small set of possible values; the value of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WaitEstimate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for example, is not an integer, rather it is one of the four discrete values 0–10, 10–30, 30–60, or &gt;60.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6858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86957"/>
            <a:ext cx="10515600" cy="88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Decision Tree: Example</a:t>
            </a:r>
            <a:endParaRPr b="1" sz="6600"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838200" y="1216241"/>
            <a:ext cx="10515600" cy="4960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▪"/>
            </a:pPr>
            <a:r>
              <a:rPr b="1" lang="en-US" sz="3600">
                <a:latin typeface="Times"/>
                <a:ea typeface="Times"/>
                <a:cs typeface="Times"/>
                <a:sym typeface="Times"/>
              </a:rPr>
              <a:t>   </a:t>
            </a:r>
            <a:r>
              <a:rPr b="1" lang="en-US" sz="3200">
                <a:latin typeface="Times"/>
                <a:ea typeface="Times"/>
                <a:cs typeface="Times"/>
                <a:sym typeface="Times"/>
              </a:rPr>
              <a:t>An example decision tree for the restaurant problem   </a:t>
            </a:r>
            <a:endParaRPr b="1" sz="36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332" y="1946608"/>
            <a:ext cx="7029335" cy="416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71021"/>
            <a:ext cx="10515600" cy="1003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"/>
              <a:buNone/>
            </a:pPr>
            <a:r>
              <a:rPr b="1" lang="en-US" sz="6600">
                <a:latin typeface="Times"/>
                <a:ea typeface="Times"/>
                <a:cs typeface="Times"/>
                <a:sym typeface="Times"/>
              </a:rPr>
              <a:t>Expressiveness of Decision Trees</a:t>
            </a:r>
            <a:endParaRPr sz="6600"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180730"/>
            <a:ext cx="10515600" cy="49962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2023-07-30T18:35:28Z</dcterms:created>
  <dc:creator>Mr. Sukarna Barua</dc:creator>
</cp:coreProperties>
</file>