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5"/>
  </p:notesMasterIdLst>
  <p:handoutMasterIdLst>
    <p:handoutMasterId r:id="rId46"/>
  </p:handoutMasterIdLst>
  <p:sldIdLst>
    <p:sldId id="500" r:id="rId3"/>
    <p:sldId id="906" r:id="rId4"/>
    <p:sldId id="920" r:id="rId5"/>
    <p:sldId id="929" r:id="rId6"/>
    <p:sldId id="919" r:id="rId7"/>
    <p:sldId id="1077" r:id="rId8"/>
    <p:sldId id="1078" r:id="rId9"/>
    <p:sldId id="1079" r:id="rId10"/>
    <p:sldId id="1080" r:id="rId11"/>
    <p:sldId id="1081" r:id="rId12"/>
    <p:sldId id="1082" r:id="rId13"/>
    <p:sldId id="1083" r:id="rId14"/>
    <p:sldId id="1084" r:id="rId15"/>
    <p:sldId id="932" r:id="rId16"/>
    <p:sldId id="940" r:id="rId17"/>
    <p:sldId id="944" r:id="rId18"/>
    <p:sldId id="934" r:id="rId19"/>
    <p:sldId id="956" r:id="rId20"/>
    <p:sldId id="957" r:id="rId21"/>
    <p:sldId id="958" r:id="rId22"/>
    <p:sldId id="961" r:id="rId23"/>
    <p:sldId id="962" r:id="rId24"/>
    <p:sldId id="960" r:id="rId25"/>
    <p:sldId id="963" r:id="rId26"/>
    <p:sldId id="1074" r:id="rId27"/>
    <p:sldId id="1075" r:id="rId28"/>
    <p:sldId id="1022" r:id="rId29"/>
    <p:sldId id="1071" r:id="rId30"/>
    <p:sldId id="1024" r:id="rId31"/>
    <p:sldId id="1025" r:id="rId32"/>
    <p:sldId id="1028" r:id="rId33"/>
    <p:sldId id="1029" r:id="rId34"/>
    <p:sldId id="1030" r:id="rId35"/>
    <p:sldId id="1031" r:id="rId36"/>
    <p:sldId id="1068" r:id="rId37"/>
    <p:sldId id="1069" r:id="rId38"/>
    <p:sldId id="1070" r:id="rId39"/>
    <p:sldId id="1033" r:id="rId40"/>
    <p:sldId id="1034" r:id="rId41"/>
    <p:sldId id="1035" r:id="rId42"/>
    <p:sldId id="1036" r:id="rId43"/>
    <p:sldId id="1037" r:id="rId4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 autoAdjust="0"/>
    <p:restoredTop sz="89277" autoAdjust="0"/>
  </p:normalViewPr>
  <p:slideViewPr>
    <p:cSldViewPr snapToGrid="0">
      <p:cViewPr varScale="1">
        <p:scale>
          <a:sx n="61" d="100"/>
          <a:sy n="61" d="100"/>
        </p:scale>
        <p:origin x="-105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1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41" Type="http://schemas.openxmlformats.org/officeDocument/2006/relationships/slide" Target="slides/slide42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35EA4A-A3A7-684D-B2D1-777FEEBA9B0C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02162E-FF1D-A047-BDF3-C41D158B696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3.2.4.3 The TCP/IP Protocol Model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A6BBD-F54E-2342-86BC-C242B7C08922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82F000-9183-D74E-B406-5BA5067186AA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AC3BBA-D463-F44C-8752-00196D404507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D741E8-40CE-BC4F-BCD9-E380DA1C8156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1207C5-1137-7544-8A82-2BDEDB5282BB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2E776F-9F84-E64F-B86B-88FB808E7E2E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335F6D-B997-8E40-82E2-05ED6650C517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5199D4-13D0-3644-A9E9-7CFB82FD4B4D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90F82D-02B1-2C4D-A57F-953BFB99D964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0F3101-7792-AA41-93FF-A87EC4BB2F76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BF1D1D-4D12-E04C-ACC5-9C920AB6C8B2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4E7E6D-0E40-C74E-A58C-87AE2B46601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5BA9CC-FC80-7044-9A5E-B346E26CF6EC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415050-F3BE-EB4F-89A4-30FB793F1F9A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4.4.4.5 LAN and WAN Frames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05E349-FAC2-4F47-836B-4EF6ACED5885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6.1.1.1 The Network Layer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402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2327E6-4734-0841-AA74-337C54BF80B4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6.1.1.2 Network Layer Protocols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D7827A-A419-2F4B-90BD-789523B8AA2F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266D9F-733B-C346-B401-53D78326073E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A9619F-EDA5-E34B-BB7A-B172C211443B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7233767-0219-3F4D-98C5-8749B43C2B31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D0A88C-0B63-DF4B-BFCD-075DA185B799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BA7AB3-C7CE-0B49-8D1C-EE693BF02139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5892F2-B570-4341-B4FC-5D9B6E6861FC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6.1.4.1 Limitations of IPv4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839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4983B4-79C5-724D-82FD-B55B57B747C4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2CEB61-508C-F949-BD65-5793A449D546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5CF643-21DB-2D41-88D4-25D5AFBA7511}" type="slidenum">
              <a:rPr lang="en-US" sz="800"/>
              <a:pPr/>
              <a:t>42</a:t>
            </a:fld>
            <a:endParaRPr lang="en-US" sz="8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5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EEA480-DDBC-B24B-B297-53850FFE8CDA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D3876E-1F29-294F-92F0-DEC52E9FEE40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838482-5E28-5C41-AF41-AC7DF616257D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A0FF3E-7389-5440-A58E-33F00E530596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imgres?um=1&amp;hl=en&amp;safe=off&amp;tbo=d&amp;biw=943&amp;bih=434&amp;tbs=isz:l&amp;tbm=isch&amp;tbnid=h1UoOIYFLIcE7M:&amp;imgrefurl=http://www.alibaba.com/product-gs/405309906/STP_Cat6_Cable_500HMZ_4X2X0_57.html&amp;docid=Lu4rdAD7UVFVMM&amp;itg=1&amp;imgurl=http://i01.i.aliimg.com/img/pb/501/067/326/326067501_456.jpg&amp;w=1200&amp;h=1468&amp;ei=8DW3UKqRGaS72QXg94HYBQ&amp;zoom=1&amp;iact=hc&amp;vpx=498&amp;vpy=21&amp;dur=2300&amp;hovh=248&amp;hovw=203&amp;tx=135&amp;ty=145&amp;sig=115649224497106908752&amp;page=2&amp;tbnh=143&amp;tbnw=126&amp;start=13&amp;ndsp=20&amp;ved=1t:429,r:17,s:0,i:13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Network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6910" y="1793731"/>
            <a:ext cx="6816436" cy="1884650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Introduction to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Computer Networks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1600" dirty="0" smtClean="0"/>
              <a:t>Slide Source: Cisco Networking</a:t>
            </a:r>
            <a:endParaRPr lang="en-US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The OSI Reference Model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82" r="-83768"/>
          <a:stretch/>
        </p:blipFill>
        <p:spPr>
          <a:xfrm>
            <a:off x="2604359" y="1161329"/>
            <a:ext cx="5947936" cy="5086350"/>
          </a:xfrm>
        </p:spPr>
      </p:pic>
    </p:spTree>
    <p:extLst>
      <p:ext uri="{BB962C8B-B14F-4D97-AF65-F5344CB8AC3E}">
        <p14:creationId xmlns:p14="http://schemas.microsoft.com/office/powerpoint/2010/main" val="37334520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The TCP/IP Reference Model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l="-9354" r="-93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20787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Comparing the OSI and TCP/IP Models</a:t>
            </a:r>
          </a:p>
        </p:txBody>
      </p:sp>
      <p:pic>
        <p:nvPicPr>
          <p:cNvPr id="56322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61" r="-22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4531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235432" y="134619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Benefits </a:t>
            </a:r>
            <a:r>
              <a:rPr lang="en-US" dirty="0">
                <a:latin typeface="Arial" charset="0"/>
              </a:rPr>
              <a:t>of Using a Layered Model</a:t>
            </a:r>
          </a:p>
        </p:txBody>
      </p:sp>
      <p:pic>
        <p:nvPicPr>
          <p:cNvPr id="3584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23" r="-200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91595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484817" y="134620"/>
            <a:ext cx="8285114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Establishing the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8764" y="1414810"/>
            <a:ext cx="8448022" cy="4926405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An identified sender and receiver</a:t>
            </a:r>
          </a:p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Common language and grammar</a:t>
            </a:r>
          </a:p>
          <a:p>
            <a:pPr>
              <a:defRPr/>
            </a:pPr>
            <a:r>
              <a:rPr lang="en-US" sz="2000" dirty="0" smtClean="0"/>
              <a:t>Speed and timing of delivery</a:t>
            </a:r>
          </a:p>
          <a:p>
            <a:pPr>
              <a:defRPr/>
            </a:pPr>
            <a:r>
              <a:rPr lang="en-US" sz="2000" dirty="0" smtClean="0"/>
              <a:t>Confirmation or acknowledgment requirements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259" y="217746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Network Protocols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213109" y="1350818"/>
            <a:ext cx="8733677" cy="5115089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How the message is formatted or structured</a:t>
            </a:r>
          </a:p>
          <a:p>
            <a:r>
              <a:rPr lang="en-US" sz="2000" dirty="0">
                <a:latin typeface="Arial" charset="0"/>
              </a:rPr>
              <a:t>The process by which networking devices share information about pathways with other networks</a:t>
            </a:r>
          </a:p>
          <a:p>
            <a:r>
              <a:rPr lang="en-US" sz="2000" dirty="0">
                <a:latin typeface="Arial" charset="0"/>
              </a:rPr>
              <a:t>How and when error and system messages are passed between devices</a:t>
            </a:r>
          </a:p>
          <a:p>
            <a:r>
              <a:rPr lang="en-US" sz="2000" dirty="0">
                <a:latin typeface="Arial" charset="0"/>
              </a:rPr>
              <a:t>The setup and termination of data transfer sessions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62695" y="22813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TCP/IP Protocol Suite and Communication</a:t>
            </a:r>
          </a:p>
        </p:txBody>
      </p:sp>
      <p:pic>
        <p:nvPicPr>
          <p:cNvPr id="3584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6261" r="6691" b="14967"/>
          <a:stretch>
            <a:fillRect/>
          </a:stretch>
        </p:blipFill>
        <p:spPr>
          <a:xfrm>
            <a:off x="307975" y="1413164"/>
            <a:ext cx="8188325" cy="4376449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68" y="217746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Message Formatting and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1539502"/>
            <a:ext cx="8510368" cy="492640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 smtClean="0"/>
              <a:t>Example: Personal </a:t>
            </a:r>
            <a:r>
              <a:rPr lang="en-US" sz="2000" dirty="0"/>
              <a:t>letter contains the following elements:</a:t>
            </a:r>
          </a:p>
          <a:p>
            <a:pPr>
              <a:defRPr/>
            </a:pPr>
            <a:r>
              <a:rPr lang="en-US" sz="2000" dirty="0" smtClean="0"/>
              <a:t>Identifier </a:t>
            </a:r>
            <a:r>
              <a:rPr lang="en-US" sz="2000" dirty="0"/>
              <a:t>of the </a:t>
            </a:r>
            <a:r>
              <a:rPr lang="en-US" sz="2000" dirty="0" smtClean="0"/>
              <a:t>recipient’s location</a:t>
            </a:r>
          </a:p>
          <a:p>
            <a:pPr>
              <a:defRPr/>
            </a:pPr>
            <a:r>
              <a:rPr lang="en-US" sz="2000" dirty="0" smtClean="0"/>
              <a:t>Identifier of the sender’s location</a:t>
            </a:r>
            <a:endParaRPr lang="en-US" sz="2000" dirty="0"/>
          </a:p>
          <a:p>
            <a:pPr>
              <a:defRPr/>
            </a:pPr>
            <a:r>
              <a:rPr lang="en-US" sz="2000" dirty="0" smtClean="0"/>
              <a:t>Salutation </a:t>
            </a:r>
            <a:r>
              <a:rPr lang="en-US" sz="2000" dirty="0"/>
              <a:t>or </a:t>
            </a:r>
            <a:r>
              <a:rPr lang="en-US" sz="2000" dirty="0" smtClean="0"/>
              <a:t>greeting</a:t>
            </a:r>
          </a:p>
          <a:p>
            <a:pPr>
              <a:defRPr/>
            </a:pPr>
            <a:r>
              <a:rPr lang="en-US" sz="2000" dirty="0" smtClean="0"/>
              <a:t>Recipient identifier</a:t>
            </a:r>
          </a:p>
          <a:p>
            <a:pPr>
              <a:defRPr/>
            </a:pPr>
            <a:r>
              <a:rPr lang="en-US" sz="2000" dirty="0" smtClean="0"/>
              <a:t>The </a:t>
            </a:r>
            <a:r>
              <a:rPr lang="en-US" sz="2000" dirty="0"/>
              <a:t>message content</a:t>
            </a:r>
          </a:p>
          <a:p>
            <a:pPr>
              <a:defRPr/>
            </a:pPr>
            <a:r>
              <a:rPr lang="en-US" sz="2000" dirty="0" smtClean="0"/>
              <a:t>Source identifier</a:t>
            </a:r>
            <a:endParaRPr lang="en-US" sz="2000" dirty="0"/>
          </a:p>
          <a:p>
            <a:pPr>
              <a:defRPr/>
            </a:pPr>
            <a:r>
              <a:rPr lang="en-US" sz="2000" dirty="0" smtClean="0"/>
              <a:t>End of message indicator</a:t>
            </a:r>
            <a:endParaRPr lang="en-US" sz="2000" dirty="0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7" y="3517899"/>
            <a:ext cx="442118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solidFill>
                  <a:srgbClr val="FF0000"/>
                </a:solidFill>
                <a:latin typeface="Arial" charset="0"/>
              </a:rPr>
              <a:t>Protocol Data Units (PDUs)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Data</a:t>
            </a:r>
          </a:p>
          <a:p>
            <a:r>
              <a:rPr lang="en-US" dirty="0">
                <a:latin typeface="Arial" charset="0"/>
              </a:rPr>
              <a:t>Segment</a:t>
            </a:r>
          </a:p>
          <a:p>
            <a:r>
              <a:rPr lang="en-US" dirty="0">
                <a:latin typeface="Arial" charset="0"/>
              </a:rPr>
              <a:t>Packet</a:t>
            </a:r>
          </a:p>
          <a:p>
            <a:r>
              <a:rPr lang="en-US" dirty="0">
                <a:latin typeface="Arial" charset="0"/>
              </a:rPr>
              <a:t>Frame</a:t>
            </a:r>
          </a:p>
          <a:p>
            <a:r>
              <a:rPr lang="en-US" dirty="0">
                <a:latin typeface="Arial" charset="0"/>
              </a:rPr>
              <a:t>Bits</a:t>
            </a: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93863"/>
            <a:ext cx="69754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Protocol Encapsulation</a:t>
            </a:r>
            <a:endParaRPr lang="en-US" dirty="0">
              <a:latin typeface="Arial" charset="0"/>
            </a:endParaRPr>
          </a:p>
        </p:txBody>
      </p:sp>
      <p:pic>
        <p:nvPicPr>
          <p:cNvPr id="6246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5" b="15561"/>
          <a:stretch>
            <a:fillRect/>
          </a:stretch>
        </p:blipFill>
        <p:spPr>
          <a:xfrm>
            <a:off x="212725" y="1668463"/>
            <a:ext cx="8734425" cy="4643437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7" y="174486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Networking Today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455143" cy="2290254"/>
          </a:xfrm>
        </p:spPr>
        <p:txBody>
          <a:bodyPr/>
          <a:lstStyle/>
          <a:p>
            <a:r>
              <a:rPr lang="en-US" sz="2000" dirty="0" smtClean="0"/>
              <a:t>Network has no boundary and supports the way we: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Communicate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Play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2" y="3735321"/>
            <a:ext cx="3483824" cy="231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3735321"/>
            <a:ext cx="3504424" cy="23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326" y="1012686"/>
            <a:ext cx="3504424" cy="251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Protocol De-encapsulation</a:t>
            </a:r>
            <a:endParaRPr lang="en-US" dirty="0">
              <a:latin typeface="Arial" charset="0"/>
            </a:endParaRPr>
          </a:p>
        </p:txBody>
      </p:sp>
      <p:pic>
        <p:nvPicPr>
          <p:cNvPr id="6451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 b="14496"/>
          <a:stretch>
            <a:fillRect/>
          </a:stretch>
        </p:blipFill>
        <p:spPr>
          <a:xfrm>
            <a:off x="212725" y="1744663"/>
            <a:ext cx="8734425" cy="4683125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636" y="394392"/>
            <a:ext cx="8550389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MAC and IP Addresses</a:t>
            </a:r>
          </a:p>
        </p:txBody>
      </p:sp>
      <p:pic>
        <p:nvPicPr>
          <p:cNvPr id="4" name="Picture 33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128" y="3071956"/>
            <a:ext cx="556419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0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402431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278606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53" y="3006725"/>
            <a:ext cx="942894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2938503" y="3163888"/>
            <a:ext cx="1454150" cy="44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37013" y="3360738"/>
            <a:ext cx="641350" cy="663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99038" y="3360738"/>
            <a:ext cx="577850" cy="1173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713" name="Picture 42" descr="File Server_Updated200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4533900"/>
            <a:ext cx="6175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5335547" y="3208338"/>
            <a:ext cx="1428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715" name="TextBox 12"/>
          <p:cNvSpPr txBox="1">
            <a:spLocks noChangeArrowheads="1"/>
          </p:cNvSpPr>
          <p:nvPr/>
        </p:nvSpPr>
        <p:spPr bwMode="auto">
          <a:xfrm>
            <a:off x="203200" y="3084513"/>
            <a:ext cx="2084388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192.168.1.110</a:t>
            </a:r>
          </a:p>
          <a:p>
            <a:r>
              <a:rPr lang="en-US" sz="1400">
                <a:solidFill>
                  <a:srgbClr val="000000"/>
                </a:solidFill>
              </a:rPr>
              <a:t>AA-AA-AA-AA-AA-AA</a:t>
            </a:r>
          </a:p>
        </p:txBody>
      </p:sp>
      <p:sp>
        <p:nvSpPr>
          <p:cNvPr id="72716" name="TextBox 13"/>
          <p:cNvSpPr txBox="1">
            <a:spLocks noChangeArrowheads="1"/>
          </p:cNvSpPr>
          <p:nvPr/>
        </p:nvSpPr>
        <p:spPr bwMode="auto">
          <a:xfrm>
            <a:off x="1177925" y="4275138"/>
            <a:ext cx="2119313" cy="738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PC2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192.168.1.111</a:t>
            </a:r>
          </a:p>
          <a:p>
            <a:r>
              <a:rPr lang="en-US" sz="1400">
                <a:solidFill>
                  <a:srgbClr val="000000"/>
                </a:solidFill>
              </a:rPr>
              <a:t>BB-BB-BB-BB-BB-BB</a:t>
            </a:r>
          </a:p>
        </p:txBody>
      </p:sp>
      <p:sp>
        <p:nvSpPr>
          <p:cNvPr id="72717" name="TextBox 14"/>
          <p:cNvSpPr txBox="1">
            <a:spLocks noChangeArrowheads="1"/>
          </p:cNvSpPr>
          <p:nvPr/>
        </p:nvSpPr>
        <p:spPr bwMode="auto">
          <a:xfrm>
            <a:off x="5210175" y="5426075"/>
            <a:ext cx="2182813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FTP Server</a:t>
            </a:r>
          </a:p>
          <a:p>
            <a:r>
              <a:rPr lang="en-US" sz="1400">
                <a:solidFill>
                  <a:srgbClr val="000000"/>
                </a:solidFill>
              </a:rPr>
              <a:t>192.168.1.9</a:t>
            </a:r>
          </a:p>
          <a:p>
            <a:r>
              <a:rPr lang="en-US" sz="1400">
                <a:solidFill>
                  <a:srgbClr val="000000"/>
                </a:solidFill>
              </a:rPr>
              <a:t>CC-CC-CC-CC-CC-CC</a:t>
            </a:r>
          </a:p>
        </p:txBody>
      </p:sp>
      <p:sp>
        <p:nvSpPr>
          <p:cNvPr id="72718" name="TextBox 15"/>
          <p:cNvSpPr txBox="1">
            <a:spLocks noChangeArrowheads="1"/>
          </p:cNvSpPr>
          <p:nvPr/>
        </p:nvSpPr>
        <p:spPr bwMode="auto">
          <a:xfrm>
            <a:off x="6218238" y="2114550"/>
            <a:ext cx="21193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</a:t>
            </a:r>
          </a:p>
          <a:p>
            <a:r>
              <a:rPr lang="en-US" sz="1400">
                <a:solidFill>
                  <a:srgbClr val="000000"/>
                </a:solidFill>
              </a:rPr>
              <a:t>11-11-11-11-11-11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851150" y="2490788"/>
            <a:ext cx="1222375" cy="1122362"/>
            <a:chOff x="2845469" y="1283663"/>
            <a:chExt cx="1222475" cy="1122322"/>
          </a:xfrm>
        </p:grpSpPr>
        <p:pic>
          <p:nvPicPr>
            <p:cNvPr id="72722" name="Picture 2" descr="C:\Users\socoker\AppData\Local\Microsoft\Windows\Temporary Internet Files\Content.IE5\Y3AZB7XE\MC900441455[1]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469" y="1283663"/>
              <a:ext cx="1122322" cy="112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23" name="TextBox 18"/>
            <p:cNvSpPr txBox="1">
              <a:spLocks noChangeArrowheads="1"/>
            </p:cNvSpPr>
            <p:nvPr/>
          </p:nvSpPr>
          <p:spPr bwMode="auto">
            <a:xfrm>
              <a:off x="3128145" y="1437298"/>
              <a:ext cx="9397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/>
                <a:t>ARP </a:t>
              </a:r>
            </a:p>
            <a:p>
              <a:r>
                <a:rPr lang="en-US" sz="1400" b="1"/>
                <a:t>Request</a:t>
              </a:r>
            </a:p>
          </p:txBody>
        </p:sp>
      </p:grpSp>
      <p:sp>
        <p:nvSpPr>
          <p:cNvPr id="72720" name="TextBox 19"/>
          <p:cNvSpPr txBox="1">
            <a:spLocks noChangeArrowheads="1"/>
          </p:cNvSpPr>
          <p:nvPr/>
        </p:nvSpPr>
        <p:spPr bwMode="auto">
          <a:xfrm>
            <a:off x="4678363" y="2767141"/>
            <a:ext cx="371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S1</a:t>
            </a:r>
          </a:p>
        </p:txBody>
      </p:sp>
      <p:sp>
        <p:nvSpPr>
          <p:cNvPr id="72721" name="TextBox 20"/>
          <p:cNvSpPr txBox="1">
            <a:spLocks noChangeArrowheads="1"/>
          </p:cNvSpPr>
          <p:nvPr/>
        </p:nvSpPr>
        <p:spPr bwMode="auto">
          <a:xfrm>
            <a:off x="6553848" y="3492555"/>
            <a:ext cx="66169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 dirty="0"/>
              <a:t>R1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9155" y="394392"/>
            <a:ext cx="845687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Default Gateway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18" y="1287880"/>
            <a:ext cx="6494766" cy="530201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Communicating with Device / Same Network</a:t>
            </a:r>
          </a:p>
        </p:txBody>
      </p:sp>
      <p:pic>
        <p:nvPicPr>
          <p:cNvPr id="70658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627380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883275" y="5856288"/>
            <a:ext cx="3009900" cy="10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0660" name="Picture 5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338263"/>
            <a:ext cx="6981825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Communicating Device / Remote Network</a:t>
            </a:r>
          </a:p>
        </p:txBody>
      </p:sp>
      <p:pic>
        <p:nvPicPr>
          <p:cNvPr id="76802" name="Picture 5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266825"/>
            <a:ext cx="7869237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25884" y="300873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Address Resolution Protocol (ARP)</a:t>
            </a:r>
            <a:endParaRPr lang="en-US" dirty="0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8" y="1346884"/>
            <a:ext cx="7334878" cy="510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6272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2236" y="367096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ARP Operation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040" y="1418432"/>
            <a:ext cx="840377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ARP Table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Maps data </a:t>
            </a:r>
            <a:r>
              <a:rPr lang="en-US" sz="2000" dirty="0">
                <a:latin typeface="+mn-lt"/>
              </a:rPr>
              <a:t>link layer address </a:t>
            </a:r>
            <a:r>
              <a:rPr lang="en-US" sz="2000" dirty="0" smtClean="0">
                <a:latin typeface="+mn-lt"/>
              </a:rPr>
              <a:t>to destination </a:t>
            </a:r>
            <a:r>
              <a:rPr lang="en-US" sz="2000" dirty="0">
                <a:latin typeface="+mn-lt"/>
              </a:rPr>
              <a:t>IPv4 </a:t>
            </a:r>
            <a:r>
              <a:rPr lang="en-US" sz="2000" dirty="0" smtClean="0">
                <a:latin typeface="+mn-lt"/>
              </a:rPr>
              <a:t>address.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As a node receives frames from the media, it records the source IP and MAC address as a mapping in the ARP </a:t>
            </a:r>
            <a:r>
              <a:rPr lang="en-US" sz="2000" dirty="0" smtClean="0">
                <a:latin typeface="+mn-lt"/>
              </a:rPr>
              <a:t>table.</a:t>
            </a:r>
            <a:endParaRPr lang="en-US" sz="2000" dirty="0">
              <a:latin typeface="+mn-lt"/>
            </a:endParaRPr>
          </a:p>
          <a:p>
            <a:pPr algn="l"/>
            <a:endParaRPr lang="en-US" sz="2000" dirty="0" smtClean="0"/>
          </a:p>
          <a:p>
            <a:pPr algn="l"/>
            <a:r>
              <a:rPr lang="en-US" sz="2000" b="1" dirty="0"/>
              <a:t>ARP Request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Layer </a:t>
            </a:r>
            <a:r>
              <a:rPr lang="en-US" sz="2000" dirty="0">
                <a:latin typeface="+mn-lt"/>
              </a:rPr>
              <a:t>2 broadcast to all devices on the Ethernet </a:t>
            </a:r>
            <a:r>
              <a:rPr lang="en-US" sz="2000" dirty="0" smtClean="0">
                <a:latin typeface="+mn-lt"/>
              </a:rPr>
              <a:t>LAN.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The node that matches the IP address in the broadcast will </a:t>
            </a:r>
            <a:r>
              <a:rPr lang="en-US" sz="2000" dirty="0" smtClean="0">
                <a:latin typeface="+mn-lt"/>
              </a:rPr>
              <a:t>reply.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/>
              <a:t>If no device responds to the ARP request, the packet is dropped because a frame cannot be </a:t>
            </a:r>
            <a:r>
              <a:rPr lang="en-US" sz="2000" dirty="0" smtClean="0"/>
              <a:t>created.</a:t>
            </a:r>
            <a:endParaRPr lang="en-US" sz="2000" dirty="0">
              <a:latin typeface="+mn-lt"/>
            </a:endParaRP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60924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167" y="186574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LAN and WAN Frames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28" y="1252691"/>
            <a:ext cx="7103181" cy="5167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421" y="4155977"/>
            <a:ext cx="1519973" cy="267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198" y="2902872"/>
            <a:ext cx="1504385" cy="282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959" y="2829548"/>
            <a:ext cx="1633413" cy="302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3776" y="5890254"/>
            <a:ext cx="1607648" cy="29408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81253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Ethernet Frame format</a:t>
            </a:r>
            <a:endParaRPr lang="en-US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6563" y="3845221"/>
            <a:ext cx="2685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Preamble and Start Frame Delimiter </a:t>
            </a:r>
            <a:r>
              <a:rPr lang="en-US" sz="2000" b="1" dirty="0" smtClean="0"/>
              <a:t>Fields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</a:p>
          <a:p>
            <a:pPr algn="l"/>
            <a:r>
              <a:rPr lang="en-US" sz="2000" dirty="0"/>
              <a:t>U</a:t>
            </a:r>
            <a:r>
              <a:rPr lang="en-US" sz="2000" dirty="0" smtClean="0"/>
              <a:t>sed for synchronization between the sending and receiving devices.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01142" y="3845221"/>
            <a:ext cx="2685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Length/Type </a:t>
            </a:r>
            <a:r>
              <a:rPr lang="en-US" sz="2000" b="1" dirty="0" smtClean="0"/>
              <a:t>Field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</a:p>
          <a:p>
            <a:pPr algn="l"/>
            <a:r>
              <a:rPr lang="en-US" sz="2000" dirty="0"/>
              <a:t>D</a:t>
            </a:r>
            <a:r>
              <a:rPr lang="en-US" sz="2000" dirty="0" smtClean="0"/>
              <a:t>efines </a:t>
            </a:r>
            <a:r>
              <a:rPr lang="en-US" sz="2000" dirty="0"/>
              <a:t>the exact length of the frame's data </a:t>
            </a:r>
            <a:r>
              <a:rPr lang="en-US" sz="2000" dirty="0" smtClean="0"/>
              <a:t>field; describes </a:t>
            </a:r>
            <a:r>
              <a:rPr lang="en-US" sz="2000" dirty="0"/>
              <a:t>which protocol is </a:t>
            </a:r>
            <a:r>
              <a:rPr lang="en-US" sz="2000" dirty="0" smtClean="0"/>
              <a:t>implemented.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92685" y="3845221"/>
            <a:ext cx="2075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Data and Pad </a:t>
            </a:r>
            <a:r>
              <a:rPr lang="en-US" sz="2000" b="1" dirty="0" smtClean="0"/>
              <a:t>Fields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</a:p>
          <a:p>
            <a:pPr algn="l"/>
            <a:r>
              <a:rPr lang="en-US" sz="2000" dirty="0" smtClean="0"/>
              <a:t>Contains </a:t>
            </a:r>
            <a:r>
              <a:rPr lang="en-US" sz="2000" dirty="0"/>
              <a:t>the encapsulated data from a higher </a:t>
            </a:r>
            <a:r>
              <a:rPr lang="en-US" sz="2000" dirty="0" smtClean="0"/>
              <a:t>layer, </a:t>
            </a:r>
            <a:r>
              <a:rPr lang="en-US" sz="2000" dirty="0"/>
              <a:t>an IPv4 </a:t>
            </a:r>
            <a:r>
              <a:rPr lang="en-US" sz="2000" dirty="0" smtClean="0"/>
              <a:t>packet.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1" y="1301341"/>
            <a:ext cx="8245894" cy="24377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The Network Layer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685800" y="1539502"/>
            <a:ext cx="8011391" cy="492640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/>
              <a:t>The network layer, or OSI Layer 3, provides services to allow end devices to exchange data across the network. To accomplish this end-to-end transport, the network layer uses four basic </a:t>
            </a:r>
            <a:r>
              <a:rPr lang="en-US" sz="2000" dirty="0" smtClean="0"/>
              <a:t>processes</a:t>
            </a:r>
            <a:r>
              <a:rPr lang="en-US" sz="2000" dirty="0" smtClean="0">
                <a:latin typeface="Arial" charset="0"/>
              </a:rPr>
              <a:t>: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</a:rPr>
              <a:t>Addressing end devices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</a:rPr>
              <a:t>Encapsulation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</a:rPr>
              <a:t>Routing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</a:rPr>
              <a:t>De-encapsulating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259311"/>
            <a:ext cx="8772157" cy="8382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LANs and WANs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340286"/>
            <a:ext cx="5598968" cy="5125622"/>
          </a:xfrm>
        </p:spPr>
        <p:txBody>
          <a:bodyPr>
            <a:normAutofit/>
          </a:bodyPr>
          <a:lstStyle/>
          <a:p>
            <a:r>
              <a:rPr lang="en-US" dirty="0" smtClean="0"/>
              <a:t>Local Area Networks</a:t>
            </a:r>
          </a:p>
          <a:p>
            <a:pPr lvl="1"/>
            <a:r>
              <a:rPr lang="en-US" dirty="0" smtClean="0"/>
              <a:t>Spans across small geographical area</a:t>
            </a:r>
          </a:p>
          <a:p>
            <a:pPr lvl="1"/>
            <a:r>
              <a:rPr lang="en-US" dirty="0" smtClean="0"/>
              <a:t>Interconnects end devices</a:t>
            </a:r>
          </a:p>
          <a:p>
            <a:pPr lvl="1"/>
            <a:r>
              <a:rPr lang="en-US" dirty="0" smtClean="0"/>
              <a:t>Administrated by a single organization</a:t>
            </a:r>
          </a:p>
          <a:p>
            <a:pPr lvl="1"/>
            <a:r>
              <a:rPr lang="en-US" dirty="0" smtClean="0"/>
              <a:t>Provide high speed bandwidth to internal devices</a:t>
            </a:r>
          </a:p>
          <a:p>
            <a:r>
              <a:rPr lang="en-US" dirty="0" smtClean="0"/>
              <a:t>WAN Area Networks</a:t>
            </a:r>
          </a:p>
          <a:p>
            <a:pPr lvl="1"/>
            <a:r>
              <a:rPr lang="en-US" dirty="0" smtClean="0"/>
              <a:t>Interconnects LAN</a:t>
            </a:r>
          </a:p>
          <a:p>
            <a:pPr lvl="1"/>
            <a:r>
              <a:rPr lang="en-US" dirty="0" smtClean="0"/>
              <a:t>Administrated by multiple service providers</a:t>
            </a:r>
          </a:p>
          <a:p>
            <a:pPr lvl="1"/>
            <a:r>
              <a:rPr lang="en-US" dirty="0" smtClean="0"/>
              <a:t>Provide slower speed links between LANS</a:t>
            </a:r>
          </a:p>
          <a:p>
            <a:r>
              <a:rPr lang="en-US" dirty="0" smtClean="0"/>
              <a:t>Can </a:t>
            </a:r>
            <a:r>
              <a:rPr lang="en-US" dirty="0"/>
              <a:t>you name more network types?</a:t>
            </a:r>
          </a:p>
          <a:p>
            <a:pPr lvl="1"/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36" y="4167204"/>
            <a:ext cx="3002989" cy="229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2498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Network Layer Protocols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477982" y="1539502"/>
            <a:ext cx="8468804" cy="4926405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latin typeface="Arial" charset="0"/>
              </a:rPr>
              <a:t>IP </a:t>
            </a:r>
            <a:r>
              <a:rPr lang="en-US" sz="2000" dirty="0">
                <a:latin typeface="Arial" charset="0"/>
              </a:rPr>
              <a:t>version 4 (IPv4)</a:t>
            </a:r>
          </a:p>
          <a:p>
            <a:pPr>
              <a:defRPr/>
            </a:pPr>
            <a:r>
              <a:rPr lang="en-US" sz="2000" dirty="0">
                <a:latin typeface="Arial" charset="0"/>
              </a:rPr>
              <a:t>IP version 6 (IPv6)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000" b="1" dirty="0" smtClean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675872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Best </a:t>
            </a:r>
            <a:r>
              <a:rPr lang="en-US" dirty="0">
                <a:latin typeface="Arial" charset="0"/>
              </a:rPr>
              <a:t>Effort Delivery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69" y="1188023"/>
            <a:ext cx="6789602" cy="530383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IP – Media Independent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36" y="1249233"/>
            <a:ext cx="7299183" cy="531530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Encapsulating </a:t>
            </a:r>
            <a:r>
              <a:rPr lang="en-US" dirty="0">
                <a:latin typeface="Arial" charset="0"/>
              </a:rPr>
              <a:t>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17" y="1378440"/>
            <a:ext cx="7308105" cy="512383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93053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IPv4 </a:t>
            </a:r>
            <a:r>
              <a:rPr lang="en-US" dirty="0">
                <a:latin typeface="Arial" charset="0"/>
              </a:rPr>
              <a:t>Packet Header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63" y="1122648"/>
            <a:ext cx="6764481" cy="571526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87" y="380744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</a:rPr>
              <a:t>Unicast</a:t>
            </a:r>
            <a:r>
              <a:rPr lang="en-US" dirty="0" smtClean="0">
                <a:latin typeface="Arial" charset="0"/>
              </a:rPr>
              <a:t> Address</a:t>
            </a:r>
            <a:endParaRPr lang="en-US" dirty="0"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32" y="1414463"/>
            <a:ext cx="6852601" cy="486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398588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Broadcast Address</a:t>
            </a:r>
            <a:endParaRPr lang="en-US" dirty="0"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53" y="1395413"/>
            <a:ext cx="6871237" cy="484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17" y="1189302"/>
            <a:ext cx="6765348" cy="486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39532" y="353448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Multicast Address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4817" y="5783361"/>
            <a:ext cx="2743200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</a:t>
            </a:r>
            <a:r>
              <a:rPr lang="en-US" sz="1400" b="1" dirty="0" smtClean="0"/>
              <a:t>ulticast </a:t>
            </a:r>
            <a:r>
              <a:rPr lang="en-US" sz="1400" b="1" dirty="0"/>
              <a:t>MAC address is a special value that begins with 01-00-5E in </a:t>
            </a:r>
            <a:r>
              <a:rPr lang="en-US" sz="1400" b="1" dirty="0" smtClean="0"/>
              <a:t>hexadecimal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5486399" y="5756065"/>
            <a:ext cx="2770495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Range of </a:t>
            </a:r>
            <a:r>
              <a:rPr lang="en-US" sz="1400" b="1" dirty="0"/>
              <a:t>IPV4 multicast addresses is 224.0.0.0 to 239.255.255.255</a:t>
            </a:r>
          </a:p>
        </p:txBody>
      </p:sp>
    </p:spTree>
    <p:extLst>
      <p:ext uri="{BB962C8B-B14F-4D97-AF65-F5344CB8AC3E}">
        <p14:creationId xmlns:p14="http://schemas.microsoft.com/office/powerpoint/2010/main" val="3124235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94392"/>
            <a:ext cx="8623125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Sample IPv4 </a:t>
            </a:r>
            <a:r>
              <a:rPr lang="en-US" dirty="0" smtClean="0">
                <a:latin typeface="Arial" charset="0"/>
              </a:rPr>
              <a:t>Headers in </a:t>
            </a:r>
            <a:r>
              <a:rPr lang="en-US" dirty="0" err="1" smtClean="0">
                <a:latin typeface="Arial" charset="0"/>
              </a:rPr>
              <a:t>Wireshark</a:t>
            </a:r>
            <a:endParaRPr lang="en-US" dirty="0">
              <a:latin typeface="Arial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1" y="1403350"/>
            <a:ext cx="7652472" cy="492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Limitations of IPv4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381000" y="1379538"/>
            <a:ext cx="8566150" cy="5086350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IP Address depletion</a:t>
            </a:r>
          </a:p>
          <a:p>
            <a:r>
              <a:rPr lang="en-US" sz="2000" dirty="0">
                <a:latin typeface="Arial" charset="0"/>
              </a:rPr>
              <a:t>Internet routing table expansion</a:t>
            </a:r>
          </a:p>
          <a:p>
            <a:r>
              <a:rPr lang="en-US" sz="2000" dirty="0">
                <a:latin typeface="Arial" charset="0"/>
              </a:rPr>
              <a:t>Lack of end-to-end connectivity</a:t>
            </a:r>
          </a:p>
        </p:txBody>
      </p:sp>
      <p:pic>
        <p:nvPicPr>
          <p:cNvPr id="3584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246188"/>
            <a:ext cx="3346450" cy="503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09" y="394392"/>
            <a:ext cx="8290616" cy="58235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Network Components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24" y="1232592"/>
            <a:ext cx="1434921" cy="9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87" y="2890593"/>
            <a:ext cx="1219048" cy="888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37" y="4142245"/>
            <a:ext cx="2336508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71" y="5132721"/>
            <a:ext cx="1396825" cy="634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21" y="4834308"/>
            <a:ext cx="1333333" cy="1041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21" y="3126372"/>
            <a:ext cx="1219048" cy="1015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82" y="4925663"/>
            <a:ext cx="1701587" cy="7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6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9064" y="394392"/>
            <a:ext cx="3418609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</a:t>
            </a:r>
            <a:endParaRPr lang="en-US" dirty="0">
              <a:latin typeface="Arial" charset="0"/>
            </a:endParaRP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charset="0"/>
              </a:rPr>
              <a:t>Increased address space</a:t>
            </a:r>
          </a:p>
          <a:p>
            <a:r>
              <a:rPr lang="en-US" sz="2000" dirty="0">
                <a:latin typeface="Arial" charset="0"/>
              </a:rPr>
              <a:t>Improved packet handling</a:t>
            </a:r>
          </a:p>
          <a:p>
            <a:r>
              <a:rPr lang="en-US" sz="2000" dirty="0">
                <a:latin typeface="Arial" charset="0"/>
              </a:rPr>
              <a:t>Eliminates the need for NAT</a:t>
            </a:r>
          </a:p>
          <a:p>
            <a:r>
              <a:rPr lang="en-US" sz="2000" dirty="0">
                <a:latin typeface="Arial" charset="0"/>
              </a:rPr>
              <a:t>Integrated security</a:t>
            </a:r>
          </a:p>
          <a:p>
            <a:r>
              <a:rPr lang="en-US" sz="2000" dirty="0" smtClean="0">
                <a:latin typeface="Arial" charset="0"/>
              </a:rPr>
              <a:t>4 </a:t>
            </a:r>
            <a:r>
              <a:rPr lang="en-US" sz="2000" dirty="0">
                <a:latin typeface="Arial" charset="0"/>
              </a:rPr>
              <a:t>billion IPv4 addresses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4,000,000,000</a:t>
            </a:r>
          </a:p>
          <a:p>
            <a:r>
              <a:rPr lang="en-US" sz="2000" dirty="0">
                <a:latin typeface="Arial" charset="0"/>
              </a:rPr>
              <a:t>340 </a:t>
            </a:r>
            <a:r>
              <a:rPr lang="en-US" sz="2000" dirty="0" err="1">
                <a:latin typeface="Arial" charset="0"/>
              </a:rPr>
              <a:t>undecillion</a:t>
            </a:r>
            <a:r>
              <a:rPr lang="en-US" sz="2000" dirty="0">
                <a:latin typeface="Arial" charset="0"/>
              </a:rPr>
              <a:t> IPv6 addresses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340,000,000,000,000,000,000,000,000,000,000,000,000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IPv4 and IPv6 Headers</a:t>
            </a:r>
            <a:endParaRPr lang="en-US" dirty="0">
              <a:latin typeface="Arial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7" y="1428750"/>
            <a:ext cx="8170503" cy="502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54079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IPv6 Packet Header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12994"/>
              </p:ext>
            </p:extLst>
          </p:nvPr>
        </p:nvGraphicFramePr>
        <p:xfrm>
          <a:off x="801556" y="1616344"/>
          <a:ext cx="7332301" cy="4893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6830"/>
                <a:gridCol w="914735"/>
                <a:gridCol w="968681"/>
                <a:gridCol w="914735"/>
                <a:gridCol w="906830"/>
                <a:gridCol w="906830"/>
                <a:gridCol w="1813660"/>
              </a:tblGrid>
              <a:tr h="455087">
                <a:tc gridSpan="2"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285">
                <a:tc>
                  <a:txBody>
                    <a:bodyPr/>
                    <a:lstStyle/>
                    <a:p>
                      <a:pPr algn="ctr"/>
                      <a:r>
                        <a:rPr lang="en-CA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C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Traffic Class</a:t>
                      </a:r>
                      <a:endParaRPr lang="en-CA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b="1" dirty="0" smtClean="0">
                          <a:solidFill>
                            <a:schemeClr val="bg1"/>
                          </a:solidFill>
                        </a:rPr>
                        <a:t>Flow Label</a:t>
                      </a:r>
                      <a:endParaRPr lang="en-CA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463285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Payload Length</a:t>
                      </a:r>
                      <a:endParaRPr lang="en-C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 Header</a:t>
                      </a:r>
                      <a:endParaRPr lang="en-C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Hop Limit</a:t>
                      </a:r>
                      <a:endParaRPr lang="en-CA" sz="12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9052">
                <a:tc gridSpan="7"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Source IP Address</a:t>
                      </a:r>
                      <a:endParaRPr lang="en-CA" sz="12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853143">
                <a:tc gridSpan="7">
                  <a:txBody>
                    <a:bodyPr/>
                    <a:lstStyle/>
                    <a:p>
                      <a:pPr algn="ctr"/>
                      <a:r>
                        <a:rPr lang="en-CA" sz="1200" b="1" dirty="0" smtClean="0"/>
                        <a:t>Destination IP Address</a:t>
                      </a:r>
                      <a:endParaRPr lang="en-CA" sz="1200" b="1" dirty="0"/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-Right Arrow 4"/>
          <p:cNvSpPr/>
          <p:nvPr/>
        </p:nvSpPr>
        <p:spPr>
          <a:xfrm>
            <a:off x="1029665" y="1521775"/>
            <a:ext cx="1586207" cy="38849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1200" b="1" dirty="0">
                <a:solidFill>
                  <a:schemeClr val="tx1"/>
                </a:solidFill>
              </a:rPr>
              <a:t>Byte 1</a:t>
            </a:r>
          </a:p>
        </p:txBody>
      </p:sp>
      <p:sp>
        <p:nvSpPr>
          <p:cNvPr id="6" name="Left-Right Arrow 5"/>
          <p:cNvSpPr/>
          <p:nvPr/>
        </p:nvSpPr>
        <p:spPr>
          <a:xfrm>
            <a:off x="2878575" y="1521775"/>
            <a:ext cx="1587665" cy="38849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1200" b="1" dirty="0">
                <a:solidFill>
                  <a:schemeClr val="tx1"/>
                </a:solidFill>
              </a:rPr>
              <a:t>Byte 2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4731605" y="1521775"/>
            <a:ext cx="1586207" cy="38849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1200" b="1" dirty="0">
                <a:solidFill>
                  <a:schemeClr val="tx1"/>
                </a:solidFill>
              </a:rPr>
              <a:t>Byte 3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6546192" y="1521775"/>
            <a:ext cx="1587665" cy="38849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1200" b="1" dirty="0">
                <a:solidFill>
                  <a:schemeClr val="tx1"/>
                </a:solidFill>
              </a:rPr>
              <a:t>Byte 4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77" y="28009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Network Components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2"/>
            <a:ext cx="4993592" cy="50937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End Devices</a:t>
            </a:r>
          </a:p>
          <a:p>
            <a:pPr marL="461963" lvl="1" indent="-230188"/>
            <a:r>
              <a:rPr lang="en-US" sz="1600" dirty="0" smtClean="0"/>
              <a:t>Either the source or destination of a message</a:t>
            </a:r>
          </a:p>
          <a:p>
            <a:pPr marL="231775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Intermediary Network Devices</a:t>
            </a:r>
          </a:p>
          <a:p>
            <a:pPr marL="461963" lvl="1" indent="-230188"/>
            <a:r>
              <a:rPr lang="en-US" sz="1600" dirty="0" smtClean="0"/>
              <a:t>Connect </a:t>
            </a:r>
            <a:r>
              <a:rPr lang="en-US" sz="1600" dirty="0"/>
              <a:t>multiple individual networks to form an </a:t>
            </a:r>
            <a:r>
              <a:rPr lang="en-US" sz="1600" dirty="0" smtClean="0"/>
              <a:t>internetwork</a:t>
            </a:r>
          </a:p>
          <a:p>
            <a:pPr marL="461963" lvl="1" indent="-230188"/>
            <a:r>
              <a:rPr lang="en-US" sz="1600" dirty="0"/>
              <a:t>Connect the individual end devices to the network</a:t>
            </a:r>
          </a:p>
          <a:p>
            <a:pPr marL="241301" indent="-230188"/>
            <a:r>
              <a:rPr lang="en-US" sz="2400" dirty="0" smtClean="0"/>
              <a:t>Network Media</a:t>
            </a:r>
          </a:p>
          <a:p>
            <a:pPr lvl="1"/>
            <a:r>
              <a:rPr lang="en-US" sz="1600" dirty="0" smtClean="0"/>
              <a:t>Provide the pathway for data transmission</a:t>
            </a:r>
          </a:p>
          <a:p>
            <a:pPr lvl="1"/>
            <a:r>
              <a:rPr lang="en-US" sz="1600" dirty="0" smtClean="0"/>
              <a:t>Interconnect devices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73" y="3141374"/>
            <a:ext cx="4182261" cy="353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094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256214" y="103446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Copper </a:t>
            </a:r>
            <a:r>
              <a:rPr lang="en-US" dirty="0">
                <a:latin typeface="Arial" charset="0"/>
              </a:rPr>
              <a:t>Media</a:t>
            </a:r>
          </a:p>
        </p:txBody>
      </p:sp>
      <p:pic>
        <p:nvPicPr>
          <p:cNvPr id="35842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5603719" y="1988682"/>
            <a:ext cx="1938039" cy="181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63" y="1895043"/>
            <a:ext cx="2619786" cy="215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06" y="4710113"/>
            <a:ext cx="4825094" cy="144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01830" y="1836738"/>
            <a:ext cx="2559469" cy="2701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dirty="0"/>
          </a:p>
        </p:txBody>
      </p:sp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5647407" y="3861690"/>
            <a:ext cx="1832894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400" dirty="0" smtClean="0"/>
              <a:t>Shielded Twisted Pair (STP) Cable</a:t>
            </a:r>
            <a:endParaRPr lang="en-CA" sz="1400" dirty="0"/>
          </a:p>
        </p:txBody>
      </p:sp>
      <p:sp>
        <p:nvSpPr>
          <p:cNvPr id="9" name="Rectangle 8"/>
          <p:cNvSpPr/>
          <p:nvPr/>
        </p:nvSpPr>
        <p:spPr>
          <a:xfrm>
            <a:off x="1591932" y="1855788"/>
            <a:ext cx="2849893" cy="268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dirty="0"/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2134269" y="3895027"/>
            <a:ext cx="18319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400" dirty="0" smtClean="0"/>
              <a:t>Unshielded Twisted Pair (UTP) Cable</a:t>
            </a:r>
            <a:endParaRPr lang="en-CA" sz="1400" dirty="0"/>
          </a:p>
        </p:txBody>
      </p:sp>
      <p:sp>
        <p:nvSpPr>
          <p:cNvPr id="11" name="Rectangle 10"/>
          <p:cNvSpPr/>
          <p:nvPr/>
        </p:nvSpPr>
        <p:spPr>
          <a:xfrm>
            <a:off x="2233271" y="4633913"/>
            <a:ext cx="5211763" cy="1862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 dirty="0"/>
          </a:p>
        </p:txBody>
      </p:sp>
      <p:sp>
        <p:nvSpPr>
          <p:cNvPr id="35850" name="TextBox 11"/>
          <p:cNvSpPr txBox="1">
            <a:spLocks noChangeArrowheads="1"/>
          </p:cNvSpPr>
          <p:nvPr/>
        </p:nvSpPr>
        <p:spPr bwMode="auto">
          <a:xfrm>
            <a:off x="2514600" y="6356350"/>
            <a:ext cx="4687888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CA" sz="1400" dirty="0" smtClean="0"/>
              <a:t>Coaxial Cable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840440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UTP Cable</a:t>
            </a:r>
            <a:endParaRPr lang="en-US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07" y="1544824"/>
            <a:ext cx="8250721" cy="45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71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4" y="207355"/>
            <a:ext cx="8553948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UTP </a:t>
            </a:r>
            <a:r>
              <a:rPr lang="en-US" dirty="0">
                <a:latin typeface="Arial" charset="0"/>
              </a:rPr>
              <a:t>Connectors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8103" r="-8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61698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Creation of Internet, Development of TCP/IP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404420"/>
            <a:ext cx="8733677" cy="4926405"/>
          </a:xfrm>
        </p:spPr>
        <p:txBody>
          <a:bodyPr/>
          <a:lstStyle/>
          <a:p>
            <a:r>
              <a:rPr lang="en-US" sz="2000" dirty="0"/>
              <a:t>The first packet switching network and predecessor to today’s Internet was the Advanced Research Projects Agency Network (</a:t>
            </a:r>
            <a:r>
              <a:rPr lang="en-US" sz="2000" dirty="0">
                <a:solidFill>
                  <a:srgbClr val="FF0000"/>
                </a:solidFill>
              </a:rPr>
              <a:t>ARPANET</a:t>
            </a:r>
            <a:r>
              <a:rPr lang="en-US" sz="2000" dirty="0"/>
              <a:t>), which came to life in </a:t>
            </a:r>
            <a:r>
              <a:rPr lang="en-US" sz="2000" dirty="0">
                <a:solidFill>
                  <a:srgbClr val="FF0000"/>
                </a:solidFill>
              </a:rPr>
              <a:t>1969</a:t>
            </a:r>
            <a:r>
              <a:rPr lang="en-US" sz="2000" dirty="0"/>
              <a:t> by connecting </a:t>
            </a:r>
            <a:r>
              <a:rPr lang="en-US" sz="2000" dirty="0">
                <a:solidFill>
                  <a:srgbClr val="FF0000"/>
                </a:solidFill>
              </a:rPr>
              <a:t>mainframe computers at four locations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ARPANET </a:t>
            </a:r>
            <a:r>
              <a:rPr lang="en-US" sz="2000" dirty="0"/>
              <a:t>was funded by the </a:t>
            </a:r>
            <a:r>
              <a:rPr lang="en-US" sz="2000" dirty="0">
                <a:solidFill>
                  <a:srgbClr val="FF0000"/>
                </a:solidFill>
              </a:rPr>
              <a:t>U.S. Department of Defense </a:t>
            </a:r>
            <a:r>
              <a:rPr lang="en-US" sz="2000" dirty="0"/>
              <a:t>for use by universities and research laboratories. Bolt, </a:t>
            </a:r>
            <a:r>
              <a:rPr lang="en-US" sz="2000" dirty="0" err="1"/>
              <a:t>Beranek</a:t>
            </a:r>
            <a:r>
              <a:rPr lang="en-US" sz="2000" dirty="0"/>
              <a:t> and Newman (BBN) was the contractor that did much of the initial development of the ARPANET, including creating the first router known as an Interface Message Processor (IMP)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In 1973, Robert Kahn and Vinton Cerf began work on </a:t>
            </a:r>
            <a:r>
              <a:rPr lang="en-US" sz="2000" dirty="0">
                <a:solidFill>
                  <a:srgbClr val="FF0000"/>
                </a:solidFill>
              </a:rPr>
              <a:t>TCP</a:t>
            </a:r>
            <a:r>
              <a:rPr lang="en-US" sz="2000" dirty="0"/>
              <a:t> to develop the next generation of the ARPANET. TCP was designed to replace ARPANET’s current Network Control Program (NCP).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1978, </a:t>
            </a:r>
            <a:r>
              <a:rPr lang="en-US" sz="2000" dirty="0">
                <a:solidFill>
                  <a:srgbClr val="FF0000"/>
                </a:solidFill>
              </a:rPr>
              <a:t>TCP was divided into two protocols</a:t>
            </a:r>
            <a:r>
              <a:rPr lang="en-US" sz="2000" dirty="0"/>
              <a:t>: TCP and IP. Later, other protocols were added to the TCP/IP suite of protocols including Telnet, FTP, DNS, and many others.</a:t>
            </a:r>
          </a:p>
        </p:txBody>
      </p:sp>
    </p:spTree>
    <p:extLst>
      <p:ext uri="{BB962C8B-B14F-4D97-AF65-F5344CB8AC3E}">
        <p14:creationId xmlns:p14="http://schemas.microsoft.com/office/powerpoint/2010/main" val="6126174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27324</TotalTime>
  <Pages>28</Pages>
  <Words>740</Words>
  <Application>Microsoft Office PowerPoint</Application>
  <PresentationFormat>On-screen Show (4:3)</PresentationFormat>
  <Paragraphs>207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PPT-TMPLT-WHT_C</vt:lpstr>
      <vt:lpstr>NetAcad-4F_PPT-WHT_060408</vt:lpstr>
      <vt:lpstr>Network</vt:lpstr>
      <vt:lpstr> Networking Today</vt:lpstr>
      <vt:lpstr> LANs and WANs</vt:lpstr>
      <vt:lpstr> Network Components</vt:lpstr>
      <vt:lpstr> Network Components</vt:lpstr>
      <vt:lpstr> Copper Media</vt:lpstr>
      <vt:lpstr> UTP Cable</vt:lpstr>
      <vt:lpstr> UTP Connectors</vt:lpstr>
      <vt:lpstr> Creation of Internet, Development of TCP/IP</vt:lpstr>
      <vt:lpstr> The OSI Reference Model</vt:lpstr>
      <vt:lpstr> The TCP/IP Reference Model</vt:lpstr>
      <vt:lpstr> Comparing the OSI and TCP/IP Models</vt:lpstr>
      <vt:lpstr> Benefits of Using a Layered Model</vt:lpstr>
      <vt:lpstr> Establishing the Rules</vt:lpstr>
      <vt:lpstr> Network Protocols</vt:lpstr>
      <vt:lpstr> TCP/IP Protocol Suite and Communication</vt:lpstr>
      <vt:lpstr> Message Formatting and Encapsulation</vt:lpstr>
      <vt:lpstr> Protocol Data Units (PDUs)</vt:lpstr>
      <vt:lpstr> Protocol Encapsulation</vt:lpstr>
      <vt:lpstr> Protocol De-encapsulation</vt:lpstr>
      <vt:lpstr> MAC and IP Addresses</vt:lpstr>
      <vt:lpstr> Default Gateway</vt:lpstr>
      <vt:lpstr> Communicating with Device / Same Network</vt:lpstr>
      <vt:lpstr> Communicating Device / Remote Network</vt:lpstr>
      <vt:lpstr>Address Resolution Protocol (ARP)</vt:lpstr>
      <vt:lpstr> ARP Operation</vt:lpstr>
      <vt:lpstr> LAN and WAN Frames</vt:lpstr>
      <vt:lpstr> Ethernet Frame format</vt:lpstr>
      <vt:lpstr> The Network Layer</vt:lpstr>
      <vt:lpstr> Network Layer Protocols</vt:lpstr>
      <vt:lpstr> Best Effort Delivery</vt:lpstr>
      <vt:lpstr> IP – Media Independent</vt:lpstr>
      <vt:lpstr>Encapsulating IP</vt:lpstr>
      <vt:lpstr>IPv4 Packet Header</vt:lpstr>
      <vt:lpstr>Unicast Address</vt:lpstr>
      <vt:lpstr> Broadcast Address</vt:lpstr>
      <vt:lpstr> Multicast Address</vt:lpstr>
      <vt:lpstr> Sample IPv4 Headers in Wireshark</vt:lpstr>
      <vt:lpstr> Limitations of IPv4</vt:lpstr>
      <vt:lpstr> IPv6</vt:lpstr>
      <vt:lpstr> IPv4 and IPv6 Headers</vt:lpstr>
      <vt:lpstr> IPv6 Packet Header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Windows User</cp:lastModifiedBy>
  <cp:revision>1001</cp:revision>
  <cp:lastPrinted>1999-01-27T00:54:54Z</cp:lastPrinted>
  <dcterms:created xsi:type="dcterms:W3CDTF">2006-10-23T15:07:30Z</dcterms:created>
  <dcterms:modified xsi:type="dcterms:W3CDTF">2021-11-21T05:52:26Z</dcterms:modified>
</cp:coreProperties>
</file>