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62" roundtripDataSignature="AMtx7mg73jFGNiIN39a8gDnzgh5hfS4G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8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7"/>
          <p:cNvSpPr txBox="1"/>
          <p:nvPr>
            <p:ph idx="1" type="body"/>
          </p:nvPr>
        </p:nvSpPr>
        <p:spPr>
          <a:xfrm>
            <a:off x="96838" y="5834063"/>
            <a:ext cx="4495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7"/>
          <p:cNvSpPr txBox="1"/>
          <p:nvPr>
            <p:ph idx="2" type="body"/>
          </p:nvPr>
        </p:nvSpPr>
        <p:spPr>
          <a:xfrm>
            <a:off x="4745038" y="5834063"/>
            <a:ext cx="4495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6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9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0"/>
          <p:cNvSpPr txBox="1"/>
          <p:nvPr>
            <p:ph type="title"/>
          </p:nvPr>
        </p:nvSpPr>
        <p:spPr>
          <a:xfrm rot="5400000">
            <a:off x="4749800" y="2181225"/>
            <a:ext cx="6672263" cy="2309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0"/>
          <p:cNvSpPr txBox="1"/>
          <p:nvPr>
            <p:ph idx="1" type="body"/>
          </p:nvPr>
        </p:nvSpPr>
        <p:spPr>
          <a:xfrm rot="5400000">
            <a:off x="53181" y="-53181"/>
            <a:ext cx="6672263" cy="677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1"/>
          <p:cNvSpPr txBox="1"/>
          <p:nvPr>
            <p:ph idx="1" type="body"/>
          </p:nvPr>
        </p:nvSpPr>
        <p:spPr>
          <a:xfrm rot="5400000">
            <a:off x="4249737" y="1681162"/>
            <a:ext cx="838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6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6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6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6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6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6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57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0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5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819150" y="321468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Times New Roman"/>
              <a:buNone/>
            </a:pPr>
            <a:r>
              <a:rPr b="0" i="0" lang="en-US" sz="4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77" name="Google Shape;77;p1"/>
          <p:cNvSpPr txBox="1"/>
          <p:nvPr>
            <p:ph idx="1" type="subTitle"/>
          </p:nvPr>
        </p:nvSpPr>
        <p:spPr>
          <a:xfrm>
            <a:off x="1390650" y="1390650"/>
            <a:ext cx="6400800" cy="79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Times New Roman"/>
              <a:buNone/>
            </a:pPr>
            <a:r>
              <a:rPr b="0" i="0" lang="en-US" sz="6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Broadcast Networks</a:t>
            </a:r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1228725" y="2035175"/>
            <a:ext cx="7265987" cy="404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transmission technology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Broadcast links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Point-to-point links</a:t>
            </a:r>
            <a:endParaRPr/>
          </a:p>
        </p:txBody>
      </p:sp>
      <p:sp>
        <p:nvSpPr>
          <p:cNvPr id="145" name="Google Shape;145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Broadcast Networks (2)</a:t>
            </a:r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of interconnected processors by scale.</a:t>
            </a:r>
            <a:endParaRPr/>
          </a:p>
        </p:txBody>
      </p:sp>
      <p:pic>
        <p:nvPicPr>
          <p:cNvPr descr="1-06" id="152" name="Google Shape;1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6562" y="1314450"/>
            <a:ext cx="6159500" cy="405606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Area Networks</a:t>
            </a:r>
            <a:endParaRPr/>
          </a:p>
        </p:txBody>
      </p:sp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2743200" y="5329237"/>
            <a:ext cx="4157662" cy="121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broadcast networks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Bus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Ring</a:t>
            </a:r>
            <a:endParaRPr/>
          </a:p>
        </p:txBody>
      </p:sp>
      <p:pic>
        <p:nvPicPr>
          <p:cNvPr descr="1-07" id="160" name="Google Shape;1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00" y="1858962"/>
            <a:ext cx="7913687" cy="3014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Metropolitan Area Networks</a:t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metropolitan area network based on cable TV.</a:t>
            </a:r>
            <a:endParaRPr/>
          </a:p>
        </p:txBody>
      </p:sp>
      <p:pic>
        <p:nvPicPr>
          <p:cNvPr descr="1-08"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75" y="1350962"/>
            <a:ext cx="7173912" cy="39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 Area Networks</a:t>
            </a:r>
            <a:endParaRPr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between hosts on LANs and the subnet.</a:t>
            </a:r>
            <a:endParaRPr/>
          </a:p>
        </p:txBody>
      </p:sp>
      <p:pic>
        <p:nvPicPr>
          <p:cNvPr descr="1-09"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5" y="1844675"/>
            <a:ext cx="7808912" cy="32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 Area Networks (2)</a:t>
            </a:r>
            <a:endParaRPr/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stream of packets from sender to receiver.</a:t>
            </a:r>
            <a:endParaRPr/>
          </a:p>
        </p:txBody>
      </p:sp>
      <p:pic>
        <p:nvPicPr>
          <p:cNvPr descr="1-10" id="184" name="Google Shape;1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387" y="1939925"/>
            <a:ext cx="8312150" cy="298926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Wireless Networks</a:t>
            </a:r>
            <a:endParaRPr/>
          </a:p>
        </p:txBody>
      </p:sp>
      <p:sp>
        <p:nvSpPr>
          <p:cNvPr id="191" name="Google Shape;191;p16"/>
          <p:cNvSpPr txBox="1"/>
          <p:nvPr>
            <p:ph idx="1" type="body"/>
          </p:nvPr>
        </p:nvSpPr>
        <p:spPr>
          <a:xfrm>
            <a:off x="839787" y="1781175"/>
            <a:ext cx="71770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of wireless networks: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interconnection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Wireless LANs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Wireless WANs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Wireless Networks (2)</a:t>
            </a:r>
            <a:endParaRPr/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2540000" y="5834062"/>
            <a:ext cx="67008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Bluetooth configuration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Wireless LAN</a:t>
            </a:r>
            <a:endParaRPr/>
          </a:p>
        </p:txBody>
      </p:sp>
      <p:pic>
        <p:nvPicPr>
          <p:cNvPr descr="1-11" id="199" name="Google Shape;1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775" y="1797050"/>
            <a:ext cx="7899400" cy="35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Wireless Networks (3)</a:t>
            </a:r>
            <a:endParaRPr/>
          </a:p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2000250" y="5834062"/>
            <a:ext cx="7240587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Individual mobile computers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flying LAN</a:t>
            </a:r>
            <a:endParaRPr/>
          </a:p>
        </p:txBody>
      </p:sp>
      <p:pic>
        <p:nvPicPr>
          <p:cNvPr descr="1-12" id="207" name="Google Shape;2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175" y="2322512"/>
            <a:ext cx="8286750" cy="223678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Network Categories</a:t>
            </a:r>
            <a:endParaRPr/>
          </a:p>
        </p:txBody>
      </p:sp>
      <p:sp>
        <p:nvSpPr>
          <p:cNvPr id="214" name="Google Shape;214;p19"/>
          <p:cNvSpPr txBox="1"/>
          <p:nvPr>
            <p:ph idx="1" type="body"/>
          </p:nvPr>
        </p:nvSpPr>
        <p:spPr>
          <a:xfrm>
            <a:off x="476250" y="1419225"/>
            <a:ext cx="8667750" cy="513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Computers (desktop PC, PDA, shared peripherals)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Entertainment (TV, DVD, VCR, camera, stereo, MP3)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Telecomm (telephone, cell phone, intercom, fax)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Appliances (microwave, fridge, clock, furnace, airco)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Telemetry (utility meter, burglar alarm, babycam)</a:t>
            </a:r>
            <a:endParaRPr/>
          </a:p>
        </p:txBody>
      </p:sp>
      <p:sp>
        <p:nvSpPr>
          <p:cNvPr id="215" name="Google Shape;215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of Computer Networks</a:t>
            </a:r>
            <a:endParaRPr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1641475" y="1730375"/>
            <a:ext cx="7502525" cy="482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Applications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Applications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Users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Issues</a:t>
            </a:r>
            <a:endParaRPr/>
          </a:p>
          <a:p>
            <a:pPr indent="-609600" lvl="0" marL="6096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Software</a:t>
            </a:r>
            <a:endParaRPr/>
          </a:p>
        </p:txBody>
      </p:sp>
      <p:sp>
        <p:nvSpPr>
          <p:cNvPr id="221" name="Google Shape;221;p20"/>
          <p:cNvSpPr txBox="1"/>
          <p:nvPr>
            <p:ph idx="1" type="body"/>
          </p:nvPr>
        </p:nvSpPr>
        <p:spPr>
          <a:xfrm>
            <a:off x="552450" y="1444625"/>
            <a:ext cx="8591550" cy="301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 Hierarchies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Issues for the Layers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Connection-Oriented and Connectionless Services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Primitives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Relationship of Services to Protocols</a:t>
            </a: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Software</a:t>
            </a:r>
            <a:br>
              <a:rPr b="0" i="0" lang="en-US" sz="4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 Hierarchies</a:t>
            </a:r>
            <a:endParaRPr/>
          </a:p>
        </p:txBody>
      </p:sp>
      <p:sp>
        <p:nvSpPr>
          <p:cNvPr id="228" name="Google Shape;228;p21"/>
          <p:cNvSpPr txBox="1"/>
          <p:nvPr>
            <p:ph idx="1" type="body"/>
          </p:nvPr>
        </p:nvSpPr>
        <p:spPr>
          <a:xfrm>
            <a:off x="0" y="6019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Layers, protocols, and interfaces.</a:t>
            </a:r>
            <a:endParaRPr/>
          </a:p>
        </p:txBody>
      </p:sp>
      <p:pic>
        <p:nvPicPr>
          <p:cNvPr descr="1-13" id="229" name="Google Shape;2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343025"/>
            <a:ext cx="4879975" cy="42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 Hierarchies (2)</a:t>
            </a:r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philosopher-translator-secretary architecture.</a:t>
            </a:r>
            <a:endParaRPr/>
          </a:p>
        </p:txBody>
      </p:sp>
      <p:pic>
        <p:nvPicPr>
          <p:cNvPr descr="1-14" id="237" name="Google Shape;2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850" y="993775"/>
            <a:ext cx="5437187" cy="464343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 Hierarchies (3)</a:t>
            </a:r>
            <a:endParaRPr/>
          </a:p>
        </p:txBody>
      </p:sp>
      <p:sp>
        <p:nvSpPr>
          <p:cNvPr id="244" name="Google Shape;244;p23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information flow supporting virtual communication in layer 5.</a:t>
            </a:r>
            <a:endParaRPr/>
          </a:p>
        </p:txBody>
      </p:sp>
      <p:pic>
        <p:nvPicPr>
          <p:cNvPr descr="1-15" id="245" name="Google Shape;2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625" y="1247775"/>
            <a:ext cx="6891337" cy="428466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Issues for the Layers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385762" y="1849437"/>
            <a:ext cx="8591550" cy="301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Control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Control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Multiplexing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</a:t>
            </a:r>
            <a:endParaRPr/>
          </a:p>
        </p:txBody>
      </p:sp>
      <p:sp>
        <p:nvSpPr>
          <p:cNvPr id="253" name="Google Shape;253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0" y="22701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Connection-Oriented and Connectionless Services</a:t>
            </a:r>
            <a:endParaRPr/>
          </a:p>
        </p:txBody>
      </p:sp>
      <p:sp>
        <p:nvSpPr>
          <p:cNvPr id="259" name="Google Shape;259;p25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Six different types of service.</a:t>
            </a:r>
            <a:endParaRPr/>
          </a:p>
        </p:txBody>
      </p:sp>
      <p:pic>
        <p:nvPicPr>
          <p:cNvPr descr="1-16" id="260" name="Google Shape;2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00" y="1757362"/>
            <a:ext cx="7815262" cy="336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Primitives</a:t>
            </a:r>
            <a:endParaRPr/>
          </a:p>
        </p:txBody>
      </p:sp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496887" y="5834062"/>
            <a:ext cx="79676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Five service primitives for implementing a simple connection-oriented service.</a:t>
            </a:r>
            <a:endParaRPr/>
          </a:p>
        </p:txBody>
      </p:sp>
      <p:pic>
        <p:nvPicPr>
          <p:cNvPr descr="1-17" id="268" name="Google Shape;2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837" y="1905000"/>
            <a:ext cx="7845425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Primitives (2)</a:t>
            </a:r>
            <a:endParaRPr/>
          </a:p>
        </p:txBody>
      </p:sp>
      <p:sp>
        <p:nvSpPr>
          <p:cNvPr id="275" name="Google Shape;275;p27"/>
          <p:cNvSpPr txBox="1"/>
          <p:nvPr>
            <p:ph idx="1" type="body"/>
          </p:nvPr>
        </p:nvSpPr>
        <p:spPr>
          <a:xfrm>
            <a:off x="1198562" y="5834062"/>
            <a:ext cx="7504112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Packets sent in a simple client-server interaction on a connection-oriented network.</a:t>
            </a:r>
            <a:endParaRPr/>
          </a:p>
        </p:txBody>
      </p:sp>
      <p:pic>
        <p:nvPicPr>
          <p:cNvPr descr="1-18" id="276" name="Google Shape;2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2386012"/>
            <a:ext cx="8239125" cy="232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 to Protocols Relationship</a:t>
            </a:r>
            <a:endParaRPr/>
          </a:p>
        </p:txBody>
      </p:sp>
      <p:sp>
        <p:nvSpPr>
          <p:cNvPr id="283" name="Google Shape;283;p28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relationship between a service and a protocol.</a:t>
            </a:r>
            <a:endParaRPr/>
          </a:p>
        </p:txBody>
      </p:sp>
      <p:pic>
        <p:nvPicPr>
          <p:cNvPr descr="1-19" id="284" name="Google Shape;2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487" y="1784350"/>
            <a:ext cx="7772400" cy="320198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Models</a:t>
            </a:r>
            <a:endParaRPr/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663575" y="1619250"/>
            <a:ext cx="8480425" cy="49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OSI Reference Model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TCP/IP Reference Model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Comparison of OSI and TCP/IP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Critique of the OSI Model and Protocols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Critique of the TCP/IP Reference Model</a:t>
            </a:r>
            <a:endParaRPr/>
          </a:p>
          <a:p>
            <a:pPr indent="-609600" lvl="0" marL="60960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Applications of Networks</a:t>
            </a:r>
            <a:endParaRPr/>
          </a:p>
        </p:txBody>
      </p:sp>
      <p:sp>
        <p:nvSpPr>
          <p:cNvPr id="90" name="Google Shape;90;p3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network with two clients and one server.</a:t>
            </a:r>
            <a:endParaRPr/>
          </a:p>
        </p:txBody>
      </p:sp>
      <p:pic>
        <p:nvPicPr>
          <p:cNvPr descr="1-01"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565275"/>
            <a:ext cx="6724650" cy="342423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Models</a:t>
            </a:r>
            <a:endParaRPr/>
          </a:p>
        </p:txBody>
      </p:sp>
      <p:pic>
        <p:nvPicPr>
          <p:cNvPr descr="1-20" id="298" name="Google Shape;2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362" y="1008062"/>
            <a:ext cx="6945312" cy="569753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0"/>
          <p:cNvSpPr txBox="1"/>
          <p:nvPr/>
        </p:nvSpPr>
        <p:spPr>
          <a:xfrm>
            <a:off x="274637" y="2681287"/>
            <a:ext cx="1779587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OSI reference model.</a:t>
            </a:r>
            <a:endParaRPr/>
          </a:p>
        </p:txBody>
      </p:sp>
      <p:sp>
        <p:nvSpPr>
          <p:cNvPr id="300" name="Google Shape;300;p3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Models (2)</a:t>
            </a:r>
            <a:endParaRPr/>
          </a:p>
        </p:txBody>
      </p:sp>
      <p:sp>
        <p:nvSpPr>
          <p:cNvPr id="306" name="Google Shape;306;p31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TCP/IP reference model.</a:t>
            </a:r>
            <a:endParaRPr/>
          </a:p>
        </p:txBody>
      </p:sp>
      <p:pic>
        <p:nvPicPr>
          <p:cNvPr descr="1-21" id="307" name="Google Shape;3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4787" y="1179512"/>
            <a:ext cx="7148512" cy="424973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Models (3)</a:t>
            </a:r>
            <a:endParaRPr/>
          </a:p>
        </p:txBody>
      </p:sp>
      <p:sp>
        <p:nvSpPr>
          <p:cNvPr id="314" name="Google Shape;314;p32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Protocols and networks in the TCP/IP model initially.</a:t>
            </a:r>
            <a:endParaRPr/>
          </a:p>
        </p:txBody>
      </p:sp>
      <p:pic>
        <p:nvPicPr>
          <p:cNvPr descr="1-22" id="315" name="Google Shape;3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100" y="1738312"/>
            <a:ext cx="7940675" cy="32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OSI and TCP/IP Models</a:t>
            </a:r>
            <a:endParaRPr/>
          </a:p>
        </p:txBody>
      </p:sp>
      <p:sp>
        <p:nvSpPr>
          <p:cNvPr id="322" name="Google Shape;322;p33"/>
          <p:cNvSpPr txBox="1"/>
          <p:nvPr>
            <p:ph idx="1" type="body"/>
          </p:nvPr>
        </p:nvSpPr>
        <p:spPr>
          <a:xfrm>
            <a:off x="1065212" y="1806575"/>
            <a:ext cx="7540625" cy="473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Concepts central to the OSI model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Char char="•"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Protocols</a:t>
            </a:r>
            <a:endParaRPr/>
          </a:p>
        </p:txBody>
      </p:sp>
      <p:sp>
        <p:nvSpPr>
          <p:cNvPr id="323" name="Google Shape;323;p3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Critique of the OSI Model and Protocols</a:t>
            </a:r>
            <a:endParaRPr/>
          </a:p>
        </p:txBody>
      </p:sp>
      <p:sp>
        <p:nvSpPr>
          <p:cNvPr id="329" name="Google Shape;329;p34"/>
          <p:cNvSpPr txBox="1"/>
          <p:nvPr>
            <p:ph idx="1" type="body"/>
          </p:nvPr>
        </p:nvSpPr>
        <p:spPr>
          <a:xfrm>
            <a:off x="852487" y="1517650"/>
            <a:ext cx="7702550" cy="468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OSI did not take over the world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Bad timing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Bad technology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Bad implementations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Bad politics</a:t>
            </a:r>
            <a:endParaRPr/>
          </a:p>
        </p:txBody>
      </p:sp>
      <p:sp>
        <p:nvSpPr>
          <p:cNvPr id="330" name="Google Shape;330;p3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Bad Timing</a:t>
            </a:r>
            <a:endParaRPr/>
          </a:p>
        </p:txBody>
      </p:sp>
      <p:sp>
        <p:nvSpPr>
          <p:cNvPr id="336" name="Google Shape;336;p35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apocalypse of the two elephants.</a:t>
            </a:r>
            <a:endParaRPr/>
          </a:p>
        </p:txBody>
      </p:sp>
      <p:pic>
        <p:nvPicPr>
          <p:cNvPr descr="1-23" id="337" name="Google Shape;33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87" y="1724025"/>
            <a:ext cx="7847012" cy="32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Critique of the TCP/IP Reference Model</a:t>
            </a:r>
            <a:endParaRPr/>
          </a:p>
        </p:txBody>
      </p:sp>
      <p:sp>
        <p:nvSpPr>
          <p:cNvPr id="344" name="Google Shape;344;p36"/>
          <p:cNvSpPr txBox="1"/>
          <p:nvPr>
            <p:ph idx="1" type="body"/>
          </p:nvPr>
        </p:nvSpPr>
        <p:spPr>
          <a:xfrm>
            <a:off x="501650" y="1355725"/>
            <a:ext cx="8232775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Problems: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Service, interface, and protocol not distinguished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 general model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Host-to-network “layer” not really a layer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mention of physical and data link layers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Minor protocols deeply entrenched, hard to replace</a:t>
            </a:r>
            <a:endParaRPr/>
          </a:p>
        </p:txBody>
      </p:sp>
      <p:sp>
        <p:nvSpPr>
          <p:cNvPr id="345" name="Google Shape;345;p3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Model</a:t>
            </a:r>
            <a:endParaRPr/>
          </a:p>
        </p:txBody>
      </p:sp>
      <p:sp>
        <p:nvSpPr>
          <p:cNvPr id="351" name="Google Shape;351;p37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hybrid reference model to be used in this book.</a:t>
            </a:r>
            <a:endParaRPr/>
          </a:p>
        </p:txBody>
      </p:sp>
      <p:pic>
        <p:nvPicPr>
          <p:cNvPr descr="1-24" id="352" name="Google Shape;3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0" y="2249487"/>
            <a:ext cx="2895600" cy="2217737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Networks</a:t>
            </a:r>
            <a:endParaRPr/>
          </a:p>
        </p:txBody>
      </p:sp>
      <p:sp>
        <p:nvSpPr>
          <p:cNvPr id="359" name="Google Shape;359;p38"/>
          <p:cNvSpPr txBox="1"/>
          <p:nvPr>
            <p:ph idx="1" type="body"/>
          </p:nvPr>
        </p:nvSpPr>
        <p:spPr>
          <a:xfrm>
            <a:off x="650875" y="1270000"/>
            <a:ext cx="8493125" cy="458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Internet</a:t>
            </a:r>
            <a:endParaRPr/>
          </a:p>
          <a:p>
            <a:pPr indent="-4064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Connection-Oriented Networks: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X.25, Frame Relay, and ATM</a:t>
            </a:r>
            <a:endParaRPr/>
          </a:p>
          <a:p>
            <a:pPr indent="-4064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Ethernet</a:t>
            </a:r>
            <a:endParaRPr/>
          </a:p>
          <a:p>
            <a:pPr indent="-4064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Wireless LANs: 802.11</a:t>
            </a:r>
            <a:endParaRPr/>
          </a:p>
        </p:txBody>
      </p:sp>
      <p:sp>
        <p:nvSpPr>
          <p:cNvPr id="360" name="Google Shape;360;p3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ARPANET</a:t>
            </a:r>
            <a:endParaRPr/>
          </a:p>
        </p:txBody>
      </p:sp>
      <p:sp>
        <p:nvSpPr>
          <p:cNvPr id="366" name="Google Shape;366;p39"/>
          <p:cNvSpPr txBox="1"/>
          <p:nvPr>
            <p:ph idx="1" type="body"/>
          </p:nvPr>
        </p:nvSpPr>
        <p:spPr>
          <a:xfrm>
            <a:off x="1198562" y="5834062"/>
            <a:ext cx="80422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Structure of the telephone system.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Baran’s proposed distributed switching system.</a:t>
            </a:r>
            <a:endParaRPr/>
          </a:p>
        </p:txBody>
      </p:sp>
      <p:pic>
        <p:nvPicPr>
          <p:cNvPr descr="1-25" id="367" name="Google Shape;36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900" y="1436687"/>
            <a:ext cx="5757862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Applications of Networks (2)</a:t>
            </a:r>
            <a:endParaRPr/>
          </a:p>
        </p:txBody>
      </p:sp>
      <p:sp>
        <p:nvSpPr>
          <p:cNvPr id="98" name="Google Shape;98;p4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client-server model involves requests and replies.</a:t>
            </a:r>
            <a:endParaRPr/>
          </a:p>
        </p:txBody>
      </p:sp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" y="2654300"/>
            <a:ext cx="8658225" cy="2078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ARPANET (2)</a:t>
            </a:r>
            <a:endParaRPr/>
          </a:p>
        </p:txBody>
      </p:sp>
      <p:sp>
        <p:nvSpPr>
          <p:cNvPr id="374" name="Google Shape;374;p40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original ARPANET design.</a:t>
            </a:r>
            <a:endParaRPr/>
          </a:p>
        </p:txBody>
      </p:sp>
      <p:pic>
        <p:nvPicPr>
          <p:cNvPr descr="1-26" id="375" name="Google Shape;37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1782762"/>
            <a:ext cx="7697787" cy="31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ARPANET (3)</a:t>
            </a:r>
            <a:endParaRPr/>
          </a:p>
        </p:txBody>
      </p:sp>
      <p:sp>
        <p:nvSpPr>
          <p:cNvPr id="382" name="Google Shape;382;p41"/>
          <p:cNvSpPr txBox="1"/>
          <p:nvPr>
            <p:ph idx="1" type="body"/>
          </p:nvPr>
        </p:nvSpPr>
        <p:spPr>
          <a:xfrm>
            <a:off x="663575" y="5703887"/>
            <a:ext cx="8242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Growth of the ARPANET  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December 1969.   (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July 1970.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March 1971.    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April 1972.    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September 1972. </a:t>
            </a:r>
            <a:endParaRPr/>
          </a:p>
        </p:txBody>
      </p:sp>
      <p:pic>
        <p:nvPicPr>
          <p:cNvPr descr="1-27" id="383" name="Google Shape;3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325" y="1274762"/>
            <a:ext cx="7104062" cy="42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NSFNET</a:t>
            </a:r>
            <a:endParaRPr/>
          </a:p>
        </p:txBody>
      </p:sp>
      <p:sp>
        <p:nvSpPr>
          <p:cNvPr id="390" name="Google Shape;390;p42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NSFNET backbone in 1988.</a:t>
            </a:r>
            <a:endParaRPr/>
          </a:p>
        </p:txBody>
      </p:sp>
      <p:pic>
        <p:nvPicPr>
          <p:cNvPr descr="1-28" id="391" name="Google Shape;3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37" y="1493837"/>
            <a:ext cx="7977187" cy="389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Usage</a:t>
            </a:r>
            <a:endParaRPr/>
          </a:p>
        </p:txBody>
      </p:sp>
      <p:sp>
        <p:nvSpPr>
          <p:cNvPr id="398" name="Google Shape;398;p43"/>
          <p:cNvSpPr txBox="1"/>
          <p:nvPr>
            <p:ph idx="1" type="body"/>
          </p:nvPr>
        </p:nvSpPr>
        <p:spPr>
          <a:xfrm>
            <a:off x="714375" y="1606550"/>
            <a:ext cx="8429625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applications (1970 – 1990)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E-mail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login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transfer</a:t>
            </a:r>
            <a:endParaRPr/>
          </a:p>
        </p:txBody>
      </p:sp>
      <p:sp>
        <p:nvSpPr>
          <p:cNvPr id="399" name="Google Shape;399;p4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of the Internet</a:t>
            </a:r>
            <a:endParaRPr/>
          </a:p>
        </p:txBody>
      </p:sp>
      <p:sp>
        <p:nvSpPr>
          <p:cNvPr id="405" name="Google Shape;405;p44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the Internet.</a:t>
            </a:r>
            <a:endParaRPr/>
          </a:p>
        </p:txBody>
      </p:sp>
      <p:pic>
        <p:nvPicPr>
          <p:cNvPr descr="1-29" id="406" name="Google Shape;40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1209675"/>
            <a:ext cx="6816725" cy="426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ATM Virtual Circuits</a:t>
            </a:r>
            <a:endParaRPr/>
          </a:p>
        </p:txBody>
      </p:sp>
      <p:sp>
        <p:nvSpPr>
          <p:cNvPr id="413" name="Google Shape;413;p45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virtual circuit.</a:t>
            </a:r>
            <a:endParaRPr/>
          </a:p>
        </p:txBody>
      </p:sp>
      <p:pic>
        <p:nvPicPr>
          <p:cNvPr descr="1-30" id="414" name="Google Shape;41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2324100"/>
            <a:ext cx="8118475" cy="2309812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ATM Virtual Circuits (2)</a:t>
            </a:r>
            <a:endParaRPr/>
          </a:p>
        </p:txBody>
      </p:sp>
      <p:sp>
        <p:nvSpPr>
          <p:cNvPr id="421" name="Google Shape;421;p46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ATM cell.</a:t>
            </a:r>
            <a:endParaRPr/>
          </a:p>
        </p:txBody>
      </p:sp>
      <p:pic>
        <p:nvPicPr>
          <p:cNvPr descr="1-31" id="422" name="Google Shape;42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962" y="3111500"/>
            <a:ext cx="8288337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ATM Reference Model</a:t>
            </a:r>
            <a:endParaRPr/>
          </a:p>
        </p:txBody>
      </p:sp>
      <p:sp>
        <p:nvSpPr>
          <p:cNvPr id="429" name="Google Shape;429;p47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ATM reference model.</a:t>
            </a:r>
            <a:endParaRPr/>
          </a:p>
        </p:txBody>
      </p:sp>
      <p:pic>
        <p:nvPicPr>
          <p:cNvPr descr="1-32" id="430" name="Google Shape;43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712" y="1647825"/>
            <a:ext cx="8501062" cy="3424237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ATM Reference Model (2)</a:t>
            </a:r>
            <a:endParaRPr/>
          </a:p>
        </p:txBody>
      </p:sp>
      <p:sp>
        <p:nvSpPr>
          <p:cNvPr id="437" name="Google Shape;437;p48"/>
          <p:cNvSpPr txBox="1"/>
          <p:nvPr>
            <p:ph idx="1" type="body"/>
          </p:nvPr>
        </p:nvSpPr>
        <p:spPr>
          <a:xfrm>
            <a:off x="0" y="581501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ATM layers and sublayers and their functions.</a:t>
            </a:r>
            <a:endParaRPr/>
          </a:p>
        </p:txBody>
      </p:sp>
      <p:pic>
        <p:nvPicPr>
          <p:cNvPr descr="1-33" id="438" name="Google Shape;43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462" y="1257300"/>
            <a:ext cx="7000875" cy="4287837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Ethernet</a:t>
            </a:r>
            <a:endParaRPr/>
          </a:p>
        </p:txBody>
      </p:sp>
      <p:sp>
        <p:nvSpPr>
          <p:cNvPr id="445" name="Google Shape;445;p49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of the original Ethernet.</a:t>
            </a:r>
            <a:endParaRPr/>
          </a:p>
        </p:txBody>
      </p:sp>
      <p:pic>
        <p:nvPicPr>
          <p:cNvPr descr="1-34" id="446" name="Google Shape;44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25" y="2160587"/>
            <a:ext cx="8361362" cy="2309812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Network Applications</a:t>
            </a:r>
            <a:endParaRPr/>
          </a:p>
        </p:txBody>
      </p:sp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976312" y="1768475"/>
            <a:ext cx="7716837" cy="478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to remote information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Person-to-person communication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entertainment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 commerce</a:t>
            </a:r>
            <a:endParaRPr/>
          </a:p>
        </p:txBody>
      </p:sp>
      <p:sp>
        <p:nvSpPr>
          <p:cNvPr id="107" name="Google Shape;107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0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Wireless LANs</a:t>
            </a:r>
            <a:endParaRPr/>
          </a:p>
        </p:txBody>
      </p:sp>
      <p:sp>
        <p:nvSpPr>
          <p:cNvPr id="453" name="Google Shape;453;p50"/>
          <p:cNvSpPr txBox="1"/>
          <p:nvPr>
            <p:ph idx="1" type="body"/>
          </p:nvPr>
        </p:nvSpPr>
        <p:spPr>
          <a:xfrm>
            <a:off x="876300" y="5400675"/>
            <a:ext cx="82677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Wireless networking with a base station.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 hoc networking.</a:t>
            </a:r>
            <a:endParaRPr/>
          </a:p>
        </p:txBody>
      </p:sp>
      <p:pic>
        <p:nvPicPr>
          <p:cNvPr descr="1-35" id="454" name="Google Shape;45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487" y="1882775"/>
            <a:ext cx="7821612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-36" id="460" name="Google Shape;46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062" y="669925"/>
            <a:ext cx="7502525" cy="5053012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1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Wireless LANs (2)</a:t>
            </a:r>
            <a:endParaRPr/>
          </a:p>
        </p:txBody>
      </p:sp>
      <p:sp>
        <p:nvSpPr>
          <p:cNvPr id="462" name="Google Shape;462;p51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range of a single radio may not cover the entire system.</a:t>
            </a:r>
            <a:endParaRPr/>
          </a:p>
        </p:txBody>
      </p:sp>
      <p:sp>
        <p:nvSpPr>
          <p:cNvPr id="463" name="Google Shape;463;p5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Wireless LANs (3)</a:t>
            </a:r>
            <a:endParaRPr/>
          </a:p>
        </p:txBody>
      </p:sp>
      <p:sp>
        <p:nvSpPr>
          <p:cNvPr id="469" name="Google Shape;469;p52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multicell 802.11 network.</a:t>
            </a:r>
            <a:endParaRPr/>
          </a:p>
        </p:txBody>
      </p:sp>
      <p:pic>
        <p:nvPicPr>
          <p:cNvPr descr="1-37" id="470" name="Google Shape;47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2316162"/>
            <a:ext cx="8170862" cy="2147887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Standardization</a:t>
            </a:r>
            <a:endParaRPr/>
          </a:p>
        </p:txBody>
      </p:sp>
      <p:sp>
        <p:nvSpPr>
          <p:cNvPr id="477" name="Google Shape;477;p53"/>
          <p:cNvSpPr txBox="1"/>
          <p:nvPr>
            <p:ph idx="1" type="body"/>
          </p:nvPr>
        </p:nvSpPr>
        <p:spPr>
          <a:xfrm>
            <a:off x="576262" y="1746250"/>
            <a:ext cx="8342312" cy="4883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Who’s Who in the Telecommunications World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Who’s Who in the International Standards World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Who’s Who in the Internet Standards World</a:t>
            </a:r>
            <a:endParaRPr/>
          </a:p>
        </p:txBody>
      </p:sp>
      <p:sp>
        <p:nvSpPr>
          <p:cNvPr id="478" name="Google Shape;478;p5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ITU</a:t>
            </a:r>
            <a:endParaRPr/>
          </a:p>
        </p:txBody>
      </p:sp>
      <p:sp>
        <p:nvSpPr>
          <p:cNvPr id="484" name="Google Shape;484;p54"/>
          <p:cNvSpPr txBox="1"/>
          <p:nvPr>
            <p:ph idx="1" type="body"/>
          </p:nvPr>
        </p:nvSpPr>
        <p:spPr>
          <a:xfrm>
            <a:off x="501650" y="1255712"/>
            <a:ext cx="8642350" cy="529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sectors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Radiocommunications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Telecommunications Standardization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of Members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governments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Sector members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members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Regulatory agencies</a:t>
            </a:r>
            <a:endParaRPr/>
          </a:p>
        </p:txBody>
      </p:sp>
      <p:sp>
        <p:nvSpPr>
          <p:cNvPr id="485" name="Google Shape;485;p5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5"/>
          <p:cNvSpPr txBox="1"/>
          <p:nvPr>
            <p:ph type="title"/>
          </p:nvPr>
        </p:nvSpPr>
        <p:spPr>
          <a:xfrm>
            <a:off x="0" y="-250825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802 Standards</a:t>
            </a:r>
            <a:endParaRPr/>
          </a:p>
        </p:txBody>
      </p:sp>
      <p:pic>
        <p:nvPicPr>
          <p:cNvPr descr="1-38" id="491" name="Google Shape;491;p55"/>
          <p:cNvPicPr preferRelativeResize="0"/>
          <p:nvPr/>
        </p:nvPicPr>
        <p:blipFill rotWithShape="1">
          <a:blip r:embed="rId3">
            <a:alphaModFix/>
          </a:blip>
          <a:srcRect b="0" l="13137" r="0" t="0"/>
          <a:stretch/>
        </p:blipFill>
        <p:spPr>
          <a:xfrm>
            <a:off x="1665287" y="854075"/>
            <a:ext cx="5864225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5"/>
          <p:cNvSpPr txBox="1"/>
          <p:nvPr/>
        </p:nvSpPr>
        <p:spPr>
          <a:xfrm>
            <a:off x="1336675" y="5519737"/>
            <a:ext cx="665162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802 working groups.  The important ones are marked with *.  The ones marked with 🡫 are hibernating.  The one marked with  † gave up.</a:t>
            </a:r>
            <a:endParaRPr/>
          </a:p>
        </p:txBody>
      </p:sp>
      <p:sp>
        <p:nvSpPr>
          <p:cNvPr id="493" name="Google Shape;493;p5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 Units</a:t>
            </a:r>
            <a:endParaRPr/>
          </a:p>
        </p:txBody>
      </p:sp>
      <p:sp>
        <p:nvSpPr>
          <p:cNvPr id="500" name="Google Shape;500;p56"/>
          <p:cNvSpPr txBox="1"/>
          <p:nvPr>
            <p:ph idx="1" type="body"/>
          </p:nvPr>
        </p:nvSpPr>
        <p:spPr>
          <a:xfrm>
            <a:off x="0" y="536575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principal metric prefixes.</a:t>
            </a:r>
            <a:endParaRPr/>
          </a:p>
        </p:txBody>
      </p:sp>
      <p:pic>
        <p:nvPicPr>
          <p:cNvPr descr="1-39" id="501" name="Google Shape;50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00" y="1917700"/>
            <a:ext cx="8524875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Network Applications (2)</a:t>
            </a:r>
            <a:endParaRPr/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 peer-to-peer system there are no fixed clients and servers.</a:t>
            </a:r>
            <a:endParaRPr/>
          </a:p>
        </p:txBody>
      </p:sp>
      <p:pic>
        <p:nvPicPr>
          <p:cNvPr descr="1-03"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925" y="1666875"/>
            <a:ext cx="7858125" cy="354806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Network Applications (3)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forms of e-commerce.</a:t>
            </a:r>
            <a:endParaRPr/>
          </a:p>
        </p:txBody>
      </p:sp>
      <p:pic>
        <p:nvPicPr>
          <p:cNvPr descr="1-4"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650" y="2135187"/>
            <a:ext cx="8532812" cy="222408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Network Users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96837" y="5834062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Combinations of wireless networks and mobile computing.</a:t>
            </a:r>
            <a:endParaRPr/>
          </a:p>
        </p:txBody>
      </p:sp>
      <p:pic>
        <p:nvPicPr>
          <p:cNvPr descr="1-5"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712" y="2254250"/>
            <a:ext cx="8523287" cy="23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Hardware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1703387" y="1668462"/>
            <a:ext cx="7440612" cy="48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Area Networks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Metropolitan Area Networks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 Area Networks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Wireless Networks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Networks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Internetworks</a:t>
            </a:r>
            <a:endParaRPr/>
          </a:p>
        </p:txBody>
      </p:sp>
      <p:sp>
        <p:nvSpPr>
          <p:cNvPr id="138" name="Google Shape;138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2002-06-28T19:04:26Z</dcterms:created>
  <dc:creator>Steve Armstrong</dc:creator>
</cp:coreProperties>
</file>