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iYFIEvnuhmBep2szS3UKXbolSr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  <a:defRPr b="1">
                <a:solidFill>
                  <a:srgbClr val="0033CC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ꟷ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 txBox="1"/>
          <p:nvPr>
            <p:ph type="ctrTitle"/>
          </p:nvPr>
        </p:nvSpPr>
        <p:spPr>
          <a:xfrm>
            <a:off x="1143000" y="1124530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95" name="Google Shape;95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3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/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4"/>
          <p:cNvSpPr txBox="1"/>
          <p:nvPr>
            <p:ph idx="1" type="body"/>
          </p:nvPr>
        </p:nvSpPr>
        <p:spPr>
          <a:xfrm>
            <a:off x="633845" y="1118507"/>
            <a:ext cx="7886700" cy="506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4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5"/>
          <p:cNvSpPr txBox="1"/>
          <p:nvPr>
            <p:ph type="title"/>
          </p:nvPr>
        </p:nvSpPr>
        <p:spPr>
          <a:xfrm>
            <a:off x="623888" y="1712423"/>
            <a:ext cx="78867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500"/>
              <a:buFont typeface="Calibri"/>
              <a:buNone/>
              <a:defRPr b="0"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1" type="body"/>
          </p:nvPr>
        </p:nvSpPr>
        <p:spPr>
          <a:xfrm>
            <a:off x="623888" y="455263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5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6"/>
          <p:cNvSpPr txBox="1"/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6"/>
          <p:cNvSpPr txBox="1"/>
          <p:nvPr>
            <p:ph idx="1" type="body"/>
          </p:nvPr>
        </p:nvSpPr>
        <p:spPr>
          <a:xfrm>
            <a:off x="633845" y="1828801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2" type="body"/>
          </p:nvPr>
        </p:nvSpPr>
        <p:spPr>
          <a:xfrm>
            <a:off x="4629150" y="1828801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4" name="Google Shape;114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6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7"/>
          <p:cNvSpPr txBox="1"/>
          <p:nvPr>
            <p:ph idx="1" type="body"/>
          </p:nvPr>
        </p:nvSpPr>
        <p:spPr>
          <a:xfrm>
            <a:off x="633845" y="1681851"/>
            <a:ext cx="386715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9" name="Google Shape;119;p37"/>
          <p:cNvSpPr txBox="1"/>
          <p:nvPr>
            <p:ph idx="2" type="body"/>
          </p:nvPr>
        </p:nvSpPr>
        <p:spPr>
          <a:xfrm>
            <a:off x="633845" y="2507551"/>
            <a:ext cx="386715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0" name="Google Shape;120;p37"/>
          <p:cNvSpPr txBox="1"/>
          <p:nvPr>
            <p:ph idx="3" type="body"/>
          </p:nvPr>
        </p:nvSpPr>
        <p:spPr>
          <a:xfrm>
            <a:off x="4629150" y="1681851"/>
            <a:ext cx="38862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1" name="Google Shape;121;p37"/>
          <p:cNvSpPr txBox="1"/>
          <p:nvPr>
            <p:ph idx="4" type="body"/>
          </p:nvPr>
        </p:nvSpPr>
        <p:spPr>
          <a:xfrm>
            <a:off x="4629150" y="2507551"/>
            <a:ext cx="38862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37"/>
          <p:cNvSpPr txBox="1"/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8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38"/>
          <p:cNvSpPr txBox="1"/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9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0"/>
          <p:cNvSpPr txBox="1"/>
          <p:nvPr>
            <p:ph type="title"/>
          </p:nvPr>
        </p:nvSpPr>
        <p:spPr>
          <a:xfrm>
            <a:off x="630936" y="457201"/>
            <a:ext cx="294894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0"/>
          <p:cNvSpPr txBox="1"/>
          <p:nvPr>
            <p:ph idx="1" type="body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38" name="Google Shape;138;p40"/>
          <p:cNvSpPr txBox="1"/>
          <p:nvPr>
            <p:ph idx="2" type="body"/>
          </p:nvPr>
        </p:nvSpPr>
        <p:spPr>
          <a:xfrm>
            <a:off x="630936" y="2057399"/>
            <a:ext cx="294894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39" name="Google Shape;139;p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0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1"/>
          <p:cNvSpPr txBox="1"/>
          <p:nvPr>
            <p:ph type="title"/>
          </p:nvPr>
        </p:nvSpPr>
        <p:spPr>
          <a:xfrm>
            <a:off x="630936" y="457200"/>
            <a:ext cx="29489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1"/>
          <p:cNvSpPr/>
          <p:nvPr>
            <p:ph idx="2" type="pic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41"/>
          <p:cNvSpPr txBox="1"/>
          <p:nvPr>
            <p:ph idx="1" type="body"/>
          </p:nvPr>
        </p:nvSpPr>
        <p:spPr>
          <a:xfrm>
            <a:off x="630936" y="2057400"/>
            <a:ext cx="294894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46" name="Google Shape;146;p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1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2"/>
          <p:cNvSpPr txBox="1"/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2"/>
          <p:cNvSpPr txBox="1"/>
          <p:nvPr>
            <p:ph idx="1" type="body"/>
          </p:nvPr>
        </p:nvSpPr>
        <p:spPr>
          <a:xfrm rot="5400000">
            <a:off x="2046380" y="-294028"/>
            <a:ext cx="5061631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2" name="Google Shape;152;p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2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3"/>
          <p:cNvSpPr txBox="1"/>
          <p:nvPr>
            <p:ph type="title"/>
          </p:nvPr>
        </p:nvSpPr>
        <p:spPr>
          <a:xfrm rot="5400000">
            <a:off x="4623594" y="2280443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3"/>
          <p:cNvSpPr txBox="1"/>
          <p:nvPr>
            <p:ph idx="1" type="body"/>
          </p:nvPr>
        </p:nvSpPr>
        <p:spPr>
          <a:xfrm rot="5400000">
            <a:off x="623094" y="365919"/>
            <a:ext cx="5811837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8" name="Google Shape;158;p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3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2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25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3" name="Google Shape;63;p2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4" name="Google Shape;64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0"/>
          <p:cNvSpPr txBox="1"/>
          <p:nvPr/>
        </p:nvSpPr>
        <p:spPr>
          <a:xfrm>
            <a:off x="0" y="6692348"/>
            <a:ext cx="9144001" cy="165652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0"/>
          <p:cNvSpPr txBox="1"/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/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32"/>
          <p:cNvSpPr txBox="1"/>
          <p:nvPr>
            <p:ph idx="1" type="body"/>
          </p:nvPr>
        </p:nvSpPr>
        <p:spPr>
          <a:xfrm>
            <a:off x="633845" y="1118507"/>
            <a:ext cx="7886700" cy="506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32"/>
          <p:cNvSpPr txBox="1"/>
          <p:nvPr>
            <p:ph idx="12" type="sldNum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Requirements engineering</a:t>
            </a:r>
            <a:endParaRPr/>
          </a:p>
        </p:txBody>
      </p:sp>
      <p:sp>
        <p:nvSpPr>
          <p:cNvPr id="166" name="Google Shape;166;p1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“</a:t>
            </a:r>
            <a:r>
              <a:rPr i="1" lang="en-US"/>
              <a:t>Requirements engineering is a systematic way of developing requirements through an iterative process of analyzing a problem, documenting the resulting observations, and checking the accuracy of the understanding gained.</a:t>
            </a:r>
            <a:r>
              <a:rPr lang="en-US"/>
              <a:t>” – IEEE Standard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Software requirements engineering provides the techniques for: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understanding what a customer wants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 analyzing it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assessing feasibility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negotiating a reasonable solution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 specifying the solution unambiguously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 validating the specification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managing the requirements as they are transformed into an operational system</a:t>
            </a:r>
            <a:endParaRPr/>
          </a:p>
        </p:txBody>
      </p:sp>
      <p:sp>
        <p:nvSpPr>
          <p:cNvPr id="167" name="Google Shape;167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Viewpoints: Bank ATM</a:t>
            </a:r>
            <a:endParaRPr/>
          </a:p>
        </p:txBody>
      </p:sp>
      <p:sp>
        <p:nvSpPr>
          <p:cNvPr id="223" name="Google Shape;223;p10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Interactor viewpoints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Consumer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Bank manager (policy settings)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People who fill up the ATM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Bank server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Indirect viewpoints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Bank manager (policy settings)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Federal reserve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Thieves or security managers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Domain viewpoints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Laws governing ATM use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Agreements with other banks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How to gather requirements?</a:t>
            </a:r>
            <a:endParaRPr/>
          </a:p>
        </p:txBody>
      </p:sp>
      <p:sp>
        <p:nvSpPr>
          <p:cNvPr id="229" name="Google Shape;229;p11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Interviews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Talk to the users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Ask questions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Observation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Observe current business activities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How current system works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Examine documents and artifacts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Ideas on automating manual forms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Ask security / privacy policies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Alternate scenarios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Failures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How to gather requirements?</a:t>
            </a:r>
            <a:endParaRPr/>
          </a:p>
        </p:txBody>
      </p:sp>
      <p:sp>
        <p:nvSpPr>
          <p:cNvPr id="235" name="Google Shape;235;p12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Questionnaire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Clarification questions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Goal / purpose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Prototypes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Paper mock-ups/ screenshots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Static websites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Onsite customer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Working with the requirement team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Brainstorm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Think what users might want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How *NOT* to gather requirements?</a:t>
            </a:r>
            <a:endParaRPr/>
          </a:p>
        </p:txBody>
      </p:sp>
      <p:sp>
        <p:nvSpPr>
          <p:cNvPr id="241" name="Google Shape;241;p13"/>
          <p:cNvSpPr/>
          <p:nvPr/>
        </p:nvSpPr>
        <p:spPr>
          <a:xfrm>
            <a:off x="533400" y="1676400"/>
            <a:ext cx="83058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Describe complex business logic or rules of the system.</a:t>
            </a:r>
            <a:endParaRPr/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Be too specific or detailed.</a:t>
            </a:r>
            <a:endParaRPr/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Describe the exact user interface used to implement a feature.</a:t>
            </a:r>
            <a:endParaRPr/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Try to think of everything ahead of time. (You will fail.)</a:t>
            </a:r>
            <a:endParaRPr/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Add unnecessary features not wanted by the customers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Requirements validation</a:t>
            </a:r>
            <a:endParaRPr/>
          </a:p>
        </p:txBody>
      </p:sp>
      <p:sp>
        <p:nvSpPr>
          <p:cNvPr id="248" name="Google Shape;248;p14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Concerned with demonstrating that the requirements define the system that the customer really wants.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Requirements error costs are high so validation is very important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ꟷ"/>
            </a:pPr>
            <a:r>
              <a:rPr lang="en-US" sz="2400"/>
              <a:t>Fixing a requirement related error after delivery may cost up to 100 times the cost of fixing an implementation error.</a:t>
            </a:r>
            <a:endParaRPr/>
          </a:p>
        </p:txBody>
      </p:sp>
      <p:sp>
        <p:nvSpPr>
          <p:cNvPr id="249" name="Google Shape;249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Requirements checking</a:t>
            </a:r>
            <a:endParaRPr/>
          </a:p>
        </p:txBody>
      </p:sp>
      <p:sp>
        <p:nvSpPr>
          <p:cNvPr id="255" name="Google Shape;255;p15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Validity</a:t>
            </a:r>
            <a:r>
              <a:rPr lang="en-US" sz="2400"/>
              <a:t>. Does the system provide the functions which best support the customer’s needs?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Consistency</a:t>
            </a:r>
            <a:r>
              <a:rPr lang="en-US" sz="2400"/>
              <a:t>. Are there any requirements conflicts?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Completeness</a:t>
            </a:r>
            <a:r>
              <a:rPr lang="en-US" sz="2400"/>
              <a:t>. Are all functions required by the customer included?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Realism</a:t>
            </a:r>
            <a:r>
              <a:rPr lang="en-US" sz="2400"/>
              <a:t>. Can the requirements be implemented given available budget and technology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Verifiability</a:t>
            </a:r>
            <a:r>
              <a:rPr lang="en-US" sz="2400"/>
              <a:t>. Can the requirements be checked?</a:t>
            </a:r>
            <a:endParaRPr/>
          </a:p>
        </p:txBody>
      </p:sp>
      <p:sp>
        <p:nvSpPr>
          <p:cNvPr id="256" name="Google Shape;256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title"/>
          </p:nvPr>
        </p:nvSpPr>
        <p:spPr>
          <a:xfrm>
            <a:off x="381000" y="266700"/>
            <a:ext cx="83058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Requirements validation techniques</a:t>
            </a:r>
            <a:endParaRPr/>
          </a:p>
        </p:txBody>
      </p:sp>
      <p:sp>
        <p:nvSpPr>
          <p:cNvPr id="262" name="Google Shape;262;p16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Requirements reviews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ꟷ"/>
            </a:pPr>
            <a:r>
              <a:rPr lang="en-US" sz="2000"/>
              <a:t>Systematic manual analysis of the requirements.</a:t>
            </a:r>
            <a:endParaRPr/>
          </a:p>
          <a:p>
            <a:pPr indent="-190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77800" lvl="0" marL="1714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Prototyping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ꟷ"/>
            </a:pPr>
            <a:r>
              <a:rPr lang="en-US" sz="2000"/>
              <a:t>Using an executable model of the system to check requirements. </a:t>
            </a:r>
            <a:endParaRPr sz="2000"/>
          </a:p>
          <a:p>
            <a:pPr indent="-44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71450" lvl="0" marL="1714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Test-case generation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ꟷ"/>
            </a:pPr>
            <a:r>
              <a:rPr lang="en-US" sz="2000"/>
              <a:t>Developing tests for requirements to check testability.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263" name="Google Shape;263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4 Requirements engineering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Requirements reviews</a:t>
            </a:r>
            <a:endParaRPr/>
          </a:p>
        </p:txBody>
      </p:sp>
      <p:sp>
        <p:nvSpPr>
          <p:cNvPr id="270" name="Google Shape;270;p17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Regular reviews should be held while the requirements definition is being formulated.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Both client and contractor staff should be involved in reviews.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Reviews may be formal (with completed documents) or informal. Good communications between developers, customers and users can resolve problems at an early stage.</a:t>
            </a:r>
            <a:endParaRPr/>
          </a:p>
        </p:txBody>
      </p:sp>
      <p:sp>
        <p:nvSpPr>
          <p:cNvPr id="271" name="Google Shape;271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Review checks</a:t>
            </a:r>
            <a:endParaRPr/>
          </a:p>
        </p:txBody>
      </p:sp>
      <p:sp>
        <p:nvSpPr>
          <p:cNvPr id="277" name="Google Shape;277;p18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Verifiability</a:t>
            </a:r>
            <a:endParaRPr sz="2400"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ꟷ"/>
            </a:pPr>
            <a:r>
              <a:rPr lang="en-US" sz="2000"/>
              <a:t>Is the requirement realistically testable?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Comprehensibility</a:t>
            </a:r>
            <a:endParaRPr sz="2400"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ꟷ"/>
            </a:pPr>
            <a:r>
              <a:rPr lang="en-US" sz="2000"/>
              <a:t>Is the requirement properly understood?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Traceability</a:t>
            </a:r>
            <a:endParaRPr sz="2400"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ꟷ"/>
            </a:pPr>
            <a:r>
              <a:rPr lang="en-US" sz="2000"/>
              <a:t>Is the origin of the requirement clearly stated?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Adaptability</a:t>
            </a:r>
            <a:endParaRPr sz="2400"/>
          </a:p>
          <a:p>
            <a:pPr indent="-171450" lvl="1" marL="5143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ꟷ"/>
            </a:pPr>
            <a:r>
              <a:rPr lang="en-US" sz="2000"/>
              <a:t>Can the requirement be changed without a large impact on other requirements?</a:t>
            </a:r>
            <a:endParaRPr/>
          </a:p>
        </p:txBody>
      </p:sp>
      <p:sp>
        <p:nvSpPr>
          <p:cNvPr id="278" name="Google Shape;278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Good or bad requirements?</a:t>
            </a:r>
            <a:endParaRPr/>
          </a:p>
        </p:txBody>
      </p:sp>
      <p:sp>
        <p:nvSpPr>
          <p:cNvPr id="284" name="Google Shape;284;p19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system will enforce 8.5% sales tax on Illinois purchases.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 The system shall display the elapsed time for the car to make one circuit around the track within 5 seconds, in hh:mm:ss format.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product will never crash. It will also be secure against hacks.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server backend will be written using PHP or Ruby on Rails.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system will support a large number of connections at once, and each user will not experience slowness or lag.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user can choose a document type from the drop-down list.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Roles of requirements</a:t>
            </a:r>
            <a:endParaRPr/>
          </a:p>
        </p:txBody>
      </p:sp>
      <p:sp>
        <p:nvSpPr>
          <p:cNvPr id="173" name="Google Shape;173;p2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/>
              <a:t>Customers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show what should be delivered; contractual base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/>
              <a:t>Managers</a:t>
            </a:r>
            <a:endParaRPr b="1"/>
          </a:p>
          <a:p>
            <a:pPr indent="-171450" lvl="1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a scheduling / progress indicator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/>
              <a:t>Designers</a:t>
            </a:r>
            <a:endParaRPr b="1"/>
          </a:p>
          <a:p>
            <a:pPr indent="-171450" lvl="1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provide a spec to design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/>
              <a:t>Programmers</a:t>
            </a:r>
            <a:endParaRPr b="1"/>
          </a:p>
          <a:p>
            <a:pPr indent="-171450" lvl="1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list a range of acceptable implementations / output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/>
              <a:t>QA / testers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a basis for testing, validation, verification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Requirements classification</a:t>
            </a:r>
            <a:endParaRPr/>
          </a:p>
        </p:txBody>
      </p:sp>
      <p:sp>
        <p:nvSpPr>
          <p:cNvPr id="179" name="Google Shape;179;p3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Functional</a:t>
            </a:r>
            <a:r>
              <a:rPr lang="en-US" sz="2400"/>
              <a:t>: specify a function that a system or system component must be able to perform</a:t>
            </a:r>
            <a:endParaRPr sz="2400"/>
          </a:p>
          <a:p>
            <a:pPr indent="-171450" lvl="1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ꟷ"/>
            </a:pPr>
            <a:r>
              <a:rPr lang="en-US" sz="2000"/>
              <a:t>"The user can search either all databases or a subset."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ꟷ"/>
            </a:pPr>
            <a:r>
              <a:rPr lang="en-US" sz="2000"/>
              <a:t>"Every order gets an ID the user can save to account storage.“</a:t>
            </a:r>
            <a:endParaRPr/>
          </a:p>
          <a:p>
            <a:pPr indent="-44450" lvl="1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71450" lvl="0" marL="1714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Nonfunctional</a:t>
            </a:r>
            <a:r>
              <a:rPr lang="en-US" sz="2400"/>
              <a:t>: are not concerned with the functionality of a system but place restrictions on the product</a:t>
            </a:r>
            <a:endParaRPr sz="2400"/>
          </a:p>
          <a:p>
            <a:pPr indent="-171450" lvl="1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ꟷ"/>
            </a:pPr>
            <a:r>
              <a:rPr lang="en-US" sz="2000"/>
              <a:t>dependability, reusability, portability, scalability, performance, safety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ꟷ"/>
            </a:pPr>
            <a:r>
              <a:rPr lang="en-US" sz="2000"/>
              <a:t>"Our deliverable documents shall conform to the XYZ process."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ꟷ"/>
            </a:pPr>
            <a:r>
              <a:rPr lang="en-US" sz="2000"/>
              <a:t>"The system shall not disclose any personal user information."</a:t>
            </a:r>
            <a:endParaRPr sz="2000"/>
          </a:p>
        </p:txBody>
      </p:sp>
      <p:sp>
        <p:nvSpPr>
          <p:cNvPr id="180" name="Google Shape;180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Example: Functional requirement</a:t>
            </a:r>
            <a:endParaRPr/>
          </a:p>
        </p:txBody>
      </p:sp>
      <p:sp>
        <p:nvSpPr>
          <p:cNvPr id="186" name="Google Shape;186;p4"/>
          <p:cNvSpPr txBox="1"/>
          <p:nvPr>
            <p:ph idx="1" type="body"/>
          </p:nvPr>
        </p:nvSpPr>
        <p:spPr>
          <a:xfrm>
            <a:off x="152400" y="1295400"/>
            <a:ext cx="55626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a player passes or lands on the Go cell, the player shall get paid $200. </a:t>
            </a:r>
            <a:endParaRPr sz="2400"/>
          </a:p>
          <a:p>
            <a:pPr indent="-171450" lvl="0" marL="1714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a player lands on the Free Parking cell, nothing shall happen.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When a player lands on an available property cell, the player shall have a chance to purchase it.  The price shall be the land value of that property.</a:t>
            </a:r>
            <a:endParaRPr/>
          </a:p>
        </p:txBody>
      </p:sp>
      <p:pic>
        <p:nvPicPr>
          <p:cNvPr descr="https://freedomthistime.files.wordpress.com/2012/01/monopoly2.jpg" id="187" name="Google Shape;1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1676400"/>
            <a:ext cx="3269816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Non-functional requirements</a:t>
            </a:r>
            <a:endParaRPr/>
          </a:p>
        </p:txBody>
      </p:sp>
      <p:sp>
        <p:nvSpPr>
          <p:cNvPr id="193" name="Google Shape;193;p5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/>
              <a:t>Security</a:t>
            </a:r>
            <a:r>
              <a:rPr lang="en-US"/>
              <a:t>: 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protection of information and data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unauthorized persons or systems cannot read or modify them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authorized persons or systems are not denied access to them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/>
              <a:t>Privacy</a:t>
            </a:r>
            <a:r>
              <a:rPr lang="en-US"/>
              <a:t>: “the right to be let alone.” 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Which information can be collected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What must not be stored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       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/>
              <a:t>Usability</a:t>
            </a:r>
            <a:r>
              <a:rPr lang="en-US"/>
              <a:t>:  the ease with which a user can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learn to operate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 prepare inputs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interpret outputs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Non-functional requirements</a:t>
            </a:r>
            <a:endParaRPr/>
          </a:p>
        </p:txBody>
      </p:sp>
      <p:sp>
        <p:nvSpPr>
          <p:cNvPr id="199" name="Google Shape;199;p6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/>
              <a:t>Reliability</a:t>
            </a:r>
            <a:r>
              <a:rPr lang="en-US"/>
              <a:t>:  the ability to perform required functions under stated conditions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Types: low, medium, high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Example: Cell-phone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/>
              <a:t>Call: high reliability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/>
              <a:t>Playing games: low reliability</a:t>
            </a:r>
            <a:endParaRPr/>
          </a:p>
          <a:p>
            <a:pPr indent="-7620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/>
              <a:t>Availability</a:t>
            </a:r>
            <a:r>
              <a:rPr lang="en-US"/>
              <a:t>:  the degree to which a system is operational and accessible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99.99% availability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 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/>
              <a:t>Performance:</a:t>
            </a:r>
            <a:r>
              <a:rPr lang="en-US"/>
              <a:t>  measures how a system accomplishes its designated functions within given constraints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Speed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Accuracy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Memory usage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Example: Non-functional requirement</a:t>
            </a:r>
            <a:endParaRPr/>
          </a:p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152400" y="1295400"/>
            <a:ext cx="80772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system must conform to  ISO/IEC 27034-1:2011 security standard.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 user should receive search results within 0.01 seconds with more than 80% accuracy.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system must be 100% operational 99.9% of the calendar year during its first year of operation.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Stakeholders</a:t>
            </a:r>
            <a:endParaRPr/>
          </a:p>
        </p:txBody>
      </p:sp>
      <p:sp>
        <p:nvSpPr>
          <p:cNvPr id="211" name="Google Shape;211;p8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Any person or group who will be affected by the system, directly or indirectly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• Examples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End users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System administrators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Engineers maintaining the system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Business managers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Stakeholders’ viewpoints</a:t>
            </a:r>
            <a:endParaRPr/>
          </a:p>
        </p:txBody>
      </p:sp>
      <p:sp>
        <p:nvSpPr>
          <p:cNvPr id="217" name="Google Shape;217;p9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Different set of requirements for different types of stakeholders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Interactor viewpoints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People who interact with the system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Indirect viewpoints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People who influence the system’s requirements in some other way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Domain viewpoints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ꟷ"/>
            </a:pPr>
            <a:r>
              <a:rPr lang="en-US"/>
              <a:t>Domain characteristics and constraints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cture2-Lifecycl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2008-06-28T20:57:21Z</dcterms:created>
  <dc:creator>Amiangshu Bosu; Marty Stepp</dc:creator>
</cp:coreProperties>
</file>