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9" r:id="rId7"/>
    <p:sldMasterId id="2147483661" r:id="rId8"/>
    <p:sldMasterId id="2147483663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y="6858000" cx="9144000"/>
  <p:notesSz cx="6858000" cy="9144000"/>
  <p:embeddedFontLst>
    <p:embeddedFont>
      <p:font typeface="Arial Narrow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gwSys+FWjB0IwfEkr7lM0l8o/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BD8E9B-66AF-4110-B345-84093700839C}">
  <a:tblStyle styleId="{0ABD8E9B-66AF-4110-B345-8409370083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20" Type="http://schemas.openxmlformats.org/officeDocument/2006/relationships/slide" Target="slides/slide9.xml"/><Relationship Id="rId42" Type="http://schemas.openxmlformats.org/officeDocument/2006/relationships/font" Target="fonts/ArialNarrow-bold.fntdata"/><Relationship Id="rId41" Type="http://schemas.openxmlformats.org/officeDocument/2006/relationships/font" Target="fonts/ArialNarrow-regular.fntdata"/><Relationship Id="rId22" Type="http://schemas.openxmlformats.org/officeDocument/2006/relationships/slide" Target="slides/slide11.xml"/><Relationship Id="rId44" Type="http://schemas.openxmlformats.org/officeDocument/2006/relationships/font" Target="fonts/ArialNarrow-boldItalic.fntdata"/><Relationship Id="rId21" Type="http://schemas.openxmlformats.org/officeDocument/2006/relationships/slide" Target="slides/slide10.xml"/><Relationship Id="rId43" Type="http://schemas.openxmlformats.org/officeDocument/2006/relationships/font" Target="fonts/ArialNarrow-italic.fntdata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45" Type="http://customschemas.google.com/relationships/presentationmetadata" Target="meta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11" Type="http://schemas.openxmlformats.org/officeDocument/2006/relationships/notesMaster" Target="notesMasters/notesMaster1.xml"/><Relationship Id="rId33" Type="http://schemas.openxmlformats.org/officeDocument/2006/relationships/slide" Target="slides/slide22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21.xml"/><Relationship Id="rId13" Type="http://schemas.openxmlformats.org/officeDocument/2006/relationships/slide" Target="slides/slide2.xml"/><Relationship Id="rId35" Type="http://schemas.openxmlformats.org/officeDocument/2006/relationships/slide" Target="slides/slide24.xml"/><Relationship Id="rId12" Type="http://schemas.openxmlformats.org/officeDocument/2006/relationships/slide" Target="slides/slide1.xml"/><Relationship Id="rId34" Type="http://schemas.openxmlformats.org/officeDocument/2006/relationships/slide" Target="slides/slide23.xml"/><Relationship Id="rId15" Type="http://schemas.openxmlformats.org/officeDocument/2006/relationships/slide" Target="slides/slide4.xml"/><Relationship Id="rId37" Type="http://schemas.openxmlformats.org/officeDocument/2006/relationships/slide" Target="slides/slide26.xml"/><Relationship Id="rId14" Type="http://schemas.openxmlformats.org/officeDocument/2006/relationships/slide" Target="slides/slide3.xml"/><Relationship Id="rId36" Type="http://schemas.openxmlformats.org/officeDocument/2006/relationships/slide" Target="slides/slide25.xml"/><Relationship Id="rId17" Type="http://schemas.openxmlformats.org/officeDocument/2006/relationships/slide" Target="slides/slide6.xml"/><Relationship Id="rId39" Type="http://schemas.openxmlformats.org/officeDocument/2006/relationships/slide" Target="slides/slide28.xml"/><Relationship Id="rId16" Type="http://schemas.openxmlformats.org/officeDocument/2006/relationships/slide" Target="slides/slide5.xml"/><Relationship Id="rId38" Type="http://schemas.openxmlformats.org/officeDocument/2006/relationships/slide" Target="slides/slide27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4" name="Google Shape;434;p24:notes"/>
          <p:cNvSpPr/>
          <p:nvPr>
            <p:ph idx="2" type="sldImg"/>
          </p:nvPr>
        </p:nvSpPr>
        <p:spPr>
          <a:xfrm>
            <a:off x="1150937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24:notes"/>
          <p:cNvSpPr txBox="1"/>
          <p:nvPr>
            <p:ph idx="1" type="body"/>
          </p:nvPr>
        </p:nvSpPr>
        <p:spPr>
          <a:xfrm>
            <a:off x="914400" y="4341812"/>
            <a:ext cx="5029200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2" name="Google Shape;442;p25:notes"/>
          <p:cNvSpPr/>
          <p:nvPr>
            <p:ph idx="2" type="sldImg"/>
          </p:nvPr>
        </p:nvSpPr>
        <p:spPr>
          <a:xfrm>
            <a:off x="1150937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914400" y="4341812"/>
            <a:ext cx="5029200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0" name="Google Shape;450;p26:notes"/>
          <p:cNvSpPr/>
          <p:nvPr>
            <p:ph idx="2" type="sldImg"/>
          </p:nvPr>
        </p:nvSpPr>
        <p:spPr>
          <a:xfrm>
            <a:off x="1150937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26:notes"/>
          <p:cNvSpPr txBox="1"/>
          <p:nvPr>
            <p:ph idx="1" type="body"/>
          </p:nvPr>
        </p:nvSpPr>
        <p:spPr>
          <a:xfrm>
            <a:off x="914400" y="4341812"/>
            <a:ext cx="5029200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Teaching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Author – the persons who wrote the use case and provide a point of contact for anyone requiring additional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– the date the use case was last modified.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– the current version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Use-case name – the use-case name should represent the goal that the use case is trying to accomplish. Should begin with a verb.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Use-case type – Business requirements use cases provide a general understanding of the problem domain and scope but don’t include detail to communicate to developers what the system should 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Use-case ID – A unique identifier for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Priority – The priority communicates the importance of the use case (high, medium, or low).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– The source defines the entity that triggered the creation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business actor – The stakeholder that primarily benefits from the execution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participating actors – Other actors that participate in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Interested stakeholders – A person (other than the actor) who has a vested interest in the goal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 – A short summary description of the purpose of the use case and its activities.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8" name="Google Shape;458;p27:notes"/>
          <p:cNvSpPr/>
          <p:nvPr>
            <p:ph idx="2" type="sldImg"/>
          </p:nvPr>
        </p:nvSpPr>
        <p:spPr>
          <a:xfrm>
            <a:off x="1150937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27:notes"/>
          <p:cNvSpPr txBox="1"/>
          <p:nvPr>
            <p:ph idx="1" type="body"/>
          </p:nvPr>
        </p:nvSpPr>
        <p:spPr>
          <a:xfrm>
            <a:off x="914400" y="4341812"/>
            <a:ext cx="5029200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Teaching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Precondition – A constraint on the state of the system before the use case can be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 – The event that initiates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course of events – The normal sequence of activities performed by the actor(s) and the system to satisfy the goal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courses – The behaviors of the use case if an exception or variation to the typical course occurs.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– When the use case successfully 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Postcondition – A constraint on the state of the system after the use case has successfully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rules – Policies and procedures of the business that the system must abide 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constraints and specifications – Any nonfunctional requirements that may impact the realization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– Assumptions made by the author.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issues – Issues that need to be resolved before the use case can be finalized.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28:notes"/>
          <p:cNvSpPr/>
          <p:nvPr>
            <p:ph idx="2" type="sldImg"/>
          </p:nvPr>
        </p:nvSpPr>
        <p:spPr>
          <a:xfrm>
            <a:off x="1150937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28:notes"/>
          <p:cNvSpPr txBox="1"/>
          <p:nvPr>
            <p:ph idx="1" type="body"/>
          </p:nvPr>
        </p:nvSpPr>
        <p:spPr>
          <a:xfrm>
            <a:off x="914400" y="4341812"/>
            <a:ext cx="5029200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Teaching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Precondition – A constraint on the state of the system before the use case can be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 – The event that initiates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course of events – The normal sequence of activities performed by the actor(s) and the system to satisfy the goal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courses – The behaviors of the use case if an exception or variation to the typical course occurs.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– When the use case successfully 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Postcondition – A constraint on the state of the system after the use case has successfully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rules – Policies and procedures of the business that the system must abide 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constraints and specifications – Any nonfunctional requirements that may impact the realization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– Assumptions made by the author.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issues – Issues that need to be resolved before the use case can be finalized.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6" name="Google Shape;476;p29:notes"/>
          <p:cNvSpPr/>
          <p:nvPr>
            <p:ph idx="2" type="sldImg"/>
          </p:nvPr>
        </p:nvSpPr>
        <p:spPr>
          <a:xfrm>
            <a:off x="1150937" y="69056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29:notes"/>
          <p:cNvSpPr txBox="1"/>
          <p:nvPr>
            <p:ph idx="1" type="body"/>
          </p:nvPr>
        </p:nvSpPr>
        <p:spPr>
          <a:xfrm>
            <a:off x="914400" y="4341812"/>
            <a:ext cx="5029200" cy="411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Teaching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Precondition – A constraint on the state of the system before the use case can be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 – The event that initiates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course of events – The normal sequence of activities performed by the actor(s) and the system to satisfy the goal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courses – The behaviors of the use case if an exception or variation to the typical course occurs.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– When the use case successfully 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Postcondition – A constraint on the state of the system after the use case has successfully executed.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rules – Policies and procedures of the business that the system must abide 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constraints and specifications – Any nonfunctional requirements that may impact the realization of the use case.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– Assumptions made by the author.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issues – Issues that need to be resolved before the use case can be finalized.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" type="body"/>
          </p:nvPr>
        </p:nvSpPr>
        <p:spPr>
          <a:xfrm>
            <a:off x="533400" y="914400"/>
            <a:ext cx="4105275" cy="269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2" type="body"/>
          </p:nvPr>
        </p:nvSpPr>
        <p:spPr>
          <a:xfrm>
            <a:off x="533400" y="3757613"/>
            <a:ext cx="4105275" cy="269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3" type="body"/>
          </p:nvPr>
        </p:nvSpPr>
        <p:spPr>
          <a:xfrm>
            <a:off x="4791075" y="914400"/>
            <a:ext cx="4106863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" type="body"/>
          </p:nvPr>
        </p:nvSpPr>
        <p:spPr>
          <a:xfrm rot="5400000">
            <a:off x="1948656" y="-500856"/>
            <a:ext cx="5534025" cy="836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8"/>
          <p:cNvSpPr txBox="1"/>
          <p:nvPr>
            <p:ph type="title"/>
          </p:nvPr>
        </p:nvSpPr>
        <p:spPr>
          <a:xfrm rot="5400000">
            <a:off x="4957763" y="2262188"/>
            <a:ext cx="6219825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8"/>
          <p:cNvSpPr txBox="1"/>
          <p:nvPr>
            <p:ph idx="1" type="body"/>
          </p:nvPr>
        </p:nvSpPr>
        <p:spPr>
          <a:xfrm rot="5400000">
            <a:off x="576262" y="185737"/>
            <a:ext cx="6219825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48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7" name="Google Shape;37;p39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2" name="Google Shape;42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2" name="Google Shape;52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3" name="Google Shape;53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4" name="Google Shape;54;p42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" type="body"/>
          </p:nvPr>
        </p:nvSpPr>
        <p:spPr>
          <a:xfrm>
            <a:off x="533400" y="914400"/>
            <a:ext cx="4105275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9" name="Google Shape;59;p43"/>
          <p:cNvSpPr txBox="1"/>
          <p:nvPr>
            <p:ph idx="2" type="body"/>
          </p:nvPr>
        </p:nvSpPr>
        <p:spPr>
          <a:xfrm>
            <a:off x="4791075" y="914400"/>
            <a:ext cx="4106863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5" name="Google Shape;65;p44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trips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/>
        </p:nvSpPr>
        <p:spPr>
          <a:xfrm>
            <a:off x="312420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8</a:t>
            </a:r>
            <a:endParaRPr/>
          </a:p>
        </p:txBody>
      </p:sp>
      <p:sp>
        <p:nvSpPr>
          <p:cNvPr id="11" name="Google Shape;11;p30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 spd="slow">
    <p:strips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4C8C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" name="Google Shape;23;p32"/>
          <p:cNvSpPr txBox="1"/>
          <p:nvPr/>
        </p:nvSpPr>
        <p:spPr>
          <a:xfrm>
            <a:off x="312420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8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spd="slow">
    <p:strips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/>
        </p:nvSpPr>
        <p:spPr>
          <a:xfrm>
            <a:off x="312420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8</a:t>
            </a:r>
            <a:endParaRPr/>
          </a:p>
        </p:txBody>
      </p:sp>
      <p:sp>
        <p:nvSpPr>
          <p:cNvPr id="69" name="Google Shape;69;p34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transition spd="slow">
    <p:strips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/>
          <p:nvPr/>
        </p:nvSpPr>
        <p:spPr>
          <a:xfrm>
            <a:off x="312420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8</a:t>
            </a:r>
            <a:endParaRPr/>
          </a:p>
        </p:txBody>
      </p:sp>
      <p:sp>
        <p:nvSpPr>
          <p:cNvPr id="77" name="Google Shape;77;p36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transition spd="slow">
    <p:strips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/>
          <p:nvPr/>
        </p:nvSpPr>
        <p:spPr>
          <a:xfrm>
            <a:off x="312420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8</a:t>
            </a:r>
            <a:endParaRPr/>
          </a:p>
        </p:txBody>
      </p:sp>
      <p:sp>
        <p:nvSpPr>
          <p:cNvPr id="88" name="Google Shape;88;p45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45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45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transition spd="slow">
    <p:strips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"/>
          <p:cNvSpPr txBox="1"/>
          <p:nvPr/>
        </p:nvSpPr>
        <p:spPr>
          <a:xfrm>
            <a:off x="3124200" y="6629400"/>
            <a:ext cx="297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8</a:t>
            </a:r>
            <a:endParaRPr/>
          </a:p>
        </p:txBody>
      </p:sp>
      <p:sp>
        <p:nvSpPr>
          <p:cNvPr id="97" name="Google Shape;97;p47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47"/>
          <p:cNvSpPr txBox="1"/>
          <p:nvPr>
            <p:ph idx="12" type="sldNum"/>
          </p:nvPr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transition spd="slow">
    <p:strips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457200" y="228600"/>
            <a:ext cx="8305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52400" y="1981200"/>
            <a:ext cx="8915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Requirements Through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Use-Cases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28600" y="4876800"/>
            <a:ext cx="8915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B4C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Use-Cases for Exam Subsystem</a:t>
            </a:r>
            <a:endParaRPr/>
          </a:p>
        </p:txBody>
      </p:sp>
      <p:graphicFrame>
        <p:nvGraphicFramePr>
          <p:cNvPr id="176" name="Google Shape;176;p10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183050"/>
                <a:gridCol w="41814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Use-Case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Schedule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Make Sit Plan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Prepare exam guard schedule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Office, 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Sit for Exam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 Exam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Teacher, 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 Exam Papers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Scrutinize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Ask for Re-scrutiny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Teacher, Head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11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Use-Cases for Exam Subsystem</a:t>
            </a:r>
            <a:endParaRPr/>
          </a:p>
        </p:txBody>
      </p:sp>
      <p:graphicFrame>
        <p:nvGraphicFramePr>
          <p:cNvPr id="183" name="Google Shape;183;p11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183050"/>
                <a:gridCol w="4181475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Use-Case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Prepare Grade-sheet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Teacher, Head, 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Grades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 Result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 Result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Result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Teacher, Student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Result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Office, Registrar Office, Parents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12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 Diagram for Registration Subsystem</a:t>
            </a:r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>
            <a:off x="1709737" y="2895600"/>
            <a:ext cx="882650" cy="1471612"/>
            <a:chOff x="553" y="1200"/>
            <a:chExt cx="556" cy="927"/>
          </a:xfrm>
        </p:grpSpPr>
        <p:grpSp>
          <p:nvGrpSpPr>
            <p:cNvPr id="191" name="Google Shape;191;p12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192" name="Google Shape;192;p12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93" name="Google Shape;193;p12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2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2"/>
              <p:cNvCxnSpPr/>
              <p:nvPr/>
            </p:nvCxnSpPr>
            <p:spPr>
              <a:xfrm flipH="1" rot="10800000">
                <a:off x="671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2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97" name="Google Shape;197;p12"/>
            <p:cNvSpPr txBox="1"/>
            <p:nvPr/>
          </p:nvSpPr>
          <p:spPr>
            <a:xfrm>
              <a:off x="553" y="1896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</a:t>
              </a:r>
              <a:endParaRPr/>
            </a:p>
          </p:txBody>
        </p:sp>
      </p:grpSp>
      <p:grpSp>
        <p:nvGrpSpPr>
          <p:cNvPr id="198" name="Google Shape;198;p12"/>
          <p:cNvGrpSpPr/>
          <p:nvPr/>
        </p:nvGrpSpPr>
        <p:grpSpPr>
          <a:xfrm>
            <a:off x="7480300" y="838200"/>
            <a:ext cx="1663700" cy="1471612"/>
            <a:chOff x="310" y="1200"/>
            <a:chExt cx="1048" cy="927"/>
          </a:xfrm>
        </p:grpSpPr>
        <p:grpSp>
          <p:nvGrpSpPr>
            <p:cNvPr id="199" name="Google Shape;199;p12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00" name="Google Shape;200;p12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1" name="Google Shape;201;p12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12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2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2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05" name="Google Shape;205;p12"/>
            <p:cNvSpPr txBox="1"/>
            <p:nvPr/>
          </p:nvSpPr>
          <p:spPr>
            <a:xfrm>
              <a:off x="310" y="1896"/>
              <a:ext cx="10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Registrar Office</a:t>
              </a:r>
              <a:endParaRPr/>
            </a:p>
          </p:txBody>
        </p:sp>
      </p:grpSp>
      <p:grpSp>
        <p:nvGrpSpPr>
          <p:cNvPr id="206" name="Google Shape;206;p12"/>
          <p:cNvGrpSpPr/>
          <p:nvPr/>
        </p:nvGrpSpPr>
        <p:grpSpPr>
          <a:xfrm>
            <a:off x="7931150" y="4706937"/>
            <a:ext cx="666750" cy="1471612"/>
            <a:chOff x="620" y="1200"/>
            <a:chExt cx="420" cy="927"/>
          </a:xfrm>
        </p:grpSpPr>
        <p:grpSp>
          <p:nvGrpSpPr>
            <p:cNvPr id="207" name="Google Shape;207;p12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08" name="Google Shape;208;p12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09" name="Google Shape;209;p12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2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2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12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13" name="Google Shape;213;p12"/>
            <p:cNvSpPr txBox="1"/>
            <p:nvPr/>
          </p:nvSpPr>
          <p:spPr>
            <a:xfrm>
              <a:off x="620" y="1896"/>
              <a:ext cx="4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Bank</a:t>
              </a:r>
              <a:endParaRPr/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7861300" y="2801937"/>
            <a:ext cx="609600" cy="1465262"/>
            <a:chOff x="624" y="1200"/>
            <a:chExt cx="384" cy="923"/>
          </a:xfrm>
        </p:grpSpPr>
        <p:grpSp>
          <p:nvGrpSpPr>
            <p:cNvPr id="215" name="Google Shape;215;p12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16" name="Google Shape;216;p12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17" name="Google Shape;217;p12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2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2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2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21" name="Google Shape;221;p12"/>
            <p:cNvSpPr txBox="1"/>
            <p:nvPr/>
          </p:nvSpPr>
          <p:spPr>
            <a:xfrm>
              <a:off x="662" y="1911"/>
              <a:ext cx="33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Hall</a:t>
              </a:r>
              <a:endParaRPr/>
            </a:p>
          </p:txBody>
        </p:sp>
      </p:grpSp>
      <p:grpSp>
        <p:nvGrpSpPr>
          <p:cNvPr id="222" name="Google Shape;222;p12"/>
          <p:cNvGrpSpPr/>
          <p:nvPr/>
        </p:nvGrpSpPr>
        <p:grpSpPr>
          <a:xfrm>
            <a:off x="1365250" y="4648200"/>
            <a:ext cx="1530350" cy="1746250"/>
            <a:chOff x="352" y="1200"/>
            <a:chExt cx="964" cy="1100"/>
          </a:xfrm>
        </p:grpSpPr>
        <p:grpSp>
          <p:nvGrpSpPr>
            <p:cNvPr id="223" name="Google Shape;223;p12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24" name="Google Shape;224;p12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5" name="Google Shape;225;p12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12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2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2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29" name="Google Shape;229;p12"/>
            <p:cNvSpPr txBox="1"/>
            <p:nvPr/>
          </p:nvSpPr>
          <p:spPr>
            <a:xfrm>
              <a:off x="352" y="1896"/>
              <a:ext cx="9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 Control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Office</a:t>
              </a:r>
              <a:endParaRPr/>
            </a:p>
          </p:txBody>
        </p:sp>
      </p:grpSp>
      <p:grpSp>
        <p:nvGrpSpPr>
          <p:cNvPr id="230" name="Google Shape;230;p12"/>
          <p:cNvGrpSpPr/>
          <p:nvPr/>
        </p:nvGrpSpPr>
        <p:grpSpPr>
          <a:xfrm>
            <a:off x="1695450" y="914400"/>
            <a:ext cx="908050" cy="1471612"/>
            <a:chOff x="544" y="1200"/>
            <a:chExt cx="572" cy="927"/>
          </a:xfrm>
        </p:grpSpPr>
        <p:grpSp>
          <p:nvGrpSpPr>
            <p:cNvPr id="231" name="Google Shape;231;p12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32" name="Google Shape;232;p12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33" name="Google Shape;233;p12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12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12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2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37" name="Google Shape;237;p12"/>
            <p:cNvSpPr txBox="1"/>
            <p:nvPr/>
          </p:nvSpPr>
          <p:spPr>
            <a:xfrm>
              <a:off x="544" y="1896"/>
              <a:ext cx="5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Adviser</a:t>
              </a:r>
              <a:endParaRPr/>
            </a:p>
          </p:txBody>
        </p:sp>
      </p:grpSp>
      <p:sp>
        <p:nvSpPr>
          <p:cNvPr id="238" name="Google Shape;238;p12"/>
          <p:cNvSpPr txBox="1"/>
          <p:nvPr/>
        </p:nvSpPr>
        <p:spPr>
          <a:xfrm>
            <a:off x="3048000" y="762000"/>
            <a:ext cx="4279900" cy="548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B4C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6218237" y="762000"/>
            <a:ext cx="1109662" cy="4857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4495800" y="50292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Fee</a:t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3733800" y="19050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3810000" y="34290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5334000" y="17526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  <p:grpSp>
        <p:nvGrpSpPr>
          <p:cNvPr id="244" name="Google Shape;244;p12"/>
          <p:cNvGrpSpPr/>
          <p:nvPr/>
        </p:nvGrpSpPr>
        <p:grpSpPr>
          <a:xfrm>
            <a:off x="0" y="950912"/>
            <a:ext cx="1498600" cy="2020887"/>
            <a:chOff x="359" y="1200"/>
            <a:chExt cx="944" cy="1273"/>
          </a:xfrm>
        </p:grpSpPr>
        <p:grpSp>
          <p:nvGrpSpPr>
            <p:cNvPr id="245" name="Google Shape;245;p12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46" name="Google Shape;246;p12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47" name="Google Shape;247;p12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12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12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2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51" name="Google Shape;251;p12"/>
            <p:cNvSpPr txBox="1"/>
            <p:nvPr/>
          </p:nvSpPr>
          <p:spPr>
            <a:xfrm>
              <a:off x="359" y="1896"/>
              <a:ext cx="94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Teacher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Lab Attendant</a:t>
              </a:r>
              <a:endParaRPr/>
            </a:p>
          </p:txBody>
        </p:sp>
      </p:grpSp>
      <p:cxnSp>
        <p:nvCxnSpPr>
          <p:cNvPr id="252" name="Google Shape;252;p12"/>
          <p:cNvCxnSpPr/>
          <p:nvPr/>
        </p:nvCxnSpPr>
        <p:spPr>
          <a:xfrm>
            <a:off x="2603500" y="2203450"/>
            <a:ext cx="1120775" cy="825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3" name="Google Shape;253;p12"/>
          <p:cNvCxnSpPr/>
          <p:nvPr/>
        </p:nvCxnSpPr>
        <p:spPr>
          <a:xfrm flipH="1">
            <a:off x="5724525" y="4098925"/>
            <a:ext cx="2197100" cy="13112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4" name="Google Shape;254;p12"/>
          <p:cNvCxnSpPr/>
          <p:nvPr/>
        </p:nvCxnSpPr>
        <p:spPr>
          <a:xfrm>
            <a:off x="1498600" y="2514600"/>
            <a:ext cx="2489200" cy="101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5" name="Google Shape;255;p12"/>
          <p:cNvCxnSpPr/>
          <p:nvPr/>
        </p:nvCxnSpPr>
        <p:spPr>
          <a:xfrm flipH="1" rot="10800000">
            <a:off x="2592387" y="3810000"/>
            <a:ext cx="1208087" cy="3746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6" name="Google Shape;256;p12"/>
          <p:cNvCxnSpPr/>
          <p:nvPr/>
        </p:nvCxnSpPr>
        <p:spPr>
          <a:xfrm flipH="1" rot="10800000">
            <a:off x="2592387" y="2565400"/>
            <a:ext cx="1319212" cy="16192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7" name="Google Shape;257;p12"/>
          <p:cNvCxnSpPr/>
          <p:nvPr/>
        </p:nvCxnSpPr>
        <p:spPr>
          <a:xfrm>
            <a:off x="2592387" y="4184650"/>
            <a:ext cx="1893887" cy="12255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8" name="Google Shape;258;p12"/>
          <p:cNvCxnSpPr/>
          <p:nvPr/>
        </p:nvCxnSpPr>
        <p:spPr>
          <a:xfrm flipH="1">
            <a:off x="6562725" y="2127250"/>
            <a:ext cx="917575" cy="6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59" name="Google Shape;259;p12"/>
          <p:cNvCxnSpPr/>
          <p:nvPr/>
        </p:nvCxnSpPr>
        <p:spPr>
          <a:xfrm rot="10800000">
            <a:off x="5537200" y="5689600"/>
            <a:ext cx="2393950" cy="3063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0" name="Google Shape;260;p12"/>
          <p:cNvCxnSpPr/>
          <p:nvPr/>
        </p:nvCxnSpPr>
        <p:spPr>
          <a:xfrm flipH="1">
            <a:off x="5724525" y="2127250"/>
            <a:ext cx="1755775" cy="32829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61" name="Google Shape;261;p12"/>
          <p:cNvCxnSpPr/>
          <p:nvPr/>
        </p:nvCxnSpPr>
        <p:spPr>
          <a:xfrm flipH="1" rot="10800000">
            <a:off x="2895600" y="4089400"/>
            <a:ext cx="1092200" cy="19843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  <p:transition spd="slow">
    <p:strips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13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 Diagram for Registration Subsystem (refined)</a:t>
            </a:r>
            <a:endParaRPr/>
          </a:p>
        </p:txBody>
      </p:sp>
      <p:grpSp>
        <p:nvGrpSpPr>
          <p:cNvPr id="268" name="Google Shape;268;p13"/>
          <p:cNvGrpSpPr/>
          <p:nvPr/>
        </p:nvGrpSpPr>
        <p:grpSpPr>
          <a:xfrm>
            <a:off x="1752600" y="2819400"/>
            <a:ext cx="882650" cy="1471612"/>
            <a:chOff x="553" y="1200"/>
            <a:chExt cx="556" cy="927"/>
          </a:xfrm>
        </p:grpSpPr>
        <p:grpSp>
          <p:nvGrpSpPr>
            <p:cNvPr id="269" name="Google Shape;269;p13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70" name="Google Shape;270;p13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1" name="Google Shape;271;p13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75" name="Google Shape;275;p13"/>
            <p:cNvSpPr txBox="1"/>
            <p:nvPr/>
          </p:nvSpPr>
          <p:spPr>
            <a:xfrm>
              <a:off x="553" y="1896"/>
              <a:ext cx="5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</a:t>
              </a:r>
              <a:endParaRPr/>
            </a:p>
          </p:txBody>
        </p:sp>
      </p:grpSp>
      <p:grpSp>
        <p:nvGrpSpPr>
          <p:cNvPr id="276" name="Google Shape;276;p13"/>
          <p:cNvGrpSpPr/>
          <p:nvPr/>
        </p:nvGrpSpPr>
        <p:grpSpPr>
          <a:xfrm>
            <a:off x="7480300" y="838200"/>
            <a:ext cx="1663700" cy="1471612"/>
            <a:chOff x="310" y="1200"/>
            <a:chExt cx="1048" cy="927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78" name="Google Shape;278;p13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79" name="Google Shape;279;p13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3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3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3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83" name="Google Shape;283;p13"/>
            <p:cNvSpPr txBox="1"/>
            <p:nvPr/>
          </p:nvSpPr>
          <p:spPr>
            <a:xfrm>
              <a:off x="310" y="1896"/>
              <a:ext cx="10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Registrar Office</a:t>
              </a:r>
              <a:endParaRPr/>
            </a:p>
          </p:txBody>
        </p:sp>
      </p:grpSp>
      <p:grpSp>
        <p:nvGrpSpPr>
          <p:cNvPr id="284" name="Google Shape;284;p13"/>
          <p:cNvGrpSpPr/>
          <p:nvPr/>
        </p:nvGrpSpPr>
        <p:grpSpPr>
          <a:xfrm>
            <a:off x="7931150" y="4706937"/>
            <a:ext cx="666750" cy="1471612"/>
            <a:chOff x="620" y="1200"/>
            <a:chExt cx="420" cy="927"/>
          </a:xfrm>
        </p:grpSpPr>
        <p:grpSp>
          <p:nvGrpSpPr>
            <p:cNvPr id="285" name="Google Shape;285;p13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86" name="Google Shape;286;p13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87" name="Google Shape;287;p13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13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13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13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91" name="Google Shape;291;p13"/>
            <p:cNvSpPr txBox="1"/>
            <p:nvPr/>
          </p:nvSpPr>
          <p:spPr>
            <a:xfrm>
              <a:off x="620" y="1896"/>
              <a:ext cx="4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Bank</a:t>
              </a:r>
              <a:endParaRPr/>
            </a:p>
          </p:txBody>
        </p:sp>
      </p:grpSp>
      <p:grpSp>
        <p:nvGrpSpPr>
          <p:cNvPr id="292" name="Google Shape;292;p13"/>
          <p:cNvGrpSpPr/>
          <p:nvPr/>
        </p:nvGrpSpPr>
        <p:grpSpPr>
          <a:xfrm>
            <a:off x="7861300" y="2801937"/>
            <a:ext cx="609600" cy="1465262"/>
            <a:chOff x="624" y="1200"/>
            <a:chExt cx="384" cy="923"/>
          </a:xfrm>
        </p:grpSpPr>
        <p:grpSp>
          <p:nvGrpSpPr>
            <p:cNvPr id="293" name="Google Shape;293;p13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294" name="Google Shape;294;p13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95" name="Google Shape;295;p13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13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13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13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99" name="Google Shape;299;p13"/>
            <p:cNvSpPr txBox="1"/>
            <p:nvPr/>
          </p:nvSpPr>
          <p:spPr>
            <a:xfrm>
              <a:off x="662" y="1911"/>
              <a:ext cx="33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Hall</a:t>
              </a:r>
              <a:endParaRPr/>
            </a:p>
          </p:txBody>
        </p:sp>
      </p:grpSp>
      <p:grpSp>
        <p:nvGrpSpPr>
          <p:cNvPr id="300" name="Google Shape;300;p13"/>
          <p:cNvGrpSpPr/>
          <p:nvPr/>
        </p:nvGrpSpPr>
        <p:grpSpPr>
          <a:xfrm>
            <a:off x="1371600" y="4495800"/>
            <a:ext cx="1530350" cy="1746250"/>
            <a:chOff x="352" y="1200"/>
            <a:chExt cx="964" cy="1100"/>
          </a:xfrm>
        </p:grpSpPr>
        <p:grpSp>
          <p:nvGrpSpPr>
            <p:cNvPr id="301" name="Google Shape;301;p13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302" name="Google Shape;302;p13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03" name="Google Shape;303;p13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13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13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13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07" name="Google Shape;307;p13"/>
            <p:cNvSpPr txBox="1"/>
            <p:nvPr/>
          </p:nvSpPr>
          <p:spPr>
            <a:xfrm>
              <a:off x="352" y="1896"/>
              <a:ext cx="9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 Control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Office</a:t>
              </a:r>
              <a:endParaRPr/>
            </a:p>
          </p:txBody>
        </p:sp>
      </p:grpSp>
      <p:grpSp>
        <p:nvGrpSpPr>
          <p:cNvPr id="308" name="Google Shape;308;p13"/>
          <p:cNvGrpSpPr/>
          <p:nvPr/>
        </p:nvGrpSpPr>
        <p:grpSpPr>
          <a:xfrm>
            <a:off x="1695450" y="914400"/>
            <a:ext cx="908050" cy="1471612"/>
            <a:chOff x="544" y="1200"/>
            <a:chExt cx="572" cy="927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11" name="Google Shape;311;p13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13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13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13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15" name="Google Shape;315;p13"/>
            <p:cNvSpPr txBox="1"/>
            <p:nvPr/>
          </p:nvSpPr>
          <p:spPr>
            <a:xfrm>
              <a:off x="544" y="1896"/>
              <a:ext cx="5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Adviser</a:t>
              </a:r>
              <a:endParaRPr/>
            </a:p>
          </p:txBody>
        </p:sp>
      </p:grpSp>
      <p:sp>
        <p:nvSpPr>
          <p:cNvPr id="316" name="Google Shape;316;p13"/>
          <p:cNvSpPr txBox="1"/>
          <p:nvPr/>
        </p:nvSpPr>
        <p:spPr>
          <a:xfrm>
            <a:off x="3048000" y="762000"/>
            <a:ext cx="4279900" cy="548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B4C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6218237" y="762000"/>
            <a:ext cx="1109662" cy="4857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>
            <a:off x="4191000" y="53340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Fee</a:t>
            </a:r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4648200" y="17526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3810000" y="34290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5715000" y="25146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/>
          </a:p>
        </p:txBody>
      </p:sp>
      <p:grpSp>
        <p:nvGrpSpPr>
          <p:cNvPr id="322" name="Google Shape;322;p13"/>
          <p:cNvGrpSpPr/>
          <p:nvPr/>
        </p:nvGrpSpPr>
        <p:grpSpPr>
          <a:xfrm>
            <a:off x="0" y="950912"/>
            <a:ext cx="1498600" cy="2020887"/>
            <a:chOff x="359" y="1200"/>
            <a:chExt cx="944" cy="1273"/>
          </a:xfrm>
        </p:grpSpPr>
        <p:grpSp>
          <p:nvGrpSpPr>
            <p:cNvPr id="323" name="Google Shape;323;p13"/>
            <p:cNvGrpSpPr/>
            <p:nvPr/>
          </p:nvGrpSpPr>
          <p:grpSpPr>
            <a:xfrm>
              <a:off x="624" y="1200"/>
              <a:ext cx="384" cy="720"/>
              <a:chOff x="624" y="1200"/>
              <a:chExt cx="480" cy="912"/>
            </a:xfrm>
          </p:grpSpPr>
          <p:sp>
            <p:nvSpPr>
              <p:cNvPr id="324" name="Google Shape;324;p13"/>
              <p:cNvSpPr/>
              <p:nvPr/>
            </p:nvSpPr>
            <p:spPr>
              <a:xfrm>
                <a:off x="768" y="1200"/>
                <a:ext cx="193" cy="193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4000" u="none">
                  <a:solidFill>
                    <a:srgbClr val="B4C8C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25" name="Google Shape;325;p13"/>
              <p:cNvCxnSpPr/>
              <p:nvPr/>
            </p:nvCxnSpPr>
            <p:spPr>
              <a:xfrm>
                <a:off x="864" y="1393"/>
                <a:ext cx="0" cy="43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3"/>
              <p:cNvCxnSpPr/>
              <p:nvPr/>
            </p:nvCxnSpPr>
            <p:spPr>
              <a:xfrm rot="10800000">
                <a:off x="624" y="1488"/>
                <a:ext cx="48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3"/>
              <p:cNvCxnSpPr/>
              <p:nvPr/>
            </p:nvCxnSpPr>
            <p:spPr>
              <a:xfrm flipH="1" rot="10800000">
                <a:off x="672" y="1824"/>
                <a:ext cx="193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3"/>
              <p:cNvCxnSpPr/>
              <p:nvPr/>
            </p:nvCxnSpPr>
            <p:spPr>
              <a:xfrm>
                <a:off x="864" y="1824"/>
                <a:ext cx="240" cy="288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29" name="Google Shape;329;p13"/>
            <p:cNvSpPr txBox="1"/>
            <p:nvPr/>
          </p:nvSpPr>
          <p:spPr>
            <a:xfrm>
              <a:off x="359" y="1896"/>
              <a:ext cx="94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Teacher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Lab Attendant</a:t>
              </a:r>
              <a:endParaRPr/>
            </a:p>
          </p:txBody>
        </p:sp>
      </p:grpSp>
      <p:cxnSp>
        <p:nvCxnSpPr>
          <p:cNvPr id="330" name="Google Shape;330;p13"/>
          <p:cNvCxnSpPr/>
          <p:nvPr/>
        </p:nvCxnSpPr>
        <p:spPr>
          <a:xfrm flipH="1" rot="10800000">
            <a:off x="2603500" y="2133600"/>
            <a:ext cx="2035175" cy="698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1" name="Google Shape;331;p13"/>
          <p:cNvCxnSpPr/>
          <p:nvPr/>
        </p:nvCxnSpPr>
        <p:spPr>
          <a:xfrm flipH="1">
            <a:off x="7096125" y="4098925"/>
            <a:ext cx="825500" cy="10064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2" name="Google Shape;332;p13"/>
          <p:cNvCxnSpPr/>
          <p:nvPr/>
        </p:nvCxnSpPr>
        <p:spPr>
          <a:xfrm>
            <a:off x="1498600" y="2514600"/>
            <a:ext cx="2489200" cy="101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3" name="Google Shape;333;p13"/>
          <p:cNvCxnSpPr/>
          <p:nvPr/>
        </p:nvCxnSpPr>
        <p:spPr>
          <a:xfrm flipH="1" rot="10800000">
            <a:off x="2635250" y="3810000"/>
            <a:ext cx="1165225" cy="2984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4" name="Google Shape;334;p13"/>
          <p:cNvCxnSpPr/>
          <p:nvPr/>
        </p:nvCxnSpPr>
        <p:spPr>
          <a:xfrm flipH="1" rot="10800000">
            <a:off x="2635250" y="2413000"/>
            <a:ext cx="2190750" cy="16954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5" name="Google Shape;335;p13"/>
          <p:cNvCxnSpPr/>
          <p:nvPr/>
        </p:nvCxnSpPr>
        <p:spPr>
          <a:xfrm>
            <a:off x="2635250" y="4108450"/>
            <a:ext cx="1546225" cy="16065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6" name="Google Shape;336;p13"/>
          <p:cNvCxnSpPr/>
          <p:nvPr/>
        </p:nvCxnSpPr>
        <p:spPr>
          <a:xfrm flipH="1">
            <a:off x="6943725" y="2127250"/>
            <a:ext cx="536575" cy="7683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7" name="Google Shape;337;p13"/>
          <p:cNvCxnSpPr/>
          <p:nvPr/>
        </p:nvCxnSpPr>
        <p:spPr>
          <a:xfrm rot="10800000">
            <a:off x="5419725" y="5715000"/>
            <a:ext cx="2511425" cy="2809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8" name="Google Shape;338;p13"/>
          <p:cNvCxnSpPr/>
          <p:nvPr/>
        </p:nvCxnSpPr>
        <p:spPr>
          <a:xfrm flipH="1">
            <a:off x="6908800" y="2127250"/>
            <a:ext cx="571500" cy="26987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39" name="Google Shape;339;p13"/>
          <p:cNvCxnSpPr/>
          <p:nvPr/>
        </p:nvCxnSpPr>
        <p:spPr>
          <a:xfrm flipH="1" rot="10800000">
            <a:off x="2901950" y="3810000"/>
            <a:ext cx="898525" cy="21113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40" name="Google Shape;340;p13"/>
          <p:cNvSpPr/>
          <p:nvPr/>
        </p:nvSpPr>
        <p:spPr>
          <a:xfrm>
            <a:off x="5867400" y="47244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</a:t>
            </a: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5791200" y="35814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</a:t>
            </a:r>
            <a:endParaRPr/>
          </a:p>
        </p:txBody>
      </p:sp>
      <p:cxnSp>
        <p:nvCxnSpPr>
          <p:cNvPr id="342" name="Google Shape;342;p13"/>
          <p:cNvCxnSpPr/>
          <p:nvPr/>
        </p:nvCxnSpPr>
        <p:spPr>
          <a:xfrm flipH="1">
            <a:off x="6832600" y="2127250"/>
            <a:ext cx="647700" cy="15557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43" name="Google Shape;343;p13"/>
          <p:cNvCxnSpPr/>
          <p:nvPr/>
        </p:nvCxnSpPr>
        <p:spPr>
          <a:xfrm flipH="1">
            <a:off x="5232400" y="5105400"/>
            <a:ext cx="625475" cy="330200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44" name="Google Shape;344;p13"/>
          <p:cNvCxnSpPr/>
          <p:nvPr/>
        </p:nvCxnSpPr>
        <p:spPr>
          <a:xfrm flipH="1">
            <a:off x="4800600" y="3962400"/>
            <a:ext cx="981075" cy="1362075"/>
          </a:xfrm>
          <a:prstGeom prst="straightConnector1">
            <a:avLst/>
          </a:prstGeom>
          <a:noFill/>
          <a:ln cap="flat" cmpd="sng" w="22225">
            <a:solidFill>
              <a:schemeClr val="accent2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45" name="Google Shape;345;p13"/>
          <p:cNvSpPr/>
          <p:nvPr/>
        </p:nvSpPr>
        <p:spPr>
          <a:xfrm>
            <a:off x="3200400" y="914400"/>
            <a:ext cx="1219200" cy="762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Student’s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</p:txBody>
      </p:sp>
      <p:cxnSp>
        <p:nvCxnSpPr>
          <p:cNvPr id="346" name="Google Shape;346;p13"/>
          <p:cNvCxnSpPr/>
          <p:nvPr/>
        </p:nvCxnSpPr>
        <p:spPr>
          <a:xfrm rot="10800000">
            <a:off x="4241800" y="1574800"/>
            <a:ext cx="584200" cy="279400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47" name="Google Shape;347;p13"/>
          <p:cNvSpPr txBox="1"/>
          <p:nvPr/>
        </p:nvSpPr>
        <p:spPr>
          <a:xfrm>
            <a:off x="4584700" y="1462087"/>
            <a:ext cx="1206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&lt;&lt; uses &gt;&gt;</a:t>
            </a:r>
            <a:endParaRPr/>
          </a:p>
        </p:txBody>
      </p:sp>
      <p:sp>
        <p:nvSpPr>
          <p:cNvPr id="348" name="Google Shape;348;p13"/>
          <p:cNvSpPr txBox="1"/>
          <p:nvPr/>
        </p:nvSpPr>
        <p:spPr>
          <a:xfrm rot="-3060000">
            <a:off x="4242593" y="4358481"/>
            <a:ext cx="1511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&lt;&lt; extends &gt;&gt;</a:t>
            </a:r>
            <a:endParaRPr/>
          </a:p>
        </p:txBody>
      </p:sp>
      <p:sp>
        <p:nvSpPr>
          <p:cNvPr id="349" name="Google Shape;349;p13"/>
          <p:cNvSpPr txBox="1"/>
          <p:nvPr/>
        </p:nvSpPr>
        <p:spPr>
          <a:xfrm rot="-2940000">
            <a:off x="5054600" y="4637087"/>
            <a:ext cx="1563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&lt;&lt; extends &gt;&gt;</a:t>
            </a:r>
            <a:endParaRPr/>
          </a:p>
        </p:txBody>
      </p:sp>
      <p:cxnSp>
        <p:nvCxnSpPr>
          <p:cNvPr id="350" name="Google Shape;350;p13"/>
          <p:cNvCxnSpPr/>
          <p:nvPr/>
        </p:nvCxnSpPr>
        <p:spPr>
          <a:xfrm rot="10800000">
            <a:off x="5876925" y="2133600"/>
            <a:ext cx="447675" cy="3714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51" name="Google Shape;351;p13"/>
          <p:cNvCxnSpPr/>
          <p:nvPr/>
        </p:nvCxnSpPr>
        <p:spPr>
          <a:xfrm flipH="1">
            <a:off x="5232400" y="2524125"/>
            <a:ext cx="25400" cy="291147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52" name="Google Shape;352;p13"/>
          <p:cNvCxnSpPr/>
          <p:nvPr/>
        </p:nvCxnSpPr>
        <p:spPr>
          <a:xfrm flipH="1" rot="10800000">
            <a:off x="4851400" y="3175000"/>
            <a:ext cx="1041400" cy="35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53" name="Google Shape;353;p13"/>
          <p:cNvSpPr txBox="1"/>
          <p:nvPr/>
        </p:nvSpPr>
        <p:spPr>
          <a:xfrm>
            <a:off x="3048000" y="762000"/>
            <a:ext cx="1600200" cy="1143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B4C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14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Use Case Narrative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Prepare Grade-sheet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Actor: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Teacher, Scrutinizer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Actor: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Head, Exam Control Office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Precondition: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 papers have been checked and scrutinized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Grade-sheet form arrives from Exam Control Office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strips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6" name="Google Shape;366;p15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Use Case Narrative</a:t>
            </a:r>
            <a:endParaRPr/>
          </a:p>
        </p:txBody>
      </p:sp>
      <p:sp>
        <p:nvSpPr>
          <p:cNvPr id="367" name="Google Shape;367;p15"/>
          <p:cNvSpPr txBox="1"/>
          <p:nvPr>
            <p:ph idx="1" type="body"/>
          </p:nvPr>
        </p:nvSpPr>
        <p:spPr>
          <a:xfrm>
            <a:off x="533400" y="914400"/>
            <a:ext cx="83645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Course of events</a:t>
            </a:r>
            <a:endParaRPr/>
          </a:p>
        </p:txBody>
      </p:sp>
      <p:graphicFrame>
        <p:nvGraphicFramePr>
          <p:cNvPr id="368" name="Google Shape;368;p15"/>
          <p:cNvGraphicFramePr/>
          <p:nvPr/>
        </p:nvGraphicFramePr>
        <p:xfrm>
          <a:off x="381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267200"/>
                <a:gridCol w="426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Action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Response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1: Teacher calculates the attendance marks for each student of that course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2: Teacher selects best three 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3: Teacher calculates the total 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4: Teacher enters the marks of attendance, class tests, section A and section B of a student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5: System finds the total marks, the percentage of marks, the grade and grade point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Repeat step 4 and 5 until the actor does either of the following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4" name="Google Shape;374;p16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Use Case Narrative</a:t>
            </a:r>
            <a:endParaRPr/>
          </a:p>
        </p:txBody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533400" y="914400"/>
            <a:ext cx="83645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Course of events</a:t>
            </a:r>
            <a:endParaRPr/>
          </a:p>
        </p:txBody>
      </p:sp>
      <p:graphicFrame>
        <p:nvGraphicFramePr>
          <p:cNvPr id="376" name="Google Shape;376;p16"/>
          <p:cNvGraphicFramePr/>
          <p:nvPr/>
        </p:nvGraphicFramePr>
        <p:xfrm>
          <a:off x="381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267200"/>
                <a:gridCol w="426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Action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Response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6.1: Log out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7.1: Save the information and log out the user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6.2: Forward to scrutinizer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7.2: Save the information and forward to scrutinizer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6.3 Save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7.3: Save the information and go back to step 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17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Use Case Narrative</a:t>
            </a:r>
            <a:endParaRPr/>
          </a:p>
        </p:txBody>
      </p:sp>
      <p:sp>
        <p:nvSpPr>
          <p:cNvPr id="383" name="Google Shape;383;p17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 Course of events: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 7.2: If the grades of all the students are not entered yet, prompt the teacher to complete them, save the information and go back to step 4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scrutinizer is notified. 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Condition: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grades of all the students registered for that course have been calculated and are ready for scrutiny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strips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p18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Use Case Narrative</a:t>
            </a:r>
            <a:endParaRPr/>
          </a:p>
        </p:txBody>
      </p:sp>
      <p:sp>
        <p:nvSpPr>
          <p:cNvPr id="390" name="Google Shape;390;p18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Rules: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 Marks rule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90%+ gets 30, … , below 60% gets 0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 – 30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 – 60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A – 105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B – 105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student retaking a course can not get a grade above B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strips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Data (Take a narration)</a:t>
            </a:r>
            <a:endParaRPr/>
          </a:p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533400" y="914400"/>
            <a:ext cx="83645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Course of events</a:t>
            </a:r>
            <a:endParaRPr/>
          </a:p>
        </p:txBody>
      </p:sp>
      <p:graphicFrame>
        <p:nvGraphicFramePr>
          <p:cNvPr id="398" name="Google Shape;398;p19"/>
          <p:cNvGraphicFramePr/>
          <p:nvPr/>
        </p:nvGraphicFramePr>
        <p:xfrm>
          <a:off x="381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267200"/>
                <a:gridCol w="426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Action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Response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1: Teacher calculates the attendance marks for each student of that course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2: Teacher selects best three 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3: Teacher calculates the total 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4: Teacher enters the marks of attendance, class tests, section A and section B of a student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5: System finds the total marks, the percentage of marks, the grade and grade point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Repeat step 4 and 5 until the actor does either of the following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Subsystems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Admission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and Coursework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Fees and Scholarships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Hall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Salary, Leave and </a:t>
            </a:r>
            <a:r>
              <a:rPr lang="en-US"/>
              <a:t>Holiday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Departmental Subsystem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/>
          </a:p>
        </p:txBody>
      </p:sp>
    </p:spTree>
  </p:cSld>
  <p:clrMapOvr>
    <a:masterClrMapping/>
  </p:clrMapOvr>
  <p:transition spd="slow">
    <p:strips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Data (Identify Nouns)</a:t>
            </a:r>
            <a:endParaRPr/>
          </a:p>
        </p:txBody>
      </p:sp>
      <p:sp>
        <p:nvSpPr>
          <p:cNvPr id="405" name="Google Shape;405;p20"/>
          <p:cNvSpPr txBox="1"/>
          <p:nvPr>
            <p:ph idx="1" type="body"/>
          </p:nvPr>
        </p:nvSpPr>
        <p:spPr>
          <a:xfrm>
            <a:off x="533400" y="914400"/>
            <a:ext cx="83645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Course of events</a:t>
            </a:r>
            <a:endParaRPr/>
          </a:p>
        </p:txBody>
      </p:sp>
      <p:graphicFrame>
        <p:nvGraphicFramePr>
          <p:cNvPr id="406" name="Google Shape;406;p20"/>
          <p:cNvGraphicFramePr/>
          <p:nvPr/>
        </p:nvGraphicFramePr>
        <p:xfrm>
          <a:off x="381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267200"/>
                <a:gridCol w="426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Action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Response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1: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calculates the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attendance marks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each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that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2: Teacher selects best three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test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3: Teacher calculates the total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4: Teacher enters the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marks of attendance, class tests, section A and section B of a student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5: System finds the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marks, the percentage of marks, the grade and grade point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Repeat step 4 and 5 until the actor does either of the following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21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Data (Refine the choice: </a:t>
            </a:r>
            <a:r>
              <a:rPr b="1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13" name="Google Shape;413;p21"/>
          <p:cNvSpPr txBox="1"/>
          <p:nvPr>
            <p:ph idx="1" type="body"/>
          </p:nvPr>
        </p:nvSpPr>
        <p:spPr>
          <a:xfrm>
            <a:off x="533400" y="914400"/>
            <a:ext cx="83645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Course of events</a:t>
            </a:r>
            <a:endParaRPr/>
          </a:p>
        </p:txBody>
      </p:sp>
      <p:graphicFrame>
        <p:nvGraphicFramePr>
          <p:cNvPr id="414" name="Google Shape;414;p21"/>
          <p:cNvGraphicFramePr/>
          <p:nvPr/>
        </p:nvGraphicFramePr>
        <p:xfrm>
          <a:off x="381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267200"/>
                <a:gridCol w="426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Action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Response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1: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calculates the </a:t>
                      </a: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attendance marks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each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that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2: Teacher selects best three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test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3: Teacher calculates the total </a:t>
                      </a: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4: Teacher enters the </a:t>
                      </a: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marks of attendance, class tests, section A and section B of a student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5: System finds the </a:t>
                      </a: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marks, the percentage of marks, the grade and grade point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Repeat step 4 and 5 until the actor does either of the following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22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Data (Refine More: Identify </a:t>
            </a:r>
            <a:r>
              <a:rPr b="1" i="0" lang="en-US" sz="24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redundancy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21" name="Google Shape;421;p22"/>
          <p:cNvSpPr txBox="1"/>
          <p:nvPr>
            <p:ph idx="1" type="body"/>
          </p:nvPr>
        </p:nvSpPr>
        <p:spPr>
          <a:xfrm>
            <a:off x="533400" y="914400"/>
            <a:ext cx="83645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Course of events</a:t>
            </a:r>
            <a:endParaRPr/>
          </a:p>
        </p:txBody>
      </p:sp>
      <p:graphicFrame>
        <p:nvGraphicFramePr>
          <p:cNvPr id="422" name="Google Shape;422;p22"/>
          <p:cNvGraphicFramePr/>
          <p:nvPr/>
        </p:nvGraphicFramePr>
        <p:xfrm>
          <a:off x="38100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267200"/>
                <a:gridCol w="4267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Action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Response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1: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calculates the </a:t>
                      </a: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attendance marks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each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that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course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2: Teacher selects best three </a:t>
                      </a:r>
                      <a:r>
                        <a:rPr b="1" i="0" lang="en-US" sz="2400" u="none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test</a:t>
                      </a: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3: Teacher calculates the total </a:t>
                      </a: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4: Teacher enters the </a:t>
                      </a: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marks of attendance, class tests, section A and section B of a student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 5: System finds the </a:t>
                      </a:r>
                      <a:r>
                        <a:rPr b="1" i="0" lang="en-US" sz="2400" u="none">
                          <a:solidFill>
                            <a:srgbClr val="FF00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marks, the percentage of marks, the grade and grade point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6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Repeat step 4 and 5 until the actor does either of the following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23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sources of data</a:t>
            </a:r>
            <a:endParaRPr/>
          </a:p>
        </p:txBody>
      </p:sp>
      <p:sp>
        <p:nvSpPr>
          <p:cNvPr id="429" name="Google Shape;429;p23"/>
          <p:cNvSpPr txBox="1"/>
          <p:nvPr>
            <p:ph idx="1" type="body"/>
          </p:nvPr>
        </p:nvSpPr>
        <p:spPr>
          <a:xfrm>
            <a:off x="779462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Rules: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Attendance Marks rule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90%+ gets 30, … , below 60% gets 0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Attendance – 30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Test – 60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A – 105</a:t>
            </a:r>
            <a:endParaRPr/>
          </a:p>
          <a:p>
            <a:pPr indent="-381000" lvl="2" marL="1295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B – 105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student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retaking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course can not get a grade above B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from other fields as well</a:t>
            </a: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4800600" y="304800"/>
            <a:ext cx="3733800" cy="12192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mapping rule must be in the database</a:t>
            </a: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5410200" y="4572000"/>
            <a:ext cx="3733800" cy="1219200"/>
          </a:xfrm>
          <a:prstGeom prst="wedgeEllipseCallout">
            <a:avLst>
              <a:gd fmla="val -5905" name="adj1"/>
              <a:gd fmla="val 84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Attribute Needed</a:t>
            </a:r>
            <a:endParaRPr/>
          </a:p>
        </p:txBody>
      </p:sp>
    </p:spTree>
  </p:cSld>
  <p:clrMapOvr>
    <a:masterClrMapping/>
  </p:clrMapOvr>
  <p:transition spd="slow">
    <p:strips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p24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example: Use-Case Model Diagram</a:t>
            </a:r>
            <a:endParaRPr/>
          </a:p>
        </p:txBody>
      </p:sp>
      <p:pic>
        <p:nvPicPr>
          <p:cNvPr descr="whi74173_0711" id="439" name="Google Shape;4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20725"/>
            <a:ext cx="8610600" cy="58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strips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25"/>
          <p:cNvSpPr txBox="1"/>
          <p:nvPr>
            <p:ph type="title"/>
          </p:nvPr>
        </p:nvSpPr>
        <p:spPr>
          <a:xfrm>
            <a:off x="457200" y="228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Business Requirements Use-Case Narratives</a:t>
            </a:r>
            <a:endParaRPr/>
          </a:p>
        </p:txBody>
      </p:sp>
      <p:sp>
        <p:nvSpPr>
          <p:cNvPr id="447" name="Google Shape;447;p25"/>
          <p:cNvSpPr txBox="1"/>
          <p:nvPr>
            <p:ph idx="1" type="body"/>
          </p:nvPr>
        </p:nvSpPr>
        <p:spPr>
          <a:xfrm>
            <a:off x="533400" y="914400"/>
            <a:ext cx="8364537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first at high level to quickly obtain an understanding of the events and magnitude of the system.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expand to a fully-documented business requirement narrative.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the use case’s typical course of events and its alternate courses.</a:t>
            </a:r>
            <a:endParaRPr/>
          </a:p>
        </p:txBody>
      </p:sp>
    </p:spTree>
  </p:cSld>
  <p:clrMapOvr>
    <a:masterClrMapping/>
  </p:clrMapOvr>
  <p:transition spd="slow">
    <p:strips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4" name="Google Shape;454;p26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High-Level Version of a Use-Case Narrative</a:t>
            </a:r>
            <a:endParaRPr/>
          </a:p>
        </p:txBody>
      </p:sp>
      <p:pic>
        <p:nvPicPr>
          <p:cNvPr descr="whi74173_0712" id="455" name="Google Shape;4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9787"/>
            <a:ext cx="9144000" cy="545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strips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27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Expanded Version of a Use-Case Narrative</a:t>
            </a:r>
            <a:endParaRPr/>
          </a:p>
        </p:txBody>
      </p:sp>
      <p:pic>
        <p:nvPicPr>
          <p:cNvPr descr="whi74173_0713a" id="463" name="Google Shape;463;p27"/>
          <p:cNvPicPr preferRelativeResize="0"/>
          <p:nvPr/>
        </p:nvPicPr>
        <p:blipFill rotWithShape="1">
          <a:blip r:embed="rId3">
            <a:alphaModFix/>
          </a:blip>
          <a:srcRect b="47222" l="0" r="0" t="0"/>
          <a:stretch/>
        </p:blipFill>
        <p:spPr>
          <a:xfrm>
            <a:off x="0" y="774700"/>
            <a:ext cx="9144000" cy="550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7"/>
          <p:cNvSpPr txBox="1"/>
          <p:nvPr/>
        </p:nvSpPr>
        <p:spPr>
          <a:xfrm>
            <a:off x="6591300" y="6202362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continued</a:t>
            </a:r>
            <a:endParaRPr/>
          </a:p>
        </p:txBody>
      </p:sp>
    </p:spTree>
  </p:cSld>
  <p:clrMapOvr>
    <a:masterClrMapping/>
  </p:clrMapOvr>
  <p:transition spd="slow">
    <p:strips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28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Expanded Version of a Use-Case Narrative (cont)</a:t>
            </a:r>
            <a:endParaRPr/>
          </a:p>
        </p:txBody>
      </p:sp>
      <p:pic>
        <p:nvPicPr>
          <p:cNvPr descr="whi74173_0713a" id="472" name="Google Shape;472;p28"/>
          <p:cNvPicPr preferRelativeResize="0"/>
          <p:nvPr/>
        </p:nvPicPr>
        <p:blipFill rotWithShape="1">
          <a:blip r:embed="rId3">
            <a:alphaModFix/>
          </a:blip>
          <a:srcRect b="0" l="0" r="0" t="52776"/>
          <a:stretch/>
        </p:blipFill>
        <p:spPr>
          <a:xfrm>
            <a:off x="0" y="990600"/>
            <a:ext cx="9144000" cy="5091112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8"/>
          <p:cNvSpPr txBox="1"/>
          <p:nvPr/>
        </p:nvSpPr>
        <p:spPr>
          <a:xfrm>
            <a:off x="6591300" y="6202362"/>
            <a:ext cx="1000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rPr b="0" i="0" lang="en-US" sz="18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continued</a:t>
            </a:r>
            <a:endParaRPr/>
          </a:p>
        </p:txBody>
      </p:sp>
    </p:spTree>
  </p:cSld>
  <p:clrMapOvr>
    <a:masterClrMapping/>
  </p:clrMapOvr>
  <p:transition spd="slow">
    <p:strips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0" name="Google Shape;480;p29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Expanded Version of a Use-Case Narrative (cont)</a:t>
            </a:r>
            <a:endParaRPr/>
          </a:p>
        </p:txBody>
      </p:sp>
      <p:pic>
        <p:nvPicPr>
          <p:cNvPr descr="whi74173_0713b" id="481" name="Google Shape;4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85800"/>
            <a:ext cx="8610600" cy="5907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strips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Subsystem Actors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533400" y="914400"/>
            <a:ext cx="3581400" cy="553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Examinee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Accepted Student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Setter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Moderator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Invigilator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 Controller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4495800" y="914400"/>
            <a:ext cx="4038600" cy="534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 Control Office Employee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Registrar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 section employee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Complex employee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Complex Doctor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strips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Use-Cases for Admission Subsystem</a:t>
            </a:r>
            <a:endParaRPr/>
          </a:p>
        </p:txBody>
      </p:sp>
      <p:graphicFrame>
        <p:nvGraphicFramePr>
          <p:cNvPr id="134" name="Google Shape;134;p4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097775"/>
                <a:gridCol w="4266750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Use-Case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Distribute Form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Applicant, Accounts section Employee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Submit Form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Applicant, Accounts section Employee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 employee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Question Setter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Controller, 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Question Moderator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Controller, 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Invigilator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Controller, Teacher, Staff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Examiner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Controller, 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Sit for exam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Examinee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 Exam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Invigilator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Use-Cases for Admission Subsystem</a:t>
            </a:r>
            <a:endParaRPr/>
          </a:p>
        </p:txBody>
      </p:sp>
      <p:graphicFrame>
        <p:nvGraphicFramePr>
          <p:cNvPr id="141" name="Google Shape;141;p5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183050"/>
                <a:gridCol w="4181475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Use-Case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Question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 Setter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 Question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 Moderator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Examiner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Prepare Result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 Employee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Result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 Choice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Accepted Students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 out choice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 Employee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 Medical Checkup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Accepted student, Med Officer, Med Employee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 from Waiting List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Time, Exam Control Office Employee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6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Use-Cases for Registration and Coursework Subsystem</a:t>
            </a:r>
            <a:endParaRPr/>
          </a:p>
        </p:txBody>
      </p:sp>
      <p:graphicFrame>
        <p:nvGraphicFramePr>
          <p:cNvPr id="148" name="Google Shape;148;p6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183050"/>
                <a:gridCol w="4181475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Use-Case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 Fee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Registrar Office, Bank Teller, Hall Clerk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Adviser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Prepare Student List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Registrar Office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Student List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Teacher, Lab Attendant, 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7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Use-Cases for Registration and Coursework Subsystem</a:t>
            </a:r>
            <a:endParaRPr/>
          </a:p>
        </p:txBody>
      </p:sp>
      <p:graphicFrame>
        <p:nvGraphicFramePr>
          <p:cNvPr id="155" name="Google Shape;155;p7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183050"/>
                <a:gridCol w="4181475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Use-Case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Issue Instrument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Lab Attendant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Instrument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Lab Attendant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 Notice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Teacher, Head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Notice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Teacher, Student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8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Use-Cases for Registration and Coursework Subsystem</a:t>
            </a:r>
            <a:endParaRPr/>
          </a:p>
        </p:txBody>
      </p:sp>
      <p:graphicFrame>
        <p:nvGraphicFramePr>
          <p:cNvPr id="162" name="Google Shape;162;p8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183050"/>
                <a:gridCol w="4181475"/>
              </a:tblGrid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Use-Case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Teacher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BUGS, 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Prepare Routine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Routine Committee, BUGS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Routine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Routine Committee, Head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Routine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Teacher, Lab Attendant, Others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Attend 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Class Test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Sit for Class Test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 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Class Test Marks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Head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7696200" y="6629400"/>
            <a:ext cx="1066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9"/>
          <p:cNvSpPr txBox="1"/>
          <p:nvPr>
            <p:ph type="title"/>
          </p:nvPr>
        </p:nvSpPr>
        <p:spPr>
          <a:xfrm>
            <a:off x="533400" y="2286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Use-Cases for Exam Subsystem</a:t>
            </a:r>
            <a:endParaRPr/>
          </a:p>
        </p:txBody>
      </p:sp>
      <p:graphicFrame>
        <p:nvGraphicFramePr>
          <p:cNvPr id="169" name="Google Shape;169;p9"/>
          <p:cNvGraphicFramePr/>
          <p:nvPr/>
        </p:nvGraphicFramePr>
        <p:xfrm>
          <a:off x="5334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{0ABD8E9B-66AF-4110-B345-84093700839C}</a:tableStyleId>
              </a:tblPr>
              <a:tblGrid>
                <a:gridCol w="4183050"/>
                <a:gridCol w="4181475"/>
              </a:tblGrid>
              <a:tr h="520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Use-Case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Actors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Examiner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BUGS, 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Question Scrutinizer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BUGS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 Scrutinizer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BUGS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Question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Scrutinize Question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Teacher, Head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 Question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Schedule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 Control Office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View Schedule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Teacher, Others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 change in schedule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Student, Teacher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strips/>
  </p:transition>
</p:sld>
</file>

<file path=ppt/theme/theme1.xml><?xml version="1.0" encoding="utf-8"?>
<a:theme xmlns:a="http://schemas.openxmlformats.org/drawingml/2006/main" xmlns:r="http://schemas.openxmlformats.org/officeDocument/2006/relationships" name="3_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template">
  <a:themeElements>
    <a:clrScheme name="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2006-07-01T06:32:06Z</dcterms:created>
  <dc:creator>A</dc:creator>
</cp:coreProperties>
</file>