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hi8LmvzSD57ON2QAJ0KA3szF1h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  <a:defRPr b="1">
                <a:solidFill>
                  <a:srgbClr val="0033CC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628650" y="1216479"/>
            <a:ext cx="7886700" cy="4960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ꟷ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type="ctrTitle"/>
          </p:nvPr>
        </p:nvSpPr>
        <p:spPr>
          <a:xfrm>
            <a:off x="1143000" y="1124530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95" name="Google Shape;95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633845" y="14700"/>
            <a:ext cx="78867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633845" y="1118507"/>
            <a:ext cx="7886700" cy="5061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623888" y="1712423"/>
            <a:ext cx="78867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500"/>
              <a:buFont typeface="Calibri"/>
              <a:buNone/>
              <a:defRPr b="0"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623888" y="455263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633845" y="14700"/>
            <a:ext cx="78867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633845" y="1828801"/>
            <a:ext cx="38862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4629150" y="1828801"/>
            <a:ext cx="38862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7"/>
          <p:cNvSpPr txBox="1"/>
          <p:nvPr>
            <p:ph idx="12" type="sldNum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633845" y="1681851"/>
            <a:ext cx="386715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633845" y="2507551"/>
            <a:ext cx="386715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4629150" y="1681851"/>
            <a:ext cx="38862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1" name="Google Shape;121;p28"/>
          <p:cNvSpPr txBox="1"/>
          <p:nvPr>
            <p:ph idx="4" type="body"/>
          </p:nvPr>
        </p:nvSpPr>
        <p:spPr>
          <a:xfrm>
            <a:off x="4629150" y="2507551"/>
            <a:ext cx="38862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28"/>
          <p:cNvSpPr txBox="1"/>
          <p:nvPr>
            <p:ph type="title"/>
          </p:nvPr>
        </p:nvSpPr>
        <p:spPr>
          <a:xfrm>
            <a:off x="633845" y="14700"/>
            <a:ext cx="78867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2" type="sldNum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29"/>
          <p:cNvSpPr txBox="1"/>
          <p:nvPr>
            <p:ph type="title"/>
          </p:nvPr>
        </p:nvSpPr>
        <p:spPr>
          <a:xfrm>
            <a:off x="633845" y="14700"/>
            <a:ext cx="78867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2" type="sldNum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type="title"/>
          </p:nvPr>
        </p:nvSpPr>
        <p:spPr>
          <a:xfrm>
            <a:off x="630936" y="457201"/>
            <a:ext cx="294894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1" type="body"/>
          </p:nvPr>
        </p:nvSpPr>
        <p:spPr>
          <a:xfrm>
            <a:off x="3886200" y="990600"/>
            <a:ext cx="462915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/>
        </p:txBody>
      </p:sp>
      <p:sp>
        <p:nvSpPr>
          <p:cNvPr id="138" name="Google Shape;138;p31"/>
          <p:cNvSpPr txBox="1"/>
          <p:nvPr>
            <p:ph idx="2" type="body"/>
          </p:nvPr>
        </p:nvSpPr>
        <p:spPr>
          <a:xfrm>
            <a:off x="630936" y="2057399"/>
            <a:ext cx="294894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39" name="Google Shape;139;p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1"/>
          <p:cNvSpPr txBox="1"/>
          <p:nvPr>
            <p:ph idx="12" type="sldNum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/>
          <p:nvPr>
            <p:ph type="title"/>
          </p:nvPr>
        </p:nvSpPr>
        <p:spPr>
          <a:xfrm>
            <a:off x="630936" y="457200"/>
            <a:ext cx="29489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2"/>
          <p:cNvSpPr/>
          <p:nvPr>
            <p:ph idx="2" type="pic"/>
          </p:nvPr>
        </p:nvSpPr>
        <p:spPr>
          <a:xfrm>
            <a:off x="3886200" y="990600"/>
            <a:ext cx="462915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630936" y="2057400"/>
            <a:ext cx="294894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46" name="Google Shape;146;p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2"/>
          <p:cNvSpPr txBox="1"/>
          <p:nvPr>
            <p:ph idx="12" type="sldNum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633845" y="14700"/>
            <a:ext cx="78867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3"/>
          <p:cNvSpPr txBox="1"/>
          <p:nvPr>
            <p:ph idx="1" type="body"/>
          </p:nvPr>
        </p:nvSpPr>
        <p:spPr>
          <a:xfrm rot="5400000">
            <a:off x="2046380" y="-294028"/>
            <a:ext cx="5061631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52" name="Google Shape;152;p3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 rot="5400000">
            <a:off x="4623594" y="2280443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 rot="5400000">
            <a:off x="623094" y="365919"/>
            <a:ext cx="5811837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7" name="Google Shape;47;p1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3" name="Google Shape;63;p1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4" name="Google Shape;64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1"/>
          <p:cNvSpPr txBox="1"/>
          <p:nvPr/>
        </p:nvSpPr>
        <p:spPr>
          <a:xfrm>
            <a:off x="0" y="6692348"/>
            <a:ext cx="9144001" cy="165652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8305800" y="6262916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633845" y="14700"/>
            <a:ext cx="78867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633845" y="1118507"/>
            <a:ext cx="7886700" cy="5061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25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25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2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82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82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82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82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82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82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82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82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-03.ibm.com/software/products/en/ratirosefami" TargetMode="External"/><Relationship Id="rId4" Type="http://schemas.openxmlformats.org/officeDocument/2006/relationships/hyperlink" Target="http://argouml.tigris.org/" TargetMode="External"/><Relationship Id="rId5" Type="http://schemas.openxmlformats.org/officeDocument/2006/relationships/hyperlink" Target="http://alexdp.free.fr/violetumleditor/page.php" TargetMode="External"/><Relationship Id="rId6" Type="http://schemas.openxmlformats.org/officeDocument/2006/relationships/hyperlink" Target="http://www.visual-paradigm.com/solution/freeumltool/" TargetMode="External"/><Relationship Id="rId7" Type="http://schemas.openxmlformats.org/officeDocument/2006/relationships/hyperlink" Target="http://staruml.io/" TargetMode="External"/><Relationship Id="rId8" Type="http://schemas.openxmlformats.org/officeDocument/2006/relationships/hyperlink" Target="http://www.umlet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Sequence diagrams</a:t>
            </a:r>
            <a:endParaRPr/>
          </a:p>
        </p:txBody>
      </p:sp>
      <p:sp>
        <p:nvSpPr>
          <p:cNvPr id="166" name="Google Shape;166;p1"/>
          <p:cNvSpPr txBox="1"/>
          <p:nvPr>
            <p:ph idx="1" type="body"/>
          </p:nvPr>
        </p:nvSpPr>
        <p:spPr>
          <a:xfrm>
            <a:off x="628650" y="1216479"/>
            <a:ext cx="7886700" cy="4960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Sequence diagram</a:t>
            </a:r>
            <a:r>
              <a:rPr lang="en-US" sz="2400"/>
              <a:t>: an “interaction diagram” that models a single scenario executing in a system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9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Shows what messages are sent and when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9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Visualizes the execution sequences of an use case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UML editors</a:t>
            </a:r>
            <a:endParaRPr/>
          </a:p>
        </p:txBody>
      </p:sp>
      <p:sp>
        <p:nvSpPr>
          <p:cNvPr id="263" name="Google Shape;263;p10"/>
          <p:cNvSpPr txBox="1"/>
          <p:nvPr>
            <p:ph idx="1" type="body"/>
          </p:nvPr>
        </p:nvSpPr>
        <p:spPr>
          <a:xfrm>
            <a:off x="628650" y="1216479"/>
            <a:ext cx="7886700" cy="4960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Rational Rose (commercial):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http://www-03.ibm.com/software/products/en/ratirosefami</a:t>
            </a:r>
            <a:r>
              <a:rPr lang="en-US"/>
              <a:t> 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ArgoUML: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http://argouml.tigris.org/</a:t>
            </a:r>
            <a:r>
              <a:rPr lang="en-US"/>
              <a:t> 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Violet: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http://alexdp.free.fr/violetumleditor/page.php</a:t>
            </a:r>
            <a:r>
              <a:rPr lang="en-US"/>
              <a:t> 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Visual Pardigm (commercial):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http://www.visual-paradigm.com/solution/freeumltool/</a:t>
            </a:r>
            <a:r>
              <a:rPr lang="en-US"/>
              <a:t> 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StarUML: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http://staruml.io/</a:t>
            </a:r>
            <a:r>
              <a:rPr lang="en-US"/>
              <a:t> 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UMLet: </a:t>
            </a:r>
            <a:r>
              <a:rPr lang="en-US" u="sng">
                <a:solidFill>
                  <a:schemeClr val="hlink"/>
                </a:solidFill>
                <a:hlinkClick r:id="rId8"/>
              </a:rPr>
              <a:t>http://www.umlet.com/</a:t>
            </a:r>
            <a:r>
              <a:rPr lang="en-US"/>
              <a:t> 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"/>
          <p:cNvPicPr preferRelativeResize="0"/>
          <p:nvPr/>
        </p:nvPicPr>
        <p:blipFill rotWithShape="1">
          <a:blip r:embed="rId3">
            <a:alphaModFix/>
          </a:blip>
          <a:srcRect b="0" l="2508" r="0" t="0"/>
          <a:stretch/>
        </p:blipFill>
        <p:spPr>
          <a:xfrm>
            <a:off x="4942799" y="914400"/>
            <a:ext cx="3857447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Key parts of a sequence diagram</a:t>
            </a:r>
            <a:endParaRPr/>
          </a:p>
        </p:txBody>
      </p:sp>
      <p:sp>
        <p:nvSpPr>
          <p:cNvPr id="173" name="Google Shape;173;p2"/>
          <p:cNvSpPr txBox="1"/>
          <p:nvPr>
            <p:ph idx="1" type="body"/>
          </p:nvPr>
        </p:nvSpPr>
        <p:spPr>
          <a:xfrm>
            <a:off x="628650" y="1216479"/>
            <a:ext cx="4476750" cy="4960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en-US"/>
              <a:t>Participant: </a:t>
            </a:r>
            <a:r>
              <a:rPr lang="en-US"/>
              <a:t>an object or an entity; the sequence diagram actor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sequence diagram starts with an unattached "found message" arrow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en-US"/>
              <a:t>Message: </a:t>
            </a:r>
            <a:r>
              <a:rPr lang="en-US"/>
              <a:t>communication between objects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Axes in a sequence diagram: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b="1" lang="en-US"/>
              <a:t>horizontal: </a:t>
            </a:r>
            <a:r>
              <a:rPr lang="en-US"/>
              <a:t>which participant is acting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b="1" lang="en-US"/>
              <a:t>vertical: </a:t>
            </a:r>
            <a:r>
              <a:rPr lang="en-US"/>
              <a:t>time (↓ forward in time)</a:t>
            </a:r>
            <a:endParaRPr/>
          </a:p>
        </p:txBody>
      </p:sp>
      <p:pic>
        <p:nvPicPr>
          <p:cNvPr id="174" name="Google Shape;17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985838"/>
            <a:ext cx="3726926" cy="44243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"/>
          <p:cNvCxnSpPr/>
          <p:nvPr/>
        </p:nvCxnSpPr>
        <p:spPr>
          <a:xfrm flipH="1" rot="10800000">
            <a:off x="4604657" y="2209800"/>
            <a:ext cx="805543" cy="171504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76" name="Google Shape;176;p2"/>
          <p:cNvCxnSpPr/>
          <p:nvPr/>
        </p:nvCxnSpPr>
        <p:spPr>
          <a:xfrm>
            <a:off x="4800600" y="2812223"/>
            <a:ext cx="2070922" cy="7177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77" name="Google Shape;177;p2"/>
          <p:cNvCxnSpPr/>
          <p:nvPr/>
        </p:nvCxnSpPr>
        <p:spPr>
          <a:xfrm flipH="1" rot="10800000">
            <a:off x="4459517" y="4207689"/>
            <a:ext cx="1788883" cy="126267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78" name="Google Shape;178;p2"/>
          <p:cNvCxnSpPr/>
          <p:nvPr/>
        </p:nvCxnSpPr>
        <p:spPr>
          <a:xfrm>
            <a:off x="4648885" y="1416366"/>
            <a:ext cx="1294715" cy="95701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Sequence diagram from a use case</a:t>
            </a:r>
            <a:endParaRPr/>
          </a:p>
        </p:txBody>
      </p:sp>
      <p:sp>
        <p:nvSpPr>
          <p:cNvPr id="184" name="Google Shape;184;p3"/>
          <p:cNvSpPr txBox="1"/>
          <p:nvPr>
            <p:ph idx="1" type="body"/>
          </p:nvPr>
        </p:nvSpPr>
        <p:spPr>
          <a:xfrm>
            <a:off x="228600" y="1219200"/>
            <a:ext cx="3962400" cy="4960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-US"/>
              <a:t>The user presses the “check email” button.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-US"/>
              <a:t>The client first sends all unsent email to the server.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-US"/>
              <a:t>After receiving an acknowledgement, the client asks the server if there is any new email.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-US"/>
              <a:t>If so, it downloads the new email.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-US"/>
              <a:t>Next, it deletes old thrashed email from the server.</a:t>
            </a:r>
            <a:endParaRPr/>
          </a:p>
        </p:txBody>
      </p:sp>
      <p:sp>
        <p:nvSpPr>
          <p:cNvPr id="185" name="Google Shape;185;p3"/>
          <p:cNvSpPr/>
          <p:nvPr/>
        </p:nvSpPr>
        <p:spPr>
          <a:xfrm>
            <a:off x="4800600" y="1371600"/>
            <a:ext cx="1143000" cy="381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:Client</a:t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7620000" y="1371600"/>
            <a:ext cx="1143000" cy="381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:Server</a:t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p3"/>
          <p:cNvCxnSpPr>
            <a:stCxn id="185" idx="2"/>
          </p:cNvCxnSpPr>
          <p:nvPr/>
        </p:nvCxnSpPr>
        <p:spPr>
          <a:xfrm>
            <a:off x="5372100" y="1752600"/>
            <a:ext cx="0" cy="419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88" name="Google Shape;188;p3"/>
          <p:cNvCxnSpPr>
            <a:stCxn id="186" idx="2"/>
          </p:cNvCxnSpPr>
          <p:nvPr/>
        </p:nvCxnSpPr>
        <p:spPr>
          <a:xfrm>
            <a:off x="8191500" y="1752600"/>
            <a:ext cx="0" cy="4042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89" name="Google Shape;189;p3"/>
          <p:cNvSpPr/>
          <p:nvPr/>
        </p:nvSpPr>
        <p:spPr>
          <a:xfrm>
            <a:off x="5257800" y="2209800"/>
            <a:ext cx="228600" cy="3505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"/>
          <p:cNvSpPr/>
          <p:nvPr/>
        </p:nvSpPr>
        <p:spPr>
          <a:xfrm>
            <a:off x="8077200" y="2255286"/>
            <a:ext cx="228600" cy="419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"/>
          <p:cNvSpPr/>
          <p:nvPr/>
        </p:nvSpPr>
        <p:spPr>
          <a:xfrm>
            <a:off x="8077200" y="3087073"/>
            <a:ext cx="228600" cy="419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"/>
          <p:cNvSpPr/>
          <p:nvPr/>
        </p:nvSpPr>
        <p:spPr>
          <a:xfrm>
            <a:off x="8077200" y="4048320"/>
            <a:ext cx="228600" cy="419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"/>
          <p:cNvSpPr/>
          <p:nvPr/>
        </p:nvSpPr>
        <p:spPr>
          <a:xfrm>
            <a:off x="8082643" y="4952999"/>
            <a:ext cx="228600" cy="485581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p3"/>
          <p:cNvCxnSpPr/>
          <p:nvPr/>
        </p:nvCxnSpPr>
        <p:spPr>
          <a:xfrm>
            <a:off x="5486400" y="2255286"/>
            <a:ext cx="2590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5" name="Google Shape;195;p3"/>
          <p:cNvCxnSpPr/>
          <p:nvPr/>
        </p:nvCxnSpPr>
        <p:spPr>
          <a:xfrm rot="10800000">
            <a:off x="5486400" y="2590800"/>
            <a:ext cx="2590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196" name="Google Shape;196;p3"/>
          <p:cNvCxnSpPr/>
          <p:nvPr/>
        </p:nvCxnSpPr>
        <p:spPr>
          <a:xfrm>
            <a:off x="5486400" y="3087073"/>
            <a:ext cx="2590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7" name="Google Shape;197;p3"/>
          <p:cNvCxnSpPr/>
          <p:nvPr/>
        </p:nvCxnSpPr>
        <p:spPr>
          <a:xfrm>
            <a:off x="5486400" y="4048708"/>
            <a:ext cx="2590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8" name="Google Shape;198;p3"/>
          <p:cNvCxnSpPr/>
          <p:nvPr/>
        </p:nvCxnSpPr>
        <p:spPr>
          <a:xfrm>
            <a:off x="5486400" y="4953000"/>
            <a:ext cx="2590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9" name="Google Shape;199;p3"/>
          <p:cNvCxnSpPr/>
          <p:nvPr/>
        </p:nvCxnSpPr>
        <p:spPr>
          <a:xfrm rot="10800000">
            <a:off x="5486400" y="3429000"/>
            <a:ext cx="2590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00" name="Google Shape;200;p3"/>
          <p:cNvCxnSpPr/>
          <p:nvPr/>
        </p:nvCxnSpPr>
        <p:spPr>
          <a:xfrm rot="10800000">
            <a:off x="5486400" y="4419600"/>
            <a:ext cx="2590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01" name="Google Shape;201;p3"/>
          <p:cNvCxnSpPr/>
          <p:nvPr/>
        </p:nvCxnSpPr>
        <p:spPr>
          <a:xfrm rot="10800000">
            <a:off x="5486400" y="5362769"/>
            <a:ext cx="2590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02" name="Google Shape;202;p3"/>
          <p:cNvCxnSpPr/>
          <p:nvPr/>
        </p:nvCxnSpPr>
        <p:spPr>
          <a:xfrm>
            <a:off x="4114800" y="2209800"/>
            <a:ext cx="114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203" name="Google Shape;203;p3"/>
          <p:cNvSpPr txBox="1"/>
          <p:nvPr/>
        </p:nvSpPr>
        <p:spPr>
          <a:xfrm>
            <a:off x="4119792" y="1884499"/>
            <a:ext cx="111601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checkEmail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"/>
          <p:cNvSpPr txBox="1"/>
          <p:nvPr/>
        </p:nvSpPr>
        <p:spPr>
          <a:xfrm>
            <a:off x="5988484" y="1947445"/>
            <a:ext cx="16334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sendUnsentEmail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"/>
          <p:cNvSpPr txBox="1"/>
          <p:nvPr/>
        </p:nvSpPr>
        <p:spPr>
          <a:xfrm>
            <a:off x="6280944" y="2755358"/>
            <a:ext cx="99636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newEmail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"/>
          <p:cNvSpPr txBox="1"/>
          <p:nvPr/>
        </p:nvSpPr>
        <p:spPr>
          <a:xfrm>
            <a:off x="6344680" y="3129519"/>
            <a:ext cx="94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"/>
          <p:cNvSpPr txBox="1"/>
          <p:nvPr/>
        </p:nvSpPr>
        <p:spPr>
          <a:xfrm>
            <a:off x="5824163" y="3700352"/>
            <a:ext cx="18880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[newEmail] getEmail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"/>
          <p:cNvSpPr txBox="1"/>
          <p:nvPr/>
        </p:nvSpPr>
        <p:spPr>
          <a:xfrm>
            <a:off x="6122877" y="4621215"/>
            <a:ext cx="14573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deleteOldEmail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Syntax: Representing objects</a:t>
            </a:r>
            <a:endParaRPr/>
          </a:p>
        </p:txBody>
      </p:sp>
      <p:sp>
        <p:nvSpPr>
          <p:cNvPr id="214" name="Google Shape;214;p4"/>
          <p:cNvSpPr txBox="1"/>
          <p:nvPr>
            <p:ph idx="1" type="body"/>
          </p:nvPr>
        </p:nvSpPr>
        <p:spPr>
          <a:xfrm>
            <a:off x="381000" y="2443064"/>
            <a:ext cx="4400550" cy="365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An </a:t>
            </a:r>
            <a:r>
              <a:rPr b="1" lang="en-US"/>
              <a:t>object</a:t>
            </a:r>
            <a:r>
              <a:rPr lang="en-US"/>
              <a:t>: a </a:t>
            </a:r>
            <a:r>
              <a:rPr b="1" lang="en-US"/>
              <a:t>box </a:t>
            </a:r>
            <a:r>
              <a:rPr lang="en-US"/>
              <a:t>with an underlined label that specifies the object type, and optionally the object name.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Write the object's name if it clarifies the diagram.</a:t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12121"/>
              </a:buClr>
              <a:buSzPts val="2000"/>
              <a:buChar char="•"/>
            </a:pPr>
            <a:r>
              <a:rPr lang="en-US" sz="2000">
                <a:solidFill>
                  <a:srgbClr val="212121"/>
                </a:solidFill>
              </a:rPr>
              <a:t>An object's "life line" is represented by a dashed vertical line.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800"/>
              <a:buChar char="ꟷ"/>
            </a:pPr>
            <a:r>
              <a:rPr lang="en-US">
                <a:solidFill>
                  <a:srgbClr val="000000"/>
                </a:solidFill>
              </a:rPr>
              <a:t>Represents the life span of the object during the scenario being modeled</a:t>
            </a:r>
            <a:endParaRPr/>
          </a:p>
        </p:txBody>
      </p:sp>
      <p:sp>
        <p:nvSpPr>
          <p:cNvPr id="215" name="Google Shape;215;p4"/>
          <p:cNvSpPr txBox="1"/>
          <p:nvPr/>
        </p:nvSpPr>
        <p:spPr>
          <a:xfrm>
            <a:off x="685800" y="1504919"/>
            <a:ext cx="3429000" cy="400110"/>
          </a:xfrm>
          <a:prstGeom prst="rect">
            <a:avLst/>
          </a:prstGeom>
          <a:solidFill>
            <a:srgbClr val="DDEAF6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Objectname:classname</a:t>
            </a:r>
            <a:endParaRPr b="0" i="0" sz="20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1769609"/>
            <a:ext cx="3968785" cy="3648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4"/>
          <p:cNvCxnSpPr/>
          <p:nvPr/>
        </p:nvCxnSpPr>
        <p:spPr>
          <a:xfrm flipH="1" rot="10800000">
            <a:off x="4572000" y="4572000"/>
            <a:ext cx="1295400" cy="15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ct val="100000"/>
              <a:buFont typeface="Arial Rounded"/>
              <a:buNone/>
            </a:pPr>
            <a:r>
              <a:rPr lang="en-US"/>
              <a:t>Representing messages between objects</a:t>
            </a:r>
            <a:endParaRPr/>
          </a:p>
        </p:txBody>
      </p:sp>
      <p:sp>
        <p:nvSpPr>
          <p:cNvPr id="223" name="Google Shape;223;p5"/>
          <p:cNvSpPr txBox="1"/>
          <p:nvPr>
            <p:ph idx="1" type="body"/>
          </p:nvPr>
        </p:nvSpPr>
        <p:spPr>
          <a:xfrm>
            <a:off x="628650" y="1216479"/>
            <a:ext cx="4857750" cy="4960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 </a:t>
            </a:r>
            <a:r>
              <a:rPr b="1" lang="en-US"/>
              <a:t>message </a:t>
            </a:r>
            <a:r>
              <a:rPr lang="en-US"/>
              <a:t>(method call): </a:t>
            </a:r>
            <a:r>
              <a:rPr b="1" lang="en-US"/>
              <a:t>horizontal arrow </a:t>
            </a:r>
            <a:r>
              <a:rPr lang="en-US"/>
              <a:t>to the receiving object.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Write message name and arguments above the arrow.</a:t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Type of arrow indicates types of messages: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Synchronous message: solid arrow with a solid head.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Asynchronous message: solid arrow with a stick head.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Return message: dashed arrow with stick head.</a:t>
            </a:r>
            <a:endParaRPr/>
          </a:p>
        </p:txBody>
      </p:sp>
      <p:pic>
        <p:nvPicPr>
          <p:cNvPr id="224" name="Google Shape;22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200" y="946667"/>
            <a:ext cx="2930271" cy="2363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8400" y="3326895"/>
            <a:ext cx="2761540" cy="2557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Indicating method execution</a:t>
            </a:r>
            <a:endParaRPr/>
          </a:p>
        </p:txBody>
      </p:sp>
      <p:sp>
        <p:nvSpPr>
          <p:cNvPr id="231" name="Google Shape;231;p6"/>
          <p:cNvSpPr txBox="1"/>
          <p:nvPr>
            <p:ph idx="1" type="body"/>
          </p:nvPr>
        </p:nvSpPr>
        <p:spPr>
          <a:xfrm>
            <a:off x="628650" y="1216479"/>
            <a:ext cx="5391150" cy="4960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en-US"/>
              <a:t>Activation</a:t>
            </a:r>
            <a:r>
              <a:rPr lang="en-US"/>
              <a:t>: thick box over object's life line, drawn when an object's method is on the stack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Either that object is running its code, or it is on the stack waiting for another object's method to finish</a:t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Nest activations to indicate an object calling itself.</a:t>
            </a:r>
            <a:endParaRPr/>
          </a:p>
        </p:txBody>
      </p:sp>
      <p:pic>
        <p:nvPicPr>
          <p:cNvPr id="232" name="Google Shape;2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971549"/>
            <a:ext cx="2329046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0800" y="3635227"/>
            <a:ext cx="2341563" cy="22145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6"/>
          <p:cNvCxnSpPr/>
          <p:nvPr/>
        </p:nvCxnSpPr>
        <p:spPr>
          <a:xfrm>
            <a:off x="5584371" y="1676400"/>
            <a:ext cx="1883229" cy="68444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35" name="Google Shape;235;p6"/>
          <p:cNvCxnSpPr/>
          <p:nvPr/>
        </p:nvCxnSpPr>
        <p:spPr>
          <a:xfrm>
            <a:off x="5753100" y="4191000"/>
            <a:ext cx="1866900" cy="914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Lifetime of objects</a:t>
            </a:r>
            <a:endParaRPr/>
          </a:p>
        </p:txBody>
      </p:sp>
      <p:sp>
        <p:nvSpPr>
          <p:cNvPr id="241" name="Google Shape;241;p7"/>
          <p:cNvSpPr txBox="1"/>
          <p:nvPr>
            <p:ph idx="1" type="body"/>
          </p:nvPr>
        </p:nvSpPr>
        <p:spPr>
          <a:xfrm>
            <a:off x="628650" y="1216479"/>
            <a:ext cx="4248150" cy="4960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Object </a:t>
            </a:r>
            <a:r>
              <a:rPr b="1" lang="en-US"/>
              <a:t>creation</a:t>
            </a:r>
            <a:r>
              <a:rPr lang="en-US"/>
              <a:t>: an arrow with </a:t>
            </a:r>
            <a:r>
              <a:rPr b="1" lang="en-US"/>
              <a:t>new </a:t>
            </a:r>
            <a:r>
              <a:rPr lang="en-US"/>
              <a:t>written above it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An object created after the start of the scenario appears lower than the others.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Object d</a:t>
            </a:r>
            <a:r>
              <a:rPr b="1" lang="en-US"/>
              <a:t>eletion</a:t>
            </a:r>
            <a:r>
              <a:rPr lang="en-US"/>
              <a:t>: </a:t>
            </a:r>
            <a:r>
              <a:rPr b="1" lang="en-US"/>
              <a:t>X </a:t>
            </a:r>
            <a:r>
              <a:rPr lang="en-US"/>
              <a:t>at the bottom of object's lifeline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Java doesn't explicitly delete objects; they fall out of scope and are garbage collected.</a:t>
            </a:r>
            <a:endParaRPr/>
          </a:p>
        </p:txBody>
      </p:sp>
      <p:pic>
        <p:nvPicPr>
          <p:cNvPr id="242" name="Google Shape;2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1600200"/>
            <a:ext cx="3547821" cy="3124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7"/>
          <p:cNvCxnSpPr/>
          <p:nvPr/>
        </p:nvCxnSpPr>
        <p:spPr>
          <a:xfrm>
            <a:off x="4836367" y="1477735"/>
            <a:ext cx="2326433" cy="111306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44" name="Google Shape;244;p7"/>
          <p:cNvCxnSpPr/>
          <p:nvPr/>
        </p:nvCxnSpPr>
        <p:spPr>
          <a:xfrm>
            <a:off x="4648200" y="3276600"/>
            <a:ext cx="3352800" cy="68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Alternatives, options, and loops</a:t>
            </a:r>
            <a:endParaRPr/>
          </a:p>
        </p:txBody>
      </p:sp>
      <p:sp>
        <p:nvSpPr>
          <p:cNvPr id="250" name="Google Shape;250;p8"/>
          <p:cNvSpPr txBox="1"/>
          <p:nvPr>
            <p:ph idx="1" type="body"/>
          </p:nvPr>
        </p:nvSpPr>
        <p:spPr>
          <a:xfrm>
            <a:off x="628650" y="1216479"/>
            <a:ext cx="7886700" cy="1755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Frame</a:t>
            </a:r>
            <a:r>
              <a:rPr lang="en-US" sz="2400"/>
              <a:t>: a box around part of a sequence diagram</a:t>
            </a:r>
            <a:endParaRPr/>
          </a:p>
          <a:p>
            <a:pPr indent="-171450" lvl="1" marL="1714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/>
              <a:t>if → (opt) [condition]</a:t>
            </a:r>
            <a:endParaRPr/>
          </a:p>
          <a:p>
            <a:pPr indent="-171450" lvl="1" marL="1714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/>
              <a:t>if/else→ (alt) [condition], separated by horizontal dashed line</a:t>
            </a:r>
            <a:endParaRPr/>
          </a:p>
          <a:p>
            <a:pPr indent="-171450" lvl="1" marL="1714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/>
              <a:t>loop → (loop) [condition or items to loop over]</a:t>
            </a:r>
            <a:endParaRPr/>
          </a:p>
        </p:txBody>
      </p:sp>
      <p:pic>
        <p:nvPicPr>
          <p:cNvPr id="251" name="Google Shape;2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3196514"/>
            <a:ext cx="6472237" cy="3260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Example: Sequence diagram</a:t>
            </a:r>
            <a:endParaRPr/>
          </a:p>
        </p:txBody>
      </p:sp>
      <p:pic>
        <p:nvPicPr>
          <p:cNvPr id="257" name="Google Shape;25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066800"/>
            <a:ext cx="6705600" cy="5443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cture2-Lifecycl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2008-06-28T20:57:21Z</dcterms:created>
  <dc:creator>Amiangshu Bosu; Marty Stepp</dc:creator>
</cp:coreProperties>
</file>