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5" roundtripDataSignature="AMtx7mjC1rB6M26VSQa64leTG+mzQLcc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illSan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33CC"/>
              </a:buClr>
              <a:buSzPts val="3300"/>
              <a:buFont typeface="Arial Rounded"/>
              <a:buNone/>
              <a:defRPr b="1">
                <a:solidFill>
                  <a:srgbClr val="0033CC"/>
                </a:solidFill>
                <a:latin typeface="Arial Rounded"/>
                <a:ea typeface="Arial Rounded"/>
                <a:cs typeface="Arial Rounded"/>
                <a:sym typeface="Arial Round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Font typeface="Calibri"/>
              <a:buChar char="ꟷ"/>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40"/>
          <p:cNvSpPr txBox="1"/>
          <p:nvPr>
            <p:ph type="ctrTitle"/>
          </p:nvPr>
        </p:nvSpPr>
        <p:spPr>
          <a:xfrm>
            <a:off x="1143000" y="1124530"/>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33CC"/>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95" name="Google Shape;95;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0"/>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41"/>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1"/>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1"/>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42"/>
          <p:cNvSpPr txBox="1"/>
          <p:nvPr>
            <p:ph type="title"/>
          </p:nvPr>
        </p:nvSpPr>
        <p:spPr>
          <a:xfrm>
            <a:off x="623888" y="1712423"/>
            <a:ext cx="78867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4500"/>
              <a:buFont typeface="Calibri"/>
              <a:buNone/>
              <a:defRPr b="0"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2"/>
          <p:cNvSpPr txBox="1"/>
          <p:nvPr>
            <p:ph idx="1" type="body"/>
          </p:nvPr>
        </p:nvSpPr>
        <p:spPr>
          <a:xfrm>
            <a:off x="623888" y="455263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sz="1800">
                <a:solidFill>
                  <a:srgbClr val="3F3F3F"/>
                </a:solidFill>
              </a:defRPr>
            </a:lvl1pPr>
            <a:lvl2pPr indent="-228600" lvl="1" marL="914400" algn="l">
              <a:lnSpc>
                <a:spcPct val="90000"/>
              </a:lnSpc>
              <a:spcBef>
                <a:spcPts val="375"/>
              </a:spcBef>
              <a:spcAft>
                <a:spcPts val="0"/>
              </a:spcAft>
              <a:buClr>
                <a:srgbClr val="888888"/>
              </a:buClr>
              <a:buSzPts val="1350"/>
              <a:buNone/>
              <a:defRPr sz="1350">
                <a:solidFill>
                  <a:srgbClr val="888888"/>
                </a:solidFill>
              </a:defRPr>
            </a:lvl2pPr>
            <a:lvl3pPr indent="-228600" lvl="2" marL="1371600" algn="l">
              <a:lnSpc>
                <a:spcPct val="90000"/>
              </a:lnSpc>
              <a:spcBef>
                <a:spcPts val="375"/>
              </a:spcBef>
              <a:spcAft>
                <a:spcPts val="0"/>
              </a:spcAft>
              <a:buClr>
                <a:srgbClr val="888888"/>
              </a:buClr>
              <a:buSzPts val="1200"/>
              <a:buNone/>
              <a:defRPr sz="1200">
                <a:solidFill>
                  <a:srgbClr val="888888"/>
                </a:solidFill>
              </a:defRPr>
            </a:lvl3pPr>
            <a:lvl4pPr indent="-228600" lvl="3" marL="1828800" algn="l">
              <a:lnSpc>
                <a:spcPct val="90000"/>
              </a:lnSpc>
              <a:spcBef>
                <a:spcPts val="375"/>
              </a:spcBef>
              <a:spcAft>
                <a:spcPts val="0"/>
              </a:spcAft>
              <a:buClr>
                <a:srgbClr val="888888"/>
              </a:buClr>
              <a:buSzPts val="1050"/>
              <a:buNone/>
              <a:defRPr sz="1050">
                <a:solidFill>
                  <a:srgbClr val="888888"/>
                </a:solidFill>
              </a:defRPr>
            </a:lvl4pPr>
            <a:lvl5pPr indent="-228600" lvl="4" marL="2286000" algn="l">
              <a:lnSpc>
                <a:spcPct val="90000"/>
              </a:lnSpc>
              <a:spcBef>
                <a:spcPts val="375"/>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107" name="Google Shape;107;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2"/>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43"/>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3"/>
          <p:cNvSpPr txBox="1"/>
          <p:nvPr>
            <p:ph idx="1" type="body"/>
          </p:nvPr>
        </p:nvSpPr>
        <p:spPr>
          <a:xfrm>
            <a:off x="633845"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43"/>
          <p:cNvSpPr txBox="1"/>
          <p:nvPr>
            <p:ph idx="2" type="body"/>
          </p:nvPr>
        </p:nvSpPr>
        <p:spPr>
          <a:xfrm>
            <a:off x="4629150"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7" name="Shape 117"/>
        <p:cNvGrpSpPr/>
        <p:nvPr/>
      </p:nvGrpSpPr>
      <p:grpSpPr>
        <a:xfrm>
          <a:off x="0" y="0"/>
          <a:ext cx="0" cy="0"/>
          <a:chOff x="0" y="0"/>
          <a:chExt cx="0" cy="0"/>
        </a:xfrm>
      </p:grpSpPr>
      <p:sp>
        <p:nvSpPr>
          <p:cNvPr id="118" name="Google Shape;118;p44"/>
          <p:cNvSpPr txBox="1"/>
          <p:nvPr>
            <p:ph idx="1" type="body"/>
          </p:nvPr>
        </p:nvSpPr>
        <p:spPr>
          <a:xfrm>
            <a:off x="633845" y="1681851"/>
            <a:ext cx="386715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19" name="Google Shape;119;p44"/>
          <p:cNvSpPr txBox="1"/>
          <p:nvPr>
            <p:ph idx="2" type="body"/>
          </p:nvPr>
        </p:nvSpPr>
        <p:spPr>
          <a:xfrm>
            <a:off x="633845" y="2507551"/>
            <a:ext cx="386715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44"/>
          <p:cNvSpPr txBox="1"/>
          <p:nvPr>
            <p:ph idx="3" type="body"/>
          </p:nvPr>
        </p:nvSpPr>
        <p:spPr>
          <a:xfrm>
            <a:off x="4629150" y="1681851"/>
            <a:ext cx="38862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21" name="Google Shape;121;p44"/>
          <p:cNvSpPr txBox="1"/>
          <p:nvPr>
            <p:ph idx="4" type="body"/>
          </p:nvPr>
        </p:nvSpPr>
        <p:spPr>
          <a:xfrm>
            <a:off x="4629150" y="2507551"/>
            <a:ext cx="38862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4"/>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44"/>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6" name="Shape 126"/>
        <p:cNvGrpSpPr/>
        <p:nvPr/>
      </p:nvGrpSpPr>
      <p:grpSpPr>
        <a:xfrm>
          <a:off x="0" y="0"/>
          <a:ext cx="0" cy="0"/>
          <a:chOff x="0" y="0"/>
          <a:chExt cx="0" cy="0"/>
        </a:xfrm>
      </p:grpSpPr>
      <p:sp>
        <p:nvSpPr>
          <p:cNvPr id="127" name="Google Shape;127;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45"/>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6"/>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47"/>
          <p:cNvSpPr txBox="1"/>
          <p:nvPr>
            <p:ph type="title"/>
          </p:nvPr>
        </p:nvSpPr>
        <p:spPr>
          <a:xfrm>
            <a:off x="630936" y="457201"/>
            <a:ext cx="294894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7"/>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38" name="Google Shape;138;p47"/>
          <p:cNvSpPr txBox="1"/>
          <p:nvPr>
            <p:ph idx="2" type="body"/>
          </p:nvPr>
        </p:nvSpPr>
        <p:spPr>
          <a:xfrm>
            <a:off x="630936" y="2057399"/>
            <a:ext cx="294894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39" name="Google Shape;139;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7"/>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48"/>
          <p:cNvSpPr txBox="1"/>
          <p:nvPr>
            <p:ph type="title"/>
          </p:nvPr>
        </p:nvSpPr>
        <p:spPr>
          <a:xfrm>
            <a:off x="630936" y="457200"/>
            <a:ext cx="29489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8"/>
          <p:cNvSpPr/>
          <p:nvPr>
            <p:ph idx="2" type="pic"/>
          </p:nvPr>
        </p:nvSpPr>
        <p:spPr>
          <a:xfrm>
            <a:off x="3886200" y="990600"/>
            <a:ext cx="4629150" cy="4876800"/>
          </a:xfrm>
          <a:prstGeom prst="rect">
            <a:avLst/>
          </a:prstGeom>
          <a:noFill/>
          <a:ln>
            <a:noFill/>
          </a:ln>
        </p:spPr>
      </p:sp>
      <p:sp>
        <p:nvSpPr>
          <p:cNvPr id="145" name="Google Shape;145;p48"/>
          <p:cNvSpPr txBox="1"/>
          <p:nvPr>
            <p:ph idx="1" type="body"/>
          </p:nvPr>
        </p:nvSpPr>
        <p:spPr>
          <a:xfrm>
            <a:off x="630936" y="2057400"/>
            <a:ext cx="294894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46" name="Google Shape;146;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8"/>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49"/>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9"/>
          <p:cNvSpPr txBox="1"/>
          <p:nvPr>
            <p:ph idx="1" type="body"/>
          </p:nvPr>
        </p:nvSpPr>
        <p:spPr>
          <a:xfrm rot="5400000">
            <a:off x="2046380" y="-294028"/>
            <a:ext cx="506163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9"/>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50"/>
          <p:cNvSpPr txBox="1"/>
          <p:nvPr>
            <p:ph type="title"/>
          </p:nvPr>
        </p:nvSpPr>
        <p:spPr>
          <a:xfrm rot="5400000">
            <a:off x="4623594" y="2280443"/>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0"/>
          <p:cNvSpPr txBox="1"/>
          <p:nvPr>
            <p:ph idx="1" type="body"/>
          </p:nvPr>
        </p:nvSpPr>
        <p:spPr>
          <a:xfrm rot="5400000">
            <a:off x="623094" y="365919"/>
            <a:ext cx="5811837"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0"/>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0"/>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2" name="Google Shape;32;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3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3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3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3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3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6"/>
          <p:cNvSpPr/>
          <p:nvPr>
            <p:ph idx="2" type="pic"/>
          </p:nvPr>
        </p:nvSpPr>
        <p:spPr>
          <a:xfrm>
            <a:off x="3887391" y="987426"/>
            <a:ext cx="4629150" cy="4873625"/>
          </a:xfrm>
          <a:prstGeom prst="rect">
            <a:avLst/>
          </a:prstGeom>
          <a:noFill/>
          <a:ln>
            <a:noFill/>
          </a:ln>
        </p:spPr>
      </p:sp>
      <p:sp>
        <p:nvSpPr>
          <p:cNvPr id="70" name="Google Shape;70;p3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txBox="1"/>
          <p:nvPr/>
        </p:nvSpPr>
        <p:spPr>
          <a:xfrm>
            <a:off x="0" y="6692348"/>
            <a:ext cx="9144001" cy="165652"/>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6" name="Google Shape;16;p27"/>
          <p:cNvSpPr txBox="1"/>
          <p:nvPr/>
        </p:nvSpPr>
        <p:spPr>
          <a:xfrm>
            <a:off x="8305800" y="6262916"/>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rgbClr val="424242"/>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39"/>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33CC"/>
              </a:buClr>
              <a:buSzPts val="3300"/>
              <a:buFont typeface="Calibri"/>
              <a:buNone/>
              <a:defRPr b="0" i="0" sz="3300" u="none" cap="none" strike="noStrike">
                <a:solidFill>
                  <a:srgbClr val="0033C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39"/>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89" name="Google Shape;89;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39"/>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825">
                <a:solidFill>
                  <a:srgbClr val="888888"/>
                </a:solidFill>
                <a:latin typeface="Calibri"/>
                <a:ea typeface="Calibri"/>
                <a:cs typeface="Calibri"/>
                <a:sym typeface="Calibri"/>
              </a:defRPr>
            </a:lvl1pPr>
            <a:lvl2pPr indent="0" lvl="1" marL="0" marR="0" rtl="0" algn="r">
              <a:spcBef>
                <a:spcPts val="0"/>
              </a:spcBef>
              <a:buNone/>
              <a:defRPr sz="825">
                <a:solidFill>
                  <a:srgbClr val="888888"/>
                </a:solidFill>
                <a:latin typeface="Calibri"/>
                <a:ea typeface="Calibri"/>
                <a:cs typeface="Calibri"/>
                <a:sym typeface="Calibri"/>
              </a:defRPr>
            </a:lvl2pPr>
            <a:lvl3pPr indent="0" lvl="2" marL="0" marR="0" rtl="0" algn="r">
              <a:spcBef>
                <a:spcPts val="0"/>
              </a:spcBef>
              <a:buNone/>
              <a:defRPr sz="825">
                <a:solidFill>
                  <a:srgbClr val="888888"/>
                </a:solidFill>
                <a:latin typeface="Calibri"/>
                <a:ea typeface="Calibri"/>
                <a:cs typeface="Calibri"/>
                <a:sym typeface="Calibri"/>
              </a:defRPr>
            </a:lvl3pPr>
            <a:lvl4pPr indent="0" lvl="3" marL="0" marR="0" rtl="0" algn="r">
              <a:spcBef>
                <a:spcPts val="0"/>
              </a:spcBef>
              <a:buNone/>
              <a:defRPr sz="825">
                <a:solidFill>
                  <a:srgbClr val="888888"/>
                </a:solidFill>
                <a:latin typeface="Calibri"/>
                <a:ea typeface="Calibri"/>
                <a:cs typeface="Calibri"/>
                <a:sym typeface="Calibri"/>
              </a:defRPr>
            </a:lvl4pPr>
            <a:lvl5pPr indent="0" lvl="4" marL="0" marR="0" rtl="0" algn="r">
              <a:spcBef>
                <a:spcPts val="0"/>
              </a:spcBef>
              <a:buNone/>
              <a:defRPr sz="825">
                <a:solidFill>
                  <a:srgbClr val="888888"/>
                </a:solidFill>
                <a:latin typeface="Calibri"/>
                <a:ea typeface="Calibri"/>
                <a:cs typeface="Calibri"/>
                <a:sym typeface="Calibri"/>
              </a:defRPr>
            </a:lvl5pPr>
            <a:lvl6pPr indent="0" lvl="5" marL="0" marR="0" rtl="0" algn="r">
              <a:spcBef>
                <a:spcPts val="0"/>
              </a:spcBef>
              <a:buNone/>
              <a:defRPr sz="825">
                <a:solidFill>
                  <a:srgbClr val="888888"/>
                </a:solidFill>
                <a:latin typeface="Calibri"/>
                <a:ea typeface="Calibri"/>
                <a:cs typeface="Calibri"/>
                <a:sym typeface="Calibri"/>
              </a:defRPr>
            </a:lvl6pPr>
            <a:lvl7pPr indent="0" lvl="6" marL="0" marR="0" rtl="0" algn="r">
              <a:spcBef>
                <a:spcPts val="0"/>
              </a:spcBef>
              <a:buNone/>
              <a:defRPr sz="825">
                <a:solidFill>
                  <a:srgbClr val="888888"/>
                </a:solidFill>
                <a:latin typeface="Calibri"/>
                <a:ea typeface="Calibri"/>
                <a:cs typeface="Calibri"/>
                <a:sym typeface="Calibri"/>
              </a:defRPr>
            </a:lvl7pPr>
            <a:lvl8pPr indent="0" lvl="7" marL="0" marR="0" rtl="0" algn="r">
              <a:spcBef>
                <a:spcPts val="0"/>
              </a:spcBef>
              <a:buNone/>
              <a:defRPr sz="825">
                <a:solidFill>
                  <a:srgbClr val="888888"/>
                </a:solidFill>
                <a:latin typeface="Calibri"/>
                <a:ea typeface="Calibri"/>
                <a:cs typeface="Calibri"/>
                <a:sym typeface="Calibri"/>
              </a:defRPr>
            </a:lvl8pPr>
            <a:lvl9pPr indent="0" lvl="8" marL="0" marR="0" rtl="0" algn="r">
              <a:spcBef>
                <a:spcPts val="0"/>
              </a:spcBef>
              <a:buNone/>
              <a:defRPr sz="82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0.gif"/><Relationship Id="rId5" Type="http://schemas.openxmlformats.org/officeDocument/2006/relationships/image" Target="../media/image23.png"/><Relationship Id="rId6"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Usability</a:t>
            </a:r>
            <a:endParaRPr/>
          </a:p>
        </p:txBody>
      </p:sp>
      <p:sp>
        <p:nvSpPr>
          <p:cNvPr id="166" name="Google Shape;166;p1"/>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The effectiveness with which users can accomplish tasks in a (software) system, as measured by </a:t>
            </a:r>
            <a:endParaRPr sz="2400"/>
          </a:p>
          <a:p>
            <a:pPr indent="-171450" lvl="1" marL="514350" rtl="0" algn="l">
              <a:lnSpc>
                <a:spcPct val="90000"/>
              </a:lnSpc>
              <a:spcBef>
                <a:spcPts val="1200"/>
              </a:spcBef>
              <a:spcAft>
                <a:spcPts val="0"/>
              </a:spcAft>
              <a:buClr>
                <a:schemeClr val="dk1"/>
              </a:buClr>
              <a:buSzPts val="2000"/>
              <a:buChar char="ꟷ"/>
            </a:pPr>
            <a:r>
              <a:rPr lang="en-US" sz="2000"/>
              <a:t>Learnability: is it easy to learn? </a:t>
            </a:r>
            <a:endParaRPr sz="2000"/>
          </a:p>
          <a:p>
            <a:pPr indent="-171450" lvl="1" marL="514350" rtl="0" algn="l">
              <a:lnSpc>
                <a:spcPct val="90000"/>
              </a:lnSpc>
              <a:spcBef>
                <a:spcPts val="1200"/>
              </a:spcBef>
              <a:spcAft>
                <a:spcPts val="0"/>
              </a:spcAft>
              <a:buClr>
                <a:schemeClr val="dk1"/>
              </a:buClr>
              <a:buSzPts val="2000"/>
              <a:buChar char="ꟷ"/>
            </a:pPr>
            <a:r>
              <a:rPr lang="en-US" sz="2000"/>
              <a:t>Efficiency: once learned, is it fast to use? </a:t>
            </a:r>
            <a:endParaRPr sz="2000"/>
          </a:p>
          <a:p>
            <a:pPr indent="-171450" lvl="1" marL="514350" rtl="0" algn="l">
              <a:lnSpc>
                <a:spcPct val="90000"/>
              </a:lnSpc>
              <a:spcBef>
                <a:spcPts val="1200"/>
              </a:spcBef>
              <a:spcAft>
                <a:spcPts val="0"/>
              </a:spcAft>
              <a:buClr>
                <a:schemeClr val="dk1"/>
              </a:buClr>
              <a:buSzPts val="2000"/>
              <a:buChar char="ꟷ"/>
            </a:pPr>
            <a:r>
              <a:rPr lang="en-US" sz="2000"/>
              <a:t>Safety: are errors few and recoverable?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33CC"/>
              </a:buClr>
              <a:buSzPts val="4500"/>
              <a:buFont typeface="Calibri"/>
              <a:buNone/>
            </a:pPr>
            <a:r>
              <a:rPr lang="en-US">
                <a:solidFill>
                  <a:srgbClr val="0033CC"/>
                </a:solidFill>
              </a:rPr>
              <a:t>UI Design Considerations</a:t>
            </a:r>
            <a:endParaRPr>
              <a:solidFill>
                <a:srgbClr val="0033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Schneiderman's 8 Golden Rules</a:t>
            </a:r>
            <a:endParaRPr/>
          </a:p>
        </p:txBody>
      </p:sp>
      <p:pic>
        <p:nvPicPr>
          <p:cNvPr descr="https://www.cs.umd.edu/users/ben/ben_6_10/5.jpg" id="232" name="Google Shape;232;p11"/>
          <p:cNvPicPr preferRelativeResize="0"/>
          <p:nvPr/>
        </p:nvPicPr>
        <p:blipFill rotWithShape="1">
          <a:blip r:embed="rId3">
            <a:alphaModFix/>
          </a:blip>
          <a:srcRect b="0" l="0" r="0" t="0"/>
          <a:stretch/>
        </p:blipFill>
        <p:spPr>
          <a:xfrm>
            <a:off x="5029200" y="1101144"/>
            <a:ext cx="3720617" cy="4790219"/>
          </a:xfrm>
          <a:prstGeom prst="rect">
            <a:avLst/>
          </a:prstGeom>
          <a:noFill/>
          <a:ln>
            <a:noFill/>
          </a:ln>
        </p:spPr>
      </p:pic>
      <p:pic>
        <p:nvPicPr>
          <p:cNvPr descr="http://ecx.images-amazon.com/images/I/51081fz2EkL._SX374_BO1,204,203,200_.jpg" id="233" name="Google Shape;233;p11"/>
          <p:cNvPicPr preferRelativeResize="0"/>
          <p:nvPr/>
        </p:nvPicPr>
        <p:blipFill rotWithShape="1">
          <a:blip r:embed="rId4">
            <a:alphaModFix/>
          </a:blip>
          <a:srcRect b="0" l="0" r="0" t="0"/>
          <a:stretch/>
        </p:blipFill>
        <p:spPr>
          <a:xfrm>
            <a:off x="838200" y="1107364"/>
            <a:ext cx="3581400" cy="4752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Rule 1: Strive for consistency.</a:t>
            </a:r>
            <a:endParaRPr/>
          </a:p>
        </p:txBody>
      </p:sp>
      <p:sp>
        <p:nvSpPr>
          <p:cNvPr id="239" name="Google Shape;239;p12"/>
          <p:cNvSpPr txBox="1"/>
          <p:nvPr>
            <p:ph idx="1" type="body"/>
          </p:nvPr>
        </p:nvSpPr>
        <p:spPr>
          <a:xfrm>
            <a:off x="628650" y="1216479"/>
            <a:ext cx="7886700" cy="19077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Consistent sequences of actions should be required in similar situations; identical terminology should be used in prompts, menus, and help screens; and consistent commands should be employed throughout.</a:t>
            </a:r>
            <a:endParaRPr/>
          </a:p>
          <a:p>
            <a:pPr indent="0" lvl="0" marL="0" rtl="0" algn="l">
              <a:lnSpc>
                <a:spcPct val="90000"/>
              </a:lnSpc>
              <a:spcBef>
                <a:spcPts val="1350"/>
              </a:spcBef>
              <a:spcAft>
                <a:spcPts val="0"/>
              </a:spcAft>
              <a:buClr>
                <a:schemeClr val="dk1"/>
              </a:buClr>
              <a:buSzPts val="2400"/>
              <a:buNone/>
            </a:pPr>
            <a:r>
              <a:t/>
            </a:r>
            <a:endParaRPr i="1" sz="2400"/>
          </a:p>
        </p:txBody>
      </p:sp>
      <p:sp>
        <p:nvSpPr>
          <p:cNvPr descr="data:image/jpeg;base64,/9j/4AAQSkZJRgABAQAAAQABAAD/2wCEAAkGBxITEhUSExQVFhUVFRcVGBUVGBkYFhgYGxgXFxgdGxoaICggGCAnHRgXITEhJSorLy4uFx8zODMtNygtLisBCgoKDg0OGhAQGzclICUwLS0tLTIyLS8vNy01NS0tLy8tLS03LS01LS0tLy0tLS0tLS0tLS0tLS0tLS0tLS0tLf/AABEIAJoBGAMBIgACEQEDEQH/xAAcAAEAAgMBAQEAAAAAAAAAAAAABgcEBQgDAQL/xABQEAABAwIDAwULCgMDCgcAAAABAAIDBBEFEiEGBzETIkFR0RU1VGFxc5GSk7GyCBQyM1NVcoGh0hYXUiNCwSQlRGNkdIKz0+EYNENFo+Pw/8QAGgEBAQEBAQEBAAAAAAAAAAAAAAEDAgQGBf/EACsRAQEAAgEDAwMDBAMAAAAAAAABAhEDEhMhMUFRBFJhBSKhcYGx0SMyYv/aAAwDAQACEQMRAD8Akm82GOStpGSkBhil4uyi9jl16OcGqG4fhtIRGyZzWvc2TO/PcNcyQW4G2rAQFeOIYRTzkGaJkhbcAuANr8VifwrQ+DQ+qF5M/p7llcvD6L6X9Zw4eDHivVNT21/6/wB/xFJ4lBTtp4ZobNe55LrPJc3nPyj6WlgG62/NdCLUN2XogQRTRXBv9ELbrTh4rx73+Hj/AFP9Qx+rmExl8dXr+deP7aERFu/JEREBERAREQEREBERAREQEREBERAREQEREBERAREQEREBERAREQEREBERAREQEREBERAREQEREBERAREQEREBERAREQEREBERAREQEREBERAREQEREBERAREQEREBERAREQEREBERAREQEREBERAREQEREBERAREQEREBERAREQFV2/3aGelpIY4HujM8jg57TZ2VrQbA9FyRr4laKpj5Sv1NH5yX4WIKV7tVXhE3tX9qd2qrwib2r+1b3dvUUzKv/KYhK1zC1rCzPzyRbT0q06XGMBeCRRs421ht7ytu3u6k25uWvVR/dqq8Im9q/tTu1VeETe1f2q+oJsGc1zm0TC1mUOIhGhde3T02PoX6bU4J00Av5kBddm/bU7mPyoPu1VeETe1f2p3aq/CJvav7Vf3zrA/AB7EIKnA/AB7IJ2b9tO5j8qB7tVfhE3tX9qd2qvwib2r+1Xz3SwHwJvswndLAfAmezCvZv21O5j8qH7s1fhE3tX9qd2qvwib2r+1Xx3SwHwJvswndLAfAm+zanZv207mPyofuzV+ETe1f2p3Zq/CJvav7VfHdLAfAm+zavvdLAfAm+zanZv207mPyoXuzV+ETe1f2p3ZqvCJvav7VfBxXAPA2ezCDFMA8CZ7MJ2b9tO5j8qH7tVXhE3tX9q9KfaGsjcHtqZw4G4PKOP6E2KvGbEcD0y0cY67xA+jqXPr26LnLisltlizKX0rsjZPEXVFHTzv+lJExzrdZGqrneZvYnoKw0sEMbsrGuc+TMbl2tgARYBTrd33so/MM9y5/36d95fwR/CsHbc/z6r/sKb0P/cn8+q/7Cm9D/wByhdHsoZIGSh4BdfQ3P6AJ/CEn2g42+i7sWs4c7NyOLyYz3TT+fVf9hTeh/wC5SXBN7FTPCJC2FpvlIDXmxvp/e8iqcbHyfaN9V3Ytxs/gc9PmLXsIdYWJy6jpsdekp2OT4O5j8rV/mBV/0w+q79y+jb+r6ofUd+5Vs91ZcgOhGv8AQ8/qDYpnrf64PUk7U7HJ8J3MflZX8fVfVD6jv3L6Nvarqh9R37lWnKVv9cHqSdq20JkbYSFpdlBOXhc3PVppbTVTLizxm7FmcvpV0bKYy6qh5RzQ1zXFhy8DYA3F+HFblQ/dg69K/wA874WqYLN2IiICIiAiIgKmPlK/U0fnJfhYrnVMfKV+po/OS/CxBUuxtOx9VG2Rr3tObmxPDHmwvo4kW9Kubc9s1SVFCZJYQ93LygFxN8oOgNj1Kmtl2MbOxz2NezUESOyM1FgS7oV+birdzTawHziawGo+kvTy7xu44mqxNuMKhpHwiCCERyB/KZw93OblyWs4dbuKhlXVvE8kfJ0kfJ5AWuje4gljSdeVB4k9C6AcwHiAfKFTuK4Q92K1spdkh5heeghrWnieB8niXnvJyS76qvTjrWmsmZIyIuLaLlCCWNcxzA7q1M2qjlRi9czX5rQnyH/7V6VVNU4o981M1sjInck1rn5XW4i1+tRbaalqKWYQvBa8AOIvmGvj6VO9yb9f5ddua9G3rdpqqIBz6Sis7hYF36NlNl5w7Xzu/wBFo/Zyf9RY+DYG6oBllka0NcAGnS9+kLdUmC83PkeGG+VxaQ1wHSDbnfkr3s/lOjH4Yg2nn8Fo/wAopP8AqLIw3aKV88Ub6WkyvljY7LHJeznhp/8AU00K8zJAHBhcASbAC3E8AStph2F2nh4N/tozbifptTvcnzU6J8Lml2Joh9GlYfK5wX2LYmhN81MwdVnON+xayr2tnbXmmDY+SEzYTzJC8lzA8c7NlAvpeyl7JH3F2Ef8V/8ABdTlzvvVvHJ6xp/4Gw/wdvpPan8D4f4O30ntUiX4Y4km7beO41Tu5/NTox+GgOw+H+Dt9J7VybWRWaD5F2mVxxi7P7Nptbh7lvx5XLDPdZ5axyxkdTbu+9lH5hnuXP8Av077y/gj+FdAbu+9lH5hnuXP+/TvvL+CP4V5Wy0dn6SqfhGGupS4FrLuDC0ZhwAN+KnmF08rII2yPBkA5zi25Jv4rLU7qu9NH5ke8qv9qausdiksTJpmMdIWt5zms5sbXODeAvqPSub4u0q4Gg31c0jqyf8Ade92+L0KAxYgKKmBqJ5eVqAcupc5gta4aeHaoDiVW/hFic+Z2gD3kE+5c9x3Mdr8blPAD0L9ZB1D0LmU4jVtmyMxCeWw51pHaH8ipNRVtXbWomP/ABuJ7Ar1ppemQdQ9Crbe67K6n/DJ72KPOrqrhy8vka9x9JXtvImPIYeXEkmF9yTcn6HT0rqXaJjundekf553wtU1UF3OuvRPP+vf8LV+tqd6FDQymGUvdIOLYxe3lPAeRUThFVDt+9B9jUehv7l+f58UH2NR6GfuQWyiqabfrRFrgyOZr7HKXNBaDbS4DgSL+NSbYzeRRYg/kI3OE2XNlc3KHW+ll1PoQTNERAVMfKV+po/OS/CxXOqY+Ur9TR+cl+FiCuNni5ksbwLkG1jGZQeaeLBqVdO4k/5tP+8S9Funq6FVeCiQzxNiEhfx/si0PPNN7F/N9Ktbcbfuc697/OZr343za3Xp+q8cmvxGPBP2dW/erDVSb0MWHKPpYtMxDpj1mwyt/wAVbapTGcPfWYzVwss0RljnyHgAWi1h0k9S8fJLZ4bzXuilBitJTAQOhmzNm5Zpjk5JrgbaOPSBa3FY+MRxVNTysbHsFrEPdnJNySQekara7WYRy7TDDTzB0L8jZXAZjwBPN6DxspvsxjlLDTMhr2U0TomhmpBJA6SDdzT5VxML7tMsvCM4XhDRDI8uy5RYABrnXPAlp4NWRTV9TiGESNcGtMbnsZJoGkNto22qj23mP8s8fMxHydjow8Oq9vTxKjWBYxNAHhzX5HNIZYHIJBfXXTpN7Lm45brTDpklrR1tBJHkLxZzxmA1zCxsLj3LoSj2anjihneGR2MJcDq+5Lb+TiqCxTFXVErZDduRjG3vcjL0+noVw7vt4jahpopnHPzTG9394tLbgnpJOY/mtum2brDLW/CycXoS+qgyOLS0ukeA6122DQbWsbFbaJhvpKXdNrt/wCrifGx/EBbyTzIwCnAEmjo3MDy/k8vAHS9+JViNcBYiIjyZdP1STW0rOXnG03N3X8VgLL9MdccLLygaLmzC3hqba/quke5XFtbLmYPyXaJXE0p5o/Jb8V/Zk4ym7K643d97KPzDPcuf9+nfeX8EfwroDd33so/MM9y5/wB+nfeX8EfwrB2vfdV3po/Mj3lRmtwqM4jU1NQf7GB2exOly1vAdZsP0Um3Vd6aPzI95UD3l42DUvpWGzWvzSdb3kC35Ae9Z8nosm2ugnOIz1U9XFUGNroo4RTHnRh2bUjUWsBqVEtucIy13JRtmaxrRl5a2c6kF1x12WftFhdRDCJw9zCAC6EuylzLnKbA3FtTr0OUs2Y2JFXAyqFU1znNBc11zkP9Nybi3jXE3Wt1I02B0kUUDWZYo3OJa6d9wedwPDWwvp0rL24xBmHFkYcJM7czXNsARp18OK1e3WNRxxPoGuaeN3NvYk9JHTbr0X5xPGKOqp6Zz2BgjDst3ZnEsbqHOd0EgaW1up1Wezqccs9XtsjjprOUa5tjHYixygtN+PkI/Vbjey/LDhw0+pk4cOMajO5PEaSKeX5yy5kDGMc76DdTfTpNyPIAVJvlCvDH0IbYDk5rAcOMS2k1WFS/ci+9A4/69/uaq5x3Z757jde0wyTNjcy/JmxaCweNT/cI++GuP+0Se5q1mCQMkxfG4nvyB4gFwQDwHC5Gq7xurvTmzcQx+7aX+7h835vP7k/lrNfvfLb8Zv8AErzp4YI42NNyAMoe6Qc63kdqV6w1dO03a5oPnWn9My278+2M+3fuqi6fd5O3/QJhqD9K/A3HFy2WAYGaHGqINhkibLyzQZOLwGi+l9LX/VXYcSj6wfI5n7lA9tqhrsZwYtIPOqQbEG3NZxspny9U10yLjx6u9rIREWLQVMfKV+po/OS/CxXOqY+Ur9TR+cl+FiCuBUuDWFhs4EWIeWnUEG7uhXTuIv3NN+PziXx9I6elUfhJjfIxjg3KeJkJy8OOmqvHcX3udwH+UTaDhx6F6fqst56/EYcE1isRVhjWJQ02IyEZQ6e7HG17ua2NwzeRuZWeoLtPu4grJjK+WZpLxJzCywdYDS4vwaF542qN1OJNe91s8jbaOYAwA+SwJ1t6Fpto9pckbmsYwuI+i4Zjw0BN7eO2pVjQbERsHNlkB6HHI4tHiBFj+YKwKvddTyXzzTEkfTuy/TwGWw/JSrKq+i2bDIIpOZnkhfI2xAF3ZS8u6w2zR+YXrieLto6YwiN000seVshAYGg8XBtuHEC4CuaLYula4OaLZW5bWBFtLe5R/H90lPVSmV9RO0kAWZkAsPK1a/8AH5/Lj9/j8Oaaggc0W8ZHWs3ZZ1q2lP8AtEP/ADGq8v5B0XhNT/8AH+1ZOG7jqKGaOYT1DjG9sgacliWkOANm8NFna7WQYImvMmRgfwL7AO18fHqXu+drRdxDb8LlQ/G9laqaWZwm5kj2OYCTzMoaOFrcWk/ms3ZnDaunhLKmUSuzc03vZuumoFuhc7G/+fRac9uvDULIWuaXHhxF+pZ0TjbUWKo/RXETzou3SuIXHRaYXxUrr3d33so/MM9y5/36d95fwR/CugN3feyj8wz3Ln/fp33l/BH8KzVe+6rvTR+ZHvKguOYXE3F31khFo5hzXWy6ta3Mb8LKdbqu9NH5ke8rS7Tbt5aqaok+chrZuDchOXQdN9eCiVqMdpaZ85kcxgfI0HNJre17fR4LTbSYjFBA97JpmFw0EJa1h06unipvh+76Rgu+dr3W1JZbMenNrwWtxDdOZjd9QOOoDDbLfUC7ieHSrVnorSfAZnAGcGSR2RpGjSLglxzHQNHX4lqtssOoomxx07i6U5nShpJYy2UNHUSQSbg9AXQB2HaS4ukL75cue5DcoIA8dr9Kg1duPllc5xrW84kn+y6zfjdaXHCb8uZlndb9lFPkPAE2Vlb2ZnOosHc4kk0r7k6k/VLf/wDh/f4Y32Z7Vq9+mGGmiwynLs3JQyszWtexj1t0Li3bpPPk+d6z/vEnuaopV4Z84xzEGEAtEsLnXNgGiN1yT4uP5KV/J771nz8nuaobjlTI3FsTijvmnkp4rD6TuYTYdV7a+JcZegzNpMbMsDpIYYH0cAcI85Zn0OUnKSH84joHQopgeEiqyyCCOOxsGMBMkjndWnBbqno5TP8ANHzFtM5pa9wju2NwOrSSBcFx4g9a/O1lZFQtEED+Vddr+Vi0y5SOaCL2P/7VZas86bal8R7yvpopBA9zRITlyHjfqP8A3Xph8OTFMNsLXnl/5YUM2lxSllrY6lrXXdKySUZjcAZSdTwJ1ufErDqKymmxbCpaU3ie954kkHk7EG+t7haYy+rPKaq60RF25FTHylvqaPzkvwsVzql/lLfU0fnJfhYgqDAJCZWgG3HUNzdHV0roLcT3tPT/AJRL4ukLnjZ6MumbZrnWBcQwgOs0XJBPUAV0PuI72Hj9fLx48QteW7ySTUT+erjYQHva0m9g5wBNuNr8VqZoKiSpjljlYaXKMzQGHMedqHWJtq3gVhbX7MyVMsM0MjGSRMkYM4JFpCzMbDps39VA9ttoKzCzT0dLC2VkVMy7rTG2rgPoPAA06VlN26deNLi5FvUPQvojHUFVNBthUy0LKnkw03LZA7lrAg8Rz9B5Ssav3mPhjZLGYDmBzB7nu4G3NGfRTd8+Ey1JLtb4YOoL9Knave7PG+xjgLbX5of1X+lexWjrN8uLC72UsPJXADnRS9PjzgJKku1/IufTvjxnJn+bU+W9rmKUa2v9p1Lbbv8Ae3X1tfDSzR0wZIXXLGPDtGk6EvI6OpXatrvRxCrjqmsp3y2ewODWPytBB55IHO4Fp6elZO6morXx1LK10peySMNJdoWlh1aRoQbXuNFk7UbwDS1b4XQw5GZQJHu1u4A8LeM8OpbnAMeNSZm2g/sXtbeF5LTmaXam2h8SynJhcumXy0y485j1WeG6c0db/WPasymGnEnykk+krCZM/wDoZcdZ/wCyzKWW4sQAR0DgtWb2K4gPBdvlcPldY+lR1/u672UfmGe5c/79O+8v4I/hV/7ue9lH5hnuVAb9O+8v4I/hXKrl2BxllPheGteHHlWZQRwba5Jd4u1SvDcVjqIRKMzWuLgL8ea4tPDyKK7C4LDVYPRMlDiGxAjK4tN7npC0+9bH58Igo46FwjY4yggt5TRuQjV1/wCopjLcvwu5pZr5WEfSOnVcL6wtcMoJ08Zv6VWuFbcTzYfDWctEy12TZg0EOabXtfQFK7becVPJxzRuY+Nz2hrQSOaDa4Bvx0HTdcdV3/1q5SSS7/ys9osvqpeu29xV7ORpopH1Fza0N7NuBcgtsLLQw7abTOLgGvuzNmvAwAZb31IseHQrM5ZtJHQyoj5S/wBZRfgm98a1ODb0MYdWQQTStAdPGx7eTZeznAEaDqPFbb5S/wBZRfgm98a6RKvk996z5+T3NUZqo5u7GJvghdNIx8DwGgEizT19YuPzUm+T33rPn5Pc1emxhtj2L/hg9yDDqaGvLXPFM/M46My3I8pPN/RaWg2EqeT5WSBwlJdI8aAuOa7WgN4aAaeTxq7Gu9HRZfC53QB+qsukrlzHNjcYqJXSuoZQXW0awNaANAALrabD4FVUldhrKmJ8Tn1Uxa1/EtETASPFcrpB7j0fqq52/P8AnnBfx1HwxpbtVkoiKAqY+Uq08hRnoEkov4y1lvcfQrFbNXRXApxKL3zCZo+Ky8aqprJABJhrHgG4DpYnAH8yg5Mo6oxuzAA6EWN7a+QgqZ7J7062gg+bwxwFmdz7va8uu7jqHhXtyE33TD68HavvIzfdMPrwdqbFQ/z3xP7Kk9ST/qLQY9vLrapznP5NgeI2vbEHNDhGXloN3E2u838gV+8lN90xevB2r6IpvuqL14O1BzZh+1NXGx8eYvZJlzNfcjmnMNB416/xRUZcohgA8UDfF1+QLo/k5vuqL14O1fcs/wB1x+vB2ostjnSo2tqHtAfDEbC2bI4H9DZfBtfWZAwgEA6Xa4kDq4rozJNx7lx+vB2r7lm+64/Xg7VOmI5nkx+pcC1zcwvfVp0X42cxiajqmVUUYL2EkB7XFuoINwCD09a6byzfdcfrwdq+Bkw/9rj9eDtSSQttc57R7UvrZjUVFOwvNvomVrRYW0GbRbDZneNUUDZGwU8NpHBzuU5V5uBYa5+pX4WT/dUfrwdq+cnN91RevB2q6N1T7d+WIDXkKX1JP3r9fz3xH7Gl9ST96t3kpvuqL14O1OSm+6YvXg7UFRHfxiP2NL6kn71Va6wMM33TD68HanIzfdMPrwdqDP3dtIwyjB+wZ7lz/v077y/gj+FX/FiNcAGigAAFgBNFYD8iufN9LJu6TnzRmMvjYQLhwta2jhoUF6brq2IYVRgyMBEQuC4A8T41GN+OGy1baU02STknSl9pIwGhwjy3zuAPArnZFZdCzcG2fxSBzXCkj0PBz4HM8uXlLtPjBU7M9W3JIync2VnC0kBGvEXDxdp8YBXO69aeNpNnOyjrXPJOv1acfLeP0dK4jiVTJGJoqfkZ47G3KQgv11AIkII6wbcV54vSVPzYVDHsfVakwB7LODv7pJcAMvbxXNRXxc9uOJbLuLeqNm6iStpahtJyWWeN0hMsNgxrmngHm/TwWT8pGdj5KLK5rrMmvlIPTH1KmEXWOMk1Fyy3dulfk996z5+T3NWnkrIYsSxx8z3MaI4Ddls+ljzQSL9Gi3e4CFzcL5wIzTSOF9Ljmi49Cg293YGulxCSop4TKyUNPNIuCBY3BIPRxCv9XKdYHtnROiYBFUPAa5wlkLGZrEkn6Y6SsufeDQhji6OS0LQ7RzCdehtn8426FQL9gcT8Cn9W6+DYTErf+Snv15Spd+zrePwuiHfbhbBZrKgdP0Qfe5YuL7RQ1+JYHUQ3yufU6OtmFgwagHTgqkh2AxO+tFMR1Wt/ippuo3eV0eIRVFRCYo4ru5xbdxsQAACT08Sq5dDIiICIiAiIgIiICIiAiIgIiICIiAiIgIiIC8KijjktnYx1uGZoNvSvdEGH3Jp/sYvUb2J3Jp/sYvUb2LMRBh9yaf7GL1G9idyaf7GL1G9izEQYfcmn+xi9RvYncmn+xi9RvYsxEGH3Jp/sYvUb2J3Jp/sYvUb2LMRB+Y2BoAaAAOAAsAvrmA8QD5V9RB5fN2f0j0L783Z/SPQvREHnyDf6R6F+2tA4Cy+ogIiIP//Z" id="240" name="Google Shape;240;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media2.popsugar-assets.com/files/2013/03/10/4/192/1922507/b19d1179073a1c76_devices/i/One-Facebook-main-initiatives-announced-today-mobile.jpg" id="241" name="Google Shape;241;p12"/>
          <p:cNvPicPr preferRelativeResize="0"/>
          <p:nvPr/>
        </p:nvPicPr>
        <p:blipFill rotWithShape="1">
          <a:blip r:embed="rId3">
            <a:alphaModFix/>
          </a:blip>
          <a:srcRect b="0" l="0" r="0" t="0"/>
          <a:stretch/>
        </p:blipFill>
        <p:spPr>
          <a:xfrm>
            <a:off x="762000" y="3400232"/>
            <a:ext cx="7245443" cy="26491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Rule2: Enable frequent users to use shortcuts</a:t>
            </a:r>
            <a:endParaRPr/>
          </a:p>
        </p:txBody>
      </p:sp>
      <p:sp>
        <p:nvSpPr>
          <p:cNvPr id="247" name="Google Shape;247;p13"/>
          <p:cNvSpPr txBox="1"/>
          <p:nvPr>
            <p:ph idx="1" type="body"/>
          </p:nvPr>
        </p:nvSpPr>
        <p:spPr>
          <a:xfrm>
            <a:off x="628650" y="1216479"/>
            <a:ext cx="7886700" cy="190772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i="1" lang="en-US" sz="2400"/>
              <a:t>As the frequency of use increases, so do the user's desires to reduce the number of interactions and to increase the pace of interaction. Abbreviations, function keys, hidden commands, and macro facilities are very helpful to an expert user.</a:t>
            </a:r>
            <a:endParaRPr/>
          </a:p>
        </p:txBody>
      </p:sp>
      <p:pic>
        <p:nvPicPr>
          <p:cNvPr id="248" name="Google Shape;248;p13"/>
          <p:cNvPicPr preferRelativeResize="0"/>
          <p:nvPr/>
        </p:nvPicPr>
        <p:blipFill rotWithShape="1">
          <a:blip r:embed="rId3">
            <a:alphaModFix/>
          </a:blip>
          <a:srcRect b="0" l="0" r="0" t="0"/>
          <a:stretch/>
        </p:blipFill>
        <p:spPr>
          <a:xfrm>
            <a:off x="1295400" y="3276600"/>
            <a:ext cx="6795000" cy="26619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Rule 3: </a:t>
            </a:r>
            <a:r>
              <a:rPr b="1" lang="en-US"/>
              <a:t>Offer informative feedback</a:t>
            </a:r>
            <a:endParaRPr/>
          </a:p>
        </p:txBody>
      </p:sp>
      <p:sp>
        <p:nvSpPr>
          <p:cNvPr id="254" name="Google Shape;254;p14"/>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For every operator action, there should be some system feedback. For frequent and minor actions, the response can be modest, while for infrequent and major actions, the response should be more substantial.</a:t>
            </a:r>
            <a:endParaRPr sz="2400"/>
          </a:p>
        </p:txBody>
      </p:sp>
      <p:pic>
        <p:nvPicPr>
          <p:cNvPr id="255" name="Google Shape;255;p14"/>
          <p:cNvPicPr preferRelativeResize="0"/>
          <p:nvPr/>
        </p:nvPicPr>
        <p:blipFill rotWithShape="1">
          <a:blip r:embed="rId3">
            <a:alphaModFix/>
          </a:blip>
          <a:srcRect b="0" l="0" r="0" t="0"/>
          <a:stretch/>
        </p:blipFill>
        <p:spPr>
          <a:xfrm>
            <a:off x="1524000" y="2971800"/>
            <a:ext cx="5962174" cy="1600200"/>
          </a:xfrm>
          <a:prstGeom prst="rect">
            <a:avLst/>
          </a:prstGeom>
          <a:noFill/>
          <a:ln>
            <a:noFill/>
          </a:ln>
        </p:spPr>
      </p:pic>
      <p:pic>
        <p:nvPicPr>
          <p:cNvPr id="256" name="Google Shape;256;p14"/>
          <p:cNvPicPr preferRelativeResize="0"/>
          <p:nvPr/>
        </p:nvPicPr>
        <p:blipFill rotWithShape="1">
          <a:blip r:embed="rId4">
            <a:alphaModFix/>
          </a:blip>
          <a:srcRect b="0" l="0" r="0" t="0"/>
          <a:stretch/>
        </p:blipFill>
        <p:spPr>
          <a:xfrm>
            <a:off x="1686398" y="4681683"/>
            <a:ext cx="5843601" cy="13855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Rule 4: Design dialog to yield closure</a:t>
            </a:r>
            <a:endParaRPr/>
          </a:p>
        </p:txBody>
      </p:sp>
      <p:sp>
        <p:nvSpPr>
          <p:cNvPr id="262" name="Google Shape;262;p15"/>
          <p:cNvSpPr txBox="1"/>
          <p:nvPr>
            <p:ph idx="1" type="body"/>
          </p:nvPr>
        </p:nvSpPr>
        <p:spPr>
          <a:xfrm>
            <a:off x="628650" y="1216479"/>
            <a:ext cx="7886700" cy="21363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i="1" lang="en-US" sz="2200"/>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a:t>
            </a:r>
            <a:endParaRPr sz="2200"/>
          </a:p>
        </p:txBody>
      </p:sp>
      <p:pic>
        <p:nvPicPr>
          <p:cNvPr id="263" name="Google Shape;263;p15"/>
          <p:cNvPicPr preferRelativeResize="0"/>
          <p:nvPr/>
        </p:nvPicPr>
        <p:blipFill rotWithShape="1">
          <a:blip r:embed="rId3">
            <a:alphaModFix/>
          </a:blip>
          <a:srcRect b="0" l="0" r="0" t="0"/>
          <a:stretch/>
        </p:blipFill>
        <p:spPr>
          <a:xfrm>
            <a:off x="1905000" y="3597730"/>
            <a:ext cx="5204205" cy="25744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Rule 4: Design dialog to yield closure</a:t>
            </a:r>
            <a:endParaRPr/>
          </a:p>
        </p:txBody>
      </p:sp>
      <p:pic>
        <p:nvPicPr>
          <p:cNvPr id="269" name="Google Shape;269;p16"/>
          <p:cNvPicPr preferRelativeResize="0"/>
          <p:nvPr/>
        </p:nvPicPr>
        <p:blipFill rotWithShape="1">
          <a:blip r:embed="rId3">
            <a:alphaModFix/>
          </a:blip>
          <a:srcRect b="0" l="0" r="0" t="0"/>
          <a:stretch/>
        </p:blipFill>
        <p:spPr>
          <a:xfrm>
            <a:off x="762000" y="1371600"/>
            <a:ext cx="7990200" cy="49883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Rule 5: Offer simple error handling</a:t>
            </a:r>
            <a:endParaRPr/>
          </a:p>
        </p:txBody>
      </p:sp>
      <p:sp>
        <p:nvSpPr>
          <p:cNvPr id="275" name="Google Shape;275;p17"/>
          <p:cNvSpPr txBox="1"/>
          <p:nvPr>
            <p:ph idx="1" type="body"/>
          </p:nvPr>
        </p:nvSpPr>
        <p:spPr>
          <a:xfrm>
            <a:off x="628650" y="1216479"/>
            <a:ext cx="7886700" cy="18315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As much as possible, design the system so the user cannot make a serious error. If an error is made, the system should be able to detect the error and offer simple, comprehensible mechanisms for handling the error.</a:t>
            </a:r>
            <a:endParaRPr sz="2400"/>
          </a:p>
        </p:txBody>
      </p:sp>
      <p:pic>
        <p:nvPicPr>
          <p:cNvPr id="276" name="Google Shape;276;p17"/>
          <p:cNvPicPr preferRelativeResize="0"/>
          <p:nvPr/>
        </p:nvPicPr>
        <p:blipFill rotWithShape="1">
          <a:blip r:embed="rId3">
            <a:alphaModFix/>
          </a:blip>
          <a:srcRect b="0" l="0" r="0" t="0"/>
          <a:stretch/>
        </p:blipFill>
        <p:spPr>
          <a:xfrm>
            <a:off x="811771" y="3124200"/>
            <a:ext cx="7520457" cy="28536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Rule 6: </a:t>
            </a:r>
            <a:r>
              <a:rPr b="1" lang="en-US"/>
              <a:t>Permit easy reversal of actions</a:t>
            </a:r>
            <a:endParaRPr/>
          </a:p>
        </p:txBody>
      </p:sp>
      <p:sp>
        <p:nvSpPr>
          <p:cNvPr id="282" name="Google Shape;282;p18"/>
          <p:cNvSpPr txBox="1"/>
          <p:nvPr>
            <p:ph idx="1" type="body"/>
          </p:nvPr>
        </p:nvSpPr>
        <p:spPr>
          <a:xfrm>
            <a:off x="628650" y="1216479"/>
            <a:ext cx="7886700" cy="16029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This feature relieves anxiety, since the user knows that errors can be undone; it thus encourages exploration of unfamiliar options. The units of reversibility may be a single action, a data entry, or a complete group of actions.</a:t>
            </a:r>
            <a:endParaRPr sz="2400"/>
          </a:p>
        </p:txBody>
      </p:sp>
      <p:pic>
        <p:nvPicPr>
          <p:cNvPr id="283" name="Google Shape;283;p18"/>
          <p:cNvPicPr preferRelativeResize="0"/>
          <p:nvPr/>
        </p:nvPicPr>
        <p:blipFill rotWithShape="1">
          <a:blip r:embed="rId3">
            <a:alphaModFix/>
          </a:blip>
          <a:srcRect b="13394" l="0" r="0" t="0"/>
          <a:stretch/>
        </p:blipFill>
        <p:spPr>
          <a:xfrm>
            <a:off x="1752600" y="2819400"/>
            <a:ext cx="5410200" cy="3735732"/>
          </a:xfrm>
          <a:prstGeom prst="rect">
            <a:avLst/>
          </a:prstGeom>
          <a:noFill/>
          <a:ln>
            <a:noFill/>
          </a:ln>
        </p:spPr>
      </p:pic>
      <p:sp>
        <p:nvSpPr>
          <p:cNvPr id="284" name="Google Shape;284;p18"/>
          <p:cNvSpPr/>
          <p:nvPr/>
        </p:nvSpPr>
        <p:spPr>
          <a:xfrm>
            <a:off x="6248400" y="2743200"/>
            <a:ext cx="914400" cy="990600"/>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Rule 7: Let the user be in control.</a:t>
            </a:r>
            <a:endParaRPr/>
          </a:p>
        </p:txBody>
      </p:sp>
      <p:sp>
        <p:nvSpPr>
          <p:cNvPr id="290" name="Google Shape;290;p19"/>
          <p:cNvSpPr txBox="1"/>
          <p:nvPr>
            <p:ph idx="1" type="body"/>
          </p:nvPr>
        </p:nvSpPr>
        <p:spPr>
          <a:xfrm>
            <a:off x="628650" y="1216479"/>
            <a:ext cx="7886700" cy="19839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Experienced operators strongly desire the sense that they are in charge of the system and that the system responds to their actions. Design the system to make users the initiators of actions rather than the responders.</a:t>
            </a:r>
            <a:endParaRPr sz="2400"/>
          </a:p>
        </p:txBody>
      </p:sp>
      <p:pic>
        <p:nvPicPr>
          <p:cNvPr id="291" name="Google Shape;291;p19"/>
          <p:cNvPicPr preferRelativeResize="0"/>
          <p:nvPr/>
        </p:nvPicPr>
        <p:blipFill rotWithShape="1">
          <a:blip r:embed="rId3">
            <a:alphaModFix/>
          </a:blip>
          <a:srcRect b="0" l="0" r="0" t="0"/>
          <a:stretch/>
        </p:blipFill>
        <p:spPr>
          <a:xfrm>
            <a:off x="1790700" y="2850443"/>
            <a:ext cx="5562600" cy="1492957"/>
          </a:xfrm>
          <a:prstGeom prst="rect">
            <a:avLst/>
          </a:prstGeom>
          <a:noFill/>
          <a:ln>
            <a:noFill/>
          </a:ln>
        </p:spPr>
      </p:pic>
      <p:pic>
        <p:nvPicPr>
          <p:cNvPr id="292" name="Google Shape;292;p19"/>
          <p:cNvPicPr preferRelativeResize="0"/>
          <p:nvPr/>
        </p:nvPicPr>
        <p:blipFill rotWithShape="1">
          <a:blip r:embed="rId4">
            <a:alphaModFix/>
          </a:blip>
          <a:srcRect b="6874" l="2857" r="2856" t="4002"/>
          <a:stretch/>
        </p:blipFill>
        <p:spPr>
          <a:xfrm>
            <a:off x="1981199" y="4495800"/>
            <a:ext cx="5208815"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b="1" lang="en-US"/>
              <a:t>Relative importance of usability dimensions</a:t>
            </a:r>
            <a:endParaRPr/>
          </a:p>
        </p:txBody>
      </p:sp>
      <p:sp>
        <p:nvSpPr>
          <p:cNvPr id="172" name="Google Shape;172;p2"/>
          <p:cNvSpPr txBox="1"/>
          <p:nvPr>
            <p:ph idx="1" type="body"/>
          </p:nvPr>
        </p:nvSpPr>
        <p:spPr>
          <a:xfrm>
            <a:off x="628650" y="1216479"/>
            <a:ext cx="55435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Depends on the user</a:t>
            </a:r>
            <a:endParaRPr/>
          </a:p>
          <a:p>
            <a:pPr indent="-171450" lvl="1" marL="514350" rtl="0" algn="l">
              <a:lnSpc>
                <a:spcPct val="90000"/>
              </a:lnSpc>
              <a:spcBef>
                <a:spcPts val="1200"/>
              </a:spcBef>
              <a:spcAft>
                <a:spcPts val="0"/>
              </a:spcAft>
              <a:buClr>
                <a:schemeClr val="dk1"/>
              </a:buClr>
              <a:buSzPts val="1800"/>
              <a:buChar char="ꟷ"/>
            </a:pPr>
            <a:r>
              <a:rPr lang="en-US"/>
              <a:t>Novices need learnability.</a:t>
            </a:r>
            <a:endParaRPr/>
          </a:p>
          <a:p>
            <a:pPr indent="-171450" lvl="1" marL="514350" rtl="0" algn="l">
              <a:lnSpc>
                <a:spcPct val="90000"/>
              </a:lnSpc>
              <a:spcBef>
                <a:spcPts val="1200"/>
              </a:spcBef>
              <a:spcAft>
                <a:spcPts val="0"/>
              </a:spcAft>
              <a:buClr>
                <a:schemeClr val="dk1"/>
              </a:buClr>
              <a:buSzPts val="1800"/>
              <a:buChar char="ꟷ"/>
            </a:pPr>
            <a:r>
              <a:rPr lang="en-US"/>
              <a:t>Experts need efficiency.</a:t>
            </a:r>
            <a:endParaRPr/>
          </a:p>
          <a:p>
            <a:pPr indent="-171450" lvl="1" marL="514350" rtl="0" algn="l">
              <a:lnSpc>
                <a:spcPct val="90000"/>
              </a:lnSpc>
              <a:spcBef>
                <a:spcPts val="1200"/>
              </a:spcBef>
              <a:spcAft>
                <a:spcPts val="0"/>
              </a:spcAft>
              <a:buClr>
                <a:schemeClr val="dk1"/>
              </a:buClr>
              <a:buSzPts val="1800"/>
              <a:buChar char="ꟷ"/>
            </a:pPr>
            <a:r>
              <a:rPr lang="en-US"/>
              <a:t>But no user is uniformly a novice or an expert.</a:t>
            </a:r>
            <a:endParaRPr/>
          </a:p>
          <a:p>
            <a:pPr indent="-38100" lvl="0" marL="171450" rtl="0" algn="l">
              <a:lnSpc>
                <a:spcPct val="90000"/>
              </a:lnSpc>
              <a:spcBef>
                <a:spcPts val="1200"/>
              </a:spcBef>
              <a:spcAft>
                <a:spcPts val="0"/>
              </a:spcAft>
              <a:buClr>
                <a:schemeClr val="dk1"/>
              </a:buClr>
              <a:buSzPts val="2100"/>
              <a:buNone/>
            </a:pPr>
            <a:r>
              <a:t/>
            </a:r>
            <a:endParaRPr/>
          </a:p>
          <a:p>
            <a:pPr indent="-171450" lvl="0" marL="171450" rtl="0" algn="l">
              <a:lnSpc>
                <a:spcPct val="90000"/>
              </a:lnSpc>
              <a:spcBef>
                <a:spcPts val="1200"/>
              </a:spcBef>
              <a:spcAft>
                <a:spcPts val="0"/>
              </a:spcAft>
              <a:buClr>
                <a:schemeClr val="dk1"/>
              </a:buClr>
              <a:buSzPts val="2100"/>
              <a:buChar char="•"/>
            </a:pPr>
            <a:r>
              <a:rPr lang="en-US"/>
              <a:t>Depends on the task</a:t>
            </a:r>
            <a:endParaRPr/>
          </a:p>
          <a:p>
            <a:pPr indent="-171450" lvl="1" marL="514350" rtl="0" algn="l">
              <a:lnSpc>
                <a:spcPct val="90000"/>
              </a:lnSpc>
              <a:spcBef>
                <a:spcPts val="1200"/>
              </a:spcBef>
              <a:spcAft>
                <a:spcPts val="0"/>
              </a:spcAft>
              <a:buClr>
                <a:schemeClr val="dk1"/>
              </a:buClr>
              <a:buSzPts val="1800"/>
              <a:buChar char="ꟷ"/>
            </a:pPr>
            <a:r>
              <a:rPr lang="en-US"/>
              <a:t>Missile launchers need safety.</a:t>
            </a:r>
            <a:endParaRPr/>
          </a:p>
          <a:p>
            <a:pPr indent="-171450" lvl="1" marL="514350" rtl="0" algn="l">
              <a:lnSpc>
                <a:spcPct val="90000"/>
              </a:lnSpc>
              <a:spcBef>
                <a:spcPts val="1200"/>
              </a:spcBef>
              <a:spcAft>
                <a:spcPts val="0"/>
              </a:spcAft>
              <a:buClr>
                <a:schemeClr val="dk1"/>
              </a:buClr>
              <a:buSzPts val="1800"/>
              <a:buChar char="ꟷ"/>
            </a:pPr>
            <a:r>
              <a:rPr lang="en-US"/>
              <a:t>Video streaming needs efficiency.</a:t>
            </a:r>
            <a:endParaRPr/>
          </a:p>
        </p:txBody>
      </p:sp>
      <p:pic>
        <p:nvPicPr>
          <p:cNvPr id="173" name="Google Shape;173;p2"/>
          <p:cNvPicPr preferRelativeResize="0"/>
          <p:nvPr/>
        </p:nvPicPr>
        <p:blipFill rotWithShape="1">
          <a:blip r:embed="rId3">
            <a:alphaModFix/>
          </a:blip>
          <a:srcRect b="0" l="0" r="11317" t="0"/>
          <a:stretch/>
        </p:blipFill>
        <p:spPr>
          <a:xfrm>
            <a:off x="6400800" y="1600200"/>
            <a:ext cx="2590800" cy="2936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Rule 8: Reduce short-term memory load on the user.</a:t>
            </a:r>
            <a:endParaRPr/>
          </a:p>
        </p:txBody>
      </p:sp>
      <p:sp>
        <p:nvSpPr>
          <p:cNvPr id="298" name="Google Shape;298;p20"/>
          <p:cNvSpPr txBox="1"/>
          <p:nvPr>
            <p:ph idx="1" type="body"/>
          </p:nvPr>
        </p:nvSpPr>
        <p:spPr>
          <a:xfrm>
            <a:off x="628650" y="1216479"/>
            <a:ext cx="7886700" cy="19077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t>The limitation of human information processing in short-term memory requires that displays be kept simple, multiple page displays be consolidated, window-motion frequency be reduced, and sufficient training time be allotted for codes, mnemonics, and sequences of actions.</a:t>
            </a:r>
            <a:endParaRPr sz="2400"/>
          </a:p>
        </p:txBody>
      </p:sp>
      <p:pic>
        <p:nvPicPr>
          <p:cNvPr id="299" name="Google Shape;299;p20"/>
          <p:cNvPicPr preferRelativeResize="0"/>
          <p:nvPr/>
        </p:nvPicPr>
        <p:blipFill rotWithShape="1">
          <a:blip r:embed="rId3">
            <a:alphaModFix/>
          </a:blip>
          <a:srcRect b="0" l="0" r="0" t="0"/>
          <a:stretch/>
        </p:blipFill>
        <p:spPr>
          <a:xfrm>
            <a:off x="1905000" y="3124200"/>
            <a:ext cx="5105400" cy="3439809"/>
          </a:xfrm>
          <a:prstGeom prst="rect">
            <a:avLst/>
          </a:prstGeom>
          <a:noFill/>
          <a:ln>
            <a:noFill/>
          </a:ln>
        </p:spPr>
      </p:pic>
      <p:sp>
        <p:nvSpPr>
          <p:cNvPr id="300" name="Google Shape;300;p20"/>
          <p:cNvSpPr/>
          <p:nvPr/>
        </p:nvSpPr>
        <p:spPr>
          <a:xfrm>
            <a:off x="3810000" y="3085322"/>
            <a:ext cx="1143000" cy="343678"/>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0"/>
          <p:cNvSpPr/>
          <p:nvPr/>
        </p:nvSpPr>
        <p:spPr>
          <a:xfrm>
            <a:off x="5638800" y="3853504"/>
            <a:ext cx="1371600" cy="1404296"/>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0"/>
          <p:cNvSpPr/>
          <p:nvPr/>
        </p:nvSpPr>
        <p:spPr>
          <a:xfrm>
            <a:off x="2057400" y="5410199"/>
            <a:ext cx="3124200" cy="1153809"/>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33CC"/>
              </a:buClr>
              <a:buSzPts val="4500"/>
              <a:buFont typeface="Calibri"/>
              <a:buNone/>
            </a:pPr>
            <a:r>
              <a:rPr lang="en-US">
                <a:solidFill>
                  <a:srgbClr val="0033CC"/>
                </a:solidFill>
              </a:rPr>
              <a:t>UI Design components</a:t>
            </a:r>
            <a:endParaRPr>
              <a:solidFill>
                <a:srgbClr val="0033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When to use?</a:t>
            </a:r>
            <a:endParaRPr/>
          </a:p>
        </p:txBody>
      </p:sp>
      <p:sp>
        <p:nvSpPr>
          <p:cNvPr id="313" name="Google Shape;313;p22"/>
          <p:cNvSpPr txBox="1"/>
          <p:nvPr>
            <p:ph idx="1" type="body"/>
          </p:nvPr>
        </p:nvSpPr>
        <p:spPr>
          <a:xfrm>
            <a:off x="628650" y="1216479"/>
            <a:ext cx="31813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button?</a:t>
            </a:r>
            <a:endParaRPr/>
          </a:p>
          <a:p>
            <a:pPr indent="-171450" lvl="0" marL="171450" rtl="0" algn="l">
              <a:lnSpc>
                <a:spcPct val="90000"/>
              </a:lnSpc>
              <a:spcBef>
                <a:spcPts val="750"/>
              </a:spcBef>
              <a:spcAft>
                <a:spcPts val="0"/>
              </a:spcAft>
              <a:buClr>
                <a:schemeClr val="dk1"/>
              </a:buClr>
              <a:buSzPts val="2100"/>
              <a:buChar char="•"/>
            </a:pPr>
            <a:r>
              <a:rPr lang="en-US"/>
              <a:t>a check box?</a:t>
            </a:r>
            <a:endParaRPr/>
          </a:p>
          <a:p>
            <a:pPr indent="-171450" lvl="0" marL="171450" rtl="0" algn="l">
              <a:lnSpc>
                <a:spcPct val="90000"/>
              </a:lnSpc>
              <a:spcBef>
                <a:spcPts val="750"/>
              </a:spcBef>
              <a:spcAft>
                <a:spcPts val="0"/>
              </a:spcAft>
              <a:buClr>
                <a:schemeClr val="dk1"/>
              </a:buClr>
              <a:buSzPts val="2100"/>
              <a:buChar char="•"/>
            </a:pPr>
            <a:r>
              <a:rPr lang="en-US"/>
              <a:t>a radio button?</a:t>
            </a:r>
            <a:endParaRPr/>
          </a:p>
          <a:p>
            <a:pPr indent="-171450" lvl="0" marL="171450" rtl="0" algn="l">
              <a:lnSpc>
                <a:spcPct val="90000"/>
              </a:lnSpc>
              <a:spcBef>
                <a:spcPts val="750"/>
              </a:spcBef>
              <a:spcAft>
                <a:spcPts val="0"/>
              </a:spcAft>
              <a:buClr>
                <a:schemeClr val="dk1"/>
              </a:buClr>
              <a:buSzPts val="2100"/>
              <a:buChar char="•"/>
            </a:pPr>
            <a:r>
              <a:rPr lang="en-US"/>
              <a:t>a text field?</a:t>
            </a:r>
            <a:endParaRPr/>
          </a:p>
          <a:p>
            <a:pPr indent="-171450" lvl="0" marL="171450" rtl="0" algn="l">
              <a:lnSpc>
                <a:spcPct val="90000"/>
              </a:lnSpc>
              <a:spcBef>
                <a:spcPts val="750"/>
              </a:spcBef>
              <a:spcAft>
                <a:spcPts val="0"/>
              </a:spcAft>
              <a:buClr>
                <a:schemeClr val="dk1"/>
              </a:buClr>
              <a:buSzPts val="2100"/>
              <a:buChar char="•"/>
            </a:pPr>
            <a:r>
              <a:rPr lang="en-US"/>
              <a:t>a list?</a:t>
            </a:r>
            <a:endParaRPr/>
          </a:p>
          <a:p>
            <a:pPr indent="-171450" lvl="0" marL="171450" rtl="0" algn="l">
              <a:lnSpc>
                <a:spcPct val="90000"/>
              </a:lnSpc>
              <a:spcBef>
                <a:spcPts val="750"/>
              </a:spcBef>
              <a:spcAft>
                <a:spcPts val="0"/>
              </a:spcAft>
              <a:buClr>
                <a:schemeClr val="dk1"/>
              </a:buClr>
              <a:buSzPts val="2100"/>
              <a:buChar char="•"/>
            </a:pPr>
            <a:r>
              <a:rPr lang="en-US"/>
              <a:t>a combo box?</a:t>
            </a:r>
            <a:endParaRPr/>
          </a:p>
          <a:p>
            <a:pPr indent="-171450" lvl="0" marL="171450" rtl="0" algn="l">
              <a:lnSpc>
                <a:spcPct val="90000"/>
              </a:lnSpc>
              <a:spcBef>
                <a:spcPts val="750"/>
              </a:spcBef>
              <a:spcAft>
                <a:spcPts val="0"/>
              </a:spcAft>
              <a:buClr>
                <a:schemeClr val="dk1"/>
              </a:buClr>
              <a:buSzPts val="2100"/>
              <a:buChar char="•"/>
            </a:pPr>
            <a:r>
              <a:rPr lang="en-US"/>
              <a:t>a menu?</a:t>
            </a:r>
            <a:endParaRPr/>
          </a:p>
          <a:p>
            <a:pPr indent="-171450" lvl="0" marL="171450" rtl="0" algn="l">
              <a:lnSpc>
                <a:spcPct val="90000"/>
              </a:lnSpc>
              <a:spcBef>
                <a:spcPts val="750"/>
              </a:spcBef>
              <a:spcAft>
                <a:spcPts val="0"/>
              </a:spcAft>
              <a:buClr>
                <a:schemeClr val="dk1"/>
              </a:buClr>
              <a:buSzPts val="2100"/>
              <a:buChar char="•"/>
            </a:pPr>
            <a:r>
              <a:rPr lang="en-US"/>
              <a:t>a dialog box?</a:t>
            </a:r>
            <a:endParaRPr/>
          </a:p>
        </p:txBody>
      </p:sp>
      <p:pic>
        <p:nvPicPr>
          <p:cNvPr id="314" name="Google Shape;314;p22"/>
          <p:cNvPicPr preferRelativeResize="0"/>
          <p:nvPr/>
        </p:nvPicPr>
        <p:blipFill rotWithShape="1">
          <a:blip r:embed="rId3">
            <a:alphaModFix/>
          </a:blip>
          <a:srcRect b="0" l="0" r="0" t="0"/>
          <a:stretch/>
        </p:blipFill>
        <p:spPr>
          <a:xfrm>
            <a:off x="4419600" y="1066800"/>
            <a:ext cx="4190160" cy="45150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UI design: buttons, toolbars, menus</a:t>
            </a:r>
            <a:endParaRPr/>
          </a:p>
        </p:txBody>
      </p:sp>
      <p:sp>
        <p:nvSpPr>
          <p:cNvPr id="320" name="Google Shape;320;p23"/>
          <p:cNvSpPr txBox="1"/>
          <p:nvPr>
            <p:ph idx="1" type="body"/>
          </p:nvPr>
        </p:nvSpPr>
        <p:spPr>
          <a:xfrm>
            <a:off x="628650" y="1216479"/>
            <a:ext cx="5065757"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Use </a:t>
            </a:r>
            <a:r>
              <a:rPr b="1" lang="en-US"/>
              <a:t>buttons </a:t>
            </a:r>
            <a:r>
              <a:rPr lang="en-US"/>
              <a:t>for single independent actions that are relevant to the current screen.</a:t>
            </a:r>
            <a:endParaRPr/>
          </a:p>
          <a:p>
            <a:pPr indent="-171450" lvl="1" marL="514350" rtl="0" algn="l">
              <a:lnSpc>
                <a:spcPct val="90000"/>
              </a:lnSpc>
              <a:spcBef>
                <a:spcPts val="1200"/>
              </a:spcBef>
              <a:spcAft>
                <a:spcPts val="0"/>
              </a:spcAft>
              <a:buClr>
                <a:schemeClr val="dk1"/>
              </a:buClr>
              <a:buSzPts val="1800"/>
              <a:buChar char="ꟷ"/>
            </a:pPr>
            <a:r>
              <a:rPr lang="en-US"/>
              <a:t>Use button text with verb phrases such as "Save“ or "Cancel", not generic: "OK", "Yes", "No"</a:t>
            </a:r>
            <a:endParaRPr/>
          </a:p>
          <a:p>
            <a:pPr indent="-171450" lvl="1" marL="514350" rtl="0" algn="l">
              <a:lnSpc>
                <a:spcPct val="90000"/>
              </a:lnSpc>
              <a:spcBef>
                <a:spcPts val="1200"/>
              </a:spcBef>
              <a:spcAft>
                <a:spcPts val="0"/>
              </a:spcAft>
              <a:buClr>
                <a:schemeClr val="dk1"/>
              </a:buClr>
              <a:buSzPts val="1800"/>
              <a:buChar char="ꟷ"/>
            </a:pPr>
            <a:r>
              <a:rPr lang="en-US"/>
              <a:t>Use Mnemonics or Accelerators (Ctrl-S)</a:t>
            </a:r>
            <a:endParaRPr/>
          </a:p>
          <a:p>
            <a:pPr indent="-107950" lvl="1" marL="514350" rtl="0" algn="l">
              <a:lnSpc>
                <a:spcPct val="90000"/>
              </a:lnSpc>
              <a:spcBef>
                <a:spcPts val="1200"/>
              </a:spcBef>
              <a:spcAft>
                <a:spcPts val="0"/>
              </a:spcAft>
              <a:buClr>
                <a:schemeClr val="dk1"/>
              </a:buClr>
              <a:buSzPts val="1000"/>
              <a:buNone/>
            </a:pPr>
            <a:r>
              <a:t/>
            </a:r>
            <a:endParaRPr sz="1000"/>
          </a:p>
          <a:p>
            <a:pPr indent="-171450" lvl="0" marL="171450" rtl="0" algn="l">
              <a:lnSpc>
                <a:spcPct val="90000"/>
              </a:lnSpc>
              <a:spcBef>
                <a:spcPts val="1200"/>
              </a:spcBef>
              <a:spcAft>
                <a:spcPts val="0"/>
              </a:spcAft>
              <a:buClr>
                <a:schemeClr val="dk1"/>
              </a:buClr>
              <a:buSzPts val="2100"/>
              <a:buChar char="•"/>
            </a:pPr>
            <a:r>
              <a:rPr lang="en-US"/>
              <a:t>Use </a:t>
            </a:r>
            <a:r>
              <a:rPr b="1" lang="en-US"/>
              <a:t>toolbars </a:t>
            </a:r>
            <a:r>
              <a:rPr lang="en-US"/>
              <a:t>for common actions.</a:t>
            </a:r>
            <a:endParaRPr/>
          </a:p>
          <a:p>
            <a:pPr indent="-38100" lvl="0" marL="171450" rtl="0" algn="l">
              <a:lnSpc>
                <a:spcPct val="90000"/>
              </a:lnSpc>
              <a:spcBef>
                <a:spcPts val="1200"/>
              </a:spcBef>
              <a:spcAft>
                <a:spcPts val="0"/>
              </a:spcAft>
              <a:buClr>
                <a:schemeClr val="dk1"/>
              </a:buClr>
              <a:buSzPts val="2100"/>
              <a:buNone/>
            </a:pPr>
            <a:r>
              <a:t/>
            </a:r>
            <a:endParaRPr/>
          </a:p>
          <a:p>
            <a:pPr indent="-171450" lvl="0" marL="171450" rtl="0" algn="l">
              <a:lnSpc>
                <a:spcPct val="90000"/>
              </a:lnSpc>
              <a:spcBef>
                <a:spcPts val="1200"/>
              </a:spcBef>
              <a:spcAft>
                <a:spcPts val="0"/>
              </a:spcAft>
              <a:buClr>
                <a:schemeClr val="dk1"/>
              </a:buClr>
              <a:buSzPts val="2100"/>
              <a:buChar char="•"/>
            </a:pPr>
            <a:r>
              <a:rPr lang="en-US"/>
              <a:t>Use </a:t>
            </a:r>
            <a:r>
              <a:rPr b="1" lang="en-US"/>
              <a:t>menus </a:t>
            </a:r>
            <a:r>
              <a:rPr lang="en-US"/>
              <a:t>for infrequent actions that may be applicable to many or all screens.</a:t>
            </a:r>
            <a:endParaRPr/>
          </a:p>
          <a:p>
            <a:pPr indent="-171450" lvl="1" marL="514350" rtl="0" algn="l">
              <a:lnSpc>
                <a:spcPct val="90000"/>
              </a:lnSpc>
              <a:spcBef>
                <a:spcPts val="1200"/>
              </a:spcBef>
              <a:spcAft>
                <a:spcPts val="0"/>
              </a:spcAft>
              <a:buClr>
                <a:schemeClr val="dk1"/>
              </a:buClr>
              <a:buSzPts val="1800"/>
              <a:buChar char="ꟷ"/>
            </a:pPr>
            <a:r>
              <a:rPr lang="en-US"/>
              <a:t>Users hate menus! Try not to rely too much on menus. Provide another way to access the same functionality (toolbar, hotkey, etc.)</a:t>
            </a:r>
            <a:endParaRPr/>
          </a:p>
        </p:txBody>
      </p:sp>
      <p:pic>
        <p:nvPicPr>
          <p:cNvPr id="321" name="Google Shape;321;p23"/>
          <p:cNvPicPr preferRelativeResize="0"/>
          <p:nvPr/>
        </p:nvPicPr>
        <p:blipFill rotWithShape="1">
          <a:blip r:embed="rId3">
            <a:alphaModFix/>
          </a:blip>
          <a:srcRect b="0" l="0" r="0" t="0"/>
          <a:stretch/>
        </p:blipFill>
        <p:spPr>
          <a:xfrm>
            <a:off x="5706738" y="3352800"/>
            <a:ext cx="3245498" cy="496413"/>
          </a:xfrm>
          <a:prstGeom prst="rect">
            <a:avLst/>
          </a:prstGeom>
          <a:noFill/>
          <a:ln>
            <a:noFill/>
          </a:ln>
        </p:spPr>
      </p:pic>
      <p:pic>
        <p:nvPicPr>
          <p:cNvPr id="322" name="Google Shape;322;p23"/>
          <p:cNvPicPr preferRelativeResize="0"/>
          <p:nvPr/>
        </p:nvPicPr>
        <p:blipFill rotWithShape="1">
          <a:blip r:embed="rId4">
            <a:alphaModFix/>
          </a:blip>
          <a:srcRect b="0" l="0" r="0" t="0"/>
          <a:stretch/>
        </p:blipFill>
        <p:spPr>
          <a:xfrm>
            <a:off x="6629400" y="4134000"/>
            <a:ext cx="2322836" cy="2277438"/>
          </a:xfrm>
          <a:prstGeom prst="rect">
            <a:avLst/>
          </a:prstGeom>
          <a:noFill/>
          <a:ln>
            <a:noFill/>
          </a:ln>
        </p:spPr>
      </p:pic>
      <p:pic>
        <p:nvPicPr>
          <p:cNvPr id="323" name="Google Shape;323;p23"/>
          <p:cNvPicPr preferRelativeResize="0"/>
          <p:nvPr/>
        </p:nvPicPr>
        <p:blipFill rotWithShape="1">
          <a:blip r:embed="rId5">
            <a:alphaModFix/>
          </a:blip>
          <a:srcRect b="42971" l="7991" r="9019" t="13682"/>
          <a:stretch/>
        </p:blipFill>
        <p:spPr>
          <a:xfrm>
            <a:off x="5791200" y="1371600"/>
            <a:ext cx="3276600" cy="12821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b="1" lang="en-US"/>
              <a:t>UI design: check boxes and radio buttons</a:t>
            </a:r>
            <a:endParaRPr/>
          </a:p>
        </p:txBody>
      </p:sp>
      <p:sp>
        <p:nvSpPr>
          <p:cNvPr id="329" name="Google Shape;329;p24"/>
          <p:cNvSpPr txBox="1"/>
          <p:nvPr>
            <p:ph idx="1" type="body"/>
          </p:nvPr>
        </p:nvSpPr>
        <p:spPr>
          <a:xfrm>
            <a:off x="628650" y="1216479"/>
            <a:ext cx="7886700" cy="1907721"/>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Use </a:t>
            </a:r>
            <a:r>
              <a:rPr b="1" lang="en-US" sz="2400"/>
              <a:t>check boxes </a:t>
            </a:r>
            <a:r>
              <a:rPr lang="en-US" sz="2400"/>
              <a:t>for independent on/off switches.</a:t>
            </a:r>
            <a:endParaRPr/>
          </a:p>
          <a:p>
            <a:pPr indent="-171450" lvl="0" marL="171450" rtl="0" algn="l">
              <a:lnSpc>
                <a:spcPct val="90000"/>
              </a:lnSpc>
              <a:spcBef>
                <a:spcPts val="1350"/>
              </a:spcBef>
              <a:spcAft>
                <a:spcPts val="0"/>
              </a:spcAft>
              <a:buClr>
                <a:schemeClr val="dk1"/>
              </a:buClr>
              <a:buSzPts val="2400"/>
              <a:buChar char="•"/>
            </a:pPr>
            <a:r>
              <a:rPr lang="en-US" sz="2400"/>
              <a:t>Use </a:t>
            </a:r>
            <a:r>
              <a:rPr b="1" lang="en-US" sz="2400"/>
              <a:t>radio buttons </a:t>
            </a:r>
            <a:r>
              <a:rPr lang="en-US" sz="2400"/>
              <a:t>for related choices, when only one choice can be activated at a time.</a:t>
            </a:r>
            <a:endParaRPr/>
          </a:p>
        </p:txBody>
      </p:sp>
      <p:pic>
        <p:nvPicPr>
          <p:cNvPr id="330" name="Google Shape;330;p24"/>
          <p:cNvPicPr preferRelativeResize="0"/>
          <p:nvPr/>
        </p:nvPicPr>
        <p:blipFill rotWithShape="1">
          <a:blip r:embed="rId3">
            <a:alphaModFix/>
          </a:blip>
          <a:srcRect b="0" l="0" r="0" t="0"/>
          <a:stretch/>
        </p:blipFill>
        <p:spPr>
          <a:xfrm>
            <a:off x="990600" y="3353579"/>
            <a:ext cx="6951750" cy="265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b="1" lang="en-US"/>
              <a:t>UI design: text fields, lists, combo boxes, sliders</a:t>
            </a:r>
            <a:endParaRPr/>
          </a:p>
        </p:txBody>
      </p:sp>
      <p:sp>
        <p:nvSpPr>
          <p:cNvPr id="336" name="Google Shape;336;p25"/>
          <p:cNvSpPr txBox="1"/>
          <p:nvPr>
            <p:ph idx="1" type="body"/>
          </p:nvPr>
        </p:nvSpPr>
        <p:spPr>
          <a:xfrm>
            <a:off x="304800" y="1238250"/>
            <a:ext cx="5334000" cy="4960484"/>
          </a:xfrm>
          <a:prstGeom prst="rect">
            <a:avLst/>
          </a:prstGeom>
          <a:noFill/>
          <a:ln>
            <a:noFill/>
          </a:ln>
        </p:spPr>
        <p:txBody>
          <a:bodyPr anchorCtr="0" anchor="t" bIns="45700" lIns="91425" spcFirstLastPara="1" rIns="91425" wrap="square" tIns="45700">
            <a:normAutofit fontScale="92500"/>
          </a:bodyPr>
          <a:lstStyle/>
          <a:p>
            <a:pPr indent="-171450" lvl="0" marL="171450" rtl="0" algn="l">
              <a:lnSpc>
                <a:spcPct val="90000"/>
              </a:lnSpc>
              <a:spcBef>
                <a:spcPts val="0"/>
              </a:spcBef>
              <a:spcAft>
                <a:spcPts val="0"/>
              </a:spcAft>
              <a:buClr>
                <a:schemeClr val="dk1"/>
              </a:buClr>
              <a:buSzPct val="100000"/>
              <a:buChar char="•"/>
            </a:pPr>
            <a:r>
              <a:rPr lang="en-US" sz="2400"/>
              <a:t>Use </a:t>
            </a:r>
            <a:r>
              <a:rPr b="1" lang="en-US" sz="2400"/>
              <a:t>text fields </a:t>
            </a:r>
            <a:r>
              <a:rPr lang="en-US" sz="2400"/>
              <a:t>(usually with a label) when the user may type in anything they want.</a:t>
            </a:r>
            <a:endParaRPr/>
          </a:p>
          <a:p>
            <a:pPr indent="-30479" lvl="0" marL="171450" rtl="0" algn="l">
              <a:lnSpc>
                <a:spcPct val="90000"/>
              </a:lnSpc>
              <a:spcBef>
                <a:spcPts val="1350"/>
              </a:spcBef>
              <a:spcAft>
                <a:spcPts val="0"/>
              </a:spcAft>
              <a:buClr>
                <a:schemeClr val="dk1"/>
              </a:buClr>
              <a:buSzPct val="100000"/>
              <a:buNone/>
            </a:pPr>
            <a:r>
              <a:t/>
            </a:r>
            <a:endParaRPr sz="2400"/>
          </a:p>
          <a:p>
            <a:pPr indent="-171450" lvl="0" marL="171450" rtl="0" algn="l">
              <a:lnSpc>
                <a:spcPct val="90000"/>
              </a:lnSpc>
              <a:spcBef>
                <a:spcPts val="1350"/>
              </a:spcBef>
              <a:spcAft>
                <a:spcPts val="0"/>
              </a:spcAft>
              <a:buClr>
                <a:schemeClr val="dk1"/>
              </a:buClr>
              <a:buSzPct val="100000"/>
              <a:buChar char="•"/>
            </a:pPr>
            <a:r>
              <a:rPr lang="en-US" sz="2400"/>
              <a:t>Use </a:t>
            </a:r>
            <a:r>
              <a:rPr b="1" lang="en-US" sz="2400"/>
              <a:t>lists </a:t>
            </a:r>
            <a:r>
              <a:rPr lang="en-US" sz="2400"/>
              <a:t>when there are many fixed choices (too many for radio buttons); all choices visible on screen at once.</a:t>
            </a:r>
            <a:endParaRPr/>
          </a:p>
          <a:p>
            <a:pPr indent="-30479" lvl="0" marL="171450" rtl="0" algn="l">
              <a:lnSpc>
                <a:spcPct val="90000"/>
              </a:lnSpc>
              <a:spcBef>
                <a:spcPts val="1350"/>
              </a:spcBef>
              <a:spcAft>
                <a:spcPts val="0"/>
              </a:spcAft>
              <a:buClr>
                <a:schemeClr val="dk1"/>
              </a:buClr>
              <a:buSzPct val="100000"/>
              <a:buNone/>
            </a:pPr>
            <a:r>
              <a:t/>
            </a:r>
            <a:endParaRPr sz="2400"/>
          </a:p>
          <a:p>
            <a:pPr indent="-171450" lvl="0" marL="171450" rtl="0" algn="l">
              <a:lnSpc>
                <a:spcPct val="90000"/>
              </a:lnSpc>
              <a:spcBef>
                <a:spcPts val="1350"/>
              </a:spcBef>
              <a:spcAft>
                <a:spcPts val="0"/>
              </a:spcAft>
              <a:buClr>
                <a:schemeClr val="dk1"/>
              </a:buClr>
              <a:buSzPct val="100000"/>
              <a:buChar char="•"/>
            </a:pPr>
            <a:r>
              <a:rPr lang="en-US" sz="2400"/>
              <a:t>Use </a:t>
            </a:r>
            <a:r>
              <a:rPr b="1" lang="en-US" sz="2400"/>
              <a:t>combo boxes </a:t>
            </a:r>
            <a:r>
              <a:rPr lang="en-US" sz="2400"/>
              <a:t>when there are many fixed choices; don't take up screen real estate by showing them all at once.</a:t>
            </a:r>
            <a:endParaRPr/>
          </a:p>
          <a:p>
            <a:pPr indent="-30479" lvl="0" marL="171450" rtl="0" algn="l">
              <a:lnSpc>
                <a:spcPct val="90000"/>
              </a:lnSpc>
              <a:spcBef>
                <a:spcPts val="1350"/>
              </a:spcBef>
              <a:spcAft>
                <a:spcPts val="0"/>
              </a:spcAft>
              <a:buClr>
                <a:schemeClr val="dk1"/>
              </a:buClr>
              <a:buSzPct val="100000"/>
              <a:buNone/>
            </a:pPr>
            <a:r>
              <a:t/>
            </a:r>
            <a:endParaRPr sz="2400"/>
          </a:p>
          <a:p>
            <a:pPr indent="-171450" lvl="0" marL="171450" rtl="0" algn="l">
              <a:lnSpc>
                <a:spcPct val="90000"/>
              </a:lnSpc>
              <a:spcBef>
                <a:spcPts val="1350"/>
              </a:spcBef>
              <a:spcAft>
                <a:spcPts val="0"/>
              </a:spcAft>
              <a:buClr>
                <a:schemeClr val="dk1"/>
              </a:buClr>
              <a:buSzPct val="100000"/>
              <a:buChar char="•"/>
            </a:pPr>
            <a:r>
              <a:rPr lang="en-US" sz="2400"/>
              <a:t>Use a </a:t>
            </a:r>
            <a:r>
              <a:rPr b="1" lang="en-US" sz="2400"/>
              <a:t>slider </a:t>
            </a:r>
            <a:r>
              <a:rPr lang="en-US" sz="2400"/>
              <a:t>or </a:t>
            </a:r>
            <a:r>
              <a:rPr b="1" lang="en-US" sz="2400"/>
              <a:t>spinner </a:t>
            </a:r>
            <a:r>
              <a:rPr lang="en-US" sz="2400"/>
              <a:t>for a numeric value.</a:t>
            </a:r>
            <a:endParaRPr/>
          </a:p>
        </p:txBody>
      </p:sp>
      <p:pic>
        <p:nvPicPr>
          <p:cNvPr id="337" name="Google Shape;337;p25"/>
          <p:cNvPicPr preferRelativeResize="0"/>
          <p:nvPr/>
        </p:nvPicPr>
        <p:blipFill rotWithShape="1">
          <a:blip r:embed="rId3">
            <a:alphaModFix/>
          </a:blip>
          <a:srcRect b="0" l="0" r="0" t="0"/>
          <a:stretch/>
        </p:blipFill>
        <p:spPr>
          <a:xfrm>
            <a:off x="6096097" y="1238250"/>
            <a:ext cx="3019425" cy="462434"/>
          </a:xfrm>
          <a:prstGeom prst="rect">
            <a:avLst/>
          </a:prstGeom>
          <a:noFill/>
          <a:ln>
            <a:noFill/>
          </a:ln>
        </p:spPr>
      </p:pic>
      <p:pic>
        <p:nvPicPr>
          <p:cNvPr descr="https://osiprodeusodcspstoa01.blob.core.windows.net/en-us/media/fbc25a05-3214-49cc-83cf-0b7b7d68bd88.gif" id="338" name="Google Shape;338;p25"/>
          <p:cNvPicPr preferRelativeResize="0"/>
          <p:nvPr/>
        </p:nvPicPr>
        <p:blipFill rotWithShape="1">
          <a:blip r:embed="rId4">
            <a:alphaModFix/>
          </a:blip>
          <a:srcRect b="0" l="0" r="0" t="0"/>
          <a:stretch/>
        </p:blipFill>
        <p:spPr>
          <a:xfrm>
            <a:off x="6880615" y="2133600"/>
            <a:ext cx="1428846" cy="1061428"/>
          </a:xfrm>
          <a:prstGeom prst="rect">
            <a:avLst/>
          </a:prstGeom>
          <a:noFill/>
          <a:ln>
            <a:noFill/>
          </a:ln>
        </p:spPr>
      </p:pic>
      <p:pic>
        <p:nvPicPr>
          <p:cNvPr id="339" name="Google Shape;339;p25"/>
          <p:cNvPicPr preferRelativeResize="0"/>
          <p:nvPr/>
        </p:nvPicPr>
        <p:blipFill rotWithShape="1">
          <a:blip r:embed="rId5">
            <a:alphaModFix/>
          </a:blip>
          <a:srcRect b="0" l="0" r="0" t="0"/>
          <a:stretch/>
        </p:blipFill>
        <p:spPr>
          <a:xfrm>
            <a:off x="7010400" y="3617451"/>
            <a:ext cx="1299061" cy="1447800"/>
          </a:xfrm>
          <a:prstGeom prst="rect">
            <a:avLst/>
          </a:prstGeom>
          <a:noFill/>
          <a:ln>
            <a:noFill/>
          </a:ln>
        </p:spPr>
      </p:pic>
      <p:pic>
        <p:nvPicPr>
          <p:cNvPr id="340" name="Google Shape;340;p25"/>
          <p:cNvPicPr preferRelativeResize="0"/>
          <p:nvPr/>
        </p:nvPicPr>
        <p:blipFill rotWithShape="1">
          <a:blip r:embed="rId6">
            <a:alphaModFix/>
          </a:blip>
          <a:srcRect b="0" l="0" r="0" t="0"/>
          <a:stretch/>
        </p:blipFill>
        <p:spPr>
          <a:xfrm>
            <a:off x="6501099" y="5257800"/>
            <a:ext cx="2209419" cy="10862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UI design: dialogs and panes</a:t>
            </a:r>
            <a:endParaRPr/>
          </a:p>
        </p:txBody>
      </p:sp>
      <p:sp>
        <p:nvSpPr>
          <p:cNvPr id="346" name="Google Shape;346;p26"/>
          <p:cNvSpPr txBox="1"/>
          <p:nvPr>
            <p:ph idx="1" type="body"/>
          </p:nvPr>
        </p:nvSpPr>
        <p:spPr>
          <a:xfrm>
            <a:off x="628650" y="1216479"/>
            <a:ext cx="43243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Use a </a:t>
            </a:r>
            <a:r>
              <a:rPr b="1" lang="en-US"/>
              <a:t>tabbed pane </a:t>
            </a:r>
            <a:r>
              <a:rPr lang="en-US"/>
              <a:t>when there are many screens that the user may want to switch between at any moment</a:t>
            </a:r>
            <a:endParaRPr/>
          </a:p>
          <a:p>
            <a:pPr indent="-171450" lvl="0" marL="171450" rtl="0" algn="l">
              <a:lnSpc>
                <a:spcPct val="90000"/>
              </a:lnSpc>
              <a:spcBef>
                <a:spcPts val="1200"/>
              </a:spcBef>
              <a:spcAft>
                <a:spcPts val="0"/>
              </a:spcAft>
              <a:buClr>
                <a:schemeClr val="dk1"/>
              </a:buClr>
              <a:buSzPts val="2100"/>
              <a:buChar char="•"/>
            </a:pPr>
            <a:r>
              <a:rPr lang="en-US"/>
              <a:t>Use </a:t>
            </a:r>
            <a:r>
              <a:rPr b="1" lang="en-US"/>
              <a:t>dialog boxes </a:t>
            </a:r>
            <a:r>
              <a:rPr lang="en-US"/>
              <a:t>or </a:t>
            </a:r>
            <a:r>
              <a:rPr b="1" lang="en-US"/>
              <a:t>option panes </a:t>
            </a:r>
            <a:r>
              <a:rPr lang="en-US"/>
              <a:t>to present temporary screens or options</a:t>
            </a:r>
            <a:endParaRPr/>
          </a:p>
          <a:p>
            <a:pPr indent="-171450" lvl="1" marL="514350" rtl="0" algn="l">
              <a:lnSpc>
                <a:spcPct val="90000"/>
              </a:lnSpc>
              <a:spcBef>
                <a:spcPts val="1200"/>
              </a:spcBef>
              <a:spcAft>
                <a:spcPts val="0"/>
              </a:spcAft>
              <a:buClr>
                <a:schemeClr val="dk1"/>
              </a:buClr>
              <a:buSzPts val="1800"/>
              <a:buChar char="ꟷ"/>
            </a:pPr>
            <a:r>
              <a:rPr lang="en-US"/>
              <a:t>“modal” dialog box prevents any other action</a:t>
            </a:r>
            <a:endParaRPr/>
          </a:p>
        </p:txBody>
      </p:sp>
      <p:pic>
        <p:nvPicPr>
          <p:cNvPr id="347" name="Google Shape;347;p26"/>
          <p:cNvPicPr preferRelativeResize="0"/>
          <p:nvPr/>
        </p:nvPicPr>
        <p:blipFill rotWithShape="1">
          <a:blip r:embed="rId3">
            <a:alphaModFix/>
          </a:blip>
          <a:srcRect b="0" l="0" r="0" t="0"/>
          <a:stretch/>
        </p:blipFill>
        <p:spPr>
          <a:xfrm>
            <a:off x="5334000" y="1252246"/>
            <a:ext cx="3526423" cy="39671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b="1" lang="en-US"/>
              <a:t>Usability matters: the cost of getting it wrong</a:t>
            </a:r>
            <a:endParaRPr/>
          </a:p>
        </p:txBody>
      </p:sp>
      <p:sp>
        <p:nvSpPr>
          <p:cNvPr id="179" name="Google Shape;179;p3"/>
          <p:cNvSpPr txBox="1"/>
          <p:nvPr>
            <p:ph idx="1" type="body"/>
          </p:nvPr>
        </p:nvSpPr>
        <p:spPr>
          <a:xfrm>
            <a:off x="628650" y="1447800"/>
            <a:ext cx="3943350" cy="4500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i="1" lang="en-US" sz="2400"/>
              <a:t>50% </a:t>
            </a:r>
            <a:r>
              <a:rPr i="1" lang="en-US" sz="2400"/>
              <a:t>of all “malfunctioning” electronic devices returned to stores are in full working order, but users can't figure out how to operate them.</a:t>
            </a:r>
            <a:endParaRPr/>
          </a:p>
          <a:p>
            <a:pPr indent="0" lvl="0" marL="0" rtl="0" algn="l">
              <a:lnSpc>
                <a:spcPct val="90000"/>
              </a:lnSpc>
              <a:spcBef>
                <a:spcPts val="750"/>
              </a:spcBef>
              <a:spcAft>
                <a:spcPts val="0"/>
              </a:spcAft>
              <a:buClr>
                <a:schemeClr val="dk1"/>
              </a:buClr>
              <a:buSzPts val="2400"/>
              <a:buNone/>
            </a:pPr>
            <a:r>
              <a:t/>
            </a:r>
            <a:endParaRPr i="1" sz="2400"/>
          </a:p>
          <a:p>
            <a:pPr indent="0" lvl="0" marL="0" rtl="0" algn="r">
              <a:lnSpc>
                <a:spcPct val="90000"/>
              </a:lnSpc>
              <a:spcBef>
                <a:spcPts val="750"/>
              </a:spcBef>
              <a:spcAft>
                <a:spcPts val="0"/>
              </a:spcAft>
              <a:buClr>
                <a:schemeClr val="dk1"/>
              </a:buClr>
              <a:buSzPts val="2400"/>
              <a:buNone/>
            </a:pPr>
            <a:r>
              <a:rPr i="1" lang="en-US" sz="2400"/>
              <a:t>[Elke den Ouden, 2006]</a:t>
            </a:r>
            <a:endParaRPr/>
          </a:p>
        </p:txBody>
      </p:sp>
      <p:pic>
        <p:nvPicPr>
          <p:cNvPr id="180" name="Google Shape;180;p3"/>
          <p:cNvPicPr preferRelativeResize="0"/>
          <p:nvPr/>
        </p:nvPicPr>
        <p:blipFill rotWithShape="1">
          <a:blip r:embed="rId3">
            <a:alphaModFix/>
          </a:blip>
          <a:srcRect b="0" l="0" r="0" t="0"/>
          <a:stretch/>
        </p:blipFill>
        <p:spPr>
          <a:xfrm>
            <a:off x="5638800" y="1447800"/>
            <a:ext cx="3058611" cy="3055201"/>
          </a:xfrm>
          <a:prstGeom prst="rect">
            <a:avLst/>
          </a:prstGeom>
          <a:noFill/>
          <a:ln>
            <a:noFill/>
          </a:ln>
        </p:spPr>
      </p:pic>
      <p:sp>
        <p:nvSpPr>
          <p:cNvPr id="181" name="Google Shape;181;p3"/>
          <p:cNvSpPr txBox="1"/>
          <p:nvPr/>
        </p:nvSpPr>
        <p:spPr>
          <a:xfrm>
            <a:off x="5638800" y="4800600"/>
            <a:ext cx="317624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Three Mile Island: </a:t>
            </a:r>
            <a:r>
              <a:rPr b="0" i="0" lang="en-US" sz="2000" u="none" cap="none" strike="noStrike">
                <a:solidFill>
                  <a:schemeClr val="dk1"/>
                </a:solidFill>
                <a:latin typeface="Calibri"/>
                <a:ea typeface="Calibri"/>
                <a:cs typeface="Calibri"/>
                <a:sym typeface="Calibri"/>
              </a:rPr>
              <a:t>nuclear reactor meltdown caused by an ambiguous user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b="1" lang="en-US"/>
              <a:t>A good user interface is hard to design …</a:t>
            </a:r>
            <a:endParaRPr/>
          </a:p>
        </p:txBody>
      </p:sp>
      <p:sp>
        <p:nvSpPr>
          <p:cNvPr id="187" name="Google Shape;187;p4"/>
          <p:cNvSpPr txBox="1"/>
          <p:nvPr>
            <p:ph idx="1" type="body"/>
          </p:nvPr>
        </p:nvSpPr>
        <p:spPr>
          <a:xfrm>
            <a:off x="628650" y="1216479"/>
            <a:ext cx="50863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You are not the user</a:t>
            </a:r>
            <a:endParaRPr/>
          </a:p>
          <a:p>
            <a:pPr indent="-171450" lvl="1" marL="514350" rtl="0" algn="l">
              <a:lnSpc>
                <a:spcPct val="90000"/>
              </a:lnSpc>
              <a:spcBef>
                <a:spcPts val="1200"/>
              </a:spcBef>
              <a:spcAft>
                <a:spcPts val="0"/>
              </a:spcAft>
              <a:buClr>
                <a:schemeClr val="dk1"/>
              </a:buClr>
              <a:buSzPts val="2000"/>
              <a:buChar char="ꟷ"/>
            </a:pPr>
            <a:r>
              <a:rPr lang="en-US" sz="2000"/>
              <a:t>Most software engineering is about communicating with other programmers.</a:t>
            </a:r>
            <a:endParaRPr/>
          </a:p>
          <a:p>
            <a:pPr indent="-171450" lvl="1" marL="514350" rtl="0" algn="l">
              <a:lnSpc>
                <a:spcPct val="90000"/>
              </a:lnSpc>
              <a:spcBef>
                <a:spcPts val="1200"/>
              </a:spcBef>
              <a:spcAft>
                <a:spcPts val="0"/>
              </a:spcAft>
              <a:buClr>
                <a:schemeClr val="dk1"/>
              </a:buClr>
              <a:buSzPts val="2000"/>
              <a:buChar char="ꟷ"/>
            </a:pPr>
            <a:r>
              <a:rPr lang="en-US" sz="2000"/>
              <a:t>UI is about communicating with users.</a:t>
            </a:r>
            <a:endParaRPr/>
          </a:p>
          <a:p>
            <a:pPr indent="-171450" lvl="0" marL="171450" rtl="0" algn="l">
              <a:lnSpc>
                <a:spcPct val="90000"/>
              </a:lnSpc>
              <a:spcBef>
                <a:spcPts val="1200"/>
              </a:spcBef>
              <a:spcAft>
                <a:spcPts val="0"/>
              </a:spcAft>
              <a:buClr>
                <a:schemeClr val="dk1"/>
              </a:buClr>
              <a:buSzPts val="2400"/>
              <a:buChar char="•"/>
            </a:pPr>
            <a:r>
              <a:rPr lang="en-US" sz="2400"/>
              <a:t>Users are always right …</a:t>
            </a:r>
            <a:endParaRPr/>
          </a:p>
          <a:p>
            <a:pPr indent="-171450" lvl="1" marL="514350" rtl="0" algn="l">
              <a:lnSpc>
                <a:spcPct val="90000"/>
              </a:lnSpc>
              <a:spcBef>
                <a:spcPts val="1200"/>
              </a:spcBef>
              <a:spcAft>
                <a:spcPts val="0"/>
              </a:spcAft>
              <a:buClr>
                <a:schemeClr val="dk1"/>
              </a:buClr>
              <a:buSzPts val="2000"/>
              <a:buChar char="ꟷ"/>
            </a:pPr>
            <a:r>
              <a:rPr lang="en-US" sz="2000"/>
              <a:t>Consistent problems are the system’s fault.</a:t>
            </a:r>
            <a:endParaRPr/>
          </a:p>
          <a:p>
            <a:pPr indent="-171450" lvl="0" marL="171450" rtl="0" algn="l">
              <a:lnSpc>
                <a:spcPct val="90000"/>
              </a:lnSpc>
              <a:spcBef>
                <a:spcPts val="1200"/>
              </a:spcBef>
              <a:spcAft>
                <a:spcPts val="0"/>
              </a:spcAft>
              <a:buClr>
                <a:schemeClr val="dk1"/>
              </a:buClr>
              <a:buSzPts val="2400"/>
              <a:buChar char="•"/>
            </a:pPr>
            <a:r>
              <a:rPr lang="en-US" sz="2400"/>
              <a:t>Except when they aren’t</a:t>
            </a:r>
            <a:endParaRPr/>
          </a:p>
          <a:p>
            <a:pPr indent="-171450" lvl="1" marL="514350" rtl="0" algn="l">
              <a:lnSpc>
                <a:spcPct val="90000"/>
              </a:lnSpc>
              <a:spcBef>
                <a:spcPts val="1200"/>
              </a:spcBef>
              <a:spcAft>
                <a:spcPts val="0"/>
              </a:spcAft>
              <a:buClr>
                <a:schemeClr val="dk1"/>
              </a:buClr>
              <a:buSzPts val="2000"/>
              <a:buChar char="ꟷ"/>
            </a:pPr>
            <a:r>
              <a:rPr lang="en-US" sz="2000"/>
              <a:t>Users don’t always know what they want.</a:t>
            </a:r>
            <a:endParaRPr/>
          </a:p>
        </p:txBody>
      </p:sp>
      <p:sp>
        <p:nvSpPr>
          <p:cNvPr id="188" name="Google Shape;188;p4"/>
          <p:cNvSpPr/>
          <p:nvPr/>
        </p:nvSpPr>
        <p:spPr>
          <a:xfrm>
            <a:off x="6248400" y="2590800"/>
            <a:ext cx="2743200" cy="1219200"/>
          </a:xfrm>
          <a:prstGeom prst="wedgeRectCallout">
            <a:avLst>
              <a:gd fmla="val -71445" name="adj1"/>
              <a:gd fmla="val -27041" name="adj2"/>
            </a:avLst>
          </a:prstGeom>
          <a:solidFill>
            <a:srgbClr val="E1EFD8"/>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UI accounts for 50% of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design, implementation, and maintenance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lines of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Achieving usability: best practices</a:t>
            </a:r>
            <a:endParaRPr/>
          </a:p>
        </p:txBody>
      </p:sp>
      <p:sp>
        <p:nvSpPr>
          <p:cNvPr id="194" name="Google Shape;194;p5"/>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User testing and field studies</a:t>
            </a:r>
            <a:endParaRPr/>
          </a:p>
          <a:p>
            <a:pPr indent="-171450" lvl="0" marL="171450" rtl="0" algn="l">
              <a:lnSpc>
                <a:spcPct val="90000"/>
              </a:lnSpc>
              <a:spcBef>
                <a:spcPts val="1200"/>
              </a:spcBef>
              <a:spcAft>
                <a:spcPts val="0"/>
              </a:spcAft>
              <a:buClr>
                <a:schemeClr val="dk1"/>
              </a:buClr>
              <a:buSzPts val="2100"/>
              <a:buChar char="•"/>
            </a:pPr>
            <a:r>
              <a:rPr lang="en-US"/>
              <a:t>Evaluations and reviews by UI experts</a:t>
            </a:r>
            <a:endParaRPr/>
          </a:p>
          <a:p>
            <a:pPr indent="-171450" lvl="0" marL="171450" rtl="0" algn="l">
              <a:lnSpc>
                <a:spcPct val="90000"/>
              </a:lnSpc>
              <a:spcBef>
                <a:spcPts val="1200"/>
              </a:spcBef>
              <a:spcAft>
                <a:spcPts val="0"/>
              </a:spcAft>
              <a:buClr>
                <a:schemeClr val="dk1"/>
              </a:buClr>
              <a:buSzPts val="2100"/>
              <a:buChar char="•"/>
            </a:pPr>
            <a:r>
              <a:rPr lang="en-US"/>
              <a:t>Prototyping</a:t>
            </a:r>
            <a:endParaRPr/>
          </a:p>
          <a:p>
            <a:pPr indent="-171450" lvl="1" marL="514350" rtl="0" algn="l">
              <a:lnSpc>
                <a:spcPct val="90000"/>
              </a:lnSpc>
              <a:spcBef>
                <a:spcPts val="1200"/>
              </a:spcBef>
              <a:spcAft>
                <a:spcPts val="0"/>
              </a:spcAft>
              <a:buClr>
                <a:schemeClr val="dk1"/>
              </a:buClr>
              <a:buSzPts val="1800"/>
              <a:buChar char="ꟷ"/>
            </a:pPr>
            <a:r>
              <a:rPr lang="en-US"/>
              <a:t>Cheap, throw-away implementations</a:t>
            </a:r>
            <a:endParaRPr/>
          </a:p>
          <a:p>
            <a:pPr indent="-171450" lvl="1" marL="514350" rtl="0" algn="l">
              <a:lnSpc>
                <a:spcPct val="90000"/>
              </a:lnSpc>
              <a:spcBef>
                <a:spcPts val="1200"/>
              </a:spcBef>
              <a:spcAft>
                <a:spcPts val="0"/>
              </a:spcAft>
              <a:buClr>
                <a:schemeClr val="dk1"/>
              </a:buClr>
              <a:buSzPts val="1800"/>
              <a:buChar char="ꟷ"/>
            </a:pPr>
            <a:r>
              <a:rPr lang="en-US"/>
              <a:t>Low-fidelity: paper prototypes</a:t>
            </a:r>
            <a:endParaRPr/>
          </a:p>
          <a:p>
            <a:pPr indent="-171450" lvl="1" marL="514350" rtl="0" algn="l">
              <a:lnSpc>
                <a:spcPct val="90000"/>
              </a:lnSpc>
              <a:spcBef>
                <a:spcPts val="1200"/>
              </a:spcBef>
              <a:spcAft>
                <a:spcPts val="0"/>
              </a:spcAft>
              <a:buClr>
                <a:schemeClr val="dk1"/>
              </a:buClr>
              <a:buSzPts val="1800"/>
              <a:buChar char="ꟷ"/>
            </a:pPr>
            <a:r>
              <a:rPr lang="en-US"/>
              <a:t>Medium-fidelity: code prototypes</a:t>
            </a:r>
            <a:endParaRPr/>
          </a:p>
        </p:txBody>
      </p:sp>
      <p:sp>
        <p:nvSpPr>
          <p:cNvPr id="195" name="Google Shape;195;p5"/>
          <p:cNvSpPr/>
          <p:nvPr/>
        </p:nvSpPr>
        <p:spPr>
          <a:xfrm>
            <a:off x="838200" y="4876800"/>
            <a:ext cx="5257800" cy="707886"/>
          </a:xfrm>
          <a:prstGeom prst="rect">
            <a:avLst/>
          </a:prstGeom>
          <a:solidFill>
            <a:srgbClr val="E1EFD8"/>
          </a:soli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212121"/>
                </a:solidFill>
                <a:latin typeface="Gill Sans"/>
                <a:ea typeface="Gill Sans"/>
                <a:cs typeface="Gill Sans"/>
                <a:sym typeface="Gill Sans"/>
              </a:rPr>
              <a:t>Key to success</a:t>
            </a:r>
            <a:r>
              <a:rPr lang="en-US" sz="2000">
                <a:solidFill>
                  <a:srgbClr val="212121"/>
                </a:solidFill>
                <a:latin typeface="Gill Sans"/>
                <a:ea typeface="Gill Sans"/>
                <a:cs typeface="Gill Sans"/>
                <a:sym typeface="Gill Sans"/>
              </a:rPr>
              <a:t>: good UI focuses on the user, not the developer or the system.</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What is prototyping? Why do it?</a:t>
            </a:r>
            <a:endParaRPr/>
          </a:p>
        </p:txBody>
      </p:sp>
      <p:sp>
        <p:nvSpPr>
          <p:cNvPr id="201" name="Google Shape;201;p6"/>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Prototyping</a:t>
            </a:r>
            <a:r>
              <a:rPr lang="en-US" sz="2400"/>
              <a:t>: creating a scaled-down or incomplete version of a system to demonstrate or test its aspects.</a:t>
            </a:r>
            <a:endParaRPr/>
          </a:p>
          <a:p>
            <a:pPr indent="-171450" lvl="0" marL="171450" rtl="0" algn="l">
              <a:lnSpc>
                <a:spcPct val="90000"/>
              </a:lnSpc>
              <a:spcBef>
                <a:spcPts val="1200"/>
              </a:spcBef>
              <a:spcAft>
                <a:spcPts val="0"/>
              </a:spcAft>
              <a:buClr>
                <a:schemeClr val="dk1"/>
              </a:buClr>
              <a:buSzPts val="2400"/>
              <a:buChar char="•"/>
            </a:pPr>
            <a:r>
              <a:rPr b="1" lang="en-US" sz="2400"/>
              <a:t>Benefits </a:t>
            </a:r>
            <a:r>
              <a:rPr lang="en-US" sz="2400"/>
              <a:t>of prototyping:</a:t>
            </a:r>
            <a:endParaRPr/>
          </a:p>
          <a:p>
            <a:pPr indent="-171450" lvl="1" marL="514350" rtl="0" algn="l">
              <a:lnSpc>
                <a:spcPct val="90000"/>
              </a:lnSpc>
              <a:spcBef>
                <a:spcPts val="1200"/>
              </a:spcBef>
              <a:spcAft>
                <a:spcPts val="0"/>
              </a:spcAft>
              <a:buClr>
                <a:schemeClr val="dk1"/>
              </a:buClr>
              <a:buSzPts val="2000"/>
              <a:buChar char="ꟷ"/>
            </a:pPr>
            <a:r>
              <a:rPr lang="en-US" sz="2000"/>
              <a:t>aids UI design</a:t>
            </a:r>
            <a:endParaRPr/>
          </a:p>
          <a:p>
            <a:pPr indent="-171450" lvl="1" marL="514350" rtl="0" algn="l">
              <a:lnSpc>
                <a:spcPct val="90000"/>
              </a:lnSpc>
              <a:spcBef>
                <a:spcPts val="1200"/>
              </a:spcBef>
              <a:spcAft>
                <a:spcPts val="0"/>
              </a:spcAft>
              <a:buClr>
                <a:schemeClr val="dk1"/>
              </a:buClr>
              <a:buSzPts val="2000"/>
              <a:buChar char="ꟷ"/>
            </a:pPr>
            <a:r>
              <a:rPr lang="en-US" sz="2000"/>
              <a:t>help discover requirements</a:t>
            </a:r>
            <a:endParaRPr/>
          </a:p>
          <a:p>
            <a:pPr indent="-171450" lvl="1" marL="514350" rtl="0" algn="l">
              <a:lnSpc>
                <a:spcPct val="90000"/>
              </a:lnSpc>
              <a:spcBef>
                <a:spcPts val="1200"/>
              </a:spcBef>
              <a:spcAft>
                <a:spcPts val="0"/>
              </a:spcAft>
              <a:buClr>
                <a:schemeClr val="dk1"/>
              </a:buClr>
              <a:buSzPts val="2000"/>
              <a:buChar char="ꟷ"/>
            </a:pPr>
            <a:r>
              <a:rPr lang="en-US" sz="2000"/>
              <a:t>help discover test cases and provide a basis for testing</a:t>
            </a:r>
            <a:endParaRPr/>
          </a:p>
          <a:p>
            <a:pPr indent="-171450" lvl="1" marL="514350" rtl="0" algn="l">
              <a:lnSpc>
                <a:spcPct val="90000"/>
              </a:lnSpc>
              <a:spcBef>
                <a:spcPts val="1200"/>
              </a:spcBef>
              <a:spcAft>
                <a:spcPts val="0"/>
              </a:spcAft>
              <a:buClr>
                <a:schemeClr val="dk1"/>
              </a:buClr>
              <a:buSzPts val="2000"/>
              <a:buChar char="ꟷ"/>
            </a:pPr>
            <a:r>
              <a:rPr lang="en-US" sz="2000"/>
              <a:t>allows interaction with user to ensure satisfaction</a:t>
            </a:r>
            <a:endParaRPr/>
          </a:p>
          <a:p>
            <a:pPr indent="-171450" lvl="1" marL="514350" rtl="0" algn="l">
              <a:lnSpc>
                <a:spcPct val="90000"/>
              </a:lnSpc>
              <a:spcBef>
                <a:spcPts val="1200"/>
              </a:spcBef>
              <a:spcAft>
                <a:spcPts val="0"/>
              </a:spcAft>
              <a:buClr>
                <a:schemeClr val="dk1"/>
              </a:buClr>
              <a:buSzPts val="2000"/>
              <a:buChar char="ꟷ"/>
            </a:pPr>
            <a:r>
              <a:rPr lang="en-US" sz="2000"/>
              <a:t>team-building</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Some prototyping methods</a:t>
            </a:r>
            <a:endParaRPr/>
          </a:p>
        </p:txBody>
      </p:sp>
      <p:sp>
        <p:nvSpPr>
          <p:cNvPr id="207" name="Google Shape;207;p7"/>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Code prototyping</a:t>
            </a:r>
            <a:endParaRPr/>
          </a:p>
          <a:p>
            <a:pPr indent="-171450" lvl="1" marL="514350" rtl="0" algn="l">
              <a:lnSpc>
                <a:spcPct val="90000"/>
              </a:lnSpc>
              <a:spcBef>
                <a:spcPts val="1200"/>
              </a:spcBef>
              <a:spcAft>
                <a:spcPts val="0"/>
              </a:spcAft>
              <a:buClr>
                <a:schemeClr val="dk1"/>
              </a:buClr>
              <a:buSzPts val="2000"/>
              <a:buChar char="ꟷ"/>
            </a:pPr>
            <a:r>
              <a:rPr lang="en-US" sz="2000"/>
              <a:t>implement a "quick" / incomplete version of a UI</a:t>
            </a:r>
            <a:endParaRPr/>
          </a:p>
          <a:p>
            <a:pPr indent="-171450" lvl="0" marL="171450" rtl="0" algn="l">
              <a:lnSpc>
                <a:spcPct val="90000"/>
              </a:lnSpc>
              <a:spcBef>
                <a:spcPts val="1200"/>
              </a:spcBef>
              <a:spcAft>
                <a:spcPts val="0"/>
              </a:spcAft>
              <a:buClr>
                <a:schemeClr val="dk1"/>
              </a:buClr>
              <a:buSzPts val="2400"/>
              <a:buChar char="•"/>
            </a:pPr>
            <a:r>
              <a:rPr lang="en-US" sz="2400"/>
              <a:t>Prototyping with UI builders (e.g., Visual Studio)</a:t>
            </a:r>
            <a:endParaRPr/>
          </a:p>
          <a:p>
            <a:pPr indent="-171450" lvl="1" marL="514350" rtl="0" algn="l">
              <a:lnSpc>
                <a:spcPct val="90000"/>
              </a:lnSpc>
              <a:spcBef>
                <a:spcPts val="1200"/>
              </a:spcBef>
              <a:spcAft>
                <a:spcPts val="0"/>
              </a:spcAft>
              <a:buClr>
                <a:schemeClr val="dk1"/>
              </a:buClr>
              <a:buSzPts val="2000"/>
              <a:buChar char="ꟷ"/>
            </a:pPr>
            <a:r>
              <a:rPr lang="en-US" sz="2000"/>
              <a:t>draw a GUI by dragging/dropping UI controls on screen</a:t>
            </a:r>
            <a:endParaRPr/>
          </a:p>
          <a:p>
            <a:pPr indent="-171450" lvl="0" marL="171450" rtl="0" algn="l">
              <a:lnSpc>
                <a:spcPct val="90000"/>
              </a:lnSpc>
              <a:spcBef>
                <a:spcPts val="1200"/>
              </a:spcBef>
              <a:spcAft>
                <a:spcPts val="0"/>
              </a:spcAft>
              <a:buClr>
                <a:schemeClr val="dk1"/>
              </a:buClr>
              <a:buSzPts val="2400"/>
              <a:buChar char="•"/>
            </a:pPr>
            <a:r>
              <a:rPr b="1" lang="en-US" sz="2400"/>
              <a:t>Paper prototyping</a:t>
            </a:r>
            <a:endParaRPr/>
          </a:p>
          <a:p>
            <a:pPr indent="-171450" lvl="1" marL="514350" rtl="0" algn="l">
              <a:lnSpc>
                <a:spcPct val="90000"/>
              </a:lnSpc>
              <a:spcBef>
                <a:spcPts val="1200"/>
              </a:spcBef>
              <a:spcAft>
                <a:spcPts val="0"/>
              </a:spcAft>
              <a:buClr>
                <a:schemeClr val="dk1"/>
              </a:buClr>
              <a:buSzPts val="2000"/>
              <a:buChar char="ꟷ"/>
            </a:pPr>
            <a:r>
              <a:rPr lang="en-US" sz="2000"/>
              <a:t>a paper version of a UI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b="1" lang="en-US"/>
              <a:t>Why paper prototyping?</a:t>
            </a:r>
            <a:endParaRPr/>
          </a:p>
        </p:txBody>
      </p:sp>
      <p:sp>
        <p:nvSpPr>
          <p:cNvPr id="213" name="Google Shape;213;p8"/>
          <p:cNvSpPr txBox="1"/>
          <p:nvPr>
            <p:ph idx="1" type="body"/>
          </p:nvPr>
        </p:nvSpPr>
        <p:spPr>
          <a:xfrm>
            <a:off x="533400" y="1252083"/>
            <a:ext cx="63246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Much faster to create and change than code</a:t>
            </a:r>
            <a:endParaRPr/>
          </a:p>
          <a:p>
            <a:pPr indent="-171450" lvl="0" marL="171450" rtl="0" algn="l">
              <a:lnSpc>
                <a:spcPct val="90000"/>
              </a:lnSpc>
              <a:spcBef>
                <a:spcPts val="1950"/>
              </a:spcBef>
              <a:spcAft>
                <a:spcPts val="0"/>
              </a:spcAft>
              <a:buClr>
                <a:schemeClr val="dk1"/>
              </a:buClr>
              <a:buSzPts val="2400"/>
              <a:buChar char="•"/>
            </a:pPr>
            <a:r>
              <a:rPr lang="en-US" sz="2400"/>
              <a:t>More visual bandwidth (can see more at once)</a:t>
            </a:r>
            <a:endParaRPr/>
          </a:p>
          <a:p>
            <a:pPr indent="-171450" lvl="0" marL="171450" rtl="0" algn="l">
              <a:lnSpc>
                <a:spcPct val="90000"/>
              </a:lnSpc>
              <a:spcBef>
                <a:spcPts val="1950"/>
              </a:spcBef>
              <a:spcAft>
                <a:spcPts val="0"/>
              </a:spcAft>
              <a:buClr>
                <a:schemeClr val="dk1"/>
              </a:buClr>
              <a:buSzPts val="2400"/>
              <a:buChar char="•"/>
            </a:pPr>
            <a:r>
              <a:rPr lang="en-US" sz="2400"/>
              <a:t>More conducive to working in teams</a:t>
            </a:r>
            <a:endParaRPr/>
          </a:p>
          <a:p>
            <a:pPr indent="-171450" lvl="0" marL="171450" rtl="0" algn="l">
              <a:lnSpc>
                <a:spcPct val="90000"/>
              </a:lnSpc>
              <a:spcBef>
                <a:spcPts val="1950"/>
              </a:spcBef>
              <a:spcAft>
                <a:spcPts val="0"/>
              </a:spcAft>
              <a:buClr>
                <a:schemeClr val="dk1"/>
              </a:buClr>
              <a:buSzPts val="2400"/>
              <a:buChar char="•"/>
            </a:pPr>
            <a:r>
              <a:rPr lang="en-US" sz="2400"/>
              <a:t>Can be done by non-technical people</a:t>
            </a:r>
            <a:endParaRPr/>
          </a:p>
          <a:p>
            <a:pPr indent="-171450" lvl="0" marL="171450" rtl="0" algn="l">
              <a:lnSpc>
                <a:spcPct val="90000"/>
              </a:lnSpc>
              <a:spcBef>
                <a:spcPts val="1950"/>
              </a:spcBef>
              <a:spcAft>
                <a:spcPts val="0"/>
              </a:spcAft>
              <a:buClr>
                <a:schemeClr val="dk1"/>
              </a:buClr>
              <a:buSzPts val="2400"/>
              <a:buChar char="•"/>
            </a:pPr>
            <a:r>
              <a:rPr lang="en-US" sz="2400"/>
              <a:t>Feels less permanent or final</a:t>
            </a:r>
            <a:endParaRPr/>
          </a:p>
        </p:txBody>
      </p:sp>
      <p:pic>
        <p:nvPicPr>
          <p:cNvPr id="214" name="Google Shape;214;p8"/>
          <p:cNvPicPr preferRelativeResize="0"/>
          <p:nvPr/>
        </p:nvPicPr>
        <p:blipFill rotWithShape="1">
          <a:blip r:embed="rId3">
            <a:alphaModFix/>
          </a:blip>
          <a:srcRect b="0" l="66319" r="0" t="0"/>
          <a:stretch/>
        </p:blipFill>
        <p:spPr>
          <a:xfrm>
            <a:off x="6881327" y="838200"/>
            <a:ext cx="2089718" cy="464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When to do prototyping?</a:t>
            </a:r>
            <a:endParaRPr/>
          </a:p>
        </p:txBody>
      </p:sp>
      <p:sp>
        <p:nvSpPr>
          <p:cNvPr id="220" name="Google Shape;220;p9"/>
          <p:cNvSpPr txBox="1"/>
          <p:nvPr>
            <p:ph idx="1" type="body"/>
          </p:nvPr>
        </p:nvSpPr>
        <p:spPr>
          <a:xfrm>
            <a:off x="628650" y="1216479"/>
            <a:ext cx="600075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During or after requirements but before design</a:t>
            </a:r>
            <a:endParaRPr/>
          </a:p>
          <a:p>
            <a:pPr indent="-171450" lvl="1" marL="514350" rtl="0" algn="l">
              <a:lnSpc>
                <a:spcPct val="90000"/>
              </a:lnSpc>
              <a:spcBef>
                <a:spcPts val="1200"/>
              </a:spcBef>
              <a:spcAft>
                <a:spcPts val="0"/>
              </a:spcAft>
              <a:buClr>
                <a:schemeClr val="dk1"/>
              </a:buClr>
              <a:buSzPts val="2000"/>
              <a:buChar char="ꟷ"/>
            </a:pPr>
            <a:r>
              <a:rPr lang="en-US" sz="2000"/>
              <a:t>helps uncover requirements and upcoming design issues</a:t>
            </a:r>
            <a:endParaRPr/>
          </a:p>
          <a:p>
            <a:pPr indent="-171450" lvl="1" marL="514350" rtl="0" algn="l">
              <a:lnSpc>
                <a:spcPct val="90000"/>
              </a:lnSpc>
              <a:spcBef>
                <a:spcPts val="1200"/>
              </a:spcBef>
              <a:spcAft>
                <a:spcPts val="0"/>
              </a:spcAft>
              <a:buClr>
                <a:schemeClr val="dk1"/>
              </a:buClr>
              <a:buSzPts val="2000"/>
              <a:buChar char="ꟷ"/>
            </a:pPr>
            <a:r>
              <a:rPr lang="en-US" sz="2000"/>
              <a:t>shows us </a:t>
            </a:r>
            <a:r>
              <a:rPr b="1" lang="en-US" sz="2000"/>
              <a:t>what </a:t>
            </a:r>
            <a:r>
              <a:rPr lang="en-US" sz="2000"/>
              <a:t>is in the UI, but also shows us details of </a:t>
            </a:r>
            <a:r>
              <a:rPr b="1" lang="en-US" sz="2000"/>
              <a:t>how </a:t>
            </a:r>
            <a:r>
              <a:rPr lang="en-US" sz="2000"/>
              <a:t>the user can achieve goals in the UI</a:t>
            </a:r>
            <a:endParaRPr/>
          </a:p>
        </p:txBody>
      </p:sp>
      <p:pic>
        <p:nvPicPr>
          <p:cNvPr id="221" name="Google Shape;221;p9"/>
          <p:cNvPicPr preferRelativeResize="0"/>
          <p:nvPr/>
        </p:nvPicPr>
        <p:blipFill rotWithShape="1">
          <a:blip r:embed="rId3">
            <a:alphaModFix/>
          </a:blip>
          <a:srcRect b="0" l="66319" r="0" t="0"/>
          <a:stretch/>
        </p:blipFill>
        <p:spPr>
          <a:xfrm>
            <a:off x="6881327" y="838200"/>
            <a:ext cx="2089718" cy="464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cture2-Lifecyc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2008-06-28T20:57:21Z</dcterms:created>
  <dc:creator>Amiangshu Bosu; Marty Stepp</dc:creator>
</cp:coreProperties>
</file>