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6858000" cx="9144000"/>
  <p:notesSz cx="6858000" cy="9144000"/>
  <p:embeddedFontLst>
    <p:embeddedFont>
      <p:font typeface="Candara"/>
      <p:regular r:id="rId36"/>
      <p:bold r:id="rId37"/>
      <p:italic r:id="rId38"/>
      <p:boldItalic r:id="rId39"/>
    </p:embeddedFont>
    <p:embeddedFont>
      <p:font typeface="Helvetica Neue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4" roundtripDataSignature="AMtx7mgHDzcC5LJdfiom2Mk3TqQKCGiq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864B87-FC3C-4A71-9DE0-33715A9CE5E7}">
  <a:tblStyle styleId="{61864B87-FC3C-4A71-9DE0-33715A9CE5E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slide" Target="slides/slide13.xml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5.xml"/><Relationship Id="rId44" Type="http://customschemas.google.com/relationships/presentationmetadata" Target="metadata"/><Relationship Id="rId21" Type="http://schemas.openxmlformats.org/officeDocument/2006/relationships/slide" Target="slides/slide14.xml"/><Relationship Id="rId43" Type="http://schemas.openxmlformats.org/officeDocument/2006/relationships/font" Target="fonts/HelveticaNeue-bold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Candara-bold.fntdata"/><Relationship Id="rId14" Type="http://schemas.openxmlformats.org/officeDocument/2006/relationships/slide" Target="slides/slide7.xml"/><Relationship Id="rId36" Type="http://schemas.openxmlformats.org/officeDocument/2006/relationships/font" Target="fonts/Candara-regular.fntdata"/><Relationship Id="rId17" Type="http://schemas.openxmlformats.org/officeDocument/2006/relationships/slide" Target="slides/slide10.xml"/><Relationship Id="rId39" Type="http://schemas.openxmlformats.org/officeDocument/2006/relationships/font" Target="fonts/Candara-boldItalic.fntdata"/><Relationship Id="rId16" Type="http://schemas.openxmlformats.org/officeDocument/2006/relationships/slide" Target="slides/slide9.xml"/><Relationship Id="rId38" Type="http://schemas.openxmlformats.org/officeDocument/2006/relationships/font" Target="fonts/Candara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Google Shape;349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0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Helvetica Neue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Helvetica Neue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90"/>
              <a:buFont typeface="Helvetica Neue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90"/>
              <a:buFont typeface="Helvetica Neue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90"/>
              <a:buFont typeface="Helvetica Neue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90"/>
              <a:buFont typeface="Helvetica Neue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90"/>
              <a:buFont typeface="Helvetica Neue"/>
              <a:buNone/>
              <a:defRPr sz="1400"/>
            </a:lvl9pPr>
          </a:lstStyle>
          <a:p/>
        </p:txBody>
      </p:sp>
      <p:sp>
        <p:nvSpPr>
          <p:cNvPr id="128" name="Google Shape;128;p39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9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/>
          <p:nvPr>
            <p:ph type="ctrTitle"/>
          </p:nvPr>
        </p:nvSpPr>
        <p:spPr>
          <a:xfrm>
            <a:off x="779463" y="1447800"/>
            <a:ext cx="767873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1"/>
          <p:cNvSpPr txBox="1"/>
          <p:nvPr>
            <p:ph idx="1" type="subTitle"/>
          </p:nvPr>
        </p:nvSpPr>
        <p:spPr>
          <a:xfrm>
            <a:off x="4021138" y="2860675"/>
            <a:ext cx="4437062" cy="311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  <p:sp>
        <p:nvSpPr>
          <p:cNvPr id="204" name="Google Shape;204;p4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1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/>
          <p:nvPr>
            <p:ph type="title"/>
          </p:nvPr>
        </p:nvSpPr>
        <p:spPr>
          <a:xfrm rot="5400000">
            <a:off x="5267325" y="2600325"/>
            <a:ext cx="5105400" cy="1885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" type="body"/>
          </p:nvPr>
        </p:nvSpPr>
        <p:spPr>
          <a:xfrm rot="5400000">
            <a:off x="1419225" y="790575"/>
            <a:ext cx="5105400" cy="5505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" type="body"/>
          </p:nvPr>
        </p:nvSpPr>
        <p:spPr>
          <a:xfrm rot="5400000">
            <a:off x="3200400" y="533400"/>
            <a:ext cx="4191000" cy="6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3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Helvetica Neue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Helvetica Neue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65"/>
              <a:buFont typeface="Helvetica Neue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65"/>
              <a:buFont typeface="Helvetica Neue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65"/>
              <a:buFont typeface="Helvetica Neue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65"/>
              <a:buFont typeface="Helvetica Neue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65"/>
              <a:buFont typeface="Helvetica Neue"/>
              <a:buNone/>
              <a:defRPr sz="900"/>
            </a:lvl9pPr>
          </a:lstStyle>
          <a:p/>
        </p:txBody>
      </p:sp>
      <p:sp>
        <p:nvSpPr>
          <p:cNvPr id="99" name="Google Shape;99;p34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4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■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Helvetica Neue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Helvetica Neue"/>
              <a:buChar char="•"/>
              <a:defRPr sz="2000"/>
            </a:lvl4pPr>
            <a:lvl5pPr indent="-336550" lvl="4" marL="2286000" algn="l">
              <a:spcBef>
                <a:spcPts val="400"/>
              </a:spcBef>
              <a:spcAft>
                <a:spcPts val="0"/>
              </a:spcAft>
              <a:buSzPts val="1700"/>
              <a:buFont typeface="Helvetica Neue"/>
              <a:buChar char="•"/>
              <a:defRPr sz="2000"/>
            </a:lvl5pPr>
            <a:lvl6pPr indent="-336550" lvl="5" marL="2743200" algn="l">
              <a:spcBef>
                <a:spcPts val="400"/>
              </a:spcBef>
              <a:spcAft>
                <a:spcPts val="0"/>
              </a:spcAft>
              <a:buSzPts val="1700"/>
              <a:buFont typeface="Helvetica Neue"/>
              <a:buChar char="•"/>
              <a:defRPr sz="2000"/>
            </a:lvl6pPr>
            <a:lvl7pPr indent="-336550" lvl="6" marL="3200400" algn="l">
              <a:spcBef>
                <a:spcPts val="400"/>
              </a:spcBef>
              <a:spcAft>
                <a:spcPts val="0"/>
              </a:spcAft>
              <a:buSzPts val="1700"/>
              <a:buFont typeface="Helvetica Neue"/>
              <a:buChar char="•"/>
              <a:defRPr sz="2000"/>
            </a:lvl7pPr>
            <a:lvl8pPr indent="-336550" lvl="7" marL="3657600" algn="l">
              <a:spcBef>
                <a:spcPts val="400"/>
              </a:spcBef>
              <a:spcAft>
                <a:spcPts val="0"/>
              </a:spcAft>
              <a:buSzPts val="1700"/>
              <a:buFont typeface="Helvetica Neue"/>
              <a:buChar char="•"/>
              <a:defRPr sz="2000"/>
            </a:lvl8pPr>
            <a:lvl9pPr indent="-336550" lvl="8" marL="4114800" algn="l">
              <a:spcBef>
                <a:spcPts val="400"/>
              </a:spcBef>
              <a:spcAft>
                <a:spcPts val="0"/>
              </a:spcAft>
              <a:buSzPts val="1700"/>
              <a:buFont typeface="Helvetica Neue"/>
              <a:buChar char="•"/>
              <a:defRPr sz="2000"/>
            </a:lvl9pPr>
          </a:lstStyle>
          <a:p/>
        </p:txBody>
      </p:sp>
      <p:sp>
        <p:nvSpPr>
          <p:cNvPr id="104" name="Google Shape;104;p3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Helvetica Neue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Helvetica Neue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65"/>
              <a:buFont typeface="Helvetica Neue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65"/>
              <a:buFont typeface="Helvetica Neue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65"/>
              <a:buFont typeface="Helvetica Neue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65"/>
              <a:buFont typeface="Helvetica Neue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65"/>
              <a:buFont typeface="Helvetica Neue"/>
              <a:buNone/>
              <a:defRPr sz="900"/>
            </a:lvl9pPr>
          </a:lstStyle>
          <a:p/>
        </p:txBody>
      </p:sp>
      <p:sp>
        <p:nvSpPr>
          <p:cNvPr id="105" name="Google Shape;105;p35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5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6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6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114" name="Google Shape;114;p3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Helvetica Neue"/>
              <a:buChar char="•"/>
              <a:defRPr sz="1600"/>
            </a:lvl4pPr>
            <a:lvl5pPr indent="-314960" lvl="4" marL="22860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Char char="•"/>
              <a:defRPr sz="1600"/>
            </a:lvl5pPr>
            <a:lvl6pPr indent="-314960" lvl="5" marL="27432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Char char="•"/>
              <a:defRPr sz="1600"/>
            </a:lvl6pPr>
            <a:lvl7pPr indent="-314960" lvl="6" marL="32004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Char char="•"/>
              <a:defRPr sz="1600"/>
            </a:lvl7pPr>
            <a:lvl8pPr indent="-314959" lvl="7" marL="36576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Char char="•"/>
              <a:defRPr sz="1600"/>
            </a:lvl8pPr>
            <a:lvl9pPr indent="-314959" lvl="8" marL="41148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Char char="•"/>
              <a:defRPr sz="1600"/>
            </a:lvl9pPr>
          </a:lstStyle>
          <a:p/>
        </p:txBody>
      </p:sp>
      <p:sp>
        <p:nvSpPr>
          <p:cNvPr id="115" name="Google Shape;115;p3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116" name="Google Shape;116;p3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Helvetica Neue"/>
              <a:buChar char="•"/>
              <a:defRPr sz="1600"/>
            </a:lvl4pPr>
            <a:lvl5pPr indent="-314960" lvl="4" marL="22860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Char char="•"/>
              <a:defRPr sz="1600"/>
            </a:lvl5pPr>
            <a:lvl6pPr indent="-314960" lvl="5" marL="27432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Char char="•"/>
              <a:defRPr sz="1600"/>
            </a:lvl6pPr>
            <a:lvl7pPr indent="-314960" lvl="6" marL="32004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Char char="•"/>
              <a:defRPr sz="1600"/>
            </a:lvl7pPr>
            <a:lvl8pPr indent="-314959" lvl="7" marL="36576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Char char="•"/>
              <a:defRPr sz="1600"/>
            </a:lvl8pPr>
            <a:lvl9pPr indent="-314959" lvl="8" marL="41148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Char char="•"/>
              <a:defRPr sz="1600"/>
            </a:lvl9pPr>
          </a:lstStyle>
          <a:p/>
        </p:txBody>
      </p:sp>
      <p:sp>
        <p:nvSpPr>
          <p:cNvPr id="117" name="Google Shape;117;p37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7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8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8"/>
          <p:cNvSpPr txBox="1"/>
          <p:nvPr>
            <p:ph idx="1" type="body"/>
          </p:nvPr>
        </p:nvSpPr>
        <p:spPr>
          <a:xfrm>
            <a:off x="1828800" y="1905000"/>
            <a:ext cx="3390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Helvetica Neue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Char char="•"/>
              <a:defRPr sz="1800"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Font typeface="Helvetica Neue"/>
              <a:buChar char="•"/>
              <a:defRPr sz="1800"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Font typeface="Helvetica Neue"/>
              <a:buChar char="•"/>
              <a:defRPr sz="1800"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Font typeface="Helvetica Neue"/>
              <a:buChar char="•"/>
              <a:defRPr sz="1800"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Font typeface="Helvetica Neue"/>
              <a:buChar char="•"/>
              <a:defRPr sz="1800"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Font typeface="Helvetica Neue"/>
              <a:buChar char="•"/>
              <a:defRPr sz="1800"/>
            </a:lvl9pPr>
          </a:lstStyle>
          <a:p/>
        </p:txBody>
      </p:sp>
      <p:sp>
        <p:nvSpPr>
          <p:cNvPr id="122" name="Google Shape;122;p38"/>
          <p:cNvSpPr txBox="1"/>
          <p:nvPr>
            <p:ph idx="2" type="body"/>
          </p:nvPr>
        </p:nvSpPr>
        <p:spPr>
          <a:xfrm>
            <a:off x="5372100" y="1905000"/>
            <a:ext cx="3390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Helvetica Neue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Char char="•"/>
              <a:defRPr sz="1800"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Font typeface="Helvetica Neue"/>
              <a:buChar char="•"/>
              <a:defRPr sz="1800"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Font typeface="Helvetica Neue"/>
              <a:buChar char="•"/>
              <a:defRPr sz="1800"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Font typeface="Helvetica Neue"/>
              <a:buChar char="•"/>
              <a:defRPr sz="1800"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Font typeface="Helvetica Neue"/>
              <a:buChar char="•"/>
              <a:defRPr sz="1800"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Font typeface="Helvetica Neue"/>
              <a:buChar char="•"/>
              <a:defRPr sz="1800"/>
            </a:lvl9pPr>
          </a:lstStyle>
          <a:p/>
        </p:txBody>
      </p:sp>
      <p:sp>
        <p:nvSpPr>
          <p:cNvPr id="123" name="Google Shape;123;p38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8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9"/>
          <p:cNvGrpSpPr/>
          <p:nvPr/>
        </p:nvGrpSpPr>
        <p:grpSpPr>
          <a:xfrm>
            <a:off x="1219200" y="-9525"/>
            <a:ext cx="7924800" cy="6867525"/>
            <a:chOff x="0" y="0"/>
            <a:chExt cx="5762" cy="4326"/>
          </a:xfrm>
        </p:grpSpPr>
        <p:sp>
          <p:nvSpPr>
            <p:cNvPr id="11" name="Google Shape;11;p29"/>
            <p:cNvSpPr txBox="1"/>
            <p:nvPr/>
          </p:nvSpPr>
          <p:spPr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9"/>
            <p:cNvSpPr txBox="1"/>
            <p:nvPr/>
          </p:nvSpPr>
          <p:spPr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9"/>
            <p:cNvSpPr txBox="1"/>
            <p:nvPr/>
          </p:nvSpPr>
          <p:spPr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9"/>
            <p:cNvSpPr txBox="1"/>
            <p:nvPr/>
          </p:nvSpPr>
          <p:spPr>
            <a:xfrm>
              <a:off x="289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9"/>
            <p:cNvSpPr txBox="1"/>
            <p:nvPr/>
          </p:nvSpPr>
          <p:spPr>
            <a:xfrm>
              <a:off x="384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9"/>
            <p:cNvSpPr txBox="1"/>
            <p:nvPr/>
          </p:nvSpPr>
          <p:spPr>
            <a:xfrm>
              <a:off x="480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9"/>
            <p:cNvSpPr txBox="1"/>
            <p:nvPr/>
          </p:nvSpPr>
          <p:spPr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9"/>
            <p:cNvSpPr txBox="1"/>
            <p:nvPr/>
          </p:nvSpPr>
          <p:spPr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9"/>
            <p:cNvSpPr txBox="1"/>
            <p:nvPr/>
          </p:nvSpPr>
          <p:spPr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9"/>
            <p:cNvSpPr txBox="1"/>
            <p:nvPr/>
          </p:nvSpPr>
          <p:spPr>
            <a:xfrm>
              <a:off x="865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9"/>
            <p:cNvSpPr txBox="1"/>
            <p:nvPr/>
          </p:nvSpPr>
          <p:spPr>
            <a:xfrm>
              <a:off x="960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9"/>
            <p:cNvSpPr txBox="1"/>
            <p:nvPr/>
          </p:nvSpPr>
          <p:spPr>
            <a:xfrm>
              <a:off x="105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9"/>
            <p:cNvSpPr txBox="1"/>
            <p:nvPr/>
          </p:nvSpPr>
          <p:spPr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9"/>
            <p:cNvSpPr txBox="1"/>
            <p:nvPr/>
          </p:nvSpPr>
          <p:spPr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9"/>
            <p:cNvSpPr txBox="1"/>
            <p:nvPr/>
          </p:nvSpPr>
          <p:spPr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9"/>
            <p:cNvSpPr txBox="1"/>
            <p:nvPr/>
          </p:nvSpPr>
          <p:spPr>
            <a:xfrm>
              <a:off x="1441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9"/>
            <p:cNvSpPr txBox="1"/>
            <p:nvPr/>
          </p:nvSpPr>
          <p:spPr>
            <a:xfrm>
              <a:off x="1536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9"/>
            <p:cNvSpPr txBox="1"/>
            <p:nvPr/>
          </p:nvSpPr>
          <p:spPr>
            <a:xfrm>
              <a:off x="1632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9"/>
            <p:cNvSpPr txBox="1"/>
            <p:nvPr/>
          </p:nvSpPr>
          <p:spPr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9"/>
            <p:cNvSpPr txBox="1"/>
            <p:nvPr/>
          </p:nvSpPr>
          <p:spPr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9"/>
            <p:cNvSpPr txBox="1"/>
            <p:nvPr/>
          </p:nvSpPr>
          <p:spPr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9"/>
            <p:cNvSpPr txBox="1"/>
            <p:nvPr/>
          </p:nvSpPr>
          <p:spPr>
            <a:xfrm>
              <a:off x="2016" y="6"/>
              <a:ext cx="45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9"/>
            <p:cNvSpPr txBox="1"/>
            <p:nvPr/>
          </p:nvSpPr>
          <p:spPr>
            <a:xfrm>
              <a:off x="2112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9"/>
            <p:cNvSpPr txBox="1"/>
            <p:nvPr/>
          </p:nvSpPr>
          <p:spPr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9"/>
            <p:cNvSpPr txBox="1"/>
            <p:nvPr/>
          </p:nvSpPr>
          <p:spPr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9"/>
            <p:cNvSpPr txBox="1"/>
            <p:nvPr/>
          </p:nvSpPr>
          <p:spPr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9"/>
            <p:cNvSpPr txBox="1"/>
            <p:nvPr/>
          </p:nvSpPr>
          <p:spPr>
            <a:xfrm>
              <a:off x="2495" y="6"/>
              <a:ext cx="45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9"/>
            <p:cNvSpPr txBox="1"/>
            <p:nvPr/>
          </p:nvSpPr>
          <p:spPr>
            <a:xfrm>
              <a:off x="2592" y="6"/>
              <a:ext cx="45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9"/>
            <p:cNvSpPr txBox="1"/>
            <p:nvPr/>
          </p:nvSpPr>
          <p:spPr>
            <a:xfrm>
              <a:off x="2688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9"/>
            <p:cNvSpPr txBox="1"/>
            <p:nvPr/>
          </p:nvSpPr>
          <p:spPr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9"/>
            <p:cNvSpPr txBox="1"/>
            <p:nvPr/>
          </p:nvSpPr>
          <p:spPr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9"/>
            <p:cNvSpPr txBox="1"/>
            <p:nvPr/>
          </p:nvSpPr>
          <p:spPr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9"/>
            <p:cNvSpPr txBox="1"/>
            <p:nvPr/>
          </p:nvSpPr>
          <p:spPr>
            <a:xfrm>
              <a:off x="3071" y="6"/>
              <a:ext cx="45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9"/>
            <p:cNvSpPr txBox="1"/>
            <p:nvPr/>
          </p:nvSpPr>
          <p:spPr>
            <a:xfrm>
              <a:off x="3168" y="6"/>
              <a:ext cx="45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9"/>
            <p:cNvSpPr txBox="1"/>
            <p:nvPr/>
          </p:nvSpPr>
          <p:spPr>
            <a:xfrm>
              <a:off x="3264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9"/>
            <p:cNvSpPr txBox="1"/>
            <p:nvPr/>
          </p:nvSpPr>
          <p:spPr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9"/>
            <p:cNvSpPr txBox="1"/>
            <p:nvPr/>
          </p:nvSpPr>
          <p:spPr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9"/>
            <p:cNvSpPr txBox="1"/>
            <p:nvPr/>
          </p:nvSpPr>
          <p:spPr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9"/>
            <p:cNvSpPr txBox="1"/>
            <p:nvPr/>
          </p:nvSpPr>
          <p:spPr>
            <a:xfrm>
              <a:off x="3649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9"/>
            <p:cNvSpPr txBox="1"/>
            <p:nvPr/>
          </p:nvSpPr>
          <p:spPr>
            <a:xfrm>
              <a:off x="3744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9"/>
            <p:cNvSpPr txBox="1"/>
            <p:nvPr/>
          </p:nvSpPr>
          <p:spPr>
            <a:xfrm>
              <a:off x="3840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9"/>
            <p:cNvSpPr txBox="1"/>
            <p:nvPr/>
          </p:nvSpPr>
          <p:spPr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9"/>
            <p:cNvSpPr txBox="1"/>
            <p:nvPr/>
          </p:nvSpPr>
          <p:spPr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9"/>
            <p:cNvSpPr txBox="1"/>
            <p:nvPr/>
          </p:nvSpPr>
          <p:spPr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9"/>
            <p:cNvSpPr txBox="1"/>
            <p:nvPr/>
          </p:nvSpPr>
          <p:spPr>
            <a:xfrm>
              <a:off x="4225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9"/>
            <p:cNvSpPr txBox="1"/>
            <p:nvPr/>
          </p:nvSpPr>
          <p:spPr>
            <a:xfrm>
              <a:off x="4320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9"/>
            <p:cNvSpPr txBox="1"/>
            <p:nvPr/>
          </p:nvSpPr>
          <p:spPr>
            <a:xfrm>
              <a:off x="441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9"/>
            <p:cNvSpPr txBox="1"/>
            <p:nvPr/>
          </p:nvSpPr>
          <p:spPr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9"/>
            <p:cNvSpPr txBox="1"/>
            <p:nvPr/>
          </p:nvSpPr>
          <p:spPr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9"/>
            <p:cNvSpPr txBox="1"/>
            <p:nvPr/>
          </p:nvSpPr>
          <p:spPr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9"/>
            <p:cNvSpPr txBox="1"/>
            <p:nvPr/>
          </p:nvSpPr>
          <p:spPr>
            <a:xfrm>
              <a:off x="4801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9"/>
            <p:cNvSpPr txBox="1"/>
            <p:nvPr/>
          </p:nvSpPr>
          <p:spPr>
            <a:xfrm>
              <a:off x="4896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9"/>
            <p:cNvSpPr txBox="1"/>
            <p:nvPr/>
          </p:nvSpPr>
          <p:spPr>
            <a:xfrm>
              <a:off x="4992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9"/>
            <p:cNvSpPr txBox="1"/>
            <p:nvPr/>
          </p:nvSpPr>
          <p:spPr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9"/>
            <p:cNvSpPr txBox="1"/>
            <p:nvPr/>
          </p:nvSpPr>
          <p:spPr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9"/>
            <p:cNvSpPr txBox="1"/>
            <p:nvPr/>
          </p:nvSpPr>
          <p:spPr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9"/>
            <p:cNvSpPr txBox="1"/>
            <p:nvPr/>
          </p:nvSpPr>
          <p:spPr>
            <a:xfrm>
              <a:off x="5376" y="6"/>
              <a:ext cx="45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9"/>
            <p:cNvSpPr txBox="1"/>
            <p:nvPr/>
          </p:nvSpPr>
          <p:spPr>
            <a:xfrm>
              <a:off x="5472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9"/>
            <p:cNvSpPr txBox="1"/>
            <p:nvPr/>
          </p:nvSpPr>
          <p:spPr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9"/>
            <p:cNvSpPr txBox="1"/>
            <p:nvPr/>
          </p:nvSpPr>
          <p:spPr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9"/>
            <p:cNvSpPr txBox="1"/>
            <p:nvPr/>
          </p:nvSpPr>
          <p:spPr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9"/>
            <p:cNvSpPr txBox="1"/>
            <p:nvPr/>
          </p:nvSpPr>
          <p:spPr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29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9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96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9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9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95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5" name="Google Shape;75;p29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29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40"/>
          <p:cNvGrpSpPr/>
          <p:nvPr/>
        </p:nvGrpSpPr>
        <p:grpSpPr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132" name="Google Shape;132;p40"/>
            <p:cNvGrpSpPr/>
            <p:nvPr/>
          </p:nvGrpSpPr>
          <p:grpSpPr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133" name="Google Shape;133;p40"/>
              <p:cNvSpPr txBox="1"/>
              <p:nvPr/>
            </p:nvSpPr>
            <p:spPr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40"/>
              <p:cNvSpPr txBox="1"/>
              <p:nvPr/>
            </p:nvSpPr>
            <p:spPr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40"/>
              <p:cNvSpPr txBox="1"/>
              <p:nvPr/>
            </p:nvSpPr>
            <p:spPr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40"/>
              <p:cNvSpPr txBox="1"/>
              <p:nvPr/>
            </p:nvSpPr>
            <p:spPr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40"/>
              <p:cNvSpPr txBox="1"/>
              <p:nvPr/>
            </p:nvSpPr>
            <p:spPr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40"/>
              <p:cNvSpPr txBox="1"/>
              <p:nvPr/>
            </p:nvSpPr>
            <p:spPr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40"/>
              <p:cNvSpPr txBox="1"/>
              <p:nvPr/>
            </p:nvSpPr>
            <p:spPr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40"/>
              <p:cNvSpPr txBox="1"/>
              <p:nvPr/>
            </p:nvSpPr>
            <p:spPr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40"/>
              <p:cNvSpPr txBox="1"/>
              <p:nvPr/>
            </p:nvSpPr>
            <p:spPr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40"/>
              <p:cNvSpPr txBox="1"/>
              <p:nvPr/>
            </p:nvSpPr>
            <p:spPr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40"/>
              <p:cNvSpPr txBox="1"/>
              <p:nvPr/>
            </p:nvSpPr>
            <p:spPr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40"/>
              <p:cNvSpPr txBox="1"/>
              <p:nvPr/>
            </p:nvSpPr>
            <p:spPr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40"/>
              <p:cNvSpPr txBox="1"/>
              <p:nvPr/>
            </p:nvSpPr>
            <p:spPr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40"/>
              <p:cNvSpPr txBox="1"/>
              <p:nvPr/>
            </p:nvSpPr>
            <p:spPr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0"/>
              <p:cNvSpPr txBox="1"/>
              <p:nvPr/>
            </p:nvSpPr>
            <p:spPr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40"/>
              <p:cNvSpPr txBox="1"/>
              <p:nvPr/>
            </p:nvSpPr>
            <p:spPr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40"/>
              <p:cNvSpPr txBox="1"/>
              <p:nvPr/>
            </p:nvSpPr>
            <p:spPr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40"/>
              <p:cNvSpPr txBox="1"/>
              <p:nvPr/>
            </p:nvSpPr>
            <p:spPr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40"/>
              <p:cNvSpPr txBox="1"/>
              <p:nvPr/>
            </p:nvSpPr>
            <p:spPr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40"/>
              <p:cNvSpPr txBox="1"/>
              <p:nvPr/>
            </p:nvSpPr>
            <p:spPr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40"/>
              <p:cNvSpPr txBox="1"/>
              <p:nvPr/>
            </p:nvSpPr>
            <p:spPr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40"/>
              <p:cNvSpPr txBox="1"/>
              <p:nvPr/>
            </p:nvSpPr>
            <p:spPr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40"/>
              <p:cNvSpPr txBox="1"/>
              <p:nvPr/>
            </p:nvSpPr>
            <p:spPr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40"/>
              <p:cNvSpPr txBox="1"/>
              <p:nvPr/>
            </p:nvSpPr>
            <p:spPr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40"/>
              <p:cNvSpPr txBox="1"/>
              <p:nvPr/>
            </p:nvSpPr>
            <p:spPr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40"/>
              <p:cNvSpPr txBox="1"/>
              <p:nvPr/>
            </p:nvSpPr>
            <p:spPr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40"/>
              <p:cNvSpPr txBox="1"/>
              <p:nvPr/>
            </p:nvSpPr>
            <p:spPr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40"/>
              <p:cNvSpPr txBox="1"/>
              <p:nvPr/>
            </p:nvSpPr>
            <p:spPr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40"/>
              <p:cNvSpPr txBox="1"/>
              <p:nvPr/>
            </p:nvSpPr>
            <p:spPr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40"/>
              <p:cNvSpPr txBox="1"/>
              <p:nvPr/>
            </p:nvSpPr>
            <p:spPr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40"/>
              <p:cNvSpPr txBox="1"/>
              <p:nvPr/>
            </p:nvSpPr>
            <p:spPr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40"/>
              <p:cNvSpPr txBox="1"/>
              <p:nvPr/>
            </p:nvSpPr>
            <p:spPr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0"/>
              <p:cNvSpPr txBox="1"/>
              <p:nvPr/>
            </p:nvSpPr>
            <p:spPr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0"/>
              <p:cNvSpPr txBox="1"/>
              <p:nvPr/>
            </p:nvSpPr>
            <p:spPr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0"/>
              <p:cNvSpPr txBox="1"/>
              <p:nvPr/>
            </p:nvSpPr>
            <p:spPr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40"/>
              <p:cNvSpPr txBox="1"/>
              <p:nvPr/>
            </p:nvSpPr>
            <p:spPr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40"/>
              <p:cNvSpPr txBox="1"/>
              <p:nvPr/>
            </p:nvSpPr>
            <p:spPr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40"/>
              <p:cNvSpPr txBox="1"/>
              <p:nvPr/>
            </p:nvSpPr>
            <p:spPr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40"/>
              <p:cNvSpPr txBox="1"/>
              <p:nvPr/>
            </p:nvSpPr>
            <p:spPr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40"/>
              <p:cNvSpPr txBox="1"/>
              <p:nvPr/>
            </p:nvSpPr>
            <p:spPr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40"/>
              <p:cNvSpPr txBox="1"/>
              <p:nvPr/>
            </p:nvSpPr>
            <p:spPr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40"/>
              <p:cNvSpPr txBox="1"/>
              <p:nvPr/>
            </p:nvSpPr>
            <p:spPr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40"/>
              <p:cNvSpPr txBox="1"/>
              <p:nvPr/>
            </p:nvSpPr>
            <p:spPr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40"/>
              <p:cNvSpPr txBox="1"/>
              <p:nvPr/>
            </p:nvSpPr>
            <p:spPr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40"/>
              <p:cNvSpPr txBox="1"/>
              <p:nvPr/>
            </p:nvSpPr>
            <p:spPr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40"/>
              <p:cNvSpPr txBox="1"/>
              <p:nvPr/>
            </p:nvSpPr>
            <p:spPr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40"/>
              <p:cNvSpPr txBox="1"/>
              <p:nvPr/>
            </p:nvSpPr>
            <p:spPr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40"/>
              <p:cNvSpPr txBox="1"/>
              <p:nvPr/>
            </p:nvSpPr>
            <p:spPr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40"/>
              <p:cNvSpPr txBox="1"/>
              <p:nvPr/>
            </p:nvSpPr>
            <p:spPr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40"/>
              <p:cNvSpPr txBox="1"/>
              <p:nvPr/>
            </p:nvSpPr>
            <p:spPr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40"/>
              <p:cNvSpPr txBox="1"/>
              <p:nvPr/>
            </p:nvSpPr>
            <p:spPr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40"/>
              <p:cNvSpPr txBox="1"/>
              <p:nvPr/>
            </p:nvSpPr>
            <p:spPr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0"/>
              <p:cNvSpPr txBox="1"/>
              <p:nvPr/>
            </p:nvSpPr>
            <p:spPr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0"/>
              <p:cNvSpPr txBox="1"/>
              <p:nvPr/>
            </p:nvSpPr>
            <p:spPr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0"/>
              <p:cNvSpPr txBox="1"/>
              <p:nvPr/>
            </p:nvSpPr>
            <p:spPr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40"/>
              <p:cNvSpPr txBox="1"/>
              <p:nvPr/>
            </p:nvSpPr>
            <p:spPr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40"/>
              <p:cNvSpPr txBox="1"/>
              <p:nvPr/>
            </p:nvSpPr>
            <p:spPr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40"/>
              <p:cNvSpPr txBox="1"/>
              <p:nvPr/>
            </p:nvSpPr>
            <p:spPr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40"/>
              <p:cNvSpPr txBox="1"/>
              <p:nvPr/>
            </p:nvSpPr>
            <p:spPr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40"/>
              <p:cNvSpPr txBox="1"/>
              <p:nvPr/>
            </p:nvSpPr>
            <p:spPr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" name="Google Shape;193;p40"/>
            <p:cNvSpPr txBox="1"/>
            <p:nvPr/>
          </p:nvSpPr>
          <p:spPr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0"/>
            <p:cNvSpPr txBox="1"/>
            <p:nvPr/>
          </p:nvSpPr>
          <p:spPr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40"/>
          <p:cNvSpPr txBox="1"/>
          <p:nvPr/>
        </p:nvSpPr>
        <p:spPr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0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7" name="Google Shape;197;p40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9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96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9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9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95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8" name="Google Shape;198;p4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12" name="Google Shape;212;p1"/>
          <p:cNvSpPr txBox="1"/>
          <p:nvPr>
            <p:ph type="title"/>
          </p:nvPr>
        </p:nvSpPr>
        <p:spPr>
          <a:xfrm>
            <a:off x="1905000" y="30480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000"/>
              <a:buFont typeface="Helvetica Neue"/>
              <a:buNone/>
            </a:pPr>
            <a:r>
              <a:rPr b="1" i="0" lang="en-US" sz="40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Agile Development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74" name="Google Shape;274;p10"/>
          <p:cNvSpPr txBox="1"/>
          <p:nvPr>
            <p:ph type="title"/>
          </p:nvPr>
        </p:nvSpPr>
        <p:spPr>
          <a:xfrm>
            <a:off x="1219200" y="1143000"/>
            <a:ext cx="7720012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XP Process</a:t>
            </a:r>
            <a:endParaRPr/>
          </a:p>
        </p:txBody>
      </p:sp>
      <p:sp>
        <p:nvSpPr>
          <p:cNvPr id="275" name="Google Shape;275;p10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XP Planning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Begins with listening client “</a:t>
            </a:r>
            <a:r>
              <a:rPr b="0" i="0" lang="en-US" sz="20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requirements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 and the creation of “</a:t>
            </a:r>
            <a:r>
              <a:rPr b="0" i="0" lang="en-US" sz="20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stories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Agile team assesses each story and assigns a </a:t>
            </a:r>
            <a:r>
              <a:rPr b="0" i="0" lang="en-US" sz="20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any story is estimated to require more than three development weeks, it is split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Stories are grouped to for a </a:t>
            </a:r>
            <a:r>
              <a:rPr b="0" i="0" lang="en-US" sz="20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deliverable increment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-US" sz="20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commitment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made on delivery date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the first increment, “</a:t>
            </a:r>
            <a:r>
              <a:rPr b="0" i="0" lang="en-US" sz="20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velocity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 is used to help define subsequent delivery dates for other increments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Velocity: Number of implemented user stories in the first release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81" name="Google Shape;281;p11"/>
          <p:cNvSpPr txBox="1"/>
          <p:nvPr>
            <p:ph type="title"/>
          </p:nvPr>
        </p:nvSpPr>
        <p:spPr>
          <a:xfrm>
            <a:off x="1143000" y="1143000"/>
            <a:ext cx="7350125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Extreme Programming (XP)</a:t>
            </a:r>
            <a:endParaRPr/>
          </a:p>
        </p:txBody>
      </p:sp>
      <p:sp>
        <p:nvSpPr>
          <p:cNvPr id="282" name="Google Shape;282;p11"/>
          <p:cNvSpPr txBox="1"/>
          <p:nvPr>
            <p:ph idx="1" type="body"/>
          </p:nvPr>
        </p:nvSpPr>
        <p:spPr>
          <a:xfrm>
            <a:off x="1981200" y="19812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XP Design</a:t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Follows the </a:t>
            </a:r>
            <a:r>
              <a:rPr b="0" i="0" lang="en-US" sz="16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KIS principle (Keep It Simple)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Encourage the use of </a:t>
            </a:r>
            <a:r>
              <a:rPr b="0" i="0" lang="en-US" sz="16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CRC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class-responsibility-collaborator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cards</a:t>
            </a:r>
            <a:endParaRPr/>
          </a:p>
          <a:p>
            <a:pPr indent="-157480" lvl="1" marL="6858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7480" lvl="1" marL="6858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7480" lvl="1" marL="6858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7480" lvl="1" marL="6858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7480" lvl="1" marL="6858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7480" lvl="1" marL="6858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7480" lvl="1" marL="6858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7480" lvl="1" marL="6858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difficult design problems, suggests the creation and evaluation of “</a:t>
            </a:r>
            <a:r>
              <a:rPr b="0" i="0" lang="en-US" sz="16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spike solutions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”—a design prototype to minimize risk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Encourages “</a:t>
            </a:r>
            <a:r>
              <a:rPr b="0" i="0" lang="en-US" sz="16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refactoring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”—an iterative refinement of the internal program design</a:t>
            </a:r>
            <a:endParaRPr/>
          </a:p>
          <a:p>
            <a:pPr indent="-266700" lvl="0" marL="342900" rtl="0" algn="l">
              <a:spcBef>
                <a:spcPts val="32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lass, Responsibilities, Collaborators (CRC) Cards | SpringerLink" id="283" name="Google Shape;2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2974975"/>
            <a:ext cx="3533775" cy="22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89" name="Google Shape;289;p12"/>
          <p:cNvSpPr txBox="1"/>
          <p:nvPr>
            <p:ph type="title"/>
          </p:nvPr>
        </p:nvSpPr>
        <p:spPr>
          <a:xfrm>
            <a:off x="1143000" y="1143000"/>
            <a:ext cx="7350125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Extreme Programming (XP)</a:t>
            </a:r>
            <a:endParaRPr/>
          </a:p>
        </p:txBody>
      </p:sp>
      <p:sp>
        <p:nvSpPr>
          <p:cNvPr id="290" name="Google Shape;290;p12"/>
          <p:cNvSpPr txBox="1"/>
          <p:nvPr>
            <p:ph idx="1" type="body"/>
          </p:nvPr>
        </p:nvSpPr>
        <p:spPr>
          <a:xfrm>
            <a:off x="1981200" y="19812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XP Coding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Recommends the </a:t>
            </a:r>
            <a:r>
              <a:rPr b="0" i="0" lang="en-US" sz="16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construction of unit tests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coding commences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better able to focus on what must be implemented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Instant feedback from passing/failing the unit tests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Encourages “</a:t>
            </a:r>
            <a:r>
              <a:rPr b="0" i="0" lang="en-US" sz="16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pair programming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people work together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might think about the coding details, the other about coding standards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XP Testing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</a:t>
            </a:r>
            <a:r>
              <a:rPr b="0" i="0" lang="en-US" sz="16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unit tests are executed daily</a:t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Char char="■"/>
            </a:pPr>
            <a:r>
              <a:rPr b="0" i="0" lang="en-US" sz="16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“Acceptance tests”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defined by the customer and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excuted to assess customer visible functionality</a:t>
            </a:r>
            <a:endParaRPr/>
          </a:p>
          <a:p>
            <a:pPr indent="-266700" lvl="0" marL="342900" rtl="0" algn="l">
              <a:spcBef>
                <a:spcPts val="32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"/>
          <p:cNvSpPr txBox="1"/>
          <p:nvPr/>
        </p:nvSpPr>
        <p:spPr>
          <a:xfrm>
            <a:off x="8756650" y="4778375"/>
            <a:ext cx="230187" cy="166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6" name="Google Shape;296;p13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Extreme Programming (XP)</a:t>
            </a:r>
            <a:endParaRPr/>
          </a:p>
        </p:txBody>
      </p:sp>
      <p:sp>
        <p:nvSpPr>
          <p:cNvPr id="297" name="Google Shape;297;p13"/>
          <p:cNvSpPr txBox="1"/>
          <p:nvPr/>
        </p:nvSpPr>
        <p:spPr>
          <a:xfrm>
            <a:off x="1171575" y="2079625"/>
            <a:ext cx="75852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800"/>
              <a:buFont typeface="Candara"/>
              <a:buNone/>
            </a:pPr>
            <a:r>
              <a:rPr b="1" i="0" lang="en-US" sz="2800" u="none">
                <a:solidFill>
                  <a:srgbClr val="993300"/>
                </a:solidFill>
                <a:latin typeface="Candara"/>
                <a:ea typeface="Candara"/>
                <a:cs typeface="Candara"/>
                <a:sym typeface="Candara"/>
              </a:rPr>
              <a:t>Advantages</a:t>
            </a:r>
            <a:endParaRPr/>
          </a:p>
          <a:p>
            <a:pPr indent="-139700" lvl="0" marL="127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XP encourages simple code which allows modification at any given time.</a:t>
            </a:r>
            <a:endParaRPr/>
          </a:p>
          <a:p>
            <a:pPr indent="-139700" lvl="0" marL="127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process model promotes testing codes from day one, resulting in more agile software development.</a:t>
            </a:r>
            <a:endParaRPr/>
          </a:p>
          <a:p>
            <a:pPr indent="-139700" lvl="0" marL="127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XP maintains an energizing and uplifting environment for developers within a project team.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"/>
          <p:cNvSpPr txBox="1"/>
          <p:nvPr/>
        </p:nvSpPr>
        <p:spPr>
          <a:xfrm>
            <a:off x="8756650" y="4778375"/>
            <a:ext cx="230187" cy="166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3" name="Google Shape;303;p14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Extreme Programming (XP)</a:t>
            </a:r>
            <a:endParaRPr/>
          </a:p>
        </p:txBody>
      </p:sp>
      <p:sp>
        <p:nvSpPr>
          <p:cNvPr id="304" name="Google Shape;304;p14"/>
          <p:cNvSpPr txBox="1"/>
          <p:nvPr/>
        </p:nvSpPr>
        <p:spPr>
          <a:xfrm>
            <a:off x="1049337" y="2087562"/>
            <a:ext cx="8050200" cy="24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800"/>
              <a:buFont typeface="Candara"/>
              <a:buNone/>
            </a:pPr>
            <a:r>
              <a:rPr b="1" i="0" lang="en-US" sz="2800" u="none">
                <a:solidFill>
                  <a:srgbClr val="993300"/>
                </a:solidFill>
                <a:latin typeface="Candara"/>
                <a:ea typeface="Candara"/>
                <a:cs typeface="Candara"/>
                <a:sym typeface="Candara"/>
              </a:rPr>
              <a:t>Disadvantages</a:t>
            </a:r>
            <a:endParaRPr/>
          </a:p>
          <a:p>
            <a:pPr indent="-139700" lvl="0" marL="127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 extreme focus on coding can lead to neglecting design, resulting in degradation of software product quality.</a:t>
            </a:r>
            <a:endParaRPr/>
          </a:p>
          <a:p>
            <a:pPr indent="-139700" lvl="0" marL="127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Lack of documentation and monitoring may lead to repetition of similar error in the future.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10" name="Google Shape;310;p15"/>
          <p:cNvSpPr txBox="1"/>
          <p:nvPr>
            <p:ph type="title"/>
          </p:nvPr>
        </p:nvSpPr>
        <p:spPr>
          <a:xfrm>
            <a:off x="1219200" y="1143000"/>
            <a:ext cx="2689225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Scrum</a:t>
            </a:r>
            <a:endParaRPr/>
          </a:p>
        </p:txBody>
      </p:sp>
      <p:sp>
        <p:nvSpPr>
          <p:cNvPr id="311" name="Google Shape;311;p15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of the widely used process models in software industry.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Originally proposed by Schwaber and Beedle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Prioritizes simplicity in a project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Develops product in an iterative manner with frequent delivery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17" name="Google Shape;317;p16"/>
          <p:cNvSpPr txBox="1"/>
          <p:nvPr>
            <p:ph type="title"/>
          </p:nvPr>
        </p:nvSpPr>
        <p:spPr>
          <a:xfrm>
            <a:off x="1219200" y="1143000"/>
            <a:ext cx="67818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Scrum Process Patterns</a:t>
            </a:r>
            <a:endParaRPr/>
          </a:p>
        </p:txBody>
      </p:sp>
      <p:sp>
        <p:nvSpPr>
          <p:cNvPr id="318" name="Google Shape;318;p16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1" i="0" lang="en-US" sz="2400" u="none">
                <a:solidFill>
                  <a:srgbClr val="99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Backlog: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prioritized list of project requirements or features that provide business value for the customer.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1" i="0" lang="en-US" sz="2400" u="none">
                <a:solidFill>
                  <a:srgbClr val="99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Sprint: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Each iteration of project development phases. Usually lasts from 2 weeks to 1 month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1" i="0" lang="en-US" sz="2400" u="none">
                <a:solidFill>
                  <a:srgbClr val="99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Scrum Meeting: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Short meetings (typically 15 minutes) held daily to discuss Progress, Challenge, Plan.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>
                <a:solidFill>
                  <a:srgbClr val="99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Demo: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partially implemented software increment delivered to the customer for feedback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24" name="Google Shape;324;p17"/>
          <p:cNvSpPr txBox="1"/>
          <p:nvPr>
            <p:ph type="title"/>
          </p:nvPr>
        </p:nvSpPr>
        <p:spPr>
          <a:xfrm>
            <a:off x="1219200" y="1143000"/>
            <a:ext cx="2689225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Scrum</a:t>
            </a:r>
            <a:endParaRPr/>
          </a:p>
        </p:txBody>
      </p:sp>
      <p:sp>
        <p:nvSpPr>
          <p:cNvPr id="325" name="Google Shape;325;p17"/>
          <p:cNvSpPr txBox="1"/>
          <p:nvPr>
            <p:ph idx="1" type="body"/>
          </p:nvPr>
        </p:nvSpPr>
        <p:spPr>
          <a:xfrm>
            <a:off x="16002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 occurs in “</a:t>
            </a:r>
            <a:r>
              <a:rPr b="0" i="0" lang="en-US" sz="24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sprints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 and is derived from a “</a:t>
            </a:r>
            <a:r>
              <a:rPr b="0" i="0" lang="en-US" sz="24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backlog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 of existing requirements</a:t>
            </a:r>
            <a:endParaRPr/>
          </a:p>
          <a:p>
            <a:pPr indent="-228600" lvl="0" marL="2857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Meetings are very short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sometimes conducted without chairs</a:t>
            </a:r>
            <a:endParaRPr/>
          </a:p>
          <a:p>
            <a:pPr indent="-228600" lvl="0" marL="2857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r>
              <a:rPr b="0" i="0" lang="en-US" sz="24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demos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 are delivered to the customer with the time-box allocated</a:t>
            </a:r>
            <a:endParaRPr/>
          </a:p>
          <a:p>
            <a:pPr indent="-228600" lvl="0" marL="2857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manager is called “</a:t>
            </a:r>
            <a:r>
              <a:rPr b="0" i="0" lang="en-US" sz="2400" u="none">
                <a:solidFill>
                  <a:srgbClr val="99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Scrum Master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 who ensures the team works efficiently</a:t>
            </a:r>
            <a:endParaRPr/>
          </a:p>
          <a:p>
            <a:pPr indent="-228600" lvl="0" marL="2857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Subtasks in a project are called “</a:t>
            </a:r>
            <a:r>
              <a:rPr b="0" i="0" lang="en-US" sz="2400" u="none">
                <a:solidFill>
                  <a:srgbClr val="99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Tickets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”. Team members pull tickets when available.</a:t>
            </a:r>
            <a:endParaRPr/>
          </a:p>
          <a:p>
            <a:pPr indent="-228600" lvl="0" marL="2857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 and documentation are on-going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 the product is constructed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31" name="Google Shape;331;p18"/>
          <p:cNvSpPr txBox="1"/>
          <p:nvPr>
            <p:ph type="title"/>
          </p:nvPr>
        </p:nvSpPr>
        <p:spPr>
          <a:xfrm>
            <a:off x="1219200" y="685800"/>
            <a:ext cx="19224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Scrum</a:t>
            </a:r>
            <a:endParaRPr/>
          </a:p>
        </p:txBody>
      </p:sp>
      <p:pic>
        <p:nvPicPr>
          <p:cNvPr id="332" name="Google Shape;3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076450"/>
            <a:ext cx="672465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"/>
          <p:cNvSpPr txBox="1"/>
          <p:nvPr/>
        </p:nvSpPr>
        <p:spPr>
          <a:xfrm>
            <a:off x="8756650" y="4778375"/>
            <a:ext cx="230187" cy="166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8" name="Google Shape;338;p19"/>
          <p:cNvSpPr txBox="1"/>
          <p:nvPr/>
        </p:nvSpPr>
        <p:spPr>
          <a:xfrm>
            <a:off x="942975" y="1746250"/>
            <a:ext cx="8163000" cy="4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800"/>
              <a:buFont typeface="Candara"/>
              <a:buNone/>
            </a:pPr>
            <a:r>
              <a:rPr b="1" i="0" lang="en-US" sz="2800" u="none">
                <a:solidFill>
                  <a:srgbClr val="993300"/>
                </a:solidFill>
                <a:latin typeface="Candara"/>
                <a:ea typeface="Candara"/>
                <a:cs typeface="Candara"/>
                <a:sym typeface="Candara"/>
              </a:rPr>
              <a:t>Advantages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b="0" i="0" lang="en-US" sz="20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Scrum encourages less authority and hierarchy in a project team, thus, giving developers more freedom to express themselves and work.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b="0" i="0" lang="en-US" sz="20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process model focuses on adaptability to tackle rapid changes in client requirements.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b="0" i="0" lang="en-US" sz="20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 scrum, the products usually take less time to become deliverable.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b="0" i="0" lang="en-US" sz="20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 scrum, different aspects of current sprint is reviewed in retrospective phase, thus, ensuring less mistakes in next sprint.</a:t>
            </a:r>
            <a:endParaRPr/>
          </a:p>
        </p:txBody>
      </p:sp>
      <p:sp>
        <p:nvSpPr>
          <p:cNvPr id="339" name="Google Shape;339;p19"/>
          <p:cNvSpPr txBox="1"/>
          <p:nvPr/>
        </p:nvSpPr>
        <p:spPr>
          <a:xfrm>
            <a:off x="1219200" y="1143000"/>
            <a:ext cx="2689225" cy="63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18" name="Google Shape;218;p2"/>
          <p:cNvSpPr txBox="1"/>
          <p:nvPr>
            <p:ph type="title"/>
          </p:nvPr>
        </p:nvSpPr>
        <p:spPr>
          <a:xfrm>
            <a:off x="1295400" y="1143000"/>
            <a:ext cx="4033837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“Agility”?</a:t>
            </a:r>
            <a:endParaRPr/>
          </a:p>
        </p:txBody>
      </p:sp>
      <p:sp>
        <p:nvSpPr>
          <p:cNvPr id="219" name="Google Shape;219;p2"/>
          <p:cNvSpPr txBox="1"/>
          <p:nvPr>
            <p:ph idx="1" type="body"/>
          </p:nvPr>
        </p:nvSpPr>
        <p:spPr>
          <a:xfrm>
            <a:off x="1663700" y="1981200"/>
            <a:ext cx="7099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Effective (rapid and adaptive) response to change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Effective communication among all stakeholders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Drawing the customer onto the team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Organizing a team so that it is in control of the work performed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1" lang="en-US" sz="24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Yielding …</a:t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Rapid, incremental delivery of software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0"/>
          <p:cNvSpPr txBox="1"/>
          <p:nvPr/>
        </p:nvSpPr>
        <p:spPr>
          <a:xfrm>
            <a:off x="8756650" y="4778375"/>
            <a:ext cx="230187" cy="166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5" name="Google Shape;345;p20"/>
          <p:cNvSpPr txBox="1"/>
          <p:nvPr/>
        </p:nvSpPr>
        <p:spPr>
          <a:xfrm>
            <a:off x="1295400" y="2057400"/>
            <a:ext cx="61881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800"/>
              <a:buFont typeface="Candara"/>
              <a:buNone/>
            </a:pPr>
            <a:r>
              <a:rPr b="1" i="0" lang="en-US" sz="2800" u="none">
                <a:solidFill>
                  <a:srgbClr val="993300"/>
                </a:solidFill>
                <a:latin typeface="Candara"/>
                <a:ea typeface="Candara"/>
                <a:cs typeface="Candara"/>
                <a:sym typeface="Candara"/>
              </a:rPr>
              <a:t>Disadvantages</a:t>
            </a:r>
            <a:endParaRPr/>
          </a:p>
          <a:p>
            <a:pPr indent="-127000" lvl="0" marL="127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b="0" i="0" lang="en-US" sz="20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Scrum usually works well with small team.</a:t>
            </a:r>
            <a:endParaRPr/>
          </a:p>
        </p:txBody>
      </p:sp>
      <p:sp>
        <p:nvSpPr>
          <p:cNvPr id="346" name="Google Shape;346;p20"/>
          <p:cNvSpPr txBox="1"/>
          <p:nvPr/>
        </p:nvSpPr>
        <p:spPr>
          <a:xfrm>
            <a:off x="1219200" y="1143000"/>
            <a:ext cx="2689225" cy="63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Scrum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"/>
          <p:cNvSpPr txBox="1"/>
          <p:nvPr/>
        </p:nvSpPr>
        <p:spPr>
          <a:xfrm>
            <a:off x="8756650" y="4778375"/>
            <a:ext cx="230187" cy="166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3" name="Google Shape;353;p21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Kanban</a:t>
            </a:r>
            <a:endParaRPr/>
          </a:p>
        </p:txBody>
      </p:sp>
      <p:sp>
        <p:nvSpPr>
          <p:cNvPr id="354" name="Google Shape;354;p21"/>
          <p:cNvSpPr txBox="1"/>
          <p:nvPr>
            <p:ph idx="1" type="body"/>
          </p:nvPr>
        </p:nvSpPr>
        <p:spPr>
          <a:xfrm>
            <a:off x="1104900" y="1981200"/>
            <a:ext cx="6934200" cy="4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96875" lvl="0" marL="409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Kanban is yet another agile development method </a:t>
            </a:r>
            <a:b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96875" lvl="0" marL="409575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Japanese, the word Kanban means signboard which is visible to everyone around it.</a:t>
            </a:r>
            <a:endParaRPr/>
          </a:p>
          <a:p>
            <a:pPr indent="-396875" lvl="0" marL="409575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Kanban puts heavy focus on the visualization of different aspects of a project so that everyone involved in a project is kept up-to-date all the time.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22"/>
          <p:cNvGrpSpPr/>
          <p:nvPr/>
        </p:nvGrpSpPr>
        <p:grpSpPr>
          <a:xfrm>
            <a:off x="1676400" y="2432050"/>
            <a:ext cx="5936739" cy="3740077"/>
            <a:chOff x="1649738" y="748019"/>
            <a:chExt cx="5937374" cy="3740077"/>
          </a:xfrm>
        </p:grpSpPr>
        <p:pic>
          <p:nvPicPr>
            <p:cNvPr id="360" name="Google Shape;360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49738" y="748019"/>
              <a:ext cx="5937374" cy="37400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" name="Google Shape;361;p22"/>
            <p:cNvSpPr/>
            <p:nvPr/>
          </p:nvSpPr>
          <p:spPr>
            <a:xfrm>
              <a:off x="1706537" y="806487"/>
              <a:ext cx="5728335" cy="3530600"/>
            </a:xfrm>
            <a:custGeom>
              <a:rect b="b" l="l" r="r" t="t"/>
              <a:pathLst>
                <a:path extrusionOk="0" h="3530600" w="5728334">
                  <a:moveTo>
                    <a:pt x="1829435" y="0"/>
                  </a:moveTo>
                  <a:lnTo>
                    <a:pt x="0" y="0"/>
                  </a:lnTo>
                  <a:lnTo>
                    <a:pt x="0" y="3530523"/>
                  </a:lnTo>
                  <a:lnTo>
                    <a:pt x="1829435" y="3530523"/>
                  </a:lnTo>
                  <a:lnTo>
                    <a:pt x="1829435" y="0"/>
                  </a:lnTo>
                  <a:close/>
                </a:path>
                <a:path extrusionOk="0" h="3530600" w="5728334">
                  <a:moveTo>
                    <a:pt x="3890238" y="0"/>
                  </a:moveTo>
                  <a:lnTo>
                    <a:pt x="1883156" y="0"/>
                  </a:lnTo>
                  <a:lnTo>
                    <a:pt x="1883156" y="3530523"/>
                  </a:lnTo>
                  <a:lnTo>
                    <a:pt x="3890238" y="3530523"/>
                  </a:lnTo>
                  <a:lnTo>
                    <a:pt x="3890238" y="0"/>
                  </a:lnTo>
                  <a:close/>
                </a:path>
                <a:path extrusionOk="0" h="3530600" w="5728334">
                  <a:moveTo>
                    <a:pt x="5727827" y="0"/>
                  </a:moveTo>
                  <a:lnTo>
                    <a:pt x="3943959" y="0"/>
                  </a:lnTo>
                  <a:lnTo>
                    <a:pt x="3943959" y="3530523"/>
                  </a:lnTo>
                  <a:lnTo>
                    <a:pt x="5727827" y="3530523"/>
                  </a:lnTo>
                  <a:lnTo>
                    <a:pt x="572782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1706547" y="806476"/>
              <a:ext cx="5728335" cy="3530600"/>
            </a:xfrm>
            <a:custGeom>
              <a:rect b="b" l="l" r="r" t="t"/>
              <a:pathLst>
                <a:path extrusionOk="0" h="3530600" w="5728334">
                  <a:moveTo>
                    <a:pt x="0" y="0"/>
                  </a:moveTo>
                  <a:lnTo>
                    <a:pt x="5727825" y="0"/>
                  </a:lnTo>
                  <a:lnTo>
                    <a:pt x="5727825" y="3530527"/>
                  </a:lnTo>
                  <a:lnTo>
                    <a:pt x="0" y="3530527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1706547" y="1516170"/>
              <a:ext cx="5730875" cy="36830"/>
            </a:xfrm>
            <a:custGeom>
              <a:rect b="b" l="l" r="r" t="t"/>
              <a:pathLst>
                <a:path extrusionOk="0" h="36830" w="5730875">
                  <a:moveTo>
                    <a:pt x="5730809" y="36360"/>
                  </a:moveTo>
                  <a:lnTo>
                    <a:pt x="0" y="36360"/>
                  </a:lnTo>
                  <a:lnTo>
                    <a:pt x="0" y="0"/>
                  </a:lnTo>
                  <a:lnTo>
                    <a:pt x="5730809" y="0"/>
                  </a:lnTo>
                  <a:lnTo>
                    <a:pt x="5730809" y="3636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1706547" y="1516170"/>
              <a:ext cx="5730875" cy="36830"/>
            </a:xfrm>
            <a:custGeom>
              <a:rect b="b" l="l" r="r" t="t"/>
              <a:pathLst>
                <a:path extrusionOk="0" h="36830" w="5730875">
                  <a:moveTo>
                    <a:pt x="0" y="36360"/>
                  </a:moveTo>
                  <a:lnTo>
                    <a:pt x="5730809" y="36360"/>
                  </a:lnTo>
                  <a:lnTo>
                    <a:pt x="5730809" y="0"/>
                  </a:lnTo>
                  <a:lnTo>
                    <a:pt x="0" y="0"/>
                  </a:lnTo>
                  <a:lnTo>
                    <a:pt x="0" y="3636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3535979" y="806476"/>
              <a:ext cx="53975" cy="3521710"/>
            </a:xfrm>
            <a:custGeom>
              <a:rect b="b" l="l" r="r" t="t"/>
              <a:pathLst>
                <a:path extrusionOk="0" h="3521710" w="53975">
                  <a:moveTo>
                    <a:pt x="53720" y="3521572"/>
                  </a:moveTo>
                  <a:lnTo>
                    <a:pt x="0" y="3521572"/>
                  </a:lnTo>
                  <a:lnTo>
                    <a:pt x="0" y="0"/>
                  </a:lnTo>
                  <a:lnTo>
                    <a:pt x="53720" y="0"/>
                  </a:lnTo>
                  <a:lnTo>
                    <a:pt x="53720" y="352157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3535979" y="806476"/>
              <a:ext cx="53975" cy="3521710"/>
            </a:xfrm>
            <a:custGeom>
              <a:rect b="b" l="l" r="r" t="t"/>
              <a:pathLst>
                <a:path extrusionOk="0" h="3521710" w="53975">
                  <a:moveTo>
                    <a:pt x="0" y="0"/>
                  </a:moveTo>
                  <a:lnTo>
                    <a:pt x="0" y="3521572"/>
                  </a:lnTo>
                  <a:lnTo>
                    <a:pt x="53720" y="3521572"/>
                  </a:lnTo>
                  <a:lnTo>
                    <a:pt x="5372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5596775" y="811031"/>
              <a:ext cx="53975" cy="3521710"/>
            </a:xfrm>
            <a:custGeom>
              <a:rect b="b" l="l" r="r" t="t"/>
              <a:pathLst>
                <a:path extrusionOk="0" h="3521710" w="53975">
                  <a:moveTo>
                    <a:pt x="53721" y="3521572"/>
                  </a:moveTo>
                  <a:lnTo>
                    <a:pt x="0" y="3521572"/>
                  </a:lnTo>
                  <a:lnTo>
                    <a:pt x="0" y="0"/>
                  </a:lnTo>
                  <a:lnTo>
                    <a:pt x="53721" y="0"/>
                  </a:lnTo>
                  <a:lnTo>
                    <a:pt x="53721" y="352157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5596775" y="811031"/>
              <a:ext cx="53975" cy="3521710"/>
            </a:xfrm>
            <a:custGeom>
              <a:rect b="b" l="l" r="r" t="t"/>
              <a:pathLst>
                <a:path extrusionOk="0" h="3521710" w="53975">
                  <a:moveTo>
                    <a:pt x="0" y="0"/>
                  </a:moveTo>
                  <a:lnTo>
                    <a:pt x="0" y="3521572"/>
                  </a:lnTo>
                  <a:lnTo>
                    <a:pt x="53721" y="3521572"/>
                  </a:lnTo>
                  <a:lnTo>
                    <a:pt x="537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22"/>
          <p:cNvSpPr txBox="1"/>
          <p:nvPr/>
        </p:nvSpPr>
        <p:spPr>
          <a:xfrm>
            <a:off x="1738312" y="2495550"/>
            <a:ext cx="1819275" cy="46196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1835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None/>
            </a:pPr>
            <a:r>
              <a:rPr b="1" i="0" lang="en-US" sz="18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To-Do</a:t>
            </a:r>
            <a:endParaRPr/>
          </a:p>
        </p:txBody>
      </p:sp>
      <p:sp>
        <p:nvSpPr>
          <p:cNvPr id="370" name="Google Shape;370;p22"/>
          <p:cNvSpPr txBox="1"/>
          <p:nvPr/>
        </p:nvSpPr>
        <p:spPr>
          <a:xfrm>
            <a:off x="3621087" y="2495550"/>
            <a:ext cx="1997075" cy="46196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183500">
            <a:spAutoFit/>
          </a:bodyPr>
          <a:lstStyle/>
          <a:p>
            <a:pPr indent="0" lvl="0" marL="484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None/>
            </a:pPr>
            <a:r>
              <a:rPr b="1" i="0" lang="en-US" sz="18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 Progress</a:t>
            </a:r>
            <a:endParaRPr/>
          </a:p>
        </p:txBody>
      </p:sp>
      <p:sp>
        <p:nvSpPr>
          <p:cNvPr id="371" name="Google Shape;371;p22"/>
          <p:cNvSpPr txBox="1"/>
          <p:nvPr/>
        </p:nvSpPr>
        <p:spPr>
          <a:xfrm>
            <a:off x="5681662" y="2495550"/>
            <a:ext cx="1774825" cy="46196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183500">
            <a:spAutoFit/>
          </a:bodyPr>
          <a:lstStyle/>
          <a:p>
            <a:pPr indent="0" lvl="0" marL="619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None/>
            </a:pPr>
            <a:r>
              <a:rPr b="1" i="0" lang="en-US" sz="18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Done!</a:t>
            </a:r>
            <a:endParaRPr/>
          </a:p>
        </p:txBody>
      </p:sp>
      <p:grpSp>
        <p:nvGrpSpPr>
          <p:cNvPr id="372" name="Google Shape;372;p22"/>
          <p:cNvGrpSpPr/>
          <p:nvPr/>
        </p:nvGrpSpPr>
        <p:grpSpPr>
          <a:xfrm>
            <a:off x="5935662" y="3308350"/>
            <a:ext cx="1507681" cy="891713"/>
            <a:chOff x="5909237" y="1624063"/>
            <a:chExt cx="1507046" cy="892348"/>
          </a:xfrm>
        </p:grpSpPr>
        <p:pic>
          <p:nvPicPr>
            <p:cNvPr id="373" name="Google Shape;373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09237" y="1624063"/>
              <a:ext cx="1507046" cy="8923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22"/>
            <p:cNvSpPr/>
            <p:nvPr/>
          </p:nvSpPr>
          <p:spPr>
            <a:xfrm>
              <a:off x="5966038" y="1682518"/>
              <a:ext cx="1297940" cy="683260"/>
            </a:xfrm>
            <a:custGeom>
              <a:rect b="b" l="l" r="r" t="t"/>
              <a:pathLst>
                <a:path extrusionOk="0" h="683260" w="1297940">
                  <a:moveTo>
                    <a:pt x="1297497" y="682798"/>
                  </a:moveTo>
                  <a:lnTo>
                    <a:pt x="0" y="682798"/>
                  </a:lnTo>
                  <a:lnTo>
                    <a:pt x="0" y="0"/>
                  </a:lnTo>
                  <a:lnTo>
                    <a:pt x="1297497" y="0"/>
                  </a:lnTo>
                  <a:lnTo>
                    <a:pt x="1297497" y="682798"/>
                  </a:lnTo>
                  <a:close/>
                </a:path>
              </a:pathLst>
            </a:custGeom>
            <a:solidFill>
              <a:srgbClr val="B6D6A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5" name="Google Shape;375;p22"/>
          <p:cNvSpPr txBox="1"/>
          <p:nvPr/>
        </p:nvSpPr>
        <p:spPr>
          <a:xfrm>
            <a:off x="5992812" y="3367087"/>
            <a:ext cx="1298575" cy="438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ndara"/>
              <a:buNone/>
            </a:pPr>
            <a:r>
              <a:rPr b="1" i="0" lang="en-US" sz="1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Introduction</a:t>
            </a:r>
            <a:endParaRPr/>
          </a:p>
        </p:txBody>
      </p:sp>
      <p:grpSp>
        <p:nvGrpSpPr>
          <p:cNvPr id="376" name="Google Shape;376;p22"/>
          <p:cNvGrpSpPr/>
          <p:nvPr/>
        </p:nvGrpSpPr>
        <p:grpSpPr>
          <a:xfrm>
            <a:off x="3892550" y="3452812"/>
            <a:ext cx="2275129" cy="1477742"/>
            <a:chOff x="3866403" y="1768917"/>
            <a:chExt cx="2273862" cy="1477742"/>
          </a:xfrm>
        </p:grpSpPr>
        <p:sp>
          <p:nvSpPr>
            <p:cNvPr id="377" name="Google Shape;377;p22"/>
            <p:cNvSpPr/>
            <p:nvPr/>
          </p:nvSpPr>
          <p:spPr>
            <a:xfrm>
              <a:off x="6061525" y="1768917"/>
              <a:ext cx="78740" cy="41275"/>
            </a:xfrm>
            <a:custGeom>
              <a:rect b="b" l="l" r="r" t="t"/>
              <a:pathLst>
                <a:path extrusionOk="0" h="41275" w="78739">
                  <a:moveTo>
                    <a:pt x="39149" y="41099"/>
                  </a:moveTo>
                  <a:lnTo>
                    <a:pt x="23911" y="39484"/>
                  </a:lnTo>
                  <a:lnTo>
                    <a:pt x="11466" y="35080"/>
                  </a:lnTo>
                  <a:lnTo>
                    <a:pt x="3076" y="28548"/>
                  </a:lnTo>
                  <a:lnTo>
                    <a:pt x="0" y="20549"/>
                  </a:lnTo>
                  <a:lnTo>
                    <a:pt x="3076" y="12550"/>
                  </a:lnTo>
                  <a:lnTo>
                    <a:pt x="11466" y="6018"/>
                  </a:lnTo>
                  <a:lnTo>
                    <a:pt x="23911" y="1614"/>
                  </a:lnTo>
                  <a:lnTo>
                    <a:pt x="39149" y="0"/>
                  </a:lnTo>
                  <a:lnTo>
                    <a:pt x="54388" y="1614"/>
                  </a:lnTo>
                  <a:lnTo>
                    <a:pt x="66833" y="6018"/>
                  </a:lnTo>
                  <a:lnTo>
                    <a:pt x="75223" y="12550"/>
                  </a:lnTo>
                  <a:lnTo>
                    <a:pt x="78299" y="20549"/>
                  </a:lnTo>
                  <a:lnTo>
                    <a:pt x="75223" y="28548"/>
                  </a:lnTo>
                  <a:lnTo>
                    <a:pt x="66833" y="35080"/>
                  </a:lnTo>
                  <a:lnTo>
                    <a:pt x="54388" y="39484"/>
                  </a:lnTo>
                  <a:lnTo>
                    <a:pt x="39149" y="410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6061525" y="1768917"/>
              <a:ext cx="78740" cy="41275"/>
            </a:xfrm>
            <a:custGeom>
              <a:rect b="b" l="l" r="r" t="t"/>
              <a:pathLst>
                <a:path extrusionOk="0" h="41275" w="78739">
                  <a:moveTo>
                    <a:pt x="0" y="20549"/>
                  </a:moveTo>
                  <a:lnTo>
                    <a:pt x="3076" y="12550"/>
                  </a:lnTo>
                  <a:lnTo>
                    <a:pt x="11466" y="6018"/>
                  </a:lnTo>
                  <a:lnTo>
                    <a:pt x="23911" y="1614"/>
                  </a:lnTo>
                  <a:lnTo>
                    <a:pt x="39149" y="0"/>
                  </a:lnTo>
                  <a:lnTo>
                    <a:pt x="54388" y="1614"/>
                  </a:lnTo>
                  <a:lnTo>
                    <a:pt x="66833" y="6018"/>
                  </a:lnTo>
                  <a:lnTo>
                    <a:pt x="75223" y="12550"/>
                  </a:lnTo>
                  <a:lnTo>
                    <a:pt x="78299" y="20549"/>
                  </a:lnTo>
                  <a:lnTo>
                    <a:pt x="75223" y="28548"/>
                  </a:lnTo>
                  <a:lnTo>
                    <a:pt x="66833" y="35080"/>
                  </a:lnTo>
                  <a:lnTo>
                    <a:pt x="54388" y="39484"/>
                  </a:lnTo>
                  <a:lnTo>
                    <a:pt x="39149" y="41099"/>
                  </a:lnTo>
                  <a:lnTo>
                    <a:pt x="23911" y="39484"/>
                  </a:lnTo>
                  <a:lnTo>
                    <a:pt x="11466" y="35080"/>
                  </a:lnTo>
                  <a:lnTo>
                    <a:pt x="3076" y="28548"/>
                  </a:lnTo>
                  <a:lnTo>
                    <a:pt x="0" y="20549"/>
                  </a:lnTo>
                  <a:close/>
                </a:path>
              </a:pathLst>
            </a:custGeom>
            <a:noFill/>
            <a:ln cap="flat" cmpd="sng" w="9525">
              <a:solidFill>
                <a:srgbClr val="5858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9" name="Google Shape;379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66403" y="2354311"/>
              <a:ext cx="1507046" cy="8923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22"/>
            <p:cNvSpPr/>
            <p:nvPr/>
          </p:nvSpPr>
          <p:spPr>
            <a:xfrm>
              <a:off x="3923209" y="2412765"/>
              <a:ext cx="1297940" cy="683260"/>
            </a:xfrm>
            <a:custGeom>
              <a:rect b="b" l="l" r="r" t="t"/>
              <a:pathLst>
                <a:path extrusionOk="0" h="683260" w="1297939">
                  <a:moveTo>
                    <a:pt x="1297497" y="682798"/>
                  </a:moveTo>
                  <a:lnTo>
                    <a:pt x="0" y="682798"/>
                  </a:lnTo>
                  <a:lnTo>
                    <a:pt x="0" y="0"/>
                  </a:lnTo>
                  <a:lnTo>
                    <a:pt x="1297497" y="0"/>
                  </a:lnTo>
                  <a:lnTo>
                    <a:pt x="1297497" y="682798"/>
                  </a:ln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1" name="Google Shape;381;p22"/>
          <p:cNvSpPr txBox="1"/>
          <p:nvPr/>
        </p:nvSpPr>
        <p:spPr>
          <a:xfrm>
            <a:off x="3949700" y="4097337"/>
            <a:ext cx="1298575" cy="438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ndara"/>
              <a:buNone/>
            </a:pPr>
            <a:r>
              <a:rPr b="1" i="0" lang="en-US" sz="1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Details</a:t>
            </a:r>
            <a:endParaRPr/>
          </a:p>
        </p:txBody>
      </p:sp>
      <p:grpSp>
        <p:nvGrpSpPr>
          <p:cNvPr id="382" name="Google Shape;382;p22"/>
          <p:cNvGrpSpPr/>
          <p:nvPr/>
        </p:nvGrpSpPr>
        <p:grpSpPr>
          <a:xfrm>
            <a:off x="2063750" y="4187822"/>
            <a:ext cx="2110166" cy="1722423"/>
            <a:chOff x="2037170" y="2503414"/>
            <a:chExt cx="2110166" cy="1723056"/>
          </a:xfrm>
        </p:grpSpPr>
        <p:sp>
          <p:nvSpPr>
            <p:cNvPr id="383" name="Google Shape;383;p22"/>
            <p:cNvSpPr/>
            <p:nvPr/>
          </p:nvSpPr>
          <p:spPr>
            <a:xfrm>
              <a:off x="4068596" y="2503414"/>
              <a:ext cx="78740" cy="41275"/>
            </a:xfrm>
            <a:custGeom>
              <a:rect b="b" l="l" r="r" t="t"/>
              <a:pathLst>
                <a:path extrusionOk="0" h="41275" w="78739">
                  <a:moveTo>
                    <a:pt x="39149" y="41099"/>
                  </a:moveTo>
                  <a:lnTo>
                    <a:pt x="23911" y="39484"/>
                  </a:lnTo>
                  <a:lnTo>
                    <a:pt x="11466" y="35080"/>
                  </a:lnTo>
                  <a:lnTo>
                    <a:pt x="3076" y="28548"/>
                  </a:lnTo>
                  <a:lnTo>
                    <a:pt x="0" y="20549"/>
                  </a:lnTo>
                  <a:lnTo>
                    <a:pt x="3076" y="12550"/>
                  </a:lnTo>
                  <a:lnTo>
                    <a:pt x="11466" y="6018"/>
                  </a:lnTo>
                  <a:lnTo>
                    <a:pt x="23911" y="1614"/>
                  </a:lnTo>
                  <a:lnTo>
                    <a:pt x="39149" y="0"/>
                  </a:lnTo>
                  <a:lnTo>
                    <a:pt x="54388" y="1614"/>
                  </a:lnTo>
                  <a:lnTo>
                    <a:pt x="66833" y="6018"/>
                  </a:lnTo>
                  <a:lnTo>
                    <a:pt x="75223" y="12550"/>
                  </a:lnTo>
                  <a:lnTo>
                    <a:pt x="78299" y="20549"/>
                  </a:lnTo>
                  <a:lnTo>
                    <a:pt x="75223" y="28548"/>
                  </a:lnTo>
                  <a:lnTo>
                    <a:pt x="66833" y="35080"/>
                  </a:lnTo>
                  <a:lnTo>
                    <a:pt x="54388" y="39484"/>
                  </a:lnTo>
                  <a:lnTo>
                    <a:pt x="39149" y="410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4068596" y="2503414"/>
              <a:ext cx="78740" cy="41275"/>
            </a:xfrm>
            <a:custGeom>
              <a:rect b="b" l="l" r="r" t="t"/>
              <a:pathLst>
                <a:path extrusionOk="0" h="41275" w="78739">
                  <a:moveTo>
                    <a:pt x="0" y="20549"/>
                  </a:moveTo>
                  <a:lnTo>
                    <a:pt x="3076" y="12550"/>
                  </a:lnTo>
                  <a:lnTo>
                    <a:pt x="11466" y="6018"/>
                  </a:lnTo>
                  <a:lnTo>
                    <a:pt x="23911" y="1614"/>
                  </a:lnTo>
                  <a:lnTo>
                    <a:pt x="39149" y="0"/>
                  </a:lnTo>
                  <a:lnTo>
                    <a:pt x="54388" y="1614"/>
                  </a:lnTo>
                  <a:lnTo>
                    <a:pt x="66833" y="6018"/>
                  </a:lnTo>
                  <a:lnTo>
                    <a:pt x="75223" y="12550"/>
                  </a:lnTo>
                  <a:lnTo>
                    <a:pt x="78299" y="20549"/>
                  </a:lnTo>
                  <a:lnTo>
                    <a:pt x="75223" y="28548"/>
                  </a:lnTo>
                  <a:lnTo>
                    <a:pt x="66833" y="35080"/>
                  </a:lnTo>
                  <a:lnTo>
                    <a:pt x="54388" y="39484"/>
                  </a:lnTo>
                  <a:lnTo>
                    <a:pt x="39149" y="41099"/>
                  </a:lnTo>
                  <a:lnTo>
                    <a:pt x="23911" y="39484"/>
                  </a:lnTo>
                  <a:lnTo>
                    <a:pt x="11466" y="35080"/>
                  </a:lnTo>
                  <a:lnTo>
                    <a:pt x="3076" y="28548"/>
                  </a:lnTo>
                  <a:lnTo>
                    <a:pt x="0" y="20549"/>
                  </a:lnTo>
                  <a:close/>
                </a:path>
              </a:pathLst>
            </a:custGeom>
            <a:noFill/>
            <a:ln cap="flat" cmpd="sng" w="9525">
              <a:solidFill>
                <a:srgbClr val="5858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5" name="Google Shape;385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37170" y="3334122"/>
              <a:ext cx="1507046" cy="8923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6" name="Google Shape;386;p22"/>
            <p:cNvSpPr/>
            <p:nvPr/>
          </p:nvSpPr>
          <p:spPr>
            <a:xfrm>
              <a:off x="2093979" y="3392573"/>
              <a:ext cx="1297940" cy="683260"/>
            </a:xfrm>
            <a:custGeom>
              <a:rect b="b" l="l" r="r" t="t"/>
              <a:pathLst>
                <a:path extrusionOk="0" h="683260" w="1297939">
                  <a:moveTo>
                    <a:pt x="1297497" y="682798"/>
                  </a:moveTo>
                  <a:lnTo>
                    <a:pt x="0" y="682798"/>
                  </a:lnTo>
                  <a:lnTo>
                    <a:pt x="0" y="0"/>
                  </a:lnTo>
                  <a:lnTo>
                    <a:pt x="1297497" y="0"/>
                  </a:lnTo>
                  <a:lnTo>
                    <a:pt x="1297497" y="682798"/>
                  </a:lnTo>
                  <a:close/>
                </a:path>
              </a:pathLst>
            </a:custGeom>
            <a:solidFill>
              <a:srgbClr val="FFE4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7" name="Google Shape;387;p22"/>
          <p:cNvSpPr txBox="1"/>
          <p:nvPr/>
        </p:nvSpPr>
        <p:spPr>
          <a:xfrm>
            <a:off x="2120900" y="5076825"/>
            <a:ext cx="1296987" cy="438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ndara"/>
              <a:buNone/>
            </a:pPr>
            <a:r>
              <a:rPr b="1" i="0" lang="en-US" sz="1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Goods &amp; Bads</a:t>
            </a:r>
            <a:endParaRPr/>
          </a:p>
        </p:txBody>
      </p:sp>
      <p:grpSp>
        <p:nvGrpSpPr>
          <p:cNvPr id="388" name="Google Shape;388;p22"/>
          <p:cNvGrpSpPr/>
          <p:nvPr/>
        </p:nvGrpSpPr>
        <p:grpSpPr>
          <a:xfrm>
            <a:off x="2293971" y="5173662"/>
            <a:ext cx="79306" cy="41275"/>
            <a:chOff x="2267765" y="3489935"/>
            <a:chExt cx="78740" cy="41275"/>
          </a:xfrm>
        </p:grpSpPr>
        <p:sp>
          <p:nvSpPr>
            <p:cNvPr id="389" name="Google Shape;389;p22"/>
            <p:cNvSpPr/>
            <p:nvPr/>
          </p:nvSpPr>
          <p:spPr>
            <a:xfrm>
              <a:off x="2267765" y="3489935"/>
              <a:ext cx="78740" cy="41275"/>
            </a:xfrm>
            <a:custGeom>
              <a:rect b="b" l="l" r="r" t="t"/>
              <a:pathLst>
                <a:path extrusionOk="0" h="41275" w="78739">
                  <a:moveTo>
                    <a:pt x="39149" y="41099"/>
                  </a:moveTo>
                  <a:lnTo>
                    <a:pt x="23911" y="39485"/>
                  </a:lnTo>
                  <a:lnTo>
                    <a:pt x="11466" y="35081"/>
                  </a:lnTo>
                  <a:lnTo>
                    <a:pt x="3076" y="28548"/>
                  </a:lnTo>
                  <a:lnTo>
                    <a:pt x="0" y="20549"/>
                  </a:lnTo>
                  <a:lnTo>
                    <a:pt x="3076" y="12550"/>
                  </a:lnTo>
                  <a:lnTo>
                    <a:pt x="11466" y="6018"/>
                  </a:lnTo>
                  <a:lnTo>
                    <a:pt x="23911" y="1614"/>
                  </a:lnTo>
                  <a:lnTo>
                    <a:pt x="39149" y="0"/>
                  </a:lnTo>
                  <a:lnTo>
                    <a:pt x="54388" y="1614"/>
                  </a:lnTo>
                  <a:lnTo>
                    <a:pt x="66833" y="6018"/>
                  </a:lnTo>
                  <a:lnTo>
                    <a:pt x="75223" y="12550"/>
                  </a:lnTo>
                  <a:lnTo>
                    <a:pt x="78299" y="20549"/>
                  </a:lnTo>
                  <a:lnTo>
                    <a:pt x="75223" y="28548"/>
                  </a:lnTo>
                  <a:lnTo>
                    <a:pt x="66833" y="35081"/>
                  </a:lnTo>
                  <a:lnTo>
                    <a:pt x="54388" y="39485"/>
                  </a:lnTo>
                  <a:lnTo>
                    <a:pt x="39149" y="410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2267765" y="3489935"/>
              <a:ext cx="78740" cy="41275"/>
            </a:xfrm>
            <a:custGeom>
              <a:rect b="b" l="l" r="r" t="t"/>
              <a:pathLst>
                <a:path extrusionOk="0" h="41275" w="78739">
                  <a:moveTo>
                    <a:pt x="0" y="20549"/>
                  </a:moveTo>
                  <a:lnTo>
                    <a:pt x="3076" y="12550"/>
                  </a:lnTo>
                  <a:lnTo>
                    <a:pt x="11466" y="6018"/>
                  </a:lnTo>
                  <a:lnTo>
                    <a:pt x="23911" y="1614"/>
                  </a:lnTo>
                  <a:lnTo>
                    <a:pt x="39149" y="0"/>
                  </a:lnTo>
                  <a:lnTo>
                    <a:pt x="54388" y="1614"/>
                  </a:lnTo>
                  <a:lnTo>
                    <a:pt x="66833" y="6018"/>
                  </a:lnTo>
                  <a:lnTo>
                    <a:pt x="75223" y="12550"/>
                  </a:lnTo>
                  <a:lnTo>
                    <a:pt x="78299" y="20549"/>
                  </a:lnTo>
                  <a:lnTo>
                    <a:pt x="75223" y="28548"/>
                  </a:lnTo>
                  <a:lnTo>
                    <a:pt x="66833" y="35081"/>
                  </a:lnTo>
                  <a:lnTo>
                    <a:pt x="54388" y="39485"/>
                  </a:lnTo>
                  <a:lnTo>
                    <a:pt x="39149" y="41099"/>
                  </a:lnTo>
                  <a:lnTo>
                    <a:pt x="23911" y="39485"/>
                  </a:lnTo>
                  <a:lnTo>
                    <a:pt x="11466" y="35081"/>
                  </a:lnTo>
                  <a:lnTo>
                    <a:pt x="3076" y="28548"/>
                  </a:lnTo>
                  <a:lnTo>
                    <a:pt x="0" y="20549"/>
                  </a:lnTo>
                  <a:close/>
                </a:path>
              </a:pathLst>
            </a:custGeom>
            <a:noFill/>
            <a:ln cap="flat" cmpd="sng" w="9525">
              <a:solidFill>
                <a:srgbClr val="5858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1" name="Google Shape;391;p22"/>
          <p:cNvSpPr txBox="1"/>
          <p:nvPr/>
        </p:nvSpPr>
        <p:spPr>
          <a:xfrm>
            <a:off x="8756650" y="4778375"/>
            <a:ext cx="230187" cy="166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2" name="Google Shape;392;p22"/>
          <p:cNvSpPr txBox="1"/>
          <p:nvPr/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Kanban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3"/>
          <p:cNvSpPr txBox="1"/>
          <p:nvPr/>
        </p:nvSpPr>
        <p:spPr>
          <a:xfrm>
            <a:off x="8756650" y="4778375"/>
            <a:ext cx="230187" cy="166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8" name="Google Shape;398;p23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Kanban</a:t>
            </a:r>
            <a:endParaRPr/>
          </a:p>
        </p:txBody>
      </p:sp>
      <p:sp>
        <p:nvSpPr>
          <p:cNvPr id="399" name="Google Shape;399;p23"/>
          <p:cNvSpPr txBox="1"/>
          <p:nvPr/>
        </p:nvSpPr>
        <p:spPr>
          <a:xfrm>
            <a:off x="1058862" y="2160587"/>
            <a:ext cx="79059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96875" lvl="0" marL="4095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 kanban, just like scrum, different tasks in a project are further divided into modular subtasks.</a:t>
            </a:r>
            <a:endParaRPr/>
          </a:p>
          <a:p>
            <a:pPr indent="-396875" lvl="0" marL="409575" marR="0" rtl="0" algn="just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Each of such subtasks is, then, assigned to a </a:t>
            </a:r>
            <a:r>
              <a:rPr b="1" i="0" lang="en-US" sz="2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Kanban card </a:t>
            </a:r>
            <a:r>
              <a:rPr b="0" i="0" lang="en-US" sz="2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which contains details on that particular subtask as well as associated user story (aka client requirement).</a:t>
            </a:r>
            <a:endParaRPr/>
          </a:p>
          <a:p>
            <a:pPr indent="-396875" lvl="0" marL="409575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 </a:t>
            </a:r>
            <a:r>
              <a:rPr b="1" i="0" lang="en-US" sz="2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Kanban board </a:t>
            </a:r>
            <a:r>
              <a:rPr b="0" i="0" lang="en-US" sz="2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is maintained to keep track of kanban cards.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4"/>
          <p:cNvSpPr txBox="1"/>
          <p:nvPr/>
        </p:nvSpPr>
        <p:spPr>
          <a:xfrm>
            <a:off x="8756650" y="4778375"/>
            <a:ext cx="230187" cy="166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5" name="Google Shape;405;p24"/>
          <p:cNvSpPr txBox="1"/>
          <p:nvPr/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Kanban</a:t>
            </a:r>
            <a:endParaRPr/>
          </a:p>
        </p:txBody>
      </p:sp>
      <p:sp>
        <p:nvSpPr>
          <p:cNvPr id="406" name="Google Shape;406;p24"/>
          <p:cNvSpPr txBox="1"/>
          <p:nvPr/>
        </p:nvSpPr>
        <p:spPr>
          <a:xfrm>
            <a:off x="495300" y="1752600"/>
            <a:ext cx="8153400" cy="26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Like scrum, kanban follows </a:t>
            </a:r>
            <a:r>
              <a:rPr b="0" i="1" lang="en-US" sz="2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pull system</a:t>
            </a:r>
            <a:r>
              <a:rPr b="0" i="0" lang="en-US" sz="2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, that is, whenever a participant is available, he/she attempts to pull a kanban card from left to right by working on the subtask assigned.</a:t>
            </a:r>
            <a:endParaRPr/>
          </a:p>
          <a:p>
            <a:pPr indent="-139700" lvl="0" marL="0" marR="0" rtl="0" algn="just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Similar to scrum, there is an </a:t>
            </a:r>
            <a:r>
              <a:rPr b="1" i="0" lang="en-US" sz="2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Agile coach </a:t>
            </a:r>
            <a:r>
              <a:rPr b="0" i="0" lang="en-US" sz="2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 a project team in kanban and the team conducts </a:t>
            </a:r>
            <a:r>
              <a:rPr b="1" i="0" lang="en-US" sz="2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Daily stand-up meeting </a:t>
            </a:r>
            <a:r>
              <a:rPr b="0" i="0" lang="en-US" sz="2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and retrospectives during a project.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/>
          <p:nvPr/>
        </p:nvSpPr>
        <p:spPr>
          <a:xfrm>
            <a:off x="8756650" y="4778375"/>
            <a:ext cx="230187" cy="166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2" name="Google Shape;412;p25"/>
          <p:cNvSpPr txBox="1"/>
          <p:nvPr/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Kanban</a:t>
            </a:r>
            <a:endParaRPr/>
          </a:p>
        </p:txBody>
      </p:sp>
      <p:sp>
        <p:nvSpPr>
          <p:cNvPr id="413" name="Google Shape;413;p25"/>
          <p:cNvSpPr txBox="1"/>
          <p:nvPr/>
        </p:nvSpPr>
        <p:spPr>
          <a:xfrm>
            <a:off x="687387" y="1905000"/>
            <a:ext cx="8185200" cy="3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1" marL="528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800"/>
              <a:buFont typeface="Candara"/>
              <a:buNone/>
            </a:pPr>
            <a:r>
              <a:rPr b="1" i="0" lang="en-US" sz="2800" u="none" cap="none" strike="noStrike">
                <a:solidFill>
                  <a:srgbClr val="993300"/>
                </a:solidFill>
                <a:latin typeface="Candara"/>
                <a:ea typeface="Candara"/>
                <a:cs typeface="Candara"/>
                <a:sym typeface="Candara"/>
              </a:rPr>
              <a:t>Advantages</a:t>
            </a:r>
            <a:endParaRPr/>
          </a:p>
          <a:p>
            <a:pPr indent="-127000" lvl="1" marL="528637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Kanban encourages leadership from every participant in a project, thus, creating a free environment in which everyone can express his/her opinion about project and take decisions rapidly in the process.</a:t>
            </a:r>
            <a:endParaRPr/>
          </a:p>
          <a:p>
            <a:pPr indent="-127000" lvl="1" marL="528637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process model can adapt to different natures of a project team.</a:t>
            </a:r>
            <a:endParaRPr/>
          </a:p>
          <a:p>
            <a:pPr indent="-127000" lvl="1" marL="528637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Developers can adjust workload per kanban card by analyzing the kanban board to maintain a decent lead time in workﬂow.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6"/>
          <p:cNvSpPr txBox="1"/>
          <p:nvPr/>
        </p:nvSpPr>
        <p:spPr>
          <a:xfrm>
            <a:off x="8756650" y="4778375"/>
            <a:ext cx="230187" cy="166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9" name="Google Shape;419;p26"/>
          <p:cNvSpPr txBox="1"/>
          <p:nvPr/>
        </p:nvSpPr>
        <p:spPr>
          <a:xfrm>
            <a:off x="685800" y="990600"/>
            <a:ext cx="76089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1" marL="528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800"/>
              <a:buFont typeface="Candara"/>
              <a:buNone/>
            </a:pPr>
            <a:r>
              <a:rPr b="1" i="0" lang="en-US" sz="2800" u="none" cap="none" strike="noStrike">
                <a:solidFill>
                  <a:srgbClr val="993300"/>
                </a:solidFill>
                <a:latin typeface="Candara"/>
                <a:ea typeface="Candara"/>
                <a:cs typeface="Candara"/>
                <a:sym typeface="Candara"/>
              </a:rPr>
              <a:t>Disadvantages</a:t>
            </a:r>
            <a:endParaRPr b="1" i="0" sz="2200" u="none" cap="none" strike="noStrike">
              <a:solidFill>
                <a:srgbClr val="9933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127000" lvl="1" marL="528637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 kanban, there is no particular timeframe which may result in delay of the project.</a:t>
            </a:r>
            <a:endParaRPr/>
          </a:p>
        </p:txBody>
      </p:sp>
      <p:sp>
        <p:nvSpPr>
          <p:cNvPr id="420" name="Google Shape;420;p26"/>
          <p:cNvSpPr txBox="1"/>
          <p:nvPr/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Kanban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7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graphicFrame>
        <p:nvGraphicFramePr>
          <p:cNvPr id="426" name="Google Shape;426;p27"/>
          <p:cNvGraphicFramePr/>
          <p:nvPr/>
        </p:nvGraphicFramePr>
        <p:xfrm>
          <a:off x="1219200" y="191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{61864B87-FC3C-4A71-9DE0-33715A9CE5E7}</a:tableStyleId>
              </a:tblPr>
              <a:tblGrid>
                <a:gridCol w="1619250"/>
                <a:gridCol w="1619250"/>
                <a:gridCol w="1619250"/>
                <a:gridCol w="1619250"/>
              </a:tblGrid>
              <a:tr h="10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Helvetica Neue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</a:t>
                      </a:r>
                      <a:endParaRPr/>
                    </a:p>
                  </a:txBody>
                  <a:tcPr marT="9275" marB="0" marR="9275" marL="9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Helvetica Neue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XP</a:t>
                      </a:r>
                      <a:endParaRPr/>
                    </a:p>
                  </a:txBody>
                  <a:tcPr marT="9275" marB="0" marR="9275" marL="9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Helvetica Neue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Scrum</a:t>
                      </a:r>
                      <a:endParaRPr/>
                    </a:p>
                  </a:txBody>
                  <a:tcPr marT="9275" marB="0" marR="9275" marL="9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Helvetica Neue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Kanban</a:t>
                      </a:r>
                      <a:endParaRPr/>
                    </a:p>
                  </a:txBody>
                  <a:tcPr marT="9275" marB="0" marR="9275" marL="9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503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Helvetica Neue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Focus</a:t>
                      </a:r>
                      <a:endParaRPr/>
                    </a:p>
                  </a:txBody>
                  <a:tcPr marT="9275" marB="0" marR="9275" marL="9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Helvetica Neue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Focuses on engineering practices and delivering high-quality code through continuous feedback.</a:t>
                      </a:r>
                      <a:endParaRPr/>
                    </a:p>
                  </a:txBody>
                  <a:tcPr marT="9275" marB="0" marR="9275" marL="9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Helvetica Neue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Focuses on project management and the structured development of products through time-boxed iterations (sprints).</a:t>
                      </a:r>
                      <a:endParaRPr/>
                    </a:p>
                  </a:txBody>
                  <a:tcPr marT="9275" marB="0" marR="9275" marL="9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Helvetica Neue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Focuses on visualizing workflow, optimizing flow, and reducing work in progress (WIP).</a:t>
                      </a:r>
                      <a:endParaRPr/>
                    </a:p>
                  </a:txBody>
                  <a:tcPr marT="9275" marB="0" marR="9275" marL="9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Helvetica Neue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Team Size</a:t>
                      </a:r>
                      <a:endParaRPr/>
                    </a:p>
                  </a:txBody>
                  <a:tcPr marT="9275" marB="0" marR="9275" marL="9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Helvetica Neue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Typically works good for small team</a:t>
                      </a:r>
                      <a:endParaRPr/>
                    </a:p>
                  </a:txBody>
                  <a:tcPr marT="9275" marB="0" marR="9275" marL="9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Helvetica Neue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Typically works good for small team</a:t>
                      </a:r>
                      <a:endParaRPr/>
                    </a:p>
                  </a:txBody>
                  <a:tcPr marT="9275" marB="0" marR="9275" marL="9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Helvetica Neue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Works for teams of any size.</a:t>
                      </a:r>
                      <a:endParaRPr/>
                    </a:p>
                  </a:txBody>
                  <a:tcPr marT="9275" marB="0" marR="9275" marL="9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8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Helvetica Neue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Work Flexibility</a:t>
                      </a:r>
                      <a:endParaRPr/>
                    </a:p>
                  </a:txBody>
                  <a:tcPr marT="9275" marB="0" marR="9275" marL="9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Helvetica Neue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The customer can request changes regularly, and the team adjusts based on frequent feedback.</a:t>
                      </a:r>
                      <a:endParaRPr/>
                    </a:p>
                  </a:txBody>
                  <a:tcPr marT="9275" marB="0" marR="9275" marL="9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Helvetica Neue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Changes during a sprint are discouraged. Changes are considered in the next sprint.</a:t>
                      </a:r>
                      <a:endParaRPr/>
                    </a:p>
                  </a:txBody>
                  <a:tcPr marT="9275" marB="0" marR="9275" marL="9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Helvetica Neue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Highly flexible; changes can be made anytime, as tasks are pulled into the flow when capacity allows.</a:t>
                      </a:r>
                      <a:endParaRPr/>
                    </a:p>
                  </a:txBody>
                  <a:tcPr marT="9275" marB="0" marR="9275" marL="9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27" name="Google Shape;427;p27"/>
          <p:cNvSpPr txBox="1"/>
          <p:nvPr/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Differences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8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</a:t>
            </a:r>
            <a:endParaRPr/>
          </a:p>
        </p:txBody>
      </p:sp>
      <p:sp>
        <p:nvSpPr>
          <p:cNvPr id="433" name="Google Shape;433;p28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 -- A Practitioner's Approach, 7th edition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Pressman</a:t>
            </a:r>
            <a:endParaRPr/>
          </a:p>
        </p:txBody>
      </p:sp>
      <p:sp>
        <p:nvSpPr>
          <p:cNvPr id="434" name="Google Shape;434;p28"/>
          <p:cNvSpPr txBox="1"/>
          <p:nvPr/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25" name="Google Shape;225;p3"/>
          <p:cNvSpPr txBox="1"/>
          <p:nvPr>
            <p:ph type="title"/>
          </p:nvPr>
        </p:nvSpPr>
        <p:spPr>
          <a:xfrm>
            <a:off x="1219200" y="990600"/>
            <a:ext cx="71628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Agility and the Cost of Change</a:t>
            </a:r>
            <a:endParaRPr/>
          </a:p>
        </p:txBody>
      </p:sp>
      <p:pic>
        <p:nvPicPr>
          <p:cNvPr descr="Figure 3" id="226" name="Google Shape;2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057400"/>
            <a:ext cx="5754687" cy="37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32" name="Google Shape;232;p4"/>
          <p:cNvSpPr txBox="1"/>
          <p:nvPr>
            <p:ph type="title"/>
          </p:nvPr>
        </p:nvSpPr>
        <p:spPr>
          <a:xfrm>
            <a:off x="1219200" y="1143000"/>
            <a:ext cx="5032375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Agile Process</a:t>
            </a:r>
            <a:endParaRPr/>
          </a:p>
        </p:txBody>
      </p:sp>
      <p:sp>
        <p:nvSpPr>
          <p:cNvPr id="233" name="Google Shape;233;p4"/>
          <p:cNvSpPr txBox="1"/>
          <p:nvPr>
            <p:ph idx="1" type="body"/>
          </p:nvPr>
        </p:nvSpPr>
        <p:spPr>
          <a:xfrm>
            <a:off x="1776412" y="2057400"/>
            <a:ext cx="7367587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driven by customer descriptions of what is required (scenarios)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Develops software iteratively with a heavy emphasis on construction activities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Delivers multiple ‘software increments’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Adapts as changes occur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39" name="Google Shape;239;p5"/>
          <p:cNvSpPr txBox="1"/>
          <p:nvPr>
            <p:ph type="title"/>
          </p:nvPr>
        </p:nvSpPr>
        <p:spPr>
          <a:xfrm>
            <a:off x="1219200" y="11430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Agility Principles</a:t>
            </a:r>
            <a:endParaRPr/>
          </a:p>
        </p:txBody>
      </p:sp>
      <p:sp>
        <p:nvSpPr>
          <p:cNvPr id="240" name="Google Shape;240;p5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1.	Satisfy the customer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2.	Welcome changes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3.	Deliver working software frequently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4.	Gather motivated individuals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5.	Work together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6.	Conversation.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7.	Measure progress using working software.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8.	Promote a constant pace of development.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9.	Continuous attention to technical excellence and good design.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10. Simplicity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11. Self–organizing teams.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12. Reflect on how to become more effective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46" name="Google Shape;246;p6"/>
          <p:cNvSpPr txBox="1"/>
          <p:nvPr>
            <p:ph type="title"/>
          </p:nvPr>
        </p:nvSpPr>
        <p:spPr>
          <a:xfrm>
            <a:off x="1143000" y="11430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Human Factors</a:t>
            </a:r>
            <a:endParaRPr/>
          </a:p>
        </p:txBody>
      </p:sp>
      <p:sp>
        <p:nvSpPr>
          <p:cNvPr id="247" name="Google Shape;247;p6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the process molds to the needs of the people</a:t>
            </a:r>
            <a:r>
              <a:rPr b="0" i="0" lang="en-US" sz="24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and team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key traits of the people on an agile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1" i="0" lang="en-US" sz="20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Competence.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1" i="0" lang="en-US" sz="20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Common focus.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1" i="0" lang="en-US" sz="20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Collaboration.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1" i="0" lang="en-US" sz="20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Decision-making ability.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1" i="0" lang="en-US" sz="20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Fuzzy problem-solving ability.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1" i="0" lang="en-US" sz="20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Mutual trust and respect.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1" i="0" lang="en-US" sz="20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Self-organization.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53" name="Google Shape;253;p7"/>
          <p:cNvSpPr txBox="1"/>
          <p:nvPr>
            <p:ph type="title"/>
          </p:nvPr>
        </p:nvSpPr>
        <p:spPr>
          <a:xfrm>
            <a:off x="1219200" y="1143000"/>
            <a:ext cx="7720012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Extreme Programming (XP)</a:t>
            </a:r>
            <a:endParaRPr/>
          </a:p>
        </p:txBody>
      </p:sp>
      <p:sp>
        <p:nvSpPr>
          <p:cNvPr id="254" name="Google Shape;254;p7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most widely used agile process, originally proposed by Kent Beck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takes well-known, proven practices in software development to their extremes.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Pair Programming, Testing (TDD), Simple Design and Refactoring, Team Collaboration, Continuous Integration and Feedback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designed to improve software quality and responsiveness to changing customer requirements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emphasizes frequent releases in short development cycles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60" name="Google Shape;260;p8"/>
          <p:cNvSpPr txBox="1"/>
          <p:nvPr>
            <p:ph type="title"/>
          </p:nvPr>
        </p:nvSpPr>
        <p:spPr>
          <a:xfrm>
            <a:off x="1219200" y="1143000"/>
            <a:ext cx="7720012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XP Values</a:t>
            </a:r>
            <a:endParaRPr/>
          </a:p>
        </p:txBody>
      </p:sp>
      <p:sp>
        <p:nvSpPr>
          <p:cNvPr id="261" name="Google Shape;261;p8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between software engineers and other stakeholders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Simplicity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only for immediate needs rather than consider future needs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Feedback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the customers and team members.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design only for today rather than working in advance to save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Respect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clients, team members and the software itself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67" name="Google Shape;267;p9"/>
          <p:cNvSpPr txBox="1"/>
          <p:nvPr>
            <p:ph type="title"/>
          </p:nvPr>
        </p:nvSpPr>
        <p:spPr>
          <a:xfrm>
            <a:off x="1219200" y="1066800"/>
            <a:ext cx="8116887" cy="600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XP Process</a:t>
            </a:r>
            <a:endParaRPr/>
          </a:p>
        </p:txBody>
      </p:sp>
      <p:pic>
        <p:nvPicPr>
          <p:cNvPr id="268" name="Google Shape;2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905000"/>
            <a:ext cx="4692650" cy="4379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2008-02-08T18:09:54Z</dcterms:created>
  <dc:creator>Roger Pressman</dc:creator>
</cp:coreProperties>
</file>