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79" roundtripDataSignature="AMtx7miUsQB6wrJoY84TY6R+aqv/jkN8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customschemas.google.com/relationships/presentationmetadata" Target="meta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7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29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0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31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3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3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4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34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5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p35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6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36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7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7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7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37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8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38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9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39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:notes"/>
          <p:cNvSpPr/>
          <p:nvPr>
            <p:ph idx="3" type="sldImg"/>
          </p:nvPr>
        </p:nvSpPr>
        <p:spPr>
          <a:xfrm>
            <a:off x="26988" y="573088"/>
            <a:ext cx="6615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587375" y="4719638"/>
            <a:ext cx="5494338" cy="471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40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2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Google Shape;707;p42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3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43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4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4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4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44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5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3" name="Google Shape;813;p45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6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6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p46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7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7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7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7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Google Shape;888;p47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8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8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48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49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Google Shape;961;p49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0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994" name="Google Shape;994;p5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i="0" sz="1200"/>
          </a:p>
        </p:txBody>
      </p:sp>
      <p:sp>
        <p:nvSpPr>
          <p:cNvPr id="995" name="Google Shape;995;p5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 i="0" sz="1200"/>
          </a:p>
        </p:txBody>
      </p:sp>
      <p:sp>
        <p:nvSpPr>
          <p:cNvPr id="996" name="Google Shape;996;p5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7" name="Google Shape;997;p5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1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04" name="Google Shape;1004;p5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i="0" sz="1200"/>
          </a:p>
        </p:txBody>
      </p:sp>
      <p:sp>
        <p:nvSpPr>
          <p:cNvPr id="1005" name="Google Shape;1005;p5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 i="0" sz="1200"/>
          </a:p>
        </p:txBody>
      </p:sp>
      <p:sp>
        <p:nvSpPr>
          <p:cNvPr id="1006" name="Google Shape;1006;p5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7" name="Google Shape;1007;p51:notes"/>
          <p:cNvSpPr txBox="1"/>
          <p:nvPr>
            <p:ph idx="1" type="body"/>
          </p:nvPr>
        </p:nvSpPr>
        <p:spPr>
          <a:xfrm>
            <a:off x="688018" y="4415530"/>
            <a:ext cx="5505778" cy="418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2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41" name="Google Shape;1041;p5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i="0" sz="1200"/>
          </a:p>
        </p:txBody>
      </p:sp>
      <p:sp>
        <p:nvSpPr>
          <p:cNvPr id="1042" name="Google Shape;1042;p5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 i="0" sz="1200"/>
          </a:p>
        </p:txBody>
      </p:sp>
      <p:sp>
        <p:nvSpPr>
          <p:cNvPr id="1043" name="Google Shape;1043;p5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4" name="Google Shape;1044;p52:notes"/>
          <p:cNvSpPr txBox="1"/>
          <p:nvPr>
            <p:ph idx="1" type="body"/>
          </p:nvPr>
        </p:nvSpPr>
        <p:spPr>
          <a:xfrm>
            <a:off x="688018" y="4415530"/>
            <a:ext cx="5505778" cy="418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3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52" name="Google Shape;1052;p5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i="0" sz="1200"/>
          </a:p>
        </p:txBody>
      </p:sp>
      <p:sp>
        <p:nvSpPr>
          <p:cNvPr id="1053" name="Google Shape;1053;p5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 i="0" sz="1200"/>
          </a:p>
        </p:txBody>
      </p:sp>
      <p:sp>
        <p:nvSpPr>
          <p:cNvPr id="1054" name="Google Shape;1054;p5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5" name="Google Shape;1055;p53:notes"/>
          <p:cNvSpPr txBox="1"/>
          <p:nvPr>
            <p:ph idx="1" type="body"/>
          </p:nvPr>
        </p:nvSpPr>
        <p:spPr>
          <a:xfrm>
            <a:off x="688018" y="4415530"/>
            <a:ext cx="5505778" cy="418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4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63" name="Google Shape;1063;p54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i="0" sz="1200"/>
          </a:p>
        </p:txBody>
      </p:sp>
      <p:sp>
        <p:nvSpPr>
          <p:cNvPr id="1064" name="Google Shape;1064;p54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 i="0" sz="1200"/>
          </a:p>
        </p:txBody>
      </p:sp>
      <p:sp>
        <p:nvSpPr>
          <p:cNvPr id="1065" name="Google Shape;1065;p5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Google Shape;1066;p54:notes"/>
          <p:cNvSpPr txBox="1"/>
          <p:nvPr>
            <p:ph idx="1" type="body"/>
          </p:nvPr>
        </p:nvSpPr>
        <p:spPr>
          <a:xfrm>
            <a:off x="688018" y="4415530"/>
            <a:ext cx="5505778" cy="418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99" name="Google Shape;1099;p5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i="0" sz="1200"/>
          </a:p>
        </p:txBody>
      </p:sp>
      <p:sp>
        <p:nvSpPr>
          <p:cNvPr id="1100" name="Google Shape;1100;p5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 i="0" sz="1200"/>
          </a:p>
        </p:txBody>
      </p:sp>
      <p:sp>
        <p:nvSpPr>
          <p:cNvPr id="1101" name="Google Shape;1101;p5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2" name="Google Shape;1102;p55:notes"/>
          <p:cNvSpPr txBox="1"/>
          <p:nvPr>
            <p:ph idx="1" type="body"/>
          </p:nvPr>
        </p:nvSpPr>
        <p:spPr>
          <a:xfrm>
            <a:off x="688018" y="4415530"/>
            <a:ext cx="5505778" cy="418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5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61" name="Google Shape;1161;p5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3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2" name="Google Shape;102;p6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 i="0" sz="1200"/>
          </a:p>
        </p:txBody>
      </p:sp>
      <p:sp>
        <p:nvSpPr>
          <p:cNvPr id="103" name="Google Shape;103;p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i="0" sz="1200"/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</a:t>
            </a:r>
            <a:endParaRPr i="0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6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73" name="Google Shape;1173;p6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p6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84" name="Google Shape;1184;p6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p6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194" name="Google Shape;1194;p6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p6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6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05" name="Google Shape;1205;p6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3" name="Google Shape;1213;p6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4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15" name="Google Shape;1215;p64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7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5" name="Google Shape;1275;p7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7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77" name="Google Shape;1277;p7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07/16/96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75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75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75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23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75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2" name="Google Shape;22;p75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75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6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7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400"/>
              <a:buChar char="▪"/>
              <a:defRPr sz="3400"/>
            </a:lvl1pPr>
            <a:lvl2pPr indent="-39116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Char char="▪"/>
              <a:defRPr sz="32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3000"/>
            </a:lvl3pPr>
            <a:lvl4pPr indent="-3708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Char char="▪"/>
              <a:defRPr sz="2800"/>
            </a:lvl4pPr>
            <a:lvl5pPr indent="-36067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2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9" name="Google Shape;29;p7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0" name="Google Shape;3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7"/>
          <p:cNvSpPr txBox="1"/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" type="body"/>
          </p:nvPr>
        </p:nvSpPr>
        <p:spPr>
          <a:xfrm>
            <a:off x="1446212" y="5754968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4" name="Google Shape;3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74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://homes.cs.washington.edu/~mernst/advice/version-contro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omes.cs.washington.edu/~mernst/advice/version-control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://homes.cs.washington.edu/~mernst/advice/version-control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omes.cs.washington.edu/~mernst/advice/version-contro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jpg"/><Relationship Id="rId4" Type="http://schemas.openxmlformats.org/officeDocument/2006/relationships/image" Target="../media/image3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6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1.png"/><Relationship Id="rId7" Type="http://schemas.openxmlformats.org/officeDocument/2006/relationships/image" Target="../media/image56.png"/><Relationship Id="rId8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57.png"/><Relationship Id="rId6" Type="http://schemas.openxmlformats.org/officeDocument/2006/relationships/image" Target="../media/image28.png"/><Relationship Id="rId7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7.png"/><Relationship Id="rId7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7.png"/><Relationship Id="rId7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58.jpg"/><Relationship Id="rId6" Type="http://schemas.openxmlformats.org/officeDocument/2006/relationships/image" Target="../media/image57.png"/><Relationship Id="rId7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57.png"/><Relationship Id="rId6" Type="http://schemas.openxmlformats.org/officeDocument/2006/relationships/image" Target="../media/image28.png"/><Relationship Id="rId7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60.png"/><Relationship Id="rId5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Relationship Id="rId4" Type="http://schemas.openxmlformats.org/officeDocument/2006/relationships/image" Target="../media/image58.jpg"/><Relationship Id="rId5" Type="http://schemas.openxmlformats.org/officeDocument/2006/relationships/image" Target="../media/image28.png"/><Relationship Id="rId6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jpg"/><Relationship Id="rId4" Type="http://schemas.openxmlformats.org/officeDocument/2006/relationships/image" Target="../media/image5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4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msysgit.github.io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msysgit.github.io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://windows.github.com/" TargetMode="External"/><Relationship Id="rId5" Type="http://schemas.openxmlformats.org/officeDocument/2006/relationships/image" Target="../media/image5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code.google.com/projecthosting/" TargetMode="External"/><Relationship Id="rId4" Type="http://schemas.openxmlformats.org/officeDocument/2006/relationships/hyperlink" Target="http://www.sourceforge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www.codeplex.com/" TargetMode="External"/><Relationship Id="rId4" Type="http://schemas.openxmlformats.org/officeDocument/2006/relationships/hyperlink" Target="http://www.projectlocker.com/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www.assembla.com/" TargetMode="External"/><Relationship Id="rId4" Type="http://schemas.openxmlformats.org/officeDocument/2006/relationships/hyperlink" Target="http://bitbucket.org/" TargetMode="External"/><Relationship Id="rId5" Type="http://schemas.openxmlformats.org/officeDocument/2006/relationships/hyperlink" Target="http://unfuddle.com/" TargetMode="External"/><Relationship Id="rId6" Type="http://schemas.openxmlformats.org/officeDocument/2006/relationships/hyperlink" Target="http://www.xp-dev.com/" TargetMode="External"/><Relationship Id="rId7" Type="http://schemas.openxmlformats.org/officeDocument/2006/relationships/hyperlink" Target="http://beanstalkapp.com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creativecommons.org/licenses/by-nc-sa/3.0/deed.en_U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4418012" y="2919424"/>
            <a:ext cx="7382341" cy="1019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FF5B"/>
              </a:buClr>
              <a:buSzPts val="5400"/>
              <a:buFont typeface="Calibri"/>
              <a:buNone/>
            </a:pPr>
            <a:r>
              <a:rPr lang="en-US">
                <a:solidFill>
                  <a:srgbClr val="D4FF5B"/>
                </a:solidFill>
              </a:rPr>
              <a:t>Version Control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92500"/>
          </a:bodyPr>
          <a:lstStyle/>
          <a:p>
            <a:pPr indent="-304778" lvl="0" marL="30474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3500">
                <a:solidFill>
                  <a:srgbClr val="F3CC5F"/>
                </a:solidFill>
              </a:rPr>
              <a:t>Change</a:t>
            </a:r>
            <a:endParaRPr/>
          </a:p>
          <a:p>
            <a:pPr indent="-231605" lvl="1" marL="60949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 modification to a local file (document) that is under version control</a:t>
            </a:r>
            <a:endParaRPr/>
          </a:p>
          <a:p>
            <a:pPr indent="-304778" lvl="0" marL="304747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500">
                <a:solidFill>
                  <a:srgbClr val="F3CC5F"/>
                </a:solidFill>
              </a:rPr>
              <a:t>Commit</a:t>
            </a:r>
            <a:r>
              <a:rPr lang="en-US" sz="3500"/>
              <a:t>, </a:t>
            </a:r>
            <a:r>
              <a:rPr lang="en-US" sz="3500">
                <a:solidFill>
                  <a:srgbClr val="F3CC5F"/>
                </a:solidFill>
              </a:rPr>
              <a:t>Check-In</a:t>
            </a:r>
            <a:endParaRPr/>
          </a:p>
          <a:p>
            <a:pPr indent="-231605" lvl="1" marL="60949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Stores the changes</a:t>
            </a:r>
            <a:endParaRPr/>
          </a:p>
          <a:p>
            <a:pPr indent="-231605" lvl="1" marL="60949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b="1" lang="en-US"/>
              <a:t>commit</a:t>
            </a:r>
            <a:r>
              <a:rPr lang="en-US"/>
              <a:t> records changes to your local repository, while a </a:t>
            </a:r>
            <a:r>
              <a:rPr b="1" lang="en-US"/>
              <a:t>check-in</a:t>
            </a:r>
            <a:r>
              <a:rPr lang="en-US"/>
              <a:t> submits changes directly to a central repository</a:t>
            </a:r>
            <a:endParaRPr/>
          </a:p>
          <a:p>
            <a:pPr indent="-231605" lvl="1" marL="60949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Automatically creates a new version</a:t>
            </a:r>
            <a:endParaRPr/>
          </a:p>
          <a:p>
            <a:pPr indent="-231605" lvl="1" marL="609493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Conflicts may occur!</a:t>
            </a:r>
            <a:endParaRPr/>
          </a:p>
        </p:txBody>
      </p:sp>
      <p:sp>
        <p:nvSpPr>
          <p:cNvPr id="147" name="Google Shape;147;p1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Vocabulary (2)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92500" lnSpcReduction="1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3CC5F"/>
                </a:solidFill>
              </a:rPr>
              <a:t>Conflict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The simultaneous change to a certain file by multiple users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3CC5F"/>
                </a:solidFill>
              </a:rPr>
              <a:t>Fetch </a:t>
            </a:r>
            <a:r>
              <a:rPr lang="en-US"/>
              <a:t>/ </a:t>
            </a:r>
            <a:r>
              <a:rPr lang="en-US">
                <a:solidFill>
                  <a:srgbClr val="F3CC5F"/>
                </a:solidFill>
              </a:rPr>
              <a:t>Pull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Used to update the local repo with the latest changes in central repo.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b="1" lang="en-US"/>
              <a:t>Fetch</a:t>
            </a:r>
            <a:r>
              <a:rPr lang="en-US"/>
              <a:t> retrieves changes from the remote repository without applying them, while </a:t>
            </a:r>
            <a:r>
              <a:rPr b="1" lang="en-US"/>
              <a:t>pull</a:t>
            </a:r>
            <a:r>
              <a:rPr lang="en-US"/>
              <a:t> retrieves and immediately applies those changes to the current branch.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solidFill>
                  <a:srgbClr val="F3CC5F"/>
                </a:solidFill>
              </a:rPr>
              <a:t>Revert </a:t>
            </a:r>
            <a:r>
              <a:rPr lang="en-US"/>
              <a:t>/ </a:t>
            </a:r>
            <a:r>
              <a:rPr lang="en-US">
                <a:solidFill>
                  <a:srgbClr val="F3CC5F"/>
                </a:solidFill>
              </a:rPr>
              <a:t>Undo Changes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Cancels the local changes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Restores their state from the repository</a:t>
            </a:r>
            <a:endParaRPr/>
          </a:p>
        </p:txBody>
      </p:sp>
      <p:sp>
        <p:nvSpPr>
          <p:cNvPr id="158" name="Google Shape;158;p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Vocabulary (3)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Merge</a:t>
            </a:r>
            <a:endParaRPr/>
          </a:p>
          <a:p>
            <a:pPr indent="-231605" lvl="1" marL="609493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Combines the changes to a file changed locally and simultaneously in the repository </a:t>
            </a:r>
            <a:endParaRPr/>
          </a:p>
          <a:p>
            <a:pPr indent="-304747" lvl="0" marL="304747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Tag</a:t>
            </a:r>
            <a:endParaRPr/>
          </a:p>
          <a:p>
            <a:pPr indent="-231605" lvl="1" marL="609493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 marker used to reference a specific commit in the repository's history</a:t>
            </a:r>
            <a:endParaRPr/>
          </a:p>
          <a:p>
            <a:pPr indent="-304747" lvl="0" marL="304747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Branch</a:t>
            </a:r>
            <a:r>
              <a:rPr lang="en-US"/>
              <a:t> / </a:t>
            </a:r>
            <a:r>
              <a:rPr lang="en-US">
                <a:solidFill>
                  <a:srgbClr val="F3CC5F"/>
                </a:solidFill>
              </a:rPr>
              <a:t>Branching</a:t>
            </a:r>
            <a:endParaRPr/>
          </a:p>
          <a:p>
            <a:pPr indent="-231605" lvl="1" marL="609493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Division of the repositories in a number of separate workflows</a:t>
            </a:r>
            <a:endParaRPr/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Vocabulary (4)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3960812" y="3537098"/>
            <a:ext cx="7391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Versioning Models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3960812" y="4454135"/>
            <a:ext cx="73914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Lock-Modify-Unlock,</a:t>
            </a:r>
            <a:br>
              <a:rPr lang="en-US" sz="3600"/>
            </a:br>
            <a:r>
              <a:rPr lang="en-US" sz="3600"/>
              <a:t>Copy-Modify-Merge,</a:t>
            </a:r>
            <a:br>
              <a:rPr lang="en-US" sz="3600"/>
            </a:br>
            <a:r>
              <a:rPr lang="en-US" sz="3600"/>
              <a:t>Distributed Version Control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30669">
            <a:off x="1252688" y="1173923"/>
            <a:ext cx="2877538" cy="211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6212" y="4062544"/>
            <a:ext cx="1752600" cy="20261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omes.cs.washington.edu/~mernst/advice/version-control.html" id="182" name="Google Shape;182;p13" title="Centralized version control"/>
          <p:cNvPicPr preferRelativeResize="0"/>
          <p:nvPr/>
        </p:nvPicPr>
        <p:blipFill rotWithShape="1">
          <a:blip r:embed="rId5">
            <a:alphaModFix/>
          </a:blip>
          <a:srcRect b="-3001" l="-2377" r="-2228" t="0"/>
          <a:stretch/>
        </p:blipFill>
        <p:spPr>
          <a:xfrm>
            <a:off x="4737750" y="1371600"/>
            <a:ext cx="2607969" cy="1828800"/>
          </a:xfrm>
          <a:prstGeom prst="roundRect">
            <a:avLst>
              <a:gd fmla="val 1320" name="adj"/>
            </a:avLst>
          </a:prstGeom>
          <a:solidFill>
            <a:srgbClr val="FFFFFF"/>
          </a:solidFill>
          <a:ln>
            <a:noFill/>
          </a:ln>
        </p:spPr>
      </p:pic>
      <p:pic>
        <p:nvPicPr>
          <p:cNvPr descr="Distributed version control" id="183" name="Google Shape;183;p13"/>
          <p:cNvPicPr preferRelativeResize="0"/>
          <p:nvPr/>
        </p:nvPicPr>
        <p:blipFill rotWithShape="1">
          <a:blip r:embed="rId6">
            <a:alphaModFix/>
          </a:blip>
          <a:srcRect b="-3130" l="-2071" r="-2269" t="-1474"/>
          <a:stretch/>
        </p:blipFill>
        <p:spPr>
          <a:xfrm>
            <a:off x="7847012" y="1371601"/>
            <a:ext cx="2369712" cy="1828799"/>
          </a:xfrm>
          <a:prstGeom prst="roundRect">
            <a:avLst>
              <a:gd fmla="val 1320" name="adj"/>
            </a:avLst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Centralized Version Control</a:t>
            </a:r>
            <a:endParaRPr/>
          </a:p>
        </p:txBody>
      </p:sp>
      <p:pic>
        <p:nvPicPr>
          <p:cNvPr descr="http://homes.cs.washington.edu/~mernst/advice/version-control.html" id="190" name="Google Shape;190;p14" title="Centralized version control"/>
          <p:cNvPicPr preferRelativeResize="0"/>
          <p:nvPr/>
        </p:nvPicPr>
        <p:blipFill rotWithShape="1">
          <a:blip r:embed="rId3">
            <a:alphaModFix/>
          </a:blip>
          <a:srcRect b="-3001" l="-2377" r="-2228" t="0"/>
          <a:stretch/>
        </p:blipFill>
        <p:spPr>
          <a:xfrm>
            <a:off x="608013" y="1371600"/>
            <a:ext cx="6248400" cy="4876800"/>
          </a:xfrm>
          <a:prstGeom prst="roundRect">
            <a:avLst>
              <a:gd fmla="val 1320" name="adj"/>
            </a:avLst>
          </a:prstGeom>
          <a:solidFill>
            <a:srgbClr val="FFFFFF"/>
          </a:solidFill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159931" y="6500129"/>
            <a:ext cx="449834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05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http://homes.cs.washington.edu/~mernst/advice/version-control.html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7085012" y="2459504"/>
            <a:ext cx="5486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Characteristics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single central repository exists.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Developers must be connected to the server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 are committed directly to the central repository.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Centralized Version Control</a:t>
            </a: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159931" y="6500129"/>
            <a:ext cx="449834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05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http://homes.cs.washington.edu/~mernst/advice/version-control.html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1217612" y="1295400"/>
            <a:ext cx="61785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to Set Up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Source of Truth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Control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Straightforward Collaboration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255363" y="3615918"/>
            <a:ext cx="6102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Point of Failure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Limited Offline Work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Potential Data Loss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</a:t>
            </a:r>
            <a:endParaRPr/>
          </a:p>
        </p:txBody>
      </p:sp>
      <p:pic>
        <p:nvPicPr>
          <p:cNvPr descr="Distributed version control" id="208" name="Google Shape;208;p16"/>
          <p:cNvPicPr preferRelativeResize="0"/>
          <p:nvPr/>
        </p:nvPicPr>
        <p:blipFill rotWithShape="1">
          <a:blip r:embed="rId3">
            <a:alphaModFix/>
          </a:blip>
          <a:srcRect b="-3130" l="-2071" r="-2269" t="-1474"/>
          <a:stretch/>
        </p:blipFill>
        <p:spPr>
          <a:xfrm>
            <a:off x="531812" y="1187473"/>
            <a:ext cx="6248400" cy="5050734"/>
          </a:xfrm>
          <a:prstGeom prst="roundRect">
            <a:avLst>
              <a:gd fmla="val 1320" name="adj"/>
            </a:avLst>
          </a:prstGeom>
          <a:solidFill>
            <a:srgbClr val="FFFFFF"/>
          </a:solidFill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150812" y="6477000"/>
            <a:ext cx="449834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05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http://homes.cs.washington.edu/~mernst/advice/version-control.html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6856412" y="1981200"/>
            <a:ext cx="5410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Characteristics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copies of the repository exist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Developers can work offline and sync changes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later.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150812" y="6477000"/>
            <a:ext cx="449834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05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http://homes.cs.washington.edu/~mernst/advice/version-control.html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1446212" y="1447800"/>
            <a:ext cx="61029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Offline Work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Resilience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Operations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Flexible Collaboration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Curve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 Overhead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Clone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Lock-Modify-Unlock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Only one user works on a given file at a time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ECE9E2"/>
                </a:solidFill>
              </a:rPr>
              <a:t>No conflicts </a:t>
            </a:r>
            <a:r>
              <a:rPr lang="en-US"/>
              <a:t>occur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Users </a:t>
            </a:r>
            <a:r>
              <a:rPr lang="en-US">
                <a:solidFill>
                  <a:srgbClr val="ECE9E2"/>
                </a:solidFill>
              </a:rPr>
              <a:t>wait</a:t>
            </a:r>
            <a:r>
              <a:rPr lang="en-US"/>
              <a:t> each other for the locked files 🡪</a:t>
            </a:r>
            <a:br>
              <a:rPr lang="en-US"/>
            </a:br>
            <a:r>
              <a:rPr lang="en-US"/>
              <a:t>works for small development teams only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F3CC5F"/>
                </a:solidFill>
              </a:rPr>
              <a:t>Pessimistic concurrency control</a:t>
            </a:r>
            <a:endParaRPr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Examples: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Visual SourceSafe (VSS) – old fashioned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SVN, Git, TFS (with exclusive locking)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Lock-modify-unlock is rarely used</a:t>
            </a:r>
            <a:endParaRPr/>
          </a:p>
        </p:txBody>
      </p:sp>
      <p:sp>
        <p:nvSpPr>
          <p:cNvPr id="229" name="Google Shape;229;p1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Versioning Models</a:t>
            </a:r>
            <a:endParaRPr/>
          </a:p>
        </p:txBody>
      </p:sp>
      <p:pic>
        <p:nvPicPr>
          <p:cNvPr descr="http://www.veryicon.com/icon/png/System/Soft%20Scraps/Lock%20Unlock.png"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7612" y="1600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ecretgeek.net/image/vss_cheat_sheet.jpg" id="231" name="Google Shape;2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7612" y="4527782"/>
            <a:ext cx="2296574" cy="168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Copy-Modify-Merge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Users make parallel changes to their own working copies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ECE9E2"/>
                </a:solidFill>
              </a:rPr>
              <a:t>Conflicts</a:t>
            </a:r>
            <a:r>
              <a:rPr lang="en-US"/>
              <a:t> are possible when multiple user edit the same file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Conflicting changes are </a:t>
            </a:r>
            <a:r>
              <a:rPr lang="en-US">
                <a:solidFill>
                  <a:srgbClr val="ECE9E2"/>
                </a:solidFill>
              </a:rPr>
              <a:t>merged</a:t>
            </a:r>
            <a:r>
              <a:rPr lang="en-US"/>
              <a:t> and the final version emerges (automatic and manual merge)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F3CC5F"/>
                </a:solidFill>
              </a:rPr>
              <a:t>Optimistic concurrency control</a:t>
            </a:r>
            <a:endParaRPr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Examples: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SVN, Git, TFS</a:t>
            </a:r>
            <a:endParaRPr/>
          </a:p>
        </p:txBody>
      </p:sp>
      <p:sp>
        <p:nvSpPr>
          <p:cNvPr id="242" name="Google Shape;242;p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Versioning Models (2)</a:t>
            </a:r>
            <a:endParaRPr/>
          </a:p>
        </p:txBody>
      </p:sp>
      <p:pic>
        <p:nvPicPr>
          <p:cNvPr descr="http://svn.haxx.se/dev/archive-2008-07/att-0454/subversion-background.png"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150" y="5105400"/>
            <a:ext cx="1532062" cy="1149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it-scm.com/images/logos/downloads/Git-Logo-1788C.png"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0612" y="5130999"/>
            <a:ext cx="2629057" cy="109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4812" y="5105400"/>
            <a:ext cx="2133849" cy="115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449263" lvl="0" marL="4492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Version Control Systems: Intro</a:t>
            </a:r>
            <a:endParaRPr/>
          </a:p>
          <a:p>
            <a:pPr indent="-449263" lvl="0" marL="4492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Versioning Models</a:t>
            </a:r>
            <a:endParaRPr/>
          </a:p>
          <a:p>
            <a:pPr indent="-271463" lvl="1" marL="9001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Lock-Modify-Unlock</a:t>
            </a:r>
            <a:endParaRPr/>
          </a:p>
          <a:p>
            <a:pPr indent="-271463" lvl="1" marL="9001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Copy-Modify-Merge</a:t>
            </a:r>
            <a:endParaRPr/>
          </a:p>
          <a:p>
            <a:pPr indent="-271463" lvl="1" marL="9001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Distributed Version Control</a:t>
            </a:r>
            <a:endParaRPr/>
          </a:p>
          <a:p>
            <a:pPr indent="-449263" lvl="0" marL="4492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Tags and Branching</a:t>
            </a:r>
            <a:endParaRPr/>
          </a:p>
          <a:p>
            <a:pPr indent="-449263" lvl="0" marL="4492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Subversion, Git – Demo</a:t>
            </a:r>
            <a:endParaRPr/>
          </a:p>
          <a:p>
            <a:pPr indent="-449263" lvl="0" marL="4492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Project Hosting Sites</a:t>
            </a:r>
            <a:endParaRPr/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0812" y="2817626"/>
            <a:ext cx="3422104" cy="3278374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2"/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92500" lnSpcReduction="10000"/>
          </a:bodyPr>
          <a:lstStyle/>
          <a:p>
            <a:pPr indent="-304778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3700">
                <a:solidFill>
                  <a:srgbClr val="F3CC5F"/>
                </a:solidFill>
              </a:rPr>
              <a:t>Distributed Version Control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Users work in their own repository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Using the Lock-Modify-Unlock model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Local changes are </a:t>
            </a:r>
            <a:r>
              <a:rPr lang="en-US">
                <a:solidFill>
                  <a:srgbClr val="ECE9E2"/>
                </a:solidFill>
              </a:rPr>
              <a:t>locally committed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No concurrency, no local conflicts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From time to time, the local repository is</a:t>
            </a:r>
            <a:br>
              <a:rPr lang="en-US"/>
            </a:br>
            <a:r>
              <a:rPr lang="en-US">
                <a:solidFill>
                  <a:srgbClr val="ECE9E2"/>
                </a:solidFill>
              </a:rPr>
              <a:t>pushed</a:t>
            </a:r>
            <a:r>
              <a:rPr lang="en-US"/>
              <a:t> to the central repository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>
                <a:solidFill>
                  <a:srgbClr val="ECE9E2"/>
                </a:solidFill>
              </a:rPr>
              <a:t>Conflicts</a:t>
            </a:r>
            <a:r>
              <a:rPr lang="en-US"/>
              <a:t> are possible and </a:t>
            </a:r>
            <a:r>
              <a:rPr lang="en-US">
                <a:solidFill>
                  <a:srgbClr val="ECE9E2"/>
                </a:solidFill>
              </a:rPr>
              <a:t>merges</a:t>
            </a:r>
            <a:r>
              <a:rPr lang="en-US"/>
              <a:t> often occur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Example of distributed version control systems: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Git, Mercurial</a:t>
            </a:r>
            <a:endParaRPr/>
          </a:p>
        </p:txBody>
      </p:sp>
      <p:sp>
        <p:nvSpPr>
          <p:cNvPr id="252" name="Google Shape;252;p2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Versioning Models (3)</a:t>
            </a:r>
            <a:endParaRPr/>
          </a:p>
        </p:txBody>
      </p:sp>
      <p:pic>
        <p:nvPicPr>
          <p:cNvPr descr="http://www.selenic.com/mercurial/mercurial-logo.png"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9062" y="4210050"/>
            <a:ext cx="2343150" cy="2038350"/>
          </a:xfrm>
          <a:prstGeom prst="roundRect">
            <a:avLst>
              <a:gd fmla="val 2606" name="adj"/>
            </a:avLst>
          </a:prstGeom>
          <a:noFill/>
          <a:ln>
            <a:noFill/>
          </a:ln>
        </p:spPr>
      </p:pic>
      <p:pic>
        <p:nvPicPr>
          <p:cNvPr descr="https://www.scm-manager.com/wp-content/uploads/2013/04/git-logo.png" id="254" name="Google Shape;2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9062" y="1524000"/>
            <a:ext cx="2343150" cy="2228850"/>
          </a:xfrm>
          <a:prstGeom prst="roundRect">
            <a:avLst>
              <a:gd fmla="val 260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Administrative problems: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Someone locks a given file and forgets about it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ECE9E2"/>
                </a:solidFill>
              </a:rPr>
              <a:t>Time is lost </a:t>
            </a:r>
            <a:r>
              <a:rPr lang="en-US"/>
              <a:t>while waiting for someone to</a:t>
            </a:r>
            <a:br>
              <a:rPr lang="en-US"/>
            </a:br>
            <a:r>
              <a:rPr lang="en-US"/>
              <a:t>release a file 🡪 works in small teams only</a:t>
            </a:r>
            <a:endParaRPr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ECE9E2"/>
                </a:solidFill>
              </a:rPr>
              <a:t>Unneeded locking </a:t>
            </a:r>
            <a:r>
              <a:rPr lang="en-US"/>
              <a:t>of the whole file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Different changes are not necessary in conflict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Example of </a:t>
            </a:r>
            <a:r>
              <a:rPr lang="en-US">
                <a:solidFill>
                  <a:srgbClr val="ECE9E2"/>
                </a:solidFill>
              </a:rPr>
              <a:t>non-conflicting changes</a:t>
            </a:r>
            <a:r>
              <a:rPr lang="en-US"/>
              <a:t>: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Bob works at the begging of the file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Alice works at the end of the file</a:t>
            </a:r>
            <a:endParaRPr/>
          </a:p>
        </p:txBody>
      </p:sp>
      <p:sp>
        <p:nvSpPr>
          <p:cNvPr id="265" name="Google Shape;265;p2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Problems with Locking </a:t>
            </a:r>
            <a:endParaRPr/>
          </a:p>
        </p:txBody>
      </p:sp>
      <p:pic>
        <p:nvPicPr>
          <p:cNvPr descr="http://1.bp.blogspot.com/-a3pKJkus71k/TWKw7HyaRvI/AAAAAAAAAIQ/13YW-GexWJs/s1600/folder-blue-locked-icon.png"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0012" y="1219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rationalwiki.org/w/images/thumb/2/24/Warning_icon.svg/400px-Warning_icon.svg.png" id="267" name="Google Shape;2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019" y="4114800"/>
            <a:ext cx="2132994" cy="213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When a file is concurrently modified, changes should be merged</a:t>
            </a:r>
            <a:endParaRPr>
              <a:solidFill>
                <a:srgbClr val="ECE9E2"/>
              </a:solidFill>
            </a:endParaRPr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F3CC5F"/>
                </a:solidFill>
              </a:rPr>
              <a:t>Merging is hard</a:t>
            </a:r>
            <a:r>
              <a:rPr lang="en-US"/>
              <a:t>!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It is not always automatic process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Coordination and responsibility</a:t>
            </a:r>
            <a:br>
              <a:rPr lang="en-US"/>
            </a:br>
            <a:r>
              <a:rPr lang="en-US"/>
              <a:t>between the developers is required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Commit changes as early as finished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Do not commit code that does not compile or blocks the work of the others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Leave meaningful comments at each commit</a:t>
            </a:r>
            <a:endParaRPr/>
          </a:p>
        </p:txBody>
      </p:sp>
      <p:sp>
        <p:nvSpPr>
          <p:cNvPr id="274" name="Google Shape;274;p2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Merging Problems</a:t>
            </a:r>
            <a:endParaRPr/>
          </a:p>
        </p:txBody>
      </p:sp>
      <p:pic>
        <p:nvPicPr>
          <p:cNvPr descr="http://img1.wikia.nocookie.net/__cb20130213145753/destiny2579/images/e/e3/Merge_Icon.png"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6012" y="2438400"/>
            <a:ext cx="3881762" cy="205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During manual merge use file comparison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There are visual comparison / merge tools: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TortoiseMerge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WinDiff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AraxisMerge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WinMerge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BeyondCompare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CompareIt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…</a:t>
            </a:r>
            <a:endParaRPr/>
          </a:p>
        </p:txBody>
      </p:sp>
      <p:sp>
        <p:nvSpPr>
          <p:cNvPr id="282" name="Google Shape;282;p2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File Comparison / Merge Tools</a:t>
            </a:r>
            <a:endParaRPr/>
          </a:p>
        </p:txBody>
      </p:sp>
      <p:pic>
        <p:nvPicPr>
          <p:cNvPr descr="http://www.open.collab.net/jp/collabXchange/tortoisesvn/images/MergeThreePane.preview.png"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212" y="2667001"/>
            <a:ext cx="4384460" cy="3630881"/>
          </a:xfrm>
          <a:prstGeom prst="roundRect">
            <a:avLst>
              <a:gd fmla="val 9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File Comparison – Example</a:t>
            </a:r>
            <a:endParaRPr/>
          </a:p>
        </p:txBody>
      </p:sp>
      <p:pic>
        <p:nvPicPr>
          <p:cNvPr descr="TortoiseMerge showing two file diff"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700" y="1174499"/>
            <a:ext cx="8091160" cy="5191826"/>
          </a:xfrm>
          <a:prstGeom prst="roundRect">
            <a:avLst>
              <a:gd fmla="val 111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idx="4294967295" type="ctrTitle"/>
          </p:nvPr>
        </p:nvSpPr>
        <p:spPr>
          <a:xfrm>
            <a:off x="3579812" y="863307"/>
            <a:ext cx="6264126" cy="25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b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"Lock-Modify-Unlock" Model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748916">
            <a:off x="3200184" y="4108075"/>
            <a:ext cx="2408876" cy="18455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16943">
            <a:off x="8098768" y="3509117"/>
            <a:ext cx="2277817" cy="2497366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pic>
        <p:nvPicPr>
          <p:cNvPr descr="http://www.iconarchive.com/icons/aha-soft/software/256/key-icon.png" id="302" name="Google Shape;30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701012">
            <a:off x="5478050" y="3938667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animalcrazekids.com/images/lock-security-icon.png" id="303" name="Google Shape;30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37768">
            <a:off x="2216855" y="3217801"/>
            <a:ext cx="903430" cy="90343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312" name="Google Shape;3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(1)</a:t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27725" y="1741489"/>
            <a:ext cx="1524000" cy="1400175"/>
          </a:xfrm>
          <a:prstGeom prst="can">
            <a:avLst>
              <a:gd fmla="val 25796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232525" y="2503488"/>
            <a:ext cx="914400" cy="1219200"/>
            <a:chOff x="2400" y="1488"/>
            <a:chExt cx="576" cy="768"/>
          </a:xfrm>
        </p:grpSpPr>
        <p:pic>
          <p:nvPicPr>
            <p:cNvPr descr="BD18200_" id="317" name="Google Shape;31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6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319" name="Google Shape;319;p26"/>
          <p:cNvGrpSpPr/>
          <p:nvPr/>
        </p:nvGrpSpPr>
        <p:grpSpPr>
          <a:xfrm>
            <a:off x="4327525" y="4418013"/>
            <a:ext cx="914400" cy="1219200"/>
            <a:chOff x="2400" y="1488"/>
            <a:chExt cx="576" cy="768"/>
          </a:xfrm>
        </p:grpSpPr>
        <p:pic>
          <p:nvPicPr>
            <p:cNvPr descr="BD18200_" id="320" name="Google Shape;32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6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322" name="Google Shape;322;p26"/>
          <p:cNvSpPr txBox="1"/>
          <p:nvPr/>
        </p:nvSpPr>
        <p:spPr>
          <a:xfrm>
            <a:off x="2001837" y="1371600"/>
            <a:ext cx="3254375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and Alice</a:t>
            </a:r>
            <a:b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check-out file A.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The check-out is done without locking. They just get a local copy.</a:t>
            </a:r>
            <a:endParaRPr/>
          </a:p>
        </p:txBody>
      </p:sp>
      <p:cxnSp>
        <p:nvCxnSpPr>
          <p:cNvPr id="323" name="Google Shape;323;p26"/>
          <p:cNvCxnSpPr>
            <a:stCxn id="317" idx="2"/>
            <a:endCxn id="320" idx="0"/>
          </p:cNvCxnSpPr>
          <p:nvPr/>
        </p:nvCxnSpPr>
        <p:spPr>
          <a:xfrm rot="5400000">
            <a:off x="5389525" y="3117888"/>
            <a:ext cx="695400" cy="19050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6"/>
          <p:cNvSpPr txBox="1"/>
          <p:nvPr/>
        </p:nvSpPr>
        <p:spPr>
          <a:xfrm>
            <a:off x="4944962" y="3645024"/>
            <a:ext cx="1454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Check-out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325" name="Google Shape;32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26" name="Google Shape;326;p26"/>
          <p:cNvGrpSpPr/>
          <p:nvPr/>
        </p:nvGrpSpPr>
        <p:grpSpPr>
          <a:xfrm>
            <a:off x="8213725" y="3646488"/>
            <a:ext cx="914400" cy="1219200"/>
            <a:chOff x="2400" y="1488"/>
            <a:chExt cx="576" cy="768"/>
          </a:xfrm>
        </p:grpSpPr>
        <p:pic>
          <p:nvPicPr>
            <p:cNvPr descr="BD18200_" id="327" name="Google Shape;32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26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cxnSp>
        <p:nvCxnSpPr>
          <p:cNvPr id="329" name="Google Shape;329;p26"/>
          <p:cNvCxnSpPr>
            <a:stCxn id="317" idx="2"/>
            <a:endCxn id="327" idx="0"/>
          </p:cNvCxnSpPr>
          <p:nvPr/>
        </p:nvCxnSpPr>
        <p:spPr>
          <a:xfrm rot="-5400000">
            <a:off x="7642225" y="2693988"/>
            <a:ext cx="76200" cy="1981200"/>
          </a:xfrm>
          <a:prstGeom prst="curvedConnector5">
            <a:avLst>
              <a:gd fmla="val -300000" name="adj1"/>
              <a:gd fmla="val 50000" name="adj2"/>
              <a:gd fmla="val 400000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6"/>
          <p:cNvSpPr txBox="1"/>
          <p:nvPr/>
        </p:nvSpPr>
        <p:spPr>
          <a:xfrm>
            <a:off x="7448549" y="2996952"/>
            <a:ext cx="152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Check-out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2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(2)</a:t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5927725" y="174148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27"/>
          <p:cNvGrpSpPr/>
          <p:nvPr/>
        </p:nvGrpSpPr>
        <p:grpSpPr>
          <a:xfrm>
            <a:off x="6232525" y="2503488"/>
            <a:ext cx="914400" cy="1219200"/>
            <a:chOff x="2400" y="1488"/>
            <a:chExt cx="576" cy="768"/>
          </a:xfrm>
        </p:grpSpPr>
        <p:pic>
          <p:nvPicPr>
            <p:cNvPr descr="BD18200_" id="347" name="Google Shape;34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27"/>
            <p:cNvSpPr txBox="1"/>
            <p:nvPr/>
          </p:nvSpPr>
          <p:spPr>
            <a:xfrm>
              <a:off x="2552" y="1632"/>
              <a:ext cx="20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pic>
        <p:nvPicPr>
          <p:cNvPr descr="BD18200_" id="349" name="Google Shape;3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5" y="4418013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7"/>
          <p:cNvSpPr txBox="1"/>
          <p:nvPr/>
        </p:nvSpPr>
        <p:spPr>
          <a:xfrm>
            <a:off x="4365625" y="4508500"/>
            <a:ext cx="679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Аndy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1979612" y="1988403"/>
            <a:ext cx="34702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locks file A and begins modifying it.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7"/>
          <p:cNvCxnSpPr>
            <a:stCxn id="347" idx="2"/>
            <a:endCxn id="349" idx="0"/>
          </p:cNvCxnSpPr>
          <p:nvPr/>
        </p:nvCxnSpPr>
        <p:spPr>
          <a:xfrm rot="5400000">
            <a:off x="5389525" y="3117888"/>
            <a:ext cx="695400" cy="19050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7"/>
          <p:cNvSpPr txBox="1"/>
          <p:nvPr/>
        </p:nvSpPr>
        <p:spPr>
          <a:xfrm>
            <a:off x="5302251" y="3645024"/>
            <a:ext cx="7191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354" name="Google Shape;35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55" name="Google Shape;355;p27"/>
          <p:cNvGrpSpPr/>
          <p:nvPr/>
        </p:nvGrpSpPr>
        <p:grpSpPr>
          <a:xfrm>
            <a:off x="8213725" y="3646488"/>
            <a:ext cx="914400" cy="1219200"/>
            <a:chOff x="2400" y="1488"/>
            <a:chExt cx="576" cy="768"/>
          </a:xfrm>
        </p:grpSpPr>
        <p:pic>
          <p:nvPicPr>
            <p:cNvPr descr="BD18200_" id="356" name="Google Shape;35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2552" y="1632"/>
              <a:ext cx="20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358" name="Google Shape;358;p27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4632324" y="5651956"/>
            <a:ext cx="153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Edit)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animalcrazekids.com/images/lock-security-icon.png" id="361" name="Google Shape;36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3171" y="3123507"/>
            <a:ext cx="640655" cy="64065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62" name="Google Shape;36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371" name="Google Shape;3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(3)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5927725" y="174148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28"/>
          <p:cNvGrpSpPr/>
          <p:nvPr/>
        </p:nvGrpSpPr>
        <p:grpSpPr>
          <a:xfrm>
            <a:off x="6232525" y="2503488"/>
            <a:ext cx="914400" cy="1219200"/>
            <a:chOff x="2400" y="1488"/>
            <a:chExt cx="576" cy="768"/>
          </a:xfrm>
        </p:grpSpPr>
        <p:pic>
          <p:nvPicPr>
            <p:cNvPr descr="BD18200_" id="376" name="Google Shape;37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28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378" name="Google Shape;378;p28"/>
          <p:cNvSpPr txBox="1"/>
          <p:nvPr/>
        </p:nvSpPr>
        <p:spPr>
          <a:xfrm>
            <a:off x="2014537" y="1600200"/>
            <a:ext cx="3470275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tries to lock the file too, but she can’t.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</a:t>
            </a:r>
            <a:r>
              <a:rPr b="1" lang="en-US" sz="24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waits</a:t>
            </a: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 for Bob to finish and unlock the file.</a:t>
            </a:r>
            <a:endParaRPr/>
          </a:p>
        </p:txBody>
      </p:sp>
      <p:pic>
        <p:nvPicPr>
          <p:cNvPr descr="MCj03871500000[1]" id="379" name="Google Shape;3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80" name="Google Shape;380;p28"/>
          <p:cNvGrpSpPr/>
          <p:nvPr/>
        </p:nvGrpSpPr>
        <p:grpSpPr>
          <a:xfrm>
            <a:off x="8213725" y="3646488"/>
            <a:ext cx="914400" cy="1219200"/>
            <a:chOff x="2400" y="1488"/>
            <a:chExt cx="576" cy="768"/>
          </a:xfrm>
        </p:grpSpPr>
        <p:pic>
          <p:nvPicPr>
            <p:cNvPr descr="BD18200_" id="381" name="Google Shape;38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8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cxnSp>
        <p:nvCxnSpPr>
          <p:cNvPr id="383" name="Google Shape;383;p28"/>
          <p:cNvCxnSpPr>
            <a:stCxn id="376" idx="2"/>
            <a:endCxn id="381" idx="0"/>
          </p:cNvCxnSpPr>
          <p:nvPr/>
        </p:nvCxnSpPr>
        <p:spPr>
          <a:xfrm rot="-5400000">
            <a:off x="7642225" y="2693988"/>
            <a:ext cx="76200" cy="1981200"/>
          </a:xfrm>
          <a:prstGeom prst="curvedConnector5">
            <a:avLst>
              <a:gd fmla="val -300000" name="adj1"/>
              <a:gd fmla="val 50000" name="adj2"/>
              <a:gd fmla="val 400000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28"/>
          <p:cNvSpPr txBox="1"/>
          <p:nvPr/>
        </p:nvSpPr>
        <p:spPr>
          <a:xfrm>
            <a:off x="7678588" y="2996952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g;base64,/9j/4AAQSkZJRgABAQAAAQABAAD/2wCEAAkGBg4QDg8QEBAQEA8OEBEQDw0QEBAPERAPFBAWFhYQEh4YGycgFxkjGRMSHzsgIycpLCwsFh4xNTAqNSYrLCkBCQoKDgwOGg8OGiwkHyQsNDUpKywpNCwuLzAtLiwsNTQtNSkpNSwtLTYtKSwpLCw1KSkvNSoxMCw0LDUvLzQsNf/AABEIAOEA4QMBIgACEQEDEQH/xAAcAAEAAgIDAQAAAAAAAAAAAAAABwgFBgEDBAL/xABZEAABAwICBAcGEQgGCQUAAAABAAIDBBEFBgcSITETNUFRYXF0FyJygZG0CBQlMjZCVHOUobGys8HD0dIjUlVigpKT0xZDU2ODohVFhIWVo6XC8BgkJjRE/8QAGwEBAAEFAQAAAAAAAAAAAAAAAAQBAgUGBwP/xAA9EQACAQMABQUMCQUAAAAAAAAAAQIDBBEFEiExQRNRcZGxBhUiMzQ1UmFyc8HhFDJTVJKywtHwFkJDgaH/2gAMAwEAAhEDEQA/AJxREQBERAEREAREQBERAEREAREQBFxdcoAiIgCIiAIiIAiIgCIiAIiIAiIgCIiAIiIAiIgCIiAIixuYcw01BTPqaqQRxM8bnuO5jB7Zxtu+oEoDIucALnYBvPQo/wA06b8Joi5kbzWTC41KexjB5nSHvf3dbqUQZy0l4ljUjoYtanohs4BriA5v51Q4euP6u7oO9Yqiy5Cyxf8AlHdPrR1D70BtmJ+iBxeoJFJTwwN5LMdUyDrJ73/KsJJnfM07hrVs0d+UOipwPFGAfiXY1oAsAAByAWAXnkxGBvrpWDo1gT8SAyNPT5mkGtHi0j+huITE+MfevUzE85U+1tRLKBzvpqj4nglYBuO04OyYAjcRrD47LOYbndzbDho5m/mvcNbxHf8AKgPfTac8cpCBXUUcjQdpfFJTPPU4Xb/lW85b08YRVFrJi+ikNh+XGtET0PbsA6XBqweH5gp6gah71ztnBSWs7oHI7/zYsdjOjzD6i5EfASH+sgszb0t9afID0oCcYKhkjWvY5r2PF2vY4Oa4c4I2ELsVZKY43l95lppTNSXu9lnOhcP71l7sP6zT4+RTTo+0nUeLx2b+Rq2NvLSONzb8+M+3Z07xygbLgbkiIgCIiAIiIAiIgCIiAIiIAiIgCIiAIiIDrqalkcb5JHBkcbXPe9xsGsaLlx6AASqt55zfPjuIHVLmUcJIgjO5se4yuH57vi2DkupO9EJmwwUUVDG60laS6Wx2inYR3p8J9vExw5VFeC0HBQgEd+/vn9Z3DxD60B6qWlZGwMYLAeUnnPOVjMTzC2MlkYD3jYT7Vp5ukpmLEzGwRsNnyDaRvazo6T96mPRJokio4o6ysjD66QB7I3i7aVp2gAH+t5zybhykgRtgWibHcSAkkHpaF1iHVJdHdvO2No1vKADzrecN9DZSAD0xWzyHlEMccIv+1rqZEQEXf+nbBrW4St6+Giv9EsTifobKYg+lq6Zh5BPGyUHoJbq28imdEBVzMGjbHMKBk1OHp2bXSwEzRtaNt3tIDmC3La3SvflHSKHFsNRfmBO0jqPKOg7ea+5WUUM6XtEEb45MQw+MRzRgyVFLGLNlaNrpYwPWvG8geu6/XAZRj2uaCCHNcNhG0EH5Qo8zdlKSjkGJYcXQvhdwj2R7ODI/rI/1edu6xPJcL50e5vNuBmdsB3nkJ3P6juPiPOpHIuLHaDsIQGyaNs9MxahbNsbURER1UQ3Nkt69v6jhtHjG2y2xV30c1pwzNElIDanrC6LV5Brt4WEjpDrN/aKsQgCIiAIiIAiIgCIiAIiIAiIgCIiAIiICs2mGodPmWSN5uyEU0TBzM4JshH70j/KulcaSvZTV++ReaRrlAeDL1OyXMVDHINZhqae7TuIFnWPRcK1wVVcqeyWg7VB80K1QQBERAEREAREQFVs6YQygzFUQQ7InSNc1g2BrJ42yag6Gl9h1BSDljEuFh1XG74rNPOW+1PxEeJaZpY9lM3XS+bRrI5ZrODqWD2sn5M+Pd8YHlQHlzB+TzPhbxs1pqFxPVU6p+IBWUVbM7d7jeFO/Xpz5KpWTQBERAEREAREQBERAEREAREQBERAEREBV/SV7Kav3yLzSNcrnSeLZpqvfIPNI1wgPHlf2SUHaqf6laoKqmWvZJh/a6b5Wq1YQHKIiAIiIAiIgKx6VPZTUeFTeaxr5Y8tII3tII6xtC+tKnspqPCpvNY18IDuz/NrYjhTx7YROHjnB+tWZVVMyVGvUYTzsDWH9mpIHxWVqwgCIiAIiIAiIgCIiAIiIAiIgCItO0oZ8dhFGyaOJs0s0oiY17i1jTqOcXuttPrbWFt+9Abil1X2kzhnHEoxNTFkUEl9V0baWJps4tOqZLv3gjfyLmTAc4ybXYg9vQKxzPowoVTSFrTbjOpFNcMo9FSm9yMJpV2Zpn6XUvx0sS+Fgcboa2DFWMrpTNU60JfK6V0xILRq3c7abNsFnlKhOM4qUXlPcWNY2M8OXj/8AI8P7XS/OarWBU+qqSWXE4YoXak0skDIpNZzNWR2qGuuNosSNoW9dy/Mv6Rb8Oq/wKPcX1vbNKtNRb5yqg5bkWIRV37meZhuxHyV1X+FO5xmkbsQd4sQqvuUbvvY/ax6y7k58xYhFXb+gGbBuxCTxYjUBP6GZwG6vn8WJS/W5XLS1k/8ALHrKcnLmLEXS6rv/AEWzmN1bUn/eTj8r1z/oHOo3VVQf9vYfleru+dn9rH8SGpLmMXpV9lNR4VN5rGvhYDFYa5mLBuIOc+rDouFc+RsriDG3Uu4Eg97qrPqdGUZxUovKe5lm4wWKEmvpBya0Vh1zK3gVPMe1/TcPB34S0fB2tfX4Q6tvHZSnTaVMbwmdkWNU/DwSetqY2sY8jnYW2Y+w9qQ09KrlZxxBOCLw4LjVPWU8dRTSNlhlF2vb8bXDe1wOwg7QvcqgIiIAiIgCIiAIiIAiIgCiL0SPF1H2v7F6l1RF6JDi6j7X9i9ARzkLSBLhdqeqjeaSUCZmzv4w8AiSO/rmOFjbxjlBmPB8z0NYAaaoilJF9QOtIOtps4eRYTBcs0ddg+HsqYWyAUkOq/a17LsHrHDaOrctB0gaL4MPpjVwTykNkY3gpA1xGsd4c2263MtBrKy0hXcXmnUbxsWYt5x19Rko8pSjnejJ6XMo1PplmJQMMrGtjEzACXRmPc+w2lhFuq3StLGaorbWSB35ve2v13+pZ/KeS8aqqSKqpsR4GOUv1WGpq2OGpI5huGNI3tPKsrJo2zA71+IU8nTI+eT50RWatb6nZw+j1KsXq7OKezg9jI8qbqPWSe01nImGVWIYxTTxRERU88Mssm3UYyNwdYndrG1gOnmBKsdZQzHo5x9os2upGjfZoe0X59kC4fo7zEf9YQeKSZvyRLDaUVHSFVTdeEUlhLa/gelOMoL6rJnsllB79FmPk3NfFftNUPs0GifMPJXR+KsqvwLGd6rX71Hqf7lznNf2snCyWUIdyvMY/wD3M+G1P4Vz3Lsy+7h8Nqfwp3qtfvUOr5lOUl6JN1ksoR7l+Zfdw+HVP3L6j0aZmburW+Osmd8rU71W33qHV8xykvROnTBlmsixF2IsjMlO8REva0uETo42sIlt60HVvfdt51qMWar7OBJdzNde/wASkCLJebGiza6If45v9GuG5JzWNra2FpO8tlDb+SNbfY6QtrejGlUrQeqsJrZsRGnCTeUjV8r5RxLEsRppBSyRQRyRufO9jmxtjY/WO1wGs47QAOfrKsbjWXqatpX0tSwSRPFj+c13I9h9q4HlUOnKOcP0lbqq5B8jF1vyPm52/E3fD6gfI1XVL6ynUVTlo5SwtoUJJYwfWQ6uowDH3YVO8upax7WscdjS5+yCdo5CTZh+vVCn5VJzVgeI0NdS+np+GncI5I5eGknLWiUgC7xcWIJt0q2wWbpVI1IKcXlPieTWGERF6FAiIgCIiAIiIAiIgCiL0SHF1H2v7F6l1RF6JDi6j7X9i9AZbJHFVB2WH5gWE0xD1Hk6JofnrN5I4qoOyw/MCw2mAeo03vkH0gXLrbzlH3n6jMT8S+g7dE3EtJ1z+cyLb1qGiXiWl8KfziRbeo2kfK6vtS7WX0vqR6AiLugivtO7kUFvBe3gRQ8p8iw+cc50uFwCWa7nvuIadtteVw32/NaLi7juvykgLYFWXShjj6rFqoknUp5HU0TeRrInFpt1uDneNZTQ2j1f3GrU+qll/sQ61VxWT14/pexaqc7Um9KxE7I6fvHAdL/XE+MDoWvQZrxFj9dlZVNeTcuE8tz17dvjWKRdJpWVvSjqQgkuj+ZMe5N72StkzTdOyRsWI2licQPTTWhssf6zw3Y9vUAevcpsila5oc0hzXAOa4G4c0i4IPKLKnqsPoVxZ8+Ehjzc0sz4Gk7TwdmvaPFrkdTQtP7otFUqMFcUFjbhpbtvH1EmhUbeqzfkRFpZLCIgFyqpZeECFNO4tiuH9nj+ncrEhV60+j1Xoezs84crChdhsIalCMebPazFzeWERFNLQiIgCIiAIiIAiIgCiL0SHF1H2v7F6l1RF6JDi6j7X9i9AZbJHFVB2WH5gWI0vD1GqPDg+masvkjiqg7LD8wLE6XB6i1PhQfTsXLbfzlH3n6jMS8U+g50ScS03hT/AE71uC07RHxNT+HP9O9bivDSPldX2n2svpfUj0H1Gy5svWAuuBlhfnXasXJ5ZbJ5YVWc/UDoMWr43C3/ALmSQeBI7hGn914VplGGmHR9JVtbW0rC+oibqTQtF3SxDaHMHK5tzs3kbtwB2DudvYW1y41HhSWM+vh+xFrxco7CCUXLmkEgggg2IOwg8xXC6aQArBaDsPdHhJkcP/sVEkjfAa1sfyseobyjk2qxKdscLHCMOHDVBaeDibyknldbc3efjVncMw6OngigiGrHCxsbBy6rRa55zy35ytO7qL2CpK2i/Cby/UkSreDzrHqREWgkwLspm3e3rv5F1r00DdpPMLeVTdH0uVuYR9fZtLJvEWQhp+43oOzs84erCBV70/cb0HZ2ecPVhAutW3i1/vtZjZbwiIpBQIiIAiIgCIiAIiIAoi9EhxdR9r+xepdUReiQ4uo+1/YvQGWyRxVQdlh+YFi9LQ9Rarrg84jWUyRxVQdlh+YFjNK49Raz/A85jXLaHnGPvF+YzMvFPo+B16IuJqfw5/pnLdI23IC0vRFxNT+HP9M5bzTt3nxKPpN4uqvtPtFN4proO9ERYosC8uJ4gyngmnk2RwRvkf4LWk2HSbW8a9SjPTnmDgaGOkae/rH3eP7mIhx8ryzyFTLG2d1cQori9vRx/wCFs5asWyEMTxB9RPNPIbyTyPkf4TnEkDo2ryoi7FGKikluMWSfoKzDwVbLRuPeVbNaMHknjBOzrZr/ALoU7KouFYi+mqIZ4zZ8EjJG9bXA2PQbW8atjhteyoginjN4542SM8FzQQD07bLnvdRacnXjXjuktvSvljqJtvLKwelERamSQshRsszr2rwMbcgc6yrRYW5lsmgKGtUlVfBYXS/l2nhWezBAen/jag7Ozzl6sIFXzT/xtQdnZ5y9WDC6Jb+LRBe8IiL3KBERAEREAREQBERAFEXokOLqPtf2L1LqiL0SHF1H2v7F6Ay2SOKqDssPzAsdpV4lrOqHzmJZHJHFVB2WH5gWP0pj1FrfBi85iXLKPnGPvF+YzMvFPo+B59EPE0Hvk/0pW/xtsAFoOhwXwin99n+lKkBRdK+V1fafaWRfgRXqCIixoCrRpTzB6cxWdzTeKnPpeLm1YydZw63l56iFPGesf9I4bU1ANpAzUh9+f3rD4idbqaVVolbr3K2mXO5lw2LtfwIlxLdE4REW9EQKedBmYeGoZKRx7+jfdg/uJCSPI/X/AHgoGW2aL8w+ksVgc42inPpebm1JCAHHoDww+IrEaatPpVnOK3raulfLKPSlLVkWZRF9RsJIA5VymMXJqMd7Mkeihi2l3NsC9q+WMAAA5F9Lotjaq2oKnx49P82EGctZ5ID0/wDG1B2dnnL1YMKven/jeg7Ozzl6sIFsNv4tfzieD3hERe5QIiIAiIgCIiAIiIAoi9EhxdR9r+xepdWpaTsl/wClcOfA0gTxOE1M4mw4VoI1HdDmuc3ouDyIDC5I4qoOyw/MC8OlDiWt8CPziNaTo6z+aInDcR1oRC9zI5JARwLr7YZeZt72PJfbstbdNJcjXYJWOaQ5ro4y1zSHNI4ePaCNhXNqtpVttIwVRbHNNPg/CMsqinSeOY69C49SIeiSf6QrfVoWhNwODM6J5gf3gfrW+rFaV8tq+0+0sg/BXQERLLHF5C2nvMGtLT0LDsjHpiYA+3cC2MHpDdY/thRJZW/kpI3G7o2OJ5SxpPxhfBw2H+xi/hM+5bZYd0NOzoRoxpZxx1t76iNOi5POSodlwrdnCqf+wi/hM+5cHB6b3PD/AAY/uU7+rYfZP8XyLPo75yoq5CtucEpfc0H8CP8ACgy9SE29K05/wIvwq6PdXGTwqTz0/Ip9H9Zi8gZg9P4bTTk60urwU3KeGZ3rievY79oLcaan1Rt3nf0dC6cNwqGBto42R3NyI2NY29rXsBvsBtXtVljo2NOo7iUcNvwY+in8Ss6mVqhERZs8iAtP3G9B2dnnD1YQKvOns+q9F7wwf89ysMFkbOWtST9b7WWS3hERSi0IiIAiIgCIiAIiIAiIgNMz5osoMWGu+8FUBZtXEBrEDc2QbngeIjkIUVVugXG4mvigqoZYHnawTSwhwvca7CNXkB3lWIRUaT3grpQ6Hs0Qs1IagQsuXcHHXSRt1jvNm7L7B5F6O5Vmz3a7/iFQrBovN0abeXFdRXLK+9yXNfu7/qFR9y57kOavdw+H1P4VYFFTkKXorqGWV+7juaPd7Ph1V+Fc9xnM/u+P4dV/gVgEVeRp+iuoZZX/ALiuZfd8Xw2r/lp3Esye74PhlZ/LVgEVeSp+iuoZZX7uHZj93wfC6z+WncLzB7vp/hNX/LVgUTk4cy6hllfu4Pj/AOkKf4RV/wAtfQ0D49+kYP49X+BT+iu1Y8xQgIaCMd/SMH8er/Ah0DY4d+Iw/wAarP8A2qfUVcIEB0fod8QM8T562nLGvaXlvDPk1Q651dZoF+sqfERVAREQBERAEREAREQBERAEREAREQBERAEREAREQBERAEREAREQBERAEREAREQBERAEREAREQBERAEREAREQBERAEREAREQBERAEREAREQBERAEREAREQBERAEREB//2Q==" id="387" name="Google Shape;387;p28"/>
          <p:cNvSpPr/>
          <p:nvPr/>
        </p:nvSpPr>
        <p:spPr>
          <a:xfrm>
            <a:off x="1677987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animalcrazekids.com/images/lock-security-icon.png" id="388" name="Google Shape;38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3171" y="3123507"/>
            <a:ext cx="640655" cy="64065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://www.bits4beats.it/wp-content/uploads/2010/07/chronometer.png" id="389" name="Google Shape;38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761163">
            <a:off x="7240085" y="3310416"/>
            <a:ext cx="760412" cy="760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D18200_" id="390" name="Google Shape;3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5" y="4418013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/>
        </p:nvSpPr>
        <p:spPr>
          <a:xfrm>
            <a:off x="4365625" y="4508500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401" name="Google Shape;4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(4)</a:t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5927725" y="174148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405" name="Google Shape;4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525" y="2503488"/>
            <a:ext cx="914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D18200_" id="406" name="Google Shape;4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5" y="4418013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9"/>
          <p:cNvSpPr txBox="1"/>
          <p:nvPr/>
        </p:nvSpPr>
        <p:spPr>
          <a:xfrm>
            <a:off x="4365625" y="4508500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1962883" y="1988403"/>
            <a:ext cx="38267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commits his changes</a:t>
            </a:r>
            <a:b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and unlocks the file.</a:t>
            </a:r>
            <a:endParaRPr/>
          </a:p>
        </p:txBody>
      </p:sp>
      <p:cxnSp>
        <p:nvCxnSpPr>
          <p:cNvPr id="409" name="Google Shape;409;p29"/>
          <p:cNvCxnSpPr/>
          <p:nvPr/>
        </p:nvCxnSpPr>
        <p:spPr>
          <a:xfrm flipH="1">
            <a:off x="4725988" y="3722689"/>
            <a:ext cx="1905000" cy="695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0" name="Google Shape;410;p29"/>
          <p:cNvSpPr txBox="1"/>
          <p:nvPr/>
        </p:nvSpPr>
        <p:spPr>
          <a:xfrm>
            <a:off x="5014292" y="3644901"/>
            <a:ext cx="12239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411" name="Google Shape;4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BD18200_" id="412" name="Google Shape;41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3725" y="3646488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 txBox="1"/>
          <p:nvPr/>
        </p:nvSpPr>
        <p:spPr>
          <a:xfrm>
            <a:off x="6310312" y="2565400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8502449" y="3828256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231605" lvl="1" marL="60949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A software engineering discipline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Consists of techniques, practices and tools for working on shared source code and files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Mechanisms for management, control and tracking the changes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Defines the process of </a:t>
            </a:r>
            <a:r>
              <a:rPr lang="en-US" sz="2800">
                <a:solidFill>
                  <a:srgbClr val="F3CC5F"/>
                </a:solidFill>
              </a:rPr>
              <a:t>change management</a:t>
            </a:r>
            <a:endParaRPr sz="2800"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Keeps track of what is happening in the project over the time</a:t>
            </a:r>
            <a:endParaRPr sz="2800"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Solves conflicts in the changes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Helps in evaluation</a:t>
            </a:r>
            <a:endParaRPr/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3CC5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3CC5F"/>
                </a:solidFill>
              </a:rPr>
              <a:t>Version Control </a:t>
            </a:r>
            <a:endParaRPr sz="4000">
              <a:solidFill>
                <a:srgbClr val="ECE9E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426" name="Google Shape;4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(5)</a:t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5927725" y="174148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430" name="Google Shape;4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525" y="2503488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0"/>
          <p:cNvSpPr txBox="1"/>
          <p:nvPr/>
        </p:nvSpPr>
        <p:spPr>
          <a:xfrm>
            <a:off x="1976438" y="1572904"/>
            <a:ext cx="3470275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Now Alice can take the modified file and lock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edits her local copy of the file.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432" name="Google Shape;43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BD18200_" id="433" name="Google Shape;4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8012" y="3646488"/>
            <a:ext cx="9144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30"/>
          <p:cNvCxnSpPr>
            <a:stCxn id="430" idx="2"/>
            <a:endCxn id="433" idx="0"/>
          </p:cNvCxnSpPr>
          <p:nvPr/>
        </p:nvCxnSpPr>
        <p:spPr>
          <a:xfrm rot="-5400000">
            <a:off x="7649425" y="2686788"/>
            <a:ext cx="76200" cy="1995600"/>
          </a:xfrm>
          <a:prstGeom prst="curvedConnector5">
            <a:avLst>
              <a:gd fmla="val -299999" name="adj1"/>
              <a:gd fmla="val 49997" name="adj2"/>
              <a:gd fmla="val 400001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0"/>
          <p:cNvSpPr txBox="1"/>
          <p:nvPr/>
        </p:nvSpPr>
        <p:spPr>
          <a:xfrm>
            <a:off x="7691908" y="2996952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6310312" y="2565400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8269287" y="3716338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438" name="Google Shape;438;p30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animalcrazekids.com/images/lock-security-icon.png" id="440" name="Google Shape;44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3171" y="3123507"/>
            <a:ext cx="640655" cy="64065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41" name="Google Shape;441;p30"/>
          <p:cNvSpPr txBox="1"/>
          <p:nvPr/>
        </p:nvSpPr>
        <p:spPr>
          <a:xfrm>
            <a:off x="7213029" y="4877832"/>
            <a:ext cx="153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Edit)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442" name="Google Shape;4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5" y="4418013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0"/>
          <p:cNvSpPr txBox="1"/>
          <p:nvPr/>
        </p:nvSpPr>
        <p:spPr>
          <a:xfrm>
            <a:off x="4365625" y="4508500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pic>
        <p:nvPicPr>
          <p:cNvPr id="444" name="Google Shape;44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453" name="Google Shape;4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3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(6)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5927725" y="174148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457" name="Google Shape;45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812" y="2492375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2029078" y="1847671"/>
            <a:ext cx="31509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finishes, commits her changes and unlocks the file.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459" name="Google Shape;45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BD18200_" id="460" name="Google Shape;4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0" y="3644900"/>
            <a:ext cx="9144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31"/>
          <p:cNvCxnSpPr>
            <a:stCxn id="457" idx="2"/>
            <a:endCxn id="460" idx="0"/>
          </p:cNvCxnSpPr>
          <p:nvPr/>
        </p:nvCxnSpPr>
        <p:spPr>
          <a:xfrm rot="-5400000">
            <a:off x="7674812" y="2674175"/>
            <a:ext cx="66600" cy="2008200"/>
          </a:xfrm>
          <a:prstGeom prst="curvedConnector5">
            <a:avLst>
              <a:gd fmla="val -343244" name="adj1"/>
              <a:gd fmla="val 50000" name="adj2"/>
              <a:gd fmla="val 443355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2" name="Google Shape;462;p31"/>
          <p:cNvSpPr txBox="1"/>
          <p:nvPr/>
        </p:nvSpPr>
        <p:spPr>
          <a:xfrm>
            <a:off x="7691908" y="2996952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6374251" y="2565401"/>
            <a:ext cx="647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464" name="Google Shape;464;p31"/>
          <p:cNvSpPr txBox="1"/>
          <p:nvPr/>
        </p:nvSpPr>
        <p:spPr>
          <a:xfrm>
            <a:off x="8382439" y="3716339"/>
            <a:ext cx="647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D18200_" id="467" name="Google Shape;4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5" y="4418013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1"/>
          <p:cNvSpPr txBox="1"/>
          <p:nvPr/>
        </p:nvSpPr>
        <p:spPr>
          <a:xfrm>
            <a:off x="4365625" y="4508500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478" name="Google Shape;4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941889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3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Lock-Modify-Unlock Model (7)</a:t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5927725" y="174148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482" name="Google Shape;4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812" y="2492375"/>
            <a:ext cx="914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D18200_" id="483" name="Google Shape;4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625" y="4437063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2"/>
          <p:cNvSpPr txBox="1"/>
          <p:nvPr/>
        </p:nvSpPr>
        <p:spPr>
          <a:xfrm>
            <a:off x="4493064" y="4508501"/>
            <a:ext cx="647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2014537" y="1847671"/>
            <a:ext cx="34702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updates the changes from the repository.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486" name="Google Shape;48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5" y="425608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BD18200_" id="487" name="Google Shape;4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0" y="36449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2"/>
          <p:cNvSpPr txBox="1"/>
          <p:nvPr/>
        </p:nvSpPr>
        <p:spPr>
          <a:xfrm>
            <a:off x="6374251" y="2565401"/>
            <a:ext cx="647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489" name="Google Shape;489;p32"/>
          <p:cNvSpPr txBox="1"/>
          <p:nvPr/>
        </p:nvSpPr>
        <p:spPr>
          <a:xfrm>
            <a:off x="8382439" y="3716339"/>
            <a:ext cx="647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cxnSp>
        <p:nvCxnSpPr>
          <p:cNvPr id="490" name="Google Shape;490;p32"/>
          <p:cNvCxnSpPr/>
          <p:nvPr/>
        </p:nvCxnSpPr>
        <p:spPr>
          <a:xfrm flipH="1">
            <a:off x="4784726" y="3722689"/>
            <a:ext cx="1905000" cy="695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2"/>
          <p:cNvSpPr txBox="1"/>
          <p:nvPr/>
        </p:nvSpPr>
        <p:spPr>
          <a:xfrm>
            <a:off x="5157787" y="3645024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3070226" y="6056313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8758238" y="576519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12" y="1727841"/>
            <a:ext cx="1246446" cy="1400174"/>
          </a:xfrm>
          <a:prstGeom prst="roundRect">
            <a:avLst>
              <a:gd fmla="val 24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idx="4294967295" type="ctrTitle"/>
          </p:nvPr>
        </p:nvSpPr>
        <p:spPr>
          <a:xfrm>
            <a:off x="2062866" y="622834"/>
            <a:ext cx="8070146" cy="234315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b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"Copy-Modify-Merge" Model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Figure 5Workflow in a VCS utilizing optimistic versioning" id="504" name="Google Shape;5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006" y="3094578"/>
            <a:ext cx="4615854" cy="3214742"/>
          </a:xfrm>
          <a:prstGeom prst="roundRect">
            <a:avLst>
              <a:gd fmla="val 35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513" name="Google Shape;5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3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(1)</a:t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34"/>
          <p:cNvGrpSpPr/>
          <p:nvPr/>
        </p:nvGrpSpPr>
        <p:grpSpPr>
          <a:xfrm>
            <a:off x="5942012" y="2383476"/>
            <a:ext cx="914400" cy="1219200"/>
            <a:chOff x="2400" y="1488"/>
            <a:chExt cx="576" cy="768"/>
          </a:xfrm>
        </p:grpSpPr>
        <p:pic>
          <p:nvPicPr>
            <p:cNvPr descr="BD18200_" id="518" name="Google Shape;51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34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520" name="Google Shape;520;p34"/>
          <p:cNvGrpSpPr/>
          <p:nvPr/>
        </p:nvGrpSpPr>
        <p:grpSpPr>
          <a:xfrm>
            <a:off x="4037012" y="4284353"/>
            <a:ext cx="969962" cy="1219200"/>
            <a:chOff x="2400" y="1488"/>
            <a:chExt cx="576" cy="768"/>
          </a:xfrm>
        </p:grpSpPr>
        <p:pic>
          <p:nvPicPr>
            <p:cNvPr descr="BD18200_" id="521" name="Google Shape;521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34"/>
            <p:cNvSpPr txBox="1"/>
            <p:nvPr/>
          </p:nvSpPr>
          <p:spPr>
            <a:xfrm>
              <a:off x="2564" y="1632"/>
              <a:ext cx="2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523" name="Google Shape;523;p34"/>
          <p:cNvSpPr txBox="1"/>
          <p:nvPr/>
        </p:nvSpPr>
        <p:spPr>
          <a:xfrm>
            <a:off x="2139134" y="1309048"/>
            <a:ext cx="250747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and Alice check-out a file A.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The check-out is done without locking.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34"/>
          <p:cNvCxnSpPr>
            <a:stCxn id="518" idx="2"/>
            <a:endCxn id="521" idx="0"/>
          </p:cNvCxnSpPr>
          <p:nvPr/>
        </p:nvCxnSpPr>
        <p:spPr>
          <a:xfrm rot="5400000">
            <a:off x="5119862" y="3004926"/>
            <a:ext cx="681600" cy="18771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MCj03871500000[1]" id="525" name="Google Shape;52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526" name="Google Shape;526;p34"/>
          <p:cNvGrpSpPr/>
          <p:nvPr/>
        </p:nvGrpSpPr>
        <p:grpSpPr>
          <a:xfrm>
            <a:off x="7923212" y="3512828"/>
            <a:ext cx="914400" cy="1219200"/>
            <a:chOff x="2400" y="1488"/>
            <a:chExt cx="576" cy="768"/>
          </a:xfrm>
        </p:grpSpPr>
        <p:pic>
          <p:nvPicPr>
            <p:cNvPr descr="BD18200_" id="527" name="Google Shape;52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8" name="Google Shape;528;p34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cxnSp>
        <p:nvCxnSpPr>
          <p:cNvPr id="529" name="Google Shape;529;p34"/>
          <p:cNvCxnSpPr>
            <a:stCxn id="518" idx="2"/>
            <a:endCxn id="527" idx="0"/>
          </p:cNvCxnSpPr>
          <p:nvPr/>
        </p:nvCxnSpPr>
        <p:spPr>
          <a:xfrm rot="-5400000">
            <a:off x="7344962" y="2567226"/>
            <a:ext cx="89700" cy="1981200"/>
          </a:xfrm>
          <a:prstGeom prst="curvedConnector5">
            <a:avLst>
              <a:gd fmla="val -254850" name="adj1"/>
              <a:gd fmla="val 50000" name="adj2"/>
              <a:gd fmla="val 355015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4"/>
          <p:cNvSpPr txBox="1"/>
          <p:nvPr/>
        </p:nvSpPr>
        <p:spPr>
          <a:xfrm>
            <a:off x="4724400" y="3511241"/>
            <a:ext cx="1439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Check-out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7244357" y="2863293"/>
            <a:ext cx="14398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Check-out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4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svn.apache.org/repos/asf/subversion/trunk/notes/logo/256-colour/subversion_logo-384x332.png" id="534" name="Google Shape;53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12" y="1778299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543" name="Google Shape;5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5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545" name="Google Shape;5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46" name="Google Shape;546;p35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3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(2)</a:t>
            </a:r>
            <a:endParaRPr/>
          </a:p>
        </p:txBody>
      </p:sp>
      <p:sp>
        <p:nvSpPr>
          <p:cNvPr id="550" name="Google Shape;550;p35"/>
          <p:cNvSpPr txBox="1"/>
          <p:nvPr/>
        </p:nvSpPr>
        <p:spPr>
          <a:xfrm>
            <a:off x="2166287" y="1371600"/>
            <a:ext cx="209932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Both of them edit the local copies of the file (in the same time).</a:t>
            </a:r>
            <a:endParaRPr/>
          </a:p>
        </p:txBody>
      </p:sp>
      <p:pic>
        <p:nvPicPr>
          <p:cNvPr descr="BD18200_" id="551" name="Google Shape;55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364" y="3505200"/>
            <a:ext cx="99844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5"/>
          <p:cNvSpPr txBox="1"/>
          <p:nvPr/>
        </p:nvSpPr>
        <p:spPr>
          <a:xfrm>
            <a:off x="7983516" y="35941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4406751" y="5495925"/>
            <a:ext cx="153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Edit)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6926224" y="4715852"/>
            <a:ext cx="153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Edit)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35"/>
          <p:cNvGrpSpPr/>
          <p:nvPr/>
        </p:nvGrpSpPr>
        <p:grpSpPr>
          <a:xfrm>
            <a:off x="5942012" y="2383476"/>
            <a:ext cx="914400" cy="1219200"/>
            <a:chOff x="2400" y="1488"/>
            <a:chExt cx="576" cy="768"/>
          </a:xfrm>
        </p:grpSpPr>
        <p:pic>
          <p:nvPicPr>
            <p:cNvPr descr="BD18200_" id="556" name="Google Shape;556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p35"/>
            <p:cNvSpPr txBox="1"/>
            <p:nvPr/>
          </p:nvSpPr>
          <p:spPr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pic>
        <p:nvPicPr>
          <p:cNvPr descr="BD18200_" id="558" name="Google Shape;55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0165" y="42672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5"/>
          <p:cNvSpPr txBox="1"/>
          <p:nvPr/>
        </p:nvSpPr>
        <p:spPr>
          <a:xfrm>
            <a:off x="4130013" y="4368716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vn.apache.org/repos/asf/subversion/trunk/notes/logo/256-colour/subversion_logo-384x332.png" id="560" name="Google Shape;56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76810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569" name="Google Shape;5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6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571" name="Google Shape;5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72" name="Google Shape;572;p36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3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(3)</a:t>
            </a:r>
            <a:endParaRPr/>
          </a:p>
        </p:txBody>
      </p:sp>
      <p:pic>
        <p:nvPicPr>
          <p:cNvPr descr="BD18200_" id="576" name="Google Shape;57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5165" y="2389496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6"/>
          <p:cNvSpPr txBox="1"/>
          <p:nvPr/>
        </p:nvSpPr>
        <p:spPr>
          <a:xfrm>
            <a:off x="5945166" y="25654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578" name="Google Shape;5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0165" y="42672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6"/>
          <p:cNvSpPr txBox="1"/>
          <p:nvPr/>
        </p:nvSpPr>
        <p:spPr>
          <a:xfrm>
            <a:off x="4130013" y="4368716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2148274" y="1744175"/>
            <a:ext cx="22684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commits her changes to the repository.</a:t>
            </a:r>
            <a:endParaRPr/>
          </a:p>
        </p:txBody>
      </p:sp>
      <p:cxnSp>
        <p:nvCxnSpPr>
          <p:cNvPr id="581" name="Google Shape;581;p36"/>
          <p:cNvCxnSpPr>
            <a:stCxn id="582" idx="0"/>
            <a:endCxn id="576" idx="2"/>
          </p:cNvCxnSpPr>
          <p:nvPr/>
        </p:nvCxnSpPr>
        <p:spPr>
          <a:xfrm rot="5400000">
            <a:off x="7362236" y="2545350"/>
            <a:ext cx="103500" cy="2023200"/>
          </a:xfrm>
          <a:prstGeom prst="curvedConnector5">
            <a:avLst>
              <a:gd fmla="val -220870" name="adj1"/>
              <a:gd fmla="val 51038" name="adj2"/>
              <a:gd fmla="val 320865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36"/>
          <p:cNvSpPr txBox="1"/>
          <p:nvPr/>
        </p:nvSpPr>
        <p:spPr>
          <a:xfrm>
            <a:off x="7415190" y="2630488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/>
          </a:p>
        </p:txBody>
      </p:sp>
      <p:pic>
        <p:nvPicPr>
          <p:cNvPr descr="BD18200_" id="582" name="Google Shape;58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6364" y="3505200"/>
            <a:ext cx="99844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6"/>
          <p:cNvSpPr txBox="1"/>
          <p:nvPr/>
        </p:nvSpPr>
        <p:spPr>
          <a:xfrm>
            <a:off x="7983516" y="35941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vn.apache.org/repos/asf/subversion/trunk/notes/logo/256-colour/subversion_logo-384x332.png" id="585" name="Google Shape;585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68526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3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(4)</a:t>
            </a:r>
            <a:endParaRPr/>
          </a:p>
        </p:txBody>
      </p:sp>
      <p:sp>
        <p:nvSpPr>
          <p:cNvPr id="596" name="Google Shape;596;p37"/>
          <p:cNvSpPr txBox="1"/>
          <p:nvPr/>
        </p:nvSpPr>
        <p:spPr>
          <a:xfrm>
            <a:off x="2148107" y="1537648"/>
            <a:ext cx="2443090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tries to commit his changes.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 conflict occurs.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" name="Google Shape;597;p37"/>
          <p:cNvCxnSpPr>
            <a:stCxn id="598" idx="0"/>
            <a:endCxn id="599" idx="2"/>
          </p:cNvCxnSpPr>
          <p:nvPr/>
        </p:nvCxnSpPr>
        <p:spPr>
          <a:xfrm rot="-5400000">
            <a:off x="5120615" y="2985450"/>
            <a:ext cx="658500" cy="190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7"/>
          <p:cNvSpPr txBox="1"/>
          <p:nvPr/>
        </p:nvSpPr>
        <p:spPr>
          <a:xfrm>
            <a:off x="4573565" y="3394721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/>
          </a:p>
        </p:txBody>
      </p:sp>
      <p:grpSp>
        <p:nvGrpSpPr>
          <p:cNvPr id="601" name="Google Shape;601;p37"/>
          <p:cNvGrpSpPr/>
          <p:nvPr/>
        </p:nvGrpSpPr>
        <p:grpSpPr>
          <a:xfrm>
            <a:off x="5183165" y="3733800"/>
            <a:ext cx="685800" cy="457200"/>
            <a:chOff x="2160" y="2304"/>
            <a:chExt cx="432" cy="288"/>
          </a:xfrm>
        </p:grpSpPr>
        <p:cxnSp>
          <p:nvCxnSpPr>
            <p:cNvPr id="602" name="Google Shape;602;p37"/>
            <p:cNvCxnSpPr/>
            <p:nvPr/>
          </p:nvCxnSpPr>
          <p:spPr>
            <a:xfrm>
              <a:off x="2160" y="2304"/>
              <a:ext cx="432" cy="240"/>
            </a:xfrm>
            <a:prstGeom prst="straightConnector1">
              <a:avLst/>
            </a:prstGeom>
            <a:noFill/>
            <a:ln cap="flat" cmpd="sng" w="76200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37"/>
            <p:cNvCxnSpPr/>
            <p:nvPr/>
          </p:nvCxnSpPr>
          <p:spPr>
            <a:xfrm flipH="1">
              <a:off x="2208" y="2304"/>
              <a:ext cx="288" cy="288"/>
            </a:xfrm>
            <a:prstGeom prst="straightConnector1">
              <a:avLst/>
            </a:prstGeom>
            <a:noFill/>
            <a:ln cap="flat" cmpd="sng" w="76200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37"/>
          <p:cNvSpPr txBox="1"/>
          <p:nvPr/>
        </p:nvSpPr>
        <p:spPr>
          <a:xfrm>
            <a:off x="8111707" y="34290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4295356" y="4357688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4421165" y="5449669"/>
            <a:ext cx="127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Conflict)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4114760000[1]" id="607" name="Google Shape;6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7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609" name="Google Shape;6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10" name="Google Shape;610;p37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D18200_" id="599" name="Google Shape;59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5165" y="2389496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7"/>
          <p:cNvSpPr txBox="1"/>
          <p:nvPr/>
        </p:nvSpPr>
        <p:spPr>
          <a:xfrm>
            <a:off x="5945166" y="25654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598" name="Google Shape;59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0165" y="42672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7"/>
          <p:cNvSpPr txBox="1"/>
          <p:nvPr/>
        </p:nvSpPr>
        <p:spPr>
          <a:xfrm>
            <a:off x="4130013" y="4368716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614" name="Google Shape;61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6364" y="3505200"/>
            <a:ext cx="99844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7"/>
          <p:cNvSpPr txBox="1"/>
          <p:nvPr/>
        </p:nvSpPr>
        <p:spPr>
          <a:xfrm>
            <a:off x="7983516" y="35941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vn.apache.org/repos/asf/subversion/trunk/notes/logo/256-colour/subversion_logo-384x332.png" id="616" name="Google Shape;61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75575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625" name="Google Shape;6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D18200_" id="626" name="Google Shape;62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0165" y="42672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8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628" name="Google Shape;62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29" name="Google Shape;629;p38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D18200_" id="631" name="Google Shape;63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6364" y="3505200"/>
            <a:ext cx="99844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8"/>
          <p:cNvSpPr txBox="1"/>
          <p:nvPr/>
        </p:nvSpPr>
        <p:spPr>
          <a:xfrm>
            <a:off x="7983516" y="35941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3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(5)</a:t>
            </a:r>
            <a:endParaRPr/>
          </a:p>
        </p:txBody>
      </p:sp>
      <p:sp>
        <p:nvSpPr>
          <p:cNvPr id="635" name="Google Shape;635;p38"/>
          <p:cNvSpPr txBox="1"/>
          <p:nvPr/>
        </p:nvSpPr>
        <p:spPr>
          <a:xfrm>
            <a:off x="2132012" y="1066800"/>
            <a:ext cx="304800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updates his changes with the ones from the repository.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The changes merge into his local copy.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 merge conflict can occur.</a:t>
            </a:r>
            <a:endParaRPr/>
          </a:p>
        </p:txBody>
      </p:sp>
      <p:sp>
        <p:nvSpPr>
          <p:cNvPr id="636" name="Google Shape;636;p38"/>
          <p:cNvSpPr txBox="1"/>
          <p:nvPr/>
        </p:nvSpPr>
        <p:spPr>
          <a:xfrm rot="-327827">
            <a:off x="4766054" y="3523809"/>
            <a:ext cx="1871663" cy="69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(with merge)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8"/>
          <p:cNvSpPr txBox="1"/>
          <p:nvPr/>
        </p:nvSpPr>
        <p:spPr>
          <a:xfrm>
            <a:off x="4141648" y="4333279"/>
            <a:ext cx="647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8" name="Google Shape;638;p38"/>
          <p:cNvCxnSpPr/>
          <p:nvPr/>
        </p:nvCxnSpPr>
        <p:spPr>
          <a:xfrm flipH="1">
            <a:off x="4564442" y="3560321"/>
            <a:ext cx="1905000" cy="695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38"/>
          <p:cNvSpPr txBox="1"/>
          <p:nvPr/>
        </p:nvSpPr>
        <p:spPr>
          <a:xfrm>
            <a:off x="4506348" y="5449669"/>
            <a:ext cx="10464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Merge)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640" name="Google Shape;64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165" y="2389496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8"/>
          <p:cNvSpPr txBox="1"/>
          <p:nvPr/>
        </p:nvSpPr>
        <p:spPr>
          <a:xfrm>
            <a:off x="5945166" y="25654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vn.apache.org/repos/asf/subversion/trunk/notes/logo/256-colour/subversion_logo-384x332.png" id="642" name="Google Shape;642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75575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4114760000[1]" id="652" name="Google Shape;6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871500000[1]" id="653" name="Google Shape;6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54" name="Google Shape;654;p39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9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D18200_" id="656" name="Google Shape;65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364" y="3505200"/>
            <a:ext cx="99844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9"/>
          <p:cNvSpPr txBox="1"/>
          <p:nvPr/>
        </p:nvSpPr>
        <p:spPr>
          <a:xfrm>
            <a:off x="7983516" y="3594100"/>
            <a:ext cx="647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(6)</a:t>
            </a:r>
            <a:endParaRPr/>
          </a:p>
        </p:txBody>
      </p:sp>
      <p:pic>
        <p:nvPicPr>
          <p:cNvPr descr="BD18200_" id="660" name="Google Shape;66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0475" y="2403144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/>
        </p:nvSpPr>
        <p:spPr>
          <a:xfrm>
            <a:off x="2132012" y="1054656"/>
            <a:ext cx="2684965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commits the merged changes to the repository.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 common version with the changes of Bob and Alice is inserted.</a:t>
            </a:r>
            <a:endParaRPr/>
          </a:p>
        </p:txBody>
      </p:sp>
      <p:cxnSp>
        <p:nvCxnSpPr>
          <p:cNvPr id="662" name="Google Shape;662;p39"/>
          <p:cNvCxnSpPr>
            <a:stCxn id="663" idx="0"/>
            <a:endCxn id="660" idx="2"/>
          </p:cNvCxnSpPr>
          <p:nvPr/>
        </p:nvCxnSpPr>
        <p:spPr>
          <a:xfrm rot="-5400000">
            <a:off x="5124965" y="2994600"/>
            <a:ext cx="645000" cy="1900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39"/>
          <p:cNvSpPr txBox="1"/>
          <p:nvPr/>
        </p:nvSpPr>
        <p:spPr>
          <a:xfrm>
            <a:off x="4878365" y="3519488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/>
          </a:p>
        </p:txBody>
      </p:sp>
      <p:sp>
        <p:nvSpPr>
          <p:cNvPr id="665" name="Google Shape;665;p39"/>
          <p:cNvSpPr txBox="1"/>
          <p:nvPr/>
        </p:nvSpPr>
        <p:spPr>
          <a:xfrm>
            <a:off x="6059421" y="2461882"/>
            <a:ext cx="647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663" name="Google Shape;66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0165" y="42672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/>
          <p:nvPr/>
        </p:nvSpPr>
        <p:spPr>
          <a:xfrm>
            <a:off x="4141648" y="4333279"/>
            <a:ext cx="647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vn.apache.org/repos/asf/subversion/trunk/notes/logo/256-colour/subversion_logo-384x332.png" id="667" name="Google Shape;66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812" y="1775575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5385204" y="5271685"/>
            <a:ext cx="1367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/>
          </a:p>
        </p:txBody>
      </p:sp>
      <p:sp>
        <p:nvSpPr>
          <p:cNvPr id="70" name="Google Shape;70;p4"/>
          <p:cNvSpPr txBox="1"/>
          <p:nvPr/>
        </p:nvSpPr>
        <p:spPr>
          <a:xfrm>
            <a:off x="6956105" y="4500736"/>
            <a:ext cx="89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3925785" y="3726725"/>
            <a:ext cx="9336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Scripts,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3935551" y="2436411"/>
            <a:ext cx="10475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Data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5612799" y="1692425"/>
            <a:ext cx="10983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Final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6567159" y="2560235"/>
            <a:ext cx="1519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4878253" y="6167735"/>
            <a:ext cx="2457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8160424" y="4662086"/>
            <a:ext cx="1210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2894012" y="4662086"/>
            <a:ext cx="9525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665412" y="2291949"/>
            <a:ext cx="12550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7996174" y="2129135"/>
            <a:ext cx="14510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5426075" y="964096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5104123" y="3309760"/>
            <a:ext cx="18519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Software Development Lifecycle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676" name="Google Shape;6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4886266"/>
            <a:ext cx="1524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871500000[1]" id="677" name="Google Shape;6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612" y="4122428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78" name="Google Shape;678;p40"/>
          <p:cNvSpPr txBox="1"/>
          <p:nvPr/>
        </p:nvSpPr>
        <p:spPr>
          <a:xfrm>
            <a:off x="2779713" y="60006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8467725" y="5631534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0"/>
          <p:cNvSpPr/>
          <p:nvPr/>
        </p:nvSpPr>
        <p:spPr>
          <a:xfrm>
            <a:off x="5637212" y="1607828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4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The Copy-Modify-Merge Model (7)</a:t>
            </a:r>
            <a:endParaRPr/>
          </a:p>
        </p:txBody>
      </p:sp>
      <p:sp>
        <p:nvSpPr>
          <p:cNvPr id="683" name="Google Shape;683;p40"/>
          <p:cNvSpPr txBox="1"/>
          <p:nvPr/>
        </p:nvSpPr>
        <p:spPr>
          <a:xfrm>
            <a:off x="2136701" y="1054656"/>
            <a:ext cx="3119511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updates the changes from the repository.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She gets the common version with both changes from Bob and Alice.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4" name="Google Shape;684;p40"/>
          <p:cNvCxnSpPr>
            <a:stCxn id="685" idx="2"/>
            <a:endCxn id="686" idx="0"/>
          </p:cNvCxnSpPr>
          <p:nvPr/>
        </p:nvCxnSpPr>
        <p:spPr>
          <a:xfrm rot="-5400000">
            <a:off x="7253576" y="2420844"/>
            <a:ext cx="345600" cy="2057400"/>
          </a:xfrm>
          <a:prstGeom prst="curvedConnector5">
            <a:avLst>
              <a:gd fmla="val -66146" name="adj1"/>
              <a:gd fmla="val 50000" name="adj2"/>
              <a:gd fmla="val 166187" name="adj3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40"/>
          <p:cNvSpPr txBox="1"/>
          <p:nvPr/>
        </p:nvSpPr>
        <p:spPr>
          <a:xfrm>
            <a:off x="7392965" y="2659679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685" name="Google Shape;68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0476" y="2403144"/>
            <a:ext cx="914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D18200_" id="686" name="Google Shape;68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876" y="32766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40"/>
          <p:cNvSpPr txBox="1"/>
          <p:nvPr/>
        </p:nvSpPr>
        <p:spPr>
          <a:xfrm>
            <a:off x="6059422" y="2461882"/>
            <a:ext cx="647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0"/>
          <p:cNvSpPr txBox="1"/>
          <p:nvPr/>
        </p:nvSpPr>
        <p:spPr>
          <a:xfrm>
            <a:off x="8119997" y="3327400"/>
            <a:ext cx="647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690" name="Google Shape;69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0165" y="4267200"/>
            <a:ext cx="914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0"/>
          <p:cNvSpPr txBox="1"/>
          <p:nvPr/>
        </p:nvSpPr>
        <p:spPr>
          <a:xfrm>
            <a:off x="4141648" y="4333279"/>
            <a:ext cx="647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vn.apache.org/repos/asf/subversion/trunk/notes/logo/256-colour/subversion_logo-384x332.png" id="692" name="Google Shape;69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12" y="1775575"/>
            <a:ext cx="1311495" cy="1133897"/>
          </a:xfrm>
          <a:prstGeom prst="roundRect">
            <a:avLst>
              <a:gd fmla="val 35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 txBox="1"/>
          <p:nvPr>
            <p:ph idx="4294967295" type="ctrTitle"/>
          </p:nvPr>
        </p:nvSpPr>
        <p:spPr>
          <a:xfrm>
            <a:off x="1979612" y="1601236"/>
            <a:ext cx="79248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  <a:endParaRPr/>
          </a:p>
        </p:txBody>
      </p:sp>
      <p:pic>
        <p:nvPicPr>
          <p:cNvPr descr="Distributed version control" id="698" name="Google Shape;698;p41"/>
          <p:cNvPicPr preferRelativeResize="0"/>
          <p:nvPr/>
        </p:nvPicPr>
        <p:blipFill rotWithShape="1">
          <a:blip r:embed="rId3">
            <a:alphaModFix/>
          </a:blip>
          <a:srcRect b="-3130" l="-2071" r="-2269" t="-1474"/>
          <a:stretch/>
        </p:blipFill>
        <p:spPr>
          <a:xfrm>
            <a:off x="3664598" y="2726636"/>
            <a:ext cx="4563414" cy="3521764"/>
          </a:xfrm>
          <a:prstGeom prst="roundRect">
            <a:avLst>
              <a:gd fmla="val 1320" name="adj"/>
            </a:avLst>
          </a:prstGeom>
          <a:solidFill>
            <a:srgbClr val="FFFFFF"/>
          </a:solidFill>
          <a:ln>
            <a:noFill/>
          </a:ln>
        </p:spPr>
      </p:pic>
      <p:pic>
        <p:nvPicPr>
          <p:cNvPr id="699" name="Google Shape;69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896" y="3659192"/>
            <a:ext cx="1626716" cy="1656652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  <p:pic>
        <p:nvPicPr>
          <p:cNvPr descr="http://www.selenic.com/mercurial/mercurial-logo.png" id="700" name="Google Shape;70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8612" y="3659192"/>
            <a:ext cx="1904376" cy="1656652"/>
          </a:xfrm>
          <a:prstGeom prst="roundRect">
            <a:avLst>
              <a:gd fmla="val 260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709" name="Google Shape;7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p4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(1)</a:t>
            </a:r>
            <a:endParaRPr/>
          </a:p>
        </p:txBody>
      </p:sp>
      <p:sp>
        <p:nvSpPr>
          <p:cNvPr id="712" name="Google Shape;712;p42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2"/>
          <p:cNvSpPr txBox="1"/>
          <p:nvPr/>
        </p:nvSpPr>
        <p:spPr>
          <a:xfrm>
            <a:off x="2052638" y="1143000"/>
            <a:ext cx="283606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and Alice clone the remote repository locally.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They both have the same files in their local repositories.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714" name="Google Shape;7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15" name="Google Shape;715;p42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42"/>
          <p:cNvCxnSpPr>
            <a:stCxn id="712" idx="3"/>
            <a:endCxn id="717" idx="1"/>
          </p:cNvCxnSpPr>
          <p:nvPr/>
        </p:nvCxnSpPr>
        <p:spPr>
          <a:xfrm rot="5400000">
            <a:off x="4771442" y="3304210"/>
            <a:ext cx="1752600" cy="108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42"/>
          <p:cNvCxnSpPr>
            <a:stCxn id="712" idx="3"/>
            <a:endCxn id="718" idx="1"/>
          </p:cNvCxnSpPr>
          <p:nvPr/>
        </p:nvCxnSpPr>
        <p:spPr>
          <a:xfrm flipH="1" rot="-5400000">
            <a:off x="5838242" y="3325210"/>
            <a:ext cx="1752600" cy="104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42"/>
          <p:cNvSpPr txBox="1"/>
          <p:nvPr/>
        </p:nvSpPr>
        <p:spPr>
          <a:xfrm>
            <a:off x="6399212" y="3443288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2"/>
          <p:cNvSpPr txBox="1"/>
          <p:nvPr/>
        </p:nvSpPr>
        <p:spPr>
          <a:xfrm>
            <a:off x="4875212" y="3443288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3" name="Google Shape;723;p42"/>
          <p:cNvGrpSpPr/>
          <p:nvPr/>
        </p:nvGrpSpPr>
        <p:grpSpPr>
          <a:xfrm>
            <a:off x="6627812" y="2514600"/>
            <a:ext cx="659081" cy="857992"/>
            <a:chOff x="2400" y="1488"/>
            <a:chExt cx="576" cy="768"/>
          </a:xfrm>
        </p:grpSpPr>
        <p:pic>
          <p:nvPicPr>
            <p:cNvPr descr="BD18200_" id="724" name="Google Shape;724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p42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26" name="Google Shape;726;p42"/>
          <p:cNvGrpSpPr/>
          <p:nvPr/>
        </p:nvGrpSpPr>
        <p:grpSpPr>
          <a:xfrm>
            <a:off x="5359132" y="4322392"/>
            <a:ext cx="659081" cy="857992"/>
            <a:chOff x="2400" y="1488"/>
            <a:chExt cx="576" cy="768"/>
          </a:xfrm>
        </p:grpSpPr>
        <p:pic>
          <p:nvPicPr>
            <p:cNvPr descr="BD18200_" id="727" name="Google Shape;727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42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29" name="Google Shape;729;p42"/>
          <p:cNvGrpSpPr/>
          <p:nvPr/>
        </p:nvGrpSpPr>
        <p:grpSpPr>
          <a:xfrm>
            <a:off x="7492732" y="4320907"/>
            <a:ext cx="659081" cy="857992"/>
            <a:chOff x="2400" y="1488"/>
            <a:chExt cx="576" cy="768"/>
          </a:xfrm>
        </p:grpSpPr>
        <p:pic>
          <p:nvPicPr>
            <p:cNvPr descr="BD18200_" id="730" name="Google Shape;73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1" name="Google Shape;731;p42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pic>
        <p:nvPicPr>
          <p:cNvPr id="732" name="Google Shape;73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741" name="Google Shape;7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4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(2)</a:t>
            </a:r>
            <a:endParaRPr/>
          </a:p>
        </p:txBody>
      </p:sp>
      <p:sp>
        <p:nvSpPr>
          <p:cNvPr id="744" name="Google Shape;744;p43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3"/>
          <p:cNvSpPr txBox="1"/>
          <p:nvPr/>
        </p:nvSpPr>
        <p:spPr>
          <a:xfrm>
            <a:off x="2052638" y="1771471"/>
            <a:ext cx="28360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and Alice work locally on a certain file A.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746" name="Google Shape;7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47" name="Google Shape;747;p43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3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3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3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3"/>
          <p:cNvSpPr txBox="1"/>
          <p:nvPr/>
        </p:nvSpPr>
        <p:spPr>
          <a:xfrm>
            <a:off x="1979612" y="4355068"/>
            <a:ext cx="1390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Edit)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3"/>
          <p:cNvSpPr txBox="1"/>
          <p:nvPr/>
        </p:nvSpPr>
        <p:spPr>
          <a:xfrm>
            <a:off x="9056116" y="4186953"/>
            <a:ext cx="153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(Local Edit)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43"/>
          <p:cNvGrpSpPr/>
          <p:nvPr/>
        </p:nvGrpSpPr>
        <p:grpSpPr>
          <a:xfrm>
            <a:off x="6627812" y="2514600"/>
            <a:ext cx="659081" cy="857992"/>
            <a:chOff x="2400" y="1488"/>
            <a:chExt cx="576" cy="768"/>
          </a:xfrm>
        </p:grpSpPr>
        <p:pic>
          <p:nvPicPr>
            <p:cNvPr descr="BD18200_" id="754" name="Google Shape;754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5" name="Google Shape;755;p43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56" name="Google Shape;756;p43"/>
          <p:cNvGrpSpPr/>
          <p:nvPr/>
        </p:nvGrpSpPr>
        <p:grpSpPr>
          <a:xfrm>
            <a:off x="5359132" y="4322392"/>
            <a:ext cx="659081" cy="857992"/>
            <a:chOff x="2400" y="1488"/>
            <a:chExt cx="576" cy="768"/>
          </a:xfrm>
        </p:grpSpPr>
        <p:pic>
          <p:nvPicPr>
            <p:cNvPr descr="BD18200_" id="757" name="Google Shape;757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43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59" name="Google Shape;759;p43"/>
          <p:cNvGrpSpPr/>
          <p:nvPr/>
        </p:nvGrpSpPr>
        <p:grpSpPr>
          <a:xfrm>
            <a:off x="7492732" y="4320907"/>
            <a:ext cx="659081" cy="857992"/>
            <a:chOff x="2400" y="1488"/>
            <a:chExt cx="576" cy="768"/>
          </a:xfrm>
        </p:grpSpPr>
        <p:pic>
          <p:nvPicPr>
            <p:cNvPr descr="BD18200_" id="760" name="Google Shape;760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1" name="Google Shape;761;p43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62" name="Google Shape;762;p43"/>
          <p:cNvGrpSpPr/>
          <p:nvPr/>
        </p:nvGrpSpPr>
        <p:grpSpPr>
          <a:xfrm>
            <a:off x="3275012" y="4321628"/>
            <a:ext cx="659081" cy="857992"/>
            <a:chOff x="2400" y="1488"/>
            <a:chExt cx="576" cy="768"/>
          </a:xfrm>
        </p:grpSpPr>
        <p:pic>
          <p:nvPicPr>
            <p:cNvPr descr="BD18200_" id="763" name="Google Shape;763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43"/>
            <p:cNvSpPr txBox="1"/>
            <p:nvPr/>
          </p:nvSpPr>
          <p:spPr>
            <a:xfrm>
              <a:off x="244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765" name="Google Shape;765;p43"/>
          <p:cNvGrpSpPr/>
          <p:nvPr/>
        </p:nvGrpSpPr>
        <p:grpSpPr>
          <a:xfrm>
            <a:off x="8456918" y="4323608"/>
            <a:ext cx="725182" cy="857992"/>
            <a:chOff x="2400" y="1488"/>
            <a:chExt cx="576" cy="768"/>
          </a:xfrm>
        </p:grpSpPr>
        <p:pic>
          <p:nvPicPr>
            <p:cNvPr descr="BD18200_" id="766" name="Google Shape;766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43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pic>
        <p:nvPicPr>
          <p:cNvPr id="768" name="Google Shape;76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777" name="Google Shape;7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9" name="Google Shape;779;p4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(3)</a:t>
            </a:r>
            <a:endParaRPr/>
          </a:p>
        </p:txBody>
      </p:sp>
      <p:sp>
        <p:nvSpPr>
          <p:cNvPr id="780" name="Google Shape;780;p44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4"/>
          <p:cNvSpPr txBox="1"/>
          <p:nvPr/>
        </p:nvSpPr>
        <p:spPr>
          <a:xfrm>
            <a:off x="2052638" y="1401763"/>
            <a:ext cx="25939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and Alice commit locally the modified file A into their local repositories.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782" name="Google Shape;78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83" name="Google Shape;783;p44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4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4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787;p44"/>
          <p:cNvGrpSpPr/>
          <p:nvPr/>
        </p:nvGrpSpPr>
        <p:grpSpPr>
          <a:xfrm>
            <a:off x="6627812" y="2514600"/>
            <a:ext cx="659081" cy="857992"/>
            <a:chOff x="2400" y="1488"/>
            <a:chExt cx="576" cy="768"/>
          </a:xfrm>
        </p:grpSpPr>
        <p:pic>
          <p:nvPicPr>
            <p:cNvPr descr="BD18200_" id="788" name="Google Shape;788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9" name="Google Shape;789;p44"/>
            <p:cNvSpPr txBox="1"/>
            <p:nvPr/>
          </p:nvSpPr>
          <p:spPr>
            <a:xfrm>
              <a:off x="2512" y="1632"/>
              <a:ext cx="283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grpSp>
        <p:nvGrpSpPr>
          <p:cNvPr id="790" name="Google Shape;790;p44"/>
          <p:cNvGrpSpPr/>
          <p:nvPr/>
        </p:nvGrpSpPr>
        <p:grpSpPr>
          <a:xfrm>
            <a:off x="3275012" y="4321628"/>
            <a:ext cx="659081" cy="857992"/>
            <a:chOff x="2400" y="1488"/>
            <a:chExt cx="576" cy="768"/>
          </a:xfrm>
        </p:grpSpPr>
        <p:pic>
          <p:nvPicPr>
            <p:cNvPr descr="BD18200_" id="791" name="Google Shape;791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44"/>
            <p:cNvSpPr txBox="1"/>
            <p:nvPr/>
          </p:nvSpPr>
          <p:spPr>
            <a:xfrm>
              <a:off x="244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8456918" y="4323608"/>
            <a:ext cx="725182" cy="857992"/>
            <a:chOff x="2400" y="1488"/>
            <a:chExt cx="576" cy="768"/>
          </a:xfrm>
        </p:grpSpPr>
        <p:pic>
          <p:nvPicPr>
            <p:cNvPr descr="BD18200_" id="794" name="Google Shape;794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44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grpSp>
        <p:nvGrpSpPr>
          <p:cNvPr id="796" name="Google Shape;796;p44"/>
          <p:cNvGrpSpPr/>
          <p:nvPr/>
        </p:nvGrpSpPr>
        <p:grpSpPr>
          <a:xfrm>
            <a:off x="5223227" y="4319650"/>
            <a:ext cx="792728" cy="857992"/>
            <a:chOff x="2400" y="1488"/>
            <a:chExt cx="576" cy="768"/>
          </a:xfrm>
        </p:grpSpPr>
        <p:pic>
          <p:nvPicPr>
            <p:cNvPr descr="BD18200_" id="797" name="Google Shape;797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p44"/>
            <p:cNvSpPr txBox="1"/>
            <p:nvPr/>
          </p:nvSpPr>
          <p:spPr>
            <a:xfrm>
              <a:off x="2485" y="1632"/>
              <a:ext cx="379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799" name="Google Shape;799;p44"/>
          <p:cNvGrpSpPr/>
          <p:nvPr/>
        </p:nvGrpSpPr>
        <p:grpSpPr>
          <a:xfrm>
            <a:off x="7387892" y="4319650"/>
            <a:ext cx="725182" cy="857992"/>
            <a:chOff x="2400" y="1488"/>
            <a:chExt cx="576" cy="768"/>
          </a:xfrm>
        </p:grpSpPr>
        <p:pic>
          <p:nvPicPr>
            <p:cNvPr descr="BD18200_" id="800" name="Google Shape;800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Google Shape;801;p44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cxnSp>
        <p:nvCxnSpPr>
          <p:cNvPr id="802" name="Google Shape;802;p44"/>
          <p:cNvCxnSpPr>
            <a:stCxn id="791" idx="0"/>
            <a:endCxn id="785" idx="1"/>
          </p:cNvCxnSpPr>
          <p:nvPr/>
        </p:nvCxnSpPr>
        <p:spPr>
          <a:xfrm flipH="1" rot="-5400000">
            <a:off x="4152803" y="3773378"/>
            <a:ext cx="402900" cy="1499400"/>
          </a:xfrm>
          <a:prstGeom prst="curvedConnector3">
            <a:avLst>
              <a:gd fmla="val -56739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44"/>
          <p:cNvCxnSpPr>
            <a:stCxn id="794" idx="0"/>
            <a:endCxn id="786" idx="1"/>
          </p:cNvCxnSpPr>
          <p:nvPr/>
        </p:nvCxnSpPr>
        <p:spPr>
          <a:xfrm rot="5400000">
            <a:off x="7828009" y="3732908"/>
            <a:ext cx="400800" cy="1582200"/>
          </a:xfrm>
          <a:prstGeom prst="curvedConnector3">
            <a:avLst>
              <a:gd fmla="val -57036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44"/>
          <p:cNvSpPr txBox="1"/>
          <p:nvPr/>
        </p:nvSpPr>
        <p:spPr>
          <a:xfrm>
            <a:off x="3351212" y="3657600"/>
            <a:ext cx="1856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 (locally)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4"/>
          <p:cNvSpPr txBox="1"/>
          <p:nvPr/>
        </p:nvSpPr>
        <p:spPr>
          <a:xfrm>
            <a:off x="7008812" y="3657600"/>
            <a:ext cx="2134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Commit (locally)</a:t>
            </a:r>
            <a:endParaRPr/>
          </a:p>
        </p:txBody>
      </p:sp>
      <p:pic>
        <p:nvPicPr>
          <p:cNvPr id="806" name="Google Shape;80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815" name="Google Shape;8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7" name="Google Shape;817;p4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(4)</a:t>
            </a:r>
            <a:endParaRPr/>
          </a:p>
        </p:txBody>
      </p:sp>
      <p:sp>
        <p:nvSpPr>
          <p:cNvPr id="818" name="Google Shape;818;p45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5"/>
          <p:cNvSpPr txBox="1"/>
          <p:nvPr/>
        </p:nvSpPr>
        <p:spPr>
          <a:xfrm>
            <a:off x="2052638" y="1317008"/>
            <a:ext cx="271792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pushes the file A to the remote repository.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Still no conflicts occur.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820" name="Google Shape;8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21" name="Google Shape;821;p45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5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5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5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5" name="Google Shape;825;p45"/>
          <p:cNvGrpSpPr/>
          <p:nvPr/>
        </p:nvGrpSpPr>
        <p:grpSpPr>
          <a:xfrm>
            <a:off x="6627815" y="2514600"/>
            <a:ext cx="659082" cy="857992"/>
            <a:chOff x="2400" y="1488"/>
            <a:chExt cx="576" cy="768"/>
          </a:xfrm>
        </p:grpSpPr>
        <p:pic>
          <p:nvPicPr>
            <p:cNvPr descr="BD18200_" id="826" name="Google Shape;826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7" name="Google Shape;827;p45"/>
            <p:cNvSpPr txBox="1"/>
            <p:nvPr/>
          </p:nvSpPr>
          <p:spPr>
            <a:xfrm>
              <a:off x="245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5"/>
          <p:cNvGrpSpPr/>
          <p:nvPr/>
        </p:nvGrpSpPr>
        <p:grpSpPr>
          <a:xfrm>
            <a:off x="3275012" y="4321628"/>
            <a:ext cx="659081" cy="857992"/>
            <a:chOff x="2400" y="1488"/>
            <a:chExt cx="576" cy="768"/>
          </a:xfrm>
        </p:grpSpPr>
        <p:pic>
          <p:nvPicPr>
            <p:cNvPr descr="BD18200_" id="829" name="Google Shape;829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0" name="Google Shape;830;p45"/>
            <p:cNvSpPr txBox="1"/>
            <p:nvPr/>
          </p:nvSpPr>
          <p:spPr>
            <a:xfrm>
              <a:off x="244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831" name="Google Shape;831;p45"/>
          <p:cNvGrpSpPr/>
          <p:nvPr/>
        </p:nvGrpSpPr>
        <p:grpSpPr>
          <a:xfrm>
            <a:off x="8456918" y="4323608"/>
            <a:ext cx="725182" cy="857992"/>
            <a:chOff x="2400" y="1488"/>
            <a:chExt cx="576" cy="768"/>
          </a:xfrm>
        </p:grpSpPr>
        <p:pic>
          <p:nvPicPr>
            <p:cNvPr descr="BD18200_" id="832" name="Google Shape;832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45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grpSp>
        <p:nvGrpSpPr>
          <p:cNvPr id="834" name="Google Shape;834;p45"/>
          <p:cNvGrpSpPr/>
          <p:nvPr/>
        </p:nvGrpSpPr>
        <p:grpSpPr>
          <a:xfrm>
            <a:off x="7387892" y="4319650"/>
            <a:ext cx="725182" cy="857992"/>
            <a:chOff x="2400" y="1488"/>
            <a:chExt cx="576" cy="768"/>
          </a:xfrm>
        </p:grpSpPr>
        <p:pic>
          <p:nvPicPr>
            <p:cNvPr descr="BD18200_" id="835" name="Google Shape;835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Google Shape;836;p45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cxnSp>
        <p:nvCxnSpPr>
          <p:cNvPr id="837" name="Google Shape;837;p45"/>
          <p:cNvCxnSpPr>
            <a:stCxn id="823" idx="1"/>
            <a:endCxn id="818" idx="3"/>
          </p:cNvCxnSpPr>
          <p:nvPr/>
        </p:nvCxnSpPr>
        <p:spPr>
          <a:xfrm rot="-5400000">
            <a:off x="4771412" y="3304200"/>
            <a:ext cx="1752600" cy="108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45"/>
          <p:cNvSpPr txBox="1"/>
          <p:nvPr/>
        </p:nvSpPr>
        <p:spPr>
          <a:xfrm>
            <a:off x="4799012" y="3429001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9" name="Google Shape;839;p45"/>
          <p:cNvGrpSpPr/>
          <p:nvPr/>
        </p:nvGrpSpPr>
        <p:grpSpPr>
          <a:xfrm>
            <a:off x="5223227" y="4319650"/>
            <a:ext cx="792728" cy="857992"/>
            <a:chOff x="2400" y="1488"/>
            <a:chExt cx="576" cy="768"/>
          </a:xfrm>
        </p:grpSpPr>
        <p:pic>
          <p:nvPicPr>
            <p:cNvPr descr="BD18200_" id="840" name="Google Shape;840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1" name="Google Shape;841;p45"/>
            <p:cNvSpPr txBox="1"/>
            <p:nvPr/>
          </p:nvSpPr>
          <p:spPr>
            <a:xfrm>
              <a:off x="2485" y="1632"/>
              <a:ext cx="379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pic>
        <p:nvPicPr>
          <p:cNvPr id="842" name="Google Shape;84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851" name="Google Shape;8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p4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(5)</a:t>
            </a:r>
            <a:endParaRPr/>
          </a:p>
        </p:txBody>
      </p:sp>
      <p:sp>
        <p:nvSpPr>
          <p:cNvPr id="854" name="Google Shape;854;p46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855" name="Google Shape;85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56" name="Google Shape;856;p46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6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6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0" name="Google Shape;860;p46"/>
          <p:cNvGrpSpPr/>
          <p:nvPr/>
        </p:nvGrpSpPr>
        <p:grpSpPr>
          <a:xfrm>
            <a:off x="6627815" y="2514600"/>
            <a:ext cx="659082" cy="857992"/>
            <a:chOff x="2400" y="1488"/>
            <a:chExt cx="576" cy="768"/>
          </a:xfrm>
        </p:grpSpPr>
        <p:pic>
          <p:nvPicPr>
            <p:cNvPr descr="BD18200_" id="861" name="Google Shape;861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Google Shape;862;p46"/>
            <p:cNvSpPr txBox="1"/>
            <p:nvPr/>
          </p:nvSpPr>
          <p:spPr>
            <a:xfrm>
              <a:off x="245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46"/>
          <p:cNvGrpSpPr/>
          <p:nvPr/>
        </p:nvGrpSpPr>
        <p:grpSpPr>
          <a:xfrm>
            <a:off x="3275012" y="4321628"/>
            <a:ext cx="659081" cy="857992"/>
            <a:chOff x="2400" y="1488"/>
            <a:chExt cx="576" cy="768"/>
          </a:xfrm>
        </p:grpSpPr>
        <p:pic>
          <p:nvPicPr>
            <p:cNvPr descr="BD18200_" id="864" name="Google Shape;864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5" name="Google Shape;865;p46"/>
            <p:cNvSpPr txBox="1"/>
            <p:nvPr/>
          </p:nvSpPr>
          <p:spPr>
            <a:xfrm>
              <a:off x="244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866" name="Google Shape;866;p46"/>
          <p:cNvGrpSpPr/>
          <p:nvPr/>
        </p:nvGrpSpPr>
        <p:grpSpPr>
          <a:xfrm>
            <a:off x="8456918" y="4323608"/>
            <a:ext cx="725182" cy="857992"/>
            <a:chOff x="2400" y="1488"/>
            <a:chExt cx="576" cy="768"/>
          </a:xfrm>
        </p:grpSpPr>
        <p:pic>
          <p:nvPicPr>
            <p:cNvPr descr="BD18200_" id="867" name="Google Shape;867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Google Shape;868;p46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grpSp>
        <p:nvGrpSpPr>
          <p:cNvPr id="869" name="Google Shape;869;p46"/>
          <p:cNvGrpSpPr/>
          <p:nvPr/>
        </p:nvGrpSpPr>
        <p:grpSpPr>
          <a:xfrm>
            <a:off x="7387892" y="4319650"/>
            <a:ext cx="725182" cy="857992"/>
            <a:chOff x="2400" y="1488"/>
            <a:chExt cx="576" cy="768"/>
          </a:xfrm>
        </p:grpSpPr>
        <p:pic>
          <p:nvPicPr>
            <p:cNvPr descr="BD18200_" id="870" name="Google Shape;870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1" name="Google Shape;871;p46"/>
            <p:cNvSpPr txBox="1"/>
            <p:nvPr/>
          </p:nvSpPr>
          <p:spPr>
            <a:xfrm>
              <a:off x="2436" y="1632"/>
              <a:ext cx="475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</p:grpSp>
      <p:cxnSp>
        <p:nvCxnSpPr>
          <p:cNvPr id="872" name="Google Shape;872;p46"/>
          <p:cNvCxnSpPr>
            <a:stCxn id="859" idx="1"/>
            <a:endCxn id="854" idx="3"/>
          </p:cNvCxnSpPr>
          <p:nvPr/>
        </p:nvCxnSpPr>
        <p:spPr>
          <a:xfrm flipH="1" rot="5400000">
            <a:off x="5838212" y="3325200"/>
            <a:ext cx="1752600" cy="104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6"/>
          <p:cNvSpPr txBox="1"/>
          <p:nvPr/>
        </p:nvSpPr>
        <p:spPr>
          <a:xfrm>
            <a:off x="7149337" y="3607562"/>
            <a:ext cx="1840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Push (conflict)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6"/>
          <p:cNvSpPr txBox="1"/>
          <p:nvPr/>
        </p:nvSpPr>
        <p:spPr>
          <a:xfrm>
            <a:off x="2049858" y="1510352"/>
            <a:ext cx="305395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tries to push her changes.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 versioning conflict occurs.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46"/>
          <p:cNvGrpSpPr/>
          <p:nvPr/>
        </p:nvGrpSpPr>
        <p:grpSpPr>
          <a:xfrm>
            <a:off x="6551612" y="3657600"/>
            <a:ext cx="685800" cy="457200"/>
            <a:chOff x="2160" y="2304"/>
            <a:chExt cx="432" cy="288"/>
          </a:xfrm>
        </p:grpSpPr>
        <p:cxnSp>
          <p:nvCxnSpPr>
            <p:cNvPr id="876" name="Google Shape;876;p46"/>
            <p:cNvCxnSpPr/>
            <p:nvPr/>
          </p:nvCxnSpPr>
          <p:spPr>
            <a:xfrm>
              <a:off x="2160" y="2304"/>
              <a:ext cx="432" cy="240"/>
            </a:xfrm>
            <a:prstGeom prst="straightConnector1">
              <a:avLst/>
            </a:prstGeom>
            <a:noFill/>
            <a:ln cap="flat" cmpd="sng" w="76200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46"/>
            <p:cNvCxnSpPr/>
            <p:nvPr/>
          </p:nvCxnSpPr>
          <p:spPr>
            <a:xfrm flipH="1">
              <a:off x="2208" y="2304"/>
              <a:ext cx="288" cy="288"/>
            </a:xfrm>
            <a:prstGeom prst="straightConnector1">
              <a:avLst/>
            </a:prstGeom>
            <a:noFill/>
            <a:ln cap="flat" cmpd="sng" w="76200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46"/>
          <p:cNvGrpSpPr/>
          <p:nvPr/>
        </p:nvGrpSpPr>
        <p:grpSpPr>
          <a:xfrm>
            <a:off x="5223227" y="4319650"/>
            <a:ext cx="792728" cy="857992"/>
            <a:chOff x="2400" y="1488"/>
            <a:chExt cx="576" cy="768"/>
          </a:xfrm>
        </p:grpSpPr>
        <p:pic>
          <p:nvPicPr>
            <p:cNvPr descr="BD18200_" id="879" name="Google Shape;879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0" name="Google Shape;880;p46"/>
            <p:cNvSpPr txBox="1"/>
            <p:nvPr/>
          </p:nvSpPr>
          <p:spPr>
            <a:xfrm>
              <a:off x="2485" y="1632"/>
              <a:ext cx="379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pic>
        <p:nvPicPr>
          <p:cNvPr id="881" name="Google Shape;881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890" name="Google Shape;8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4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2" name="Google Shape;892;p4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(6)</a:t>
            </a:r>
            <a:endParaRPr/>
          </a:p>
        </p:txBody>
      </p:sp>
      <p:sp>
        <p:nvSpPr>
          <p:cNvPr id="893" name="Google Shape;893;p47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7"/>
          <p:cNvSpPr txBox="1"/>
          <p:nvPr/>
        </p:nvSpPr>
        <p:spPr>
          <a:xfrm>
            <a:off x="2052638" y="1143000"/>
            <a:ext cx="2746375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</a:t>
            </a:r>
            <a:r>
              <a:rPr b="1" lang="en-US" sz="24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merges</a:t>
            </a: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 the her local files with the files from the remote repository.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Conflicts are locally </a:t>
            </a:r>
            <a:r>
              <a:rPr b="1" lang="en-US" sz="24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resolved</a:t>
            </a: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895" name="Google Shape;89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96" name="Google Shape;896;p47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7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7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7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47"/>
          <p:cNvGrpSpPr/>
          <p:nvPr/>
        </p:nvGrpSpPr>
        <p:grpSpPr>
          <a:xfrm>
            <a:off x="6627815" y="2514600"/>
            <a:ext cx="659082" cy="857992"/>
            <a:chOff x="2400" y="1488"/>
            <a:chExt cx="576" cy="768"/>
          </a:xfrm>
        </p:grpSpPr>
        <p:pic>
          <p:nvPicPr>
            <p:cNvPr descr="BD18200_" id="901" name="Google Shape;901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Google Shape;902;p47"/>
            <p:cNvSpPr txBox="1"/>
            <p:nvPr/>
          </p:nvSpPr>
          <p:spPr>
            <a:xfrm>
              <a:off x="245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75012" y="4321628"/>
            <a:ext cx="659081" cy="857992"/>
            <a:chOff x="2400" y="1488"/>
            <a:chExt cx="576" cy="768"/>
          </a:xfrm>
        </p:grpSpPr>
        <p:pic>
          <p:nvPicPr>
            <p:cNvPr descr="BD18200_" id="904" name="Google Shape;904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" name="Google Shape;905;p47"/>
            <p:cNvSpPr txBox="1"/>
            <p:nvPr/>
          </p:nvSpPr>
          <p:spPr>
            <a:xfrm>
              <a:off x="244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8456918" y="4323608"/>
            <a:ext cx="725182" cy="906030"/>
            <a:chOff x="2400" y="1488"/>
            <a:chExt cx="576" cy="811"/>
          </a:xfrm>
        </p:grpSpPr>
        <p:pic>
          <p:nvPicPr>
            <p:cNvPr descr="BD18200_" id="907" name="Google Shape;907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47"/>
            <p:cNvSpPr txBox="1"/>
            <p:nvPr/>
          </p:nvSpPr>
          <p:spPr>
            <a:xfrm>
              <a:off x="2425" y="1555"/>
              <a:ext cx="496" cy="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7387893" y="4319650"/>
            <a:ext cx="725182" cy="857992"/>
            <a:chOff x="2400" y="1488"/>
            <a:chExt cx="576" cy="768"/>
          </a:xfrm>
        </p:grpSpPr>
        <p:pic>
          <p:nvPicPr>
            <p:cNvPr descr="BD18200_" id="910" name="Google Shape;910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1" name="Google Shape;911;p47"/>
            <p:cNvSpPr txBox="1"/>
            <p:nvPr/>
          </p:nvSpPr>
          <p:spPr>
            <a:xfrm>
              <a:off x="2426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cxnSp>
        <p:nvCxnSpPr>
          <p:cNvPr id="912" name="Google Shape;912;p47"/>
          <p:cNvCxnSpPr>
            <a:stCxn id="893" idx="3"/>
            <a:endCxn id="899" idx="1"/>
          </p:cNvCxnSpPr>
          <p:nvPr/>
        </p:nvCxnSpPr>
        <p:spPr>
          <a:xfrm flipH="1" rot="-5400000">
            <a:off x="5838242" y="3325210"/>
            <a:ext cx="1752600" cy="104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47"/>
          <p:cNvSpPr txBox="1"/>
          <p:nvPr/>
        </p:nvSpPr>
        <p:spPr>
          <a:xfrm>
            <a:off x="6564233" y="3505200"/>
            <a:ext cx="2120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Pull (Fetch + Merge)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23227" y="4319650"/>
            <a:ext cx="792728" cy="857992"/>
            <a:chOff x="2400" y="1488"/>
            <a:chExt cx="576" cy="768"/>
          </a:xfrm>
        </p:grpSpPr>
        <p:pic>
          <p:nvPicPr>
            <p:cNvPr descr="BD18200_" id="915" name="Google Shape;915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47"/>
            <p:cNvSpPr txBox="1"/>
            <p:nvPr/>
          </p:nvSpPr>
          <p:spPr>
            <a:xfrm>
              <a:off x="2485" y="1632"/>
              <a:ext cx="379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pic>
        <p:nvPicPr>
          <p:cNvPr id="917" name="Google Shape;917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926" name="Google Shape;9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4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p4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(7)</a:t>
            </a: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930" name="Google Shape;93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31" name="Google Shape;931;p48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8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8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8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8"/>
          <p:cNvSpPr txBox="1"/>
          <p:nvPr/>
        </p:nvSpPr>
        <p:spPr>
          <a:xfrm>
            <a:off x="6692128" y="2675476"/>
            <a:ext cx="5212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6" name="Google Shape;936;p48"/>
          <p:cNvGrpSpPr/>
          <p:nvPr/>
        </p:nvGrpSpPr>
        <p:grpSpPr>
          <a:xfrm>
            <a:off x="3275012" y="4321628"/>
            <a:ext cx="659081" cy="857992"/>
            <a:chOff x="2400" y="1488"/>
            <a:chExt cx="576" cy="768"/>
          </a:xfrm>
        </p:grpSpPr>
        <p:pic>
          <p:nvPicPr>
            <p:cNvPr descr="BD18200_" id="937" name="Google Shape;937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8" name="Google Shape;938;p48"/>
            <p:cNvSpPr txBox="1"/>
            <p:nvPr/>
          </p:nvSpPr>
          <p:spPr>
            <a:xfrm>
              <a:off x="2446" y="1632"/>
              <a:ext cx="456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8456918" y="4323608"/>
            <a:ext cx="725182" cy="857992"/>
            <a:chOff x="2400" y="1488"/>
            <a:chExt cx="576" cy="768"/>
          </a:xfrm>
        </p:grpSpPr>
        <p:pic>
          <p:nvPicPr>
            <p:cNvPr descr="BD18200_" id="940" name="Google Shape;940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1" name="Google Shape;941;p48"/>
            <p:cNvSpPr txBox="1"/>
            <p:nvPr/>
          </p:nvSpPr>
          <p:spPr>
            <a:xfrm>
              <a:off x="2425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cxnSp>
        <p:nvCxnSpPr>
          <p:cNvPr id="942" name="Google Shape;942;p48"/>
          <p:cNvCxnSpPr>
            <a:stCxn id="934" idx="1"/>
            <a:endCxn id="929" idx="3"/>
          </p:cNvCxnSpPr>
          <p:nvPr/>
        </p:nvCxnSpPr>
        <p:spPr>
          <a:xfrm flipH="1" rot="5400000">
            <a:off x="5838212" y="3325200"/>
            <a:ext cx="1752600" cy="104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48"/>
          <p:cNvSpPr txBox="1"/>
          <p:nvPr/>
        </p:nvSpPr>
        <p:spPr>
          <a:xfrm>
            <a:off x="6932612" y="3581400"/>
            <a:ext cx="2032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Push (no conflict)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8"/>
          <p:cNvSpPr txBox="1"/>
          <p:nvPr/>
        </p:nvSpPr>
        <p:spPr>
          <a:xfrm>
            <a:off x="2051049" y="1693783"/>
            <a:ext cx="3053954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Alice commits her merged changes.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No version conflict.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5" name="Google Shape;945;p48"/>
          <p:cNvGrpSpPr/>
          <p:nvPr/>
        </p:nvGrpSpPr>
        <p:grpSpPr>
          <a:xfrm>
            <a:off x="7387893" y="4319650"/>
            <a:ext cx="725182" cy="857992"/>
            <a:chOff x="2400" y="1488"/>
            <a:chExt cx="576" cy="768"/>
          </a:xfrm>
        </p:grpSpPr>
        <p:pic>
          <p:nvPicPr>
            <p:cNvPr descr="BD18200_" id="946" name="Google Shape;946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7" name="Google Shape;947;p48"/>
            <p:cNvSpPr txBox="1"/>
            <p:nvPr/>
          </p:nvSpPr>
          <p:spPr>
            <a:xfrm>
              <a:off x="2426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6650827" y="2526412"/>
            <a:ext cx="725182" cy="857992"/>
            <a:chOff x="2400" y="1488"/>
            <a:chExt cx="576" cy="768"/>
          </a:xfrm>
        </p:grpSpPr>
        <p:pic>
          <p:nvPicPr>
            <p:cNvPr descr="BD18200_" id="949" name="Google Shape;949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0" name="Google Shape;950;p48"/>
            <p:cNvSpPr txBox="1"/>
            <p:nvPr/>
          </p:nvSpPr>
          <p:spPr>
            <a:xfrm>
              <a:off x="2426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grpSp>
        <p:nvGrpSpPr>
          <p:cNvPr id="951" name="Google Shape;951;p48"/>
          <p:cNvGrpSpPr/>
          <p:nvPr/>
        </p:nvGrpSpPr>
        <p:grpSpPr>
          <a:xfrm>
            <a:off x="5223227" y="4319650"/>
            <a:ext cx="792728" cy="857992"/>
            <a:chOff x="2400" y="1488"/>
            <a:chExt cx="576" cy="768"/>
          </a:xfrm>
        </p:grpSpPr>
        <p:pic>
          <p:nvPicPr>
            <p:cNvPr descr="BD18200_" id="952" name="Google Shape;952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Google Shape;953;p48"/>
            <p:cNvSpPr txBox="1"/>
            <p:nvPr/>
          </p:nvSpPr>
          <p:spPr>
            <a:xfrm>
              <a:off x="2485" y="1632"/>
              <a:ext cx="379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</p:grpSp>
      <p:pic>
        <p:nvPicPr>
          <p:cNvPr id="954" name="Google Shape;954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4114760000[1]" id="963" name="Google Shape;9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12" y="4810066"/>
            <a:ext cx="15240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4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5" name="Google Shape;965;p4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Distributed Version Control (8)</a:t>
            </a: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5429642" y="152401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(Server)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Cj03871500000[1]" id="967" name="Google Shape;96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1412" y="4643984"/>
            <a:ext cx="1524000" cy="1524000"/>
          </a:xfrm>
          <a:prstGeom prst="roundRect">
            <a:avLst>
              <a:gd fmla="val 7316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68" name="Google Shape;968;p49"/>
          <p:cNvSpPr txBox="1"/>
          <p:nvPr/>
        </p:nvSpPr>
        <p:spPr>
          <a:xfrm>
            <a:off x="2132013" y="5924490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9"/>
          <p:cNvSpPr txBox="1"/>
          <p:nvPr/>
        </p:nvSpPr>
        <p:spPr>
          <a:xfrm>
            <a:off x="8772525" y="6153090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DF7E8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1" sz="1200">
              <a:solidFill>
                <a:srgbClr val="FDF7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9"/>
          <p:cNvSpPr/>
          <p:nvPr/>
        </p:nvSpPr>
        <p:spPr>
          <a:xfrm>
            <a:off x="43418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(Bob)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9"/>
          <p:cNvSpPr/>
          <p:nvPr/>
        </p:nvSpPr>
        <p:spPr>
          <a:xfrm>
            <a:off x="6475412" y="4724400"/>
            <a:ext cx="1524000" cy="14478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FEF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b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 Repository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(Alice)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9"/>
          <p:cNvSpPr txBox="1"/>
          <p:nvPr/>
        </p:nvSpPr>
        <p:spPr>
          <a:xfrm>
            <a:off x="6692128" y="2675476"/>
            <a:ext cx="5212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3" name="Google Shape;973;p49"/>
          <p:cNvGrpSpPr/>
          <p:nvPr/>
        </p:nvGrpSpPr>
        <p:grpSpPr>
          <a:xfrm>
            <a:off x="3275017" y="4321628"/>
            <a:ext cx="659082" cy="857992"/>
            <a:chOff x="2400" y="1488"/>
            <a:chExt cx="576" cy="768"/>
          </a:xfrm>
        </p:grpSpPr>
        <p:pic>
          <p:nvPicPr>
            <p:cNvPr descr="BD18200_" id="974" name="Google Shape;97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49"/>
            <p:cNvSpPr txBox="1"/>
            <p:nvPr/>
          </p:nvSpPr>
          <p:spPr>
            <a:xfrm>
              <a:off x="2401" y="1555"/>
              <a:ext cx="545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grpSp>
        <p:nvGrpSpPr>
          <p:cNvPr id="976" name="Google Shape;976;p49"/>
          <p:cNvGrpSpPr/>
          <p:nvPr/>
        </p:nvGrpSpPr>
        <p:grpSpPr>
          <a:xfrm>
            <a:off x="8456918" y="4323608"/>
            <a:ext cx="725182" cy="857992"/>
            <a:chOff x="2400" y="1488"/>
            <a:chExt cx="576" cy="768"/>
          </a:xfrm>
        </p:grpSpPr>
        <p:pic>
          <p:nvPicPr>
            <p:cNvPr descr="BD18200_" id="977" name="Google Shape;97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8" name="Google Shape;978;p49"/>
            <p:cNvSpPr txBox="1"/>
            <p:nvPr/>
          </p:nvSpPr>
          <p:spPr>
            <a:xfrm>
              <a:off x="2425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5241592" y="4319650"/>
            <a:ext cx="771063" cy="857992"/>
            <a:chOff x="2400" y="1488"/>
            <a:chExt cx="576" cy="768"/>
          </a:xfrm>
        </p:grpSpPr>
        <p:pic>
          <p:nvPicPr>
            <p:cNvPr descr="BD18200_" id="980" name="Google Shape;980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49"/>
            <p:cNvSpPr txBox="1"/>
            <p:nvPr/>
          </p:nvSpPr>
          <p:spPr>
            <a:xfrm>
              <a:off x="2440" y="1555"/>
              <a:ext cx="46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cxnSp>
        <p:nvCxnSpPr>
          <p:cNvPr id="982" name="Google Shape;982;p49"/>
          <p:cNvCxnSpPr>
            <a:stCxn id="966" idx="3"/>
            <a:endCxn id="970" idx="1"/>
          </p:cNvCxnSpPr>
          <p:nvPr/>
        </p:nvCxnSpPr>
        <p:spPr>
          <a:xfrm rot="5400000">
            <a:off x="4771442" y="3304210"/>
            <a:ext cx="1752600" cy="108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EFB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49"/>
          <p:cNvSpPr txBox="1"/>
          <p:nvPr/>
        </p:nvSpPr>
        <p:spPr>
          <a:xfrm>
            <a:off x="5180013" y="3440668"/>
            <a:ext cx="737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DF7E8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b="1" sz="1800">
              <a:solidFill>
                <a:srgbClr val="FDF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9"/>
          <p:cNvSpPr txBox="1"/>
          <p:nvPr/>
        </p:nvSpPr>
        <p:spPr>
          <a:xfrm>
            <a:off x="2051049" y="1399227"/>
            <a:ext cx="24431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Bob pulls (updates) the changed files from the remote repository.</a:t>
            </a:r>
            <a:endParaRPr b="1" sz="2400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5" name="Google Shape;985;p49"/>
          <p:cNvGrpSpPr/>
          <p:nvPr/>
        </p:nvGrpSpPr>
        <p:grpSpPr>
          <a:xfrm>
            <a:off x="7387893" y="4319650"/>
            <a:ext cx="725182" cy="857992"/>
            <a:chOff x="2400" y="1488"/>
            <a:chExt cx="576" cy="768"/>
          </a:xfrm>
        </p:grpSpPr>
        <p:pic>
          <p:nvPicPr>
            <p:cNvPr descr="BD18200_" id="986" name="Google Shape;986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49"/>
            <p:cNvSpPr txBox="1"/>
            <p:nvPr/>
          </p:nvSpPr>
          <p:spPr>
            <a:xfrm>
              <a:off x="2426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grpSp>
        <p:nvGrpSpPr>
          <p:cNvPr id="988" name="Google Shape;988;p49"/>
          <p:cNvGrpSpPr/>
          <p:nvPr/>
        </p:nvGrpSpPr>
        <p:grpSpPr>
          <a:xfrm>
            <a:off x="6650827" y="2526412"/>
            <a:ext cx="725182" cy="857992"/>
            <a:chOff x="2400" y="1488"/>
            <a:chExt cx="576" cy="768"/>
          </a:xfrm>
        </p:grpSpPr>
        <p:pic>
          <p:nvPicPr>
            <p:cNvPr descr="BD18200_" id="989" name="Google Shape;989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0" name="Google Shape;990;p49"/>
            <p:cNvSpPr txBox="1"/>
            <p:nvPr/>
          </p:nvSpPr>
          <p:spPr>
            <a:xfrm>
              <a:off x="2426" y="1555"/>
              <a:ext cx="496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+Bob</a:t>
              </a:r>
              <a:endParaRPr/>
            </a:p>
          </p:txBody>
        </p:sp>
      </p:grpSp>
      <p:pic>
        <p:nvPicPr>
          <p:cNvPr id="991" name="Google Shape;991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03" y="1805591"/>
            <a:ext cx="1116484" cy="1137030"/>
          </a:xfrm>
          <a:prstGeom prst="roundRect">
            <a:avLst>
              <a:gd fmla="val 247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494212" y="1676400"/>
            <a:ext cx="7082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Version Control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494212" y="2649280"/>
            <a:ext cx="70824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Managing Different Versions</a:t>
            </a:r>
            <a:br>
              <a:rPr lang="en-US"/>
            </a:br>
            <a:r>
              <a:rPr lang="en-US"/>
              <a:t>of the Same File / Document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848" y="3505201"/>
            <a:ext cx="3050530" cy="26708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pic>
        <p:nvPicPr>
          <p:cNvPr descr="http://im.videosearch.rediff.com/thumbImage/videoImages/videoImages1/blip/rdhash791/Jpalardy-TakingControlOfTheCommandline997.jpg" id="95" name="Google Shape;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252" y="1108750"/>
            <a:ext cx="2449760" cy="1634450"/>
          </a:xfrm>
          <a:prstGeom prst="roundRect">
            <a:avLst>
              <a:gd fmla="val 9126" name="adj"/>
            </a:avLst>
          </a:prstGeom>
          <a:noFill/>
          <a:ln>
            <a:noFill/>
          </a:ln>
        </p:spPr>
      </p:pic>
      <p:pic>
        <p:nvPicPr>
          <p:cNvPr descr="http://gregrickaby.com/wp-content/uploads/2012/03/github-logo.png" id="96" name="Google Shape;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9812" y="4547668"/>
            <a:ext cx="3732770" cy="1422500"/>
          </a:xfrm>
          <a:prstGeom prst="roundRect">
            <a:avLst>
              <a:gd fmla="val 3596" name="adj"/>
            </a:avLst>
          </a:prstGeom>
          <a:noFill/>
          <a:ln>
            <a:noFill/>
          </a:ln>
        </p:spPr>
      </p:pic>
      <p:pic>
        <p:nvPicPr>
          <p:cNvPr descr="http://svn.haxx.se/dev/archive-2008-07/att-0454/subversion-background.png" id="97" name="Google Shape;9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4948" y="4547668"/>
            <a:ext cx="1896666" cy="1422500"/>
          </a:xfrm>
          <a:prstGeom prst="roundRect">
            <a:avLst>
              <a:gd fmla="val 359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0"/>
          <p:cNvSpPr txBox="1"/>
          <p:nvPr>
            <p:ph idx="4294967295" type="ctrTitle"/>
          </p:nvPr>
        </p:nvSpPr>
        <p:spPr>
          <a:xfrm>
            <a:off x="1979612" y="5351600"/>
            <a:ext cx="82296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Tags and Branches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fineartamerica.com/images-medium/branching-out-dina-dargo.jpg" id="1000" name="Google Shape;100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306" y="1229678"/>
            <a:ext cx="4942184" cy="3723322"/>
          </a:xfrm>
          <a:prstGeom prst="roundRect">
            <a:avLst>
              <a:gd fmla="val 3888" name="adj"/>
            </a:avLst>
          </a:prstGeom>
          <a:noFill/>
          <a:ln>
            <a:noFill/>
          </a:ln>
        </p:spPr>
      </p:pic>
      <p:pic>
        <p:nvPicPr>
          <p:cNvPr id="1001" name="Google Shape;100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7988" y="1524000"/>
            <a:ext cx="3007006" cy="27426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0" name="Google Shape;1010;p5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Allows us to give a name to a group of files in a certain version</a:t>
            </a:r>
            <a:endParaRPr/>
          </a:p>
        </p:txBody>
      </p:sp>
      <p:sp>
        <p:nvSpPr>
          <p:cNvPr id="1011" name="Google Shape;1011;p5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Tags</a:t>
            </a:r>
            <a:endParaRPr/>
          </a:p>
        </p:txBody>
      </p:sp>
      <p:pic>
        <p:nvPicPr>
          <p:cNvPr descr="BD18200_" id="1012" name="Google Shape;101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012" y="2209800"/>
            <a:ext cx="1144588" cy="112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51"/>
          <p:cNvSpPr txBox="1"/>
          <p:nvPr/>
        </p:nvSpPr>
        <p:spPr>
          <a:xfrm>
            <a:off x="2590798" y="2537675"/>
            <a:ext cx="9224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D18200_" id="1014" name="Google Shape;101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3012" y="3589729"/>
            <a:ext cx="1144588" cy="1106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51"/>
          <p:cNvSpPr txBox="1"/>
          <p:nvPr/>
        </p:nvSpPr>
        <p:spPr>
          <a:xfrm>
            <a:off x="2590798" y="3883788"/>
            <a:ext cx="9177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51"/>
          <p:cNvSpPr/>
          <p:nvPr/>
        </p:nvSpPr>
        <p:spPr>
          <a:xfrm>
            <a:off x="4156073" y="2514601"/>
            <a:ext cx="762000" cy="481014"/>
          </a:xfrm>
          <a:prstGeom prst="rect">
            <a:avLst/>
          </a:prstGeom>
          <a:solidFill>
            <a:srgbClr val="C6BEAB">
              <a:alpha val="14901"/>
            </a:srgbClr>
          </a:solidFill>
          <a:ln cap="flat" cmpd="sng" w="9525">
            <a:solidFill>
              <a:srgbClr val="C6BEAB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1.1</a:t>
            </a:r>
            <a:endParaRPr/>
          </a:p>
        </p:txBody>
      </p:sp>
      <p:sp>
        <p:nvSpPr>
          <p:cNvPr id="1017" name="Google Shape;1017;p51"/>
          <p:cNvSpPr/>
          <p:nvPr/>
        </p:nvSpPr>
        <p:spPr>
          <a:xfrm>
            <a:off x="6934198" y="2514601"/>
            <a:ext cx="762000" cy="481014"/>
          </a:xfrm>
          <a:prstGeom prst="rect">
            <a:avLst/>
          </a:prstGeom>
          <a:solidFill>
            <a:srgbClr val="C6BEAB">
              <a:alpha val="14901"/>
            </a:srgbClr>
          </a:solidFill>
          <a:ln cap="flat" cmpd="sng" w="9525">
            <a:solidFill>
              <a:srgbClr val="C6BEAB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1.3</a:t>
            </a:r>
            <a:endParaRPr/>
          </a:p>
        </p:txBody>
      </p:sp>
      <p:sp>
        <p:nvSpPr>
          <p:cNvPr id="1018" name="Google Shape;1018;p51"/>
          <p:cNvSpPr/>
          <p:nvPr/>
        </p:nvSpPr>
        <p:spPr>
          <a:xfrm>
            <a:off x="8381998" y="2514601"/>
            <a:ext cx="762000" cy="481014"/>
          </a:xfrm>
          <a:prstGeom prst="rect">
            <a:avLst/>
          </a:prstGeom>
          <a:solidFill>
            <a:srgbClr val="C6BEAB">
              <a:alpha val="14901"/>
            </a:srgbClr>
          </a:solidFill>
          <a:ln cap="flat" cmpd="sng" w="9525">
            <a:solidFill>
              <a:srgbClr val="C6BEAB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1.4</a:t>
            </a:r>
            <a:endParaRPr/>
          </a:p>
        </p:txBody>
      </p:sp>
      <p:cxnSp>
        <p:nvCxnSpPr>
          <p:cNvPr id="1019" name="Google Shape;1019;p51"/>
          <p:cNvCxnSpPr/>
          <p:nvPr/>
        </p:nvCxnSpPr>
        <p:spPr>
          <a:xfrm>
            <a:off x="5042847" y="2764808"/>
            <a:ext cx="335602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51"/>
          <p:cNvCxnSpPr/>
          <p:nvPr/>
        </p:nvCxnSpPr>
        <p:spPr>
          <a:xfrm>
            <a:off x="6391604" y="2764808"/>
            <a:ext cx="384174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51"/>
          <p:cNvCxnSpPr/>
          <p:nvPr/>
        </p:nvCxnSpPr>
        <p:spPr>
          <a:xfrm>
            <a:off x="7848598" y="2764808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51"/>
          <p:cNvSpPr/>
          <p:nvPr/>
        </p:nvSpPr>
        <p:spPr>
          <a:xfrm>
            <a:off x="5486398" y="3850944"/>
            <a:ext cx="762000" cy="481014"/>
          </a:xfrm>
          <a:prstGeom prst="rect">
            <a:avLst/>
          </a:prstGeom>
          <a:solidFill>
            <a:srgbClr val="C6BEAB">
              <a:alpha val="14901"/>
            </a:srgbClr>
          </a:solidFill>
          <a:ln cap="flat" cmpd="sng" w="9525">
            <a:solidFill>
              <a:srgbClr val="C6BEAB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/>
          </a:p>
        </p:txBody>
      </p:sp>
      <p:pic>
        <p:nvPicPr>
          <p:cNvPr descr="BD18200_" id="1023" name="Google Shape;102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3012" y="4884400"/>
            <a:ext cx="1144588" cy="11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51"/>
          <p:cNvSpPr txBox="1"/>
          <p:nvPr/>
        </p:nvSpPr>
        <p:spPr>
          <a:xfrm>
            <a:off x="2590798" y="5213149"/>
            <a:ext cx="92725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C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51"/>
          <p:cNvSpPr/>
          <p:nvPr/>
        </p:nvSpPr>
        <p:spPr>
          <a:xfrm>
            <a:off x="4114798" y="5163172"/>
            <a:ext cx="762000" cy="481014"/>
          </a:xfrm>
          <a:prstGeom prst="rect">
            <a:avLst/>
          </a:prstGeom>
          <a:solidFill>
            <a:srgbClr val="C6BEAB">
              <a:alpha val="14901"/>
            </a:srgbClr>
          </a:solidFill>
          <a:ln cap="flat" cmpd="sng" w="9525">
            <a:solidFill>
              <a:srgbClr val="C6BEAB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1.1</a:t>
            </a:r>
            <a:endParaRPr/>
          </a:p>
        </p:txBody>
      </p:sp>
      <p:sp>
        <p:nvSpPr>
          <p:cNvPr id="1026" name="Google Shape;1026;p51"/>
          <p:cNvSpPr/>
          <p:nvPr/>
        </p:nvSpPr>
        <p:spPr>
          <a:xfrm>
            <a:off x="5486398" y="5163172"/>
            <a:ext cx="762000" cy="481014"/>
          </a:xfrm>
          <a:prstGeom prst="rect">
            <a:avLst/>
          </a:prstGeom>
          <a:solidFill>
            <a:srgbClr val="C6BEAB">
              <a:alpha val="14901"/>
            </a:srgbClr>
          </a:solidFill>
          <a:ln cap="flat" cmpd="sng" w="9525">
            <a:solidFill>
              <a:srgbClr val="C6BEAB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/>
          </a:p>
        </p:txBody>
      </p:sp>
      <p:cxnSp>
        <p:nvCxnSpPr>
          <p:cNvPr id="1027" name="Google Shape;1027;p51"/>
          <p:cNvCxnSpPr/>
          <p:nvPr/>
        </p:nvCxnSpPr>
        <p:spPr>
          <a:xfrm>
            <a:off x="6418900" y="5413379"/>
            <a:ext cx="362898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51"/>
          <p:cNvCxnSpPr/>
          <p:nvPr/>
        </p:nvCxnSpPr>
        <p:spPr>
          <a:xfrm>
            <a:off x="5943598" y="2895600"/>
            <a:ext cx="0" cy="7620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51"/>
          <p:cNvCxnSpPr/>
          <p:nvPr/>
        </p:nvCxnSpPr>
        <p:spPr>
          <a:xfrm flipH="1">
            <a:off x="4724398" y="3657600"/>
            <a:ext cx="1219200" cy="31274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51"/>
          <p:cNvCxnSpPr/>
          <p:nvPr/>
        </p:nvCxnSpPr>
        <p:spPr>
          <a:xfrm>
            <a:off x="4724398" y="4203700"/>
            <a:ext cx="0" cy="5969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51"/>
          <p:cNvCxnSpPr/>
          <p:nvPr/>
        </p:nvCxnSpPr>
        <p:spPr>
          <a:xfrm>
            <a:off x="4724398" y="4800600"/>
            <a:ext cx="24384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51"/>
          <p:cNvCxnSpPr/>
          <p:nvPr/>
        </p:nvCxnSpPr>
        <p:spPr>
          <a:xfrm>
            <a:off x="7162798" y="4800601"/>
            <a:ext cx="0" cy="412548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51"/>
          <p:cNvSpPr txBox="1"/>
          <p:nvPr/>
        </p:nvSpPr>
        <p:spPr>
          <a:xfrm>
            <a:off x="6100761" y="3200401"/>
            <a:ext cx="1935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Tag "Beta 2"</a:t>
            </a:r>
            <a:endParaRPr/>
          </a:p>
        </p:txBody>
      </p:sp>
      <p:cxnSp>
        <p:nvCxnSpPr>
          <p:cNvPr id="1034" name="Google Shape;1034;p51"/>
          <p:cNvCxnSpPr/>
          <p:nvPr/>
        </p:nvCxnSpPr>
        <p:spPr>
          <a:xfrm>
            <a:off x="5020003" y="5413379"/>
            <a:ext cx="344797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51"/>
          <p:cNvCxnSpPr/>
          <p:nvPr/>
        </p:nvCxnSpPr>
        <p:spPr>
          <a:xfrm>
            <a:off x="5056495" y="4101152"/>
            <a:ext cx="335602" cy="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51"/>
          <p:cNvSpPr/>
          <p:nvPr/>
        </p:nvSpPr>
        <p:spPr>
          <a:xfrm>
            <a:off x="4190998" y="3854426"/>
            <a:ext cx="762000" cy="481014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endParaRPr/>
          </a:p>
        </p:txBody>
      </p:sp>
      <p:sp>
        <p:nvSpPr>
          <p:cNvPr id="1037" name="Google Shape;1037;p51"/>
          <p:cNvSpPr/>
          <p:nvPr/>
        </p:nvSpPr>
        <p:spPr>
          <a:xfrm>
            <a:off x="6934198" y="5163172"/>
            <a:ext cx="762000" cy="481014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5486398" y="2514601"/>
            <a:ext cx="762000" cy="481014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7" name="Google Shape;1047;p52"/>
          <p:cNvSpPr txBox="1"/>
          <p:nvPr>
            <p:ph idx="1" type="body"/>
          </p:nvPr>
        </p:nvSpPr>
        <p:spPr>
          <a:xfrm>
            <a:off x="190413" y="1151121"/>
            <a:ext cx="11695199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Branching </a:t>
            </a:r>
            <a:r>
              <a:rPr lang="en-US"/>
              <a:t>allows splitting the development</a:t>
            </a:r>
            <a:br>
              <a:rPr lang="en-US"/>
            </a:br>
            <a:r>
              <a:rPr lang="en-US"/>
              <a:t>line into separate branches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Different developers work in different branches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Branching is suitable for: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Development of </a:t>
            </a:r>
            <a:r>
              <a:rPr lang="en-US">
                <a:solidFill>
                  <a:srgbClr val="ECE9E2"/>
                </a:solidFill>
              </a:rPr>
              <a:t>new feature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Features are invisible in the main development line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Until merged with it</a:t>
            </a:r>
            <a:endParaRPr/>
          </a:p>
        </p:txBody>
      </p:sp>
      <p:sp>
        <p:nvSpPr>
          <p:cNvPr id="1048" name="Google Shape;1048;p5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Branching</a:t>
            </a:r>
            <a:endParaRPr/>
          </a:p>
        </p:txBody>
      </p:sp>
      <p:pic>
        <p:nvPicPr>
          <p:cNvPr id="1049" name="Google Shape;10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4072" y="1329520"/>
            <a:ext cx="2295495" cy="186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8" name="Google Shape;1058;p53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Some companies work in separate branches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For each new feature / fix / task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Once a feature / fix / task is completed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It is </a:t>
            </a:r>
            <a:r>
              <a:rPr lang="en-US">
                <a:solidFill>
                  <a:srgbClr val="ECE9E2"/>
                </a:solidFill>
              </a:rPr>
              <a:t>tested</a:t>
            </a:r>
            <a:r>
              <a:rPr lang="en-US"/>
              <a:t> locally and </a:t>
            </a:r>
            <a:r>
              <a:rPr lang="en-US">
                <a:solidFill>
                  <a:srgbClr val="ECE9E2"/>
                </a:solidFill>
              </a:rPr>
              <a:t>committed</a:t>
            </a:r>
            <a:r>
              <a:rPr lang="en-US"/>
              <a:t> in its branch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Finally it is </a:t>
            </a:r>
            <a:r>
              <a:rPr lang="en-US">
                <a:solidFill>
                  <a:srgbClr val="ECE9E2"/>
                </a:solidFill>
              </a:rPr>
              <a:t>merged</a:t>
            </a:r>
            <a:r>
              <a:rPr lang="en-US"/>
              <a:t> into the main development line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Merging is done locally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Conflicts are resolved locally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the merge is tested and works well, it is </a:t>
            </a:r>
            <a:r>
              <a:rPr lang="en-US">
                <a:solidFill>
                  <a:srgbClr val="ECE9E2"/>
                </a:solidFill>
              </a:rPr>
              <a:t>integrated</a:t>
            </a:r>
            <a:r>
              <a:rPr lang="en-US"/>
              <a:t> back in the main development line</a:t>
            </a:r>
            <a:endParaRPr/>
          </a:p>
        </p:txBody>
      </p:sp>
      <p:sp>
        <p:nvSpPr>
          <p:cNvPr id="1059" name="Google Shape;1059;p5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Merging Branches</a:t>
            </a:r>
            <a:endParaRPr/>
          </a:p>
        </p:txBody>
      </p:sp>
      <p:pic>
        <p:nvPicPr>
          <p:cNvPr descr="http://git-scm.com/figures/18333fig0521-tn.png" id="1060" name="Google Shape;10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6413" y="1447800"/>
            <a:ext cx="2539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9" name="Google Shape;1069;p5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Branching – Example</a:t>
            </a:r>
            <a:endParaRPr/>
          </a:p>
        </p:txBody>
      </p:sp>
      <p:pic>
        <p:nvPicPr>
          <p:cNvPr descr="BD18200_" id="1070" name="Google Shape;10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612" y="3733801"/>
            <a:ext cx="1079500" cy="10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54"/>
          <p:cNvSpPr txBox="1"/>
          <p:nvPr/>
        </p:nvSpPr>
        <p:spPr>
          <a:xfrm>
            <a:off x="1661166" y="4038601"/>
            <a:ext cx="917574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54"/>
          <p:cNvSpPr/>
          <p:nvPr/>
        </p:nvSpPr>
        <p:spPr>
          <a:xfrm>
            <a:off x="29733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endParaRPr/>
          </a:p>
        </p:txBody>
      </p:sp>
      <p:sp>
        <p:nvSpPr>
          <p:cNvPr id="1073" name="Google Shape;1073;p54"/>
          <p:cNvSpPr/>
          <p:nvPr/>
        </p:nvSpPr>
        <p:spPr>
          <a:xfrm>
            <a:off x="43449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/>
          </a:p>
        </p:txBody>
      </p:sp>
      <p:sp>
        <p:nvSpPr>
          <p:cNvPr id="1074" name="Google Shape;1074;p54"/>
          <p:cNvSpPr/>
          <p:nvPr/>
        </p:nvSpPr>
        <p:spPr>
          <a:xfrm>
            <a:off x="57927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endParaRPr/>
          </a:p>
        </p:txBody>
      </p:sp>
      <p:sp>
        <p:nvSpPr>
          <p:cNvPr id="1075" name="Google Shape;1075;p54"/>
          <p:cNvSpPr/>
          <p:nvPr/>
        </p:nvSpPr>
        <p:spPr>
          <a:xfrm>
            <a:off x="72405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endParaRPr/>
          </a:p>
        </p:txBody>
      </p:sp>
      <p:cxnSp>
        <p:nvCxnSpPr>
          <p:cNvPr id="1076" name="Google Shape;1076;p54"/>
          <p:cNvCxnSpPr/>
          <p:nvPr/>
        </p:nvCxnSpPr>
        <p:spPr>
          <a:xfrm>
            <a:off x="4040187" y="4191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54"/>
          <p:cNvCxnSpPr/>
          <p:nvPr/>
        </p:nvCxnSpPr>
        <p:spPr>
          <a:xfrm>
            <a:off x="5411787" y="41910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54"/>
          <p:cNvCxnSpPr/>
          <p:nvPr/>
        </p:nvCxnSpPr>
        <p:spPr>
          <a:xfrm>
            <a:off x="6859587" y="41910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9" name="Google Shape;1079;p54"/>
          <p:cNvSpPr/>
          <p:nvPr/>
        </p:nvSpPr>
        <p:spPr>
          <a:xfrm>
            <a:off x="4878387" y="2743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1.2.1.1</a:t>
            </a:r>
            <a:endParaRPr/>
          </a:p>
        </p:txBody>
      </p:sp>
      <p:sp>
        <p:nvSpPr>
          <p:cNvPr id="1080" name="Google Shape;1080;p54"/>
          <p:cNvSpPr/>
          <p:nvPr/>
        </p:nvSpPr>
        <p:spPr>
          <a:xfrm>
            <a:off x="6249987" y="2743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1.2.1.2</a:t>
            </a:r>
            <a:endParaRPr/>
          </a:p>
        </p:txBody>
      </p:sp>
      <p:cxnSp>
        <p:nvCxnSpPr>
          <p:cNvPr id="1081" name="Google Shape;1081;p54"/>
          <p:cNvCxnSpPr/>
          <p:nvPr/>
        </p:nvCxnSpPr>
        <p:spPr>
          <a:xfrm>
            <a:off x="5945187" y="3048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54"/>
          <p:cNvSpPr/>
          <p:nvPr/>
        </p:nvSpPr>
        <p:spPr>
          <a:xfrm>
            <a:off x="4954587" y="5029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1.2.2.1</a:t>
            </a:r>
            <a:endParaRPr/>
          </a:p>
        </p:txBody>
      </p:sp>
      <p:sp>
        <p:nvSpPr>
          <p:cNvPr id="1083" name="Google Shape;1083;p54"/>
          <p:cNvSpPr/>
          <p:nvPr/>
        </p:nvSpPr>
        <p:spPr>
          <a:xfrm>
            <a:off x="6326187" y="5029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1.2.2.1</a:t>
            </a:r>
            <a:endParaRPr/>
          </a:p>
        </p:txBody>
      </p:sp>
      <p:sp>
        <p:nvSpPr>
          <p:cNvPr id="1084" name="Google Shape;1084;p54"/>
          <p:cNvSpPr/>
          <p:nvPr/>
        </p:nvSpPr>
        <p:spPr>
          <a:xfrm>
            <a:off x="7773987" y="5029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1.2.2.3</a:t>
            </a:r>
            <a:endParaRPr/>
          </a:p>
        </p:txBody>
      </p:sp>
      <p:cxnSp>
        <p:nvCxnSpPr>
          <p:cNvPr id="1085" name="Google Shape;1085;p54"/>
          <p:cNvCxnSpPr/>
          <p:nvPr/>
        </p:nvCxnSpPr>
        <p:spPr>
          <a:xfrm>
            <a:off x="6021387" y="5334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54"/>
          <p:cNvCxnSpPr/>
          <p:nvPr/>
        </p:nvCxnSpPr>
        <p:spPr>
          <a:xfrm>
            <a:off x="7392987" y="53340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54"/>
          <p:cNvCxnSpPr/>
          <p:nvPr/>
        </p:nvCxnSpPr>
        <p:spPr>
          <a:xfrm flipH="1" rot="10800000">
            <a:off x="4573587" y="3124200"/>
            <a:ext cx="304800" cy="7620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54"/>
          <p:cNvCxnSpPr/>
          <p:nvPr/>
        </p:nvCxnSpPr>
        <p:spPr>
          <a:xfrm>
            <a:off x="4497387" y="4495800"/>
            <a:ext cx="457200" cy="8382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54"/>
          <p:cNvSpPr/>
          <p:nvPr/>
        </p:nvSpPr>
        <p:spPr>
          <a:xfrm>
            <a:off x="7088187" y="1828800"/>
            <a:ext cx="1208088" cy="609600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1.2.1.2.1</a:t>
            </a:r>
            <a:endParaRPr/>
          </a:p>
        </p:txBody>
      </p:sp>
      <p:sp>
        <p:nvSpPr>
          <p:cNvPr id="1090" name="Google Shape;1090;p54"/>
          <p:cNvSpPr/>
          <p:nvPr/>
        </p:nvSpPr>
        <p:spPr>
          <a:xfrm>
            <a:off x="8688387" y="1828800"/>
            <a:ext cx="1257300" cy="609600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1.2.1.2.2</a:t>
            </a:r>
            <a:endParaRPr/>
          </a:p>
        </p:txBody>
      </p:sp>
      <p:cxnSp>
        <p:nvCxnSpPr>
          <p:cNvPr id="1091" name="Google Shape;1091;p54"/>
          <p:cNvCxnSpPr/>
          <p:nvPr/>
        </p:nvCxnSpPr>
        <p:spPr>
          <a:xfrm>
            <a:off x="8351837" y="21336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54"/>
          <p:cNvCxnSpPr/>
          <p:nvPr/>
        </p:nvCxnSpPr>
        <p:spPr>
          <a:xfrm flipH="1" rot="10800000">
            <a:off x="6707187" y="21336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3" name="Google Shape;1093;p54"/>
          <p:cNvSpPr txBox="1"/>
          <p:nvPr/>
        </p:nvSpPr>
        <p:spPr>
          <a:xfrm>
            <a:off x="4545012" y="1914526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Branch 1.2.1.2 -&gt;</a:t>
            </a:r>
            <a:endParaRPr/>
          </a:p>
        </p:txBody>
      </p:sp>
      <p:sp>
        <p:nvSpPr>
          <p:cNvPr id="1094" name="Google Shape;1094;p54"/>
          <p:cNvSpPr txBox="1"/>
          <p:nvPr/>
        </p:nvSpPr>
        <p:spPr>
          <a:xfrm>
            <a:off x="2744787" y="2851151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Branch 1.2.1. -&gt;</a:t>
            </a:r>
            <a:endParaRPr/>
          </a:p>
        </p:txBody>
      </p:sp>
      <p:sp>
        <p:nvSpPr>
          <p:cNvPr id="1095" name="Google Shape;1095;p54"/>
          <p:cNvSpPr txBox="1"/>
          <p:nvPr/>
        </p:nvSpPr>
        <p:spPr>
          <a:xfrm>
            <a:off x="2763837" y="5154613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Branch 1.2.2. -&gt;</a:t>
            </a:r>
            <a:endParaRPr/>
          </a:p>
        </p:txBody>
      </p:sp>
      <p:sp>
        <p:nvSpPr>
          <p:cNvPr id="1096" name="Google Shape;1096;p54"/>
          <p:cNvSpPr txBox="1"/>
          <p:nvPr/>
        </p:nvSpPr>
        <p:spPr>
          <a:xfrm>
            <a:off x="8617062" y="3799754"/>
            <a:ext cx="19731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Main trunk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(remote master)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5" name="Google Shape;1105;p5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Merging Branches – Example</a:t>
            </a:r>
            <a:endParaRPr/>
          </a:p>
        </p:txBody>
      </p:sp>
      <p:sp>
        <p:nvSpPr>
          <p:cNvPr id="1106" name="Google Shape;1106;p55"/>
          <p:cNvSpPr/>
          <p:nvPr/>
        </p:nvSpPr>
        <p:spPr>
          <a:xfrm>
            <a:off x="29733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endParaRPr/>
          </a:p>
        </p:txBody>
      </p:sp>
      <p:sp>
        <p:nvSpPr>
          <p:cNvPr id="1107" name="Google Shape;1107;p55"/>
          <p:cNvSpPr/>
          <p:nvPr/>
        </p:nvSpPr>
        <p:spPr>
          <a:xfrm>
            <a:off x="43449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/>
          </a:p>
        </p:txBody>
      </p:sp>
      <p:sp>
        <p:nvSpPr>
          <p:cNvPr id="1108" name="Google Shape;1108;p55"/>
          <p:cNvSpPr/>
          <p:nvPr/>
        </p:nvSpPr>
        <p:spPr>
          <a:xfrm>
            <a:off x="57927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endParaRPr/>
          </a:p>
        </p:txBody>
      </p:sp>
      <p:sp>
        <p:nvSpPr>
          <p:cNvPr id="1109" name="Google Shape;1109;p55"/>
          <p:cNvSpPr/>
          <p:nvPr/>
        </p:nvSpPr>
        <p:spPr>
          <a:xfrm>
            <a:off x="7240587" y="3886200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endParaRPr/>
          </a:p>
        </p:txBody>
      </p:sp>
      <p:cxnSp>
        <p:nvCxnSpPr>
          <p:cNvPr id="1110" name="Google Shape;1110;p55"/>
          <p:cNvCxnSpPr/>
          <p:nvPr/>
        </p:nvCxnSpPr>
        <p:spPr>
          <a:xfrm>
            <a:off x="4040187" y="4191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55"/>
          <p:cNvCxnSpPr/>
          <p:nvPr/>
        </p:nvCxnSpPr>
        <p:spPr>
          <a:xfrm>
            <a:off x="5411787" y="41910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55"/>
          <p:cNvCxnSpPr/>
          <p:nvPr/>
        </p:nvCxnSpPr>
        <p:spPr>
          <a:xfrm>
            <a:off x="6859587" y="41910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55"/>
          <p:cNvSpPr/>
          <p:nvPr/>
        </p:nvSpPr>
        <p:spPr>
          <a:xfrm>
            <a:off x="4878387" y="2743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1.2.2.1</a:t>
            </a:r>
            <a:endParaRPr/>
          </a:p>
        </p:txBody>
      </p:sp>
      <p:sp>
        <p:nvSpPr>
          <p:cNvPr id="1114" name="Google Shape;1114;p55"/>
          <p:cNvSpPr/>
          <p:nvPr/>
        </p:nvSpPr>
        <p:spPr>
          <a:xfrm>
            <a:off x="6249987" y="2743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1.2.2.2</a:t>
            </a:r>
            <a:endParaRPr/>
          </a:p>
        </p:txBody>
      </p:sp>
      <p:cxnSp>
        <p:nvCxnSpPr>
          <p:cNvPr id="1115" name="Google Shape;1115;p55"/>
          <p:cNvCxnSpPr/>
          <p:nvPr/>
        </p:nvCxnSpPr>
        <p:spPr>
          <a:xfrm>
            <a:off x="5945187" y="3048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55"/>
          <p:cNvSpPr/>
          <p:nvPr/>
        </p:nvSpPr>
        <p:spPr>
          <a:xfrm>
            <a:off x="4954587" y="5029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1.2.4.1</a:t>
            </a:r>
            <a:endParaRPr/>
          </a:p>
        </p:txBody>
      </p:sp>
      <p:sp>
        <p:nvSpPr>
          <p:cNvPr id="1117" name="Google Shape;1117;p55"/>
          <p:cNvSpPr/>
          <p:nvPr/>
        </p:nvSpPr>
        <p:spPr>
          <a:xfrm>
            <a:off x="6326187" y="5029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1.2.4.2</a:t>
            </a:r>
            <a:endParaRPr/>
          </a:p>
        </p:txBody>
      </p:sp>
      <p:sp>
        <p:nvSpPr>
          <p:cNvPr id="1118" name="Google Shape;1118;p55"/>
          <p:cNvSpPr/>
          <p:nvPr/>
        </p:nvSpPr>
        <p:spPr>
          <a:xfrm>
            <a:off x="7773987" y="5029200"/>
            <a:ext cx="1066800" cy="6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1.2.4.3</a:t>
            </a:r>
            <a:endParaRPr/>
          </a:p>
        </p:txBody>
      </p:sp>
      <p:cxnSp>
        <p:nvCxnSpPr>
          <p:cNvPr id="1119" name="Google Shape;1119;p55"/>
          <p:cNvCxnSpPr/>
          <p:nvPr/>
        </p:nvCxnSpPr>
        <p:spPr>
          <a:xfrm>
            <a:off x="6021387" y="5334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55"/>
          <p:cNvCxnSpPr/>
          <p:nvPr/>
        </p:nvCxnSpPr>
        <p:spPr>
          <a:xfrm>
            <a:off x="7392987" y="53340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55"/>
          <p:cNvCxnSpPr/>
          <p:nvPr/>
        </p:nvCxnSpPr>
        <p:spPr>
          <a:xfrm flipH="1" rot="10800000">
            <a:off x="4573587" y="3124200"/>
            <a:ext cx="304800" cy="7620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55"/>
          <p:cNvCxnSpPr/>
          <p:nvPr/>
        </p:nvCxnSpPr>
        <p:spPr>
          <a:xfrm>
            <a:off x="4497387" y="4495800"/>
            <a:ext cx="457200" cy="8382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55"/>
          <p:cNvSpPr/>
          <p:nvPr/>
        </p:nvSpPr>
        <p:spPr>
          <a:xfrm>
            <a:off x="7088187" y="1828800"/>
            <a:ext cx="1208088" cy="609600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1.2.2.2.2.1</a:t>
            </a:r>
            <a:endParaRPr/>
          </a:p>
        </p:txBody>
      </p:sp>
      <p:sp>
        <p:nvSpPr>
          <p:cNvPr id="1124" name="Google Shape;1124;p55"/>
          <p:cNvSpPr/>
          <p:nvPr/>
        </p:nvSpPr>
        <p:spPr>
          <a:xfrm>
            <a:off x="8688387" y="1828800"/>
            <a:ext cx="1257300" cy="609600"/>
          </a:xfrm>
          <a:prstGeom prst="rect">
            <a:avLst/>
          </a:prstGeom>
          <a:solidFill>
            <a:srgbClr val="D29F0F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1.2.2.2.2.2</a:t>
            </a:r>
            <a:endParaRPr/>
          </a:p>
        </p:txBody>
      </p:sp>
      <p:cxnSp>
        <p:nvCxnSpPr>
          <p:cNvPr id="1125" name="Google Shape;1125;p55"/>
          <p:cNvCxnSpPr/>
          <p:nvPr/>
        </p:nvCxnSpPr>
        <p:spPr>
          <a:xfrm>
            <a:off x="8351837" y="21336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55"/>
          <p:cNvCxnSpPr/>
          <p:nvPr/>
        </p:nvCxnSpPr>
        <p:spPr>
          <a:xfrm flipH="1" rot="10800000">
            <a:off x="6707187" y="21336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55"/>
          <p:cNvSpPr txBox="1"/>
          <p:nvPr/>
        </p:nvSpPr>
        <p:spPr>
          <a:xfrm>
            <a:off x="4545012" y="1914526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Branch 1.2.2.2.2 -&gt;</a:t>
            </a:r>
            <a:endParaRPr/>
          </a:p>
        </p:txBody>
      </p:sp>
      <p:sp>
        <p:nvSpPr>
          <p:cNvPr id="1128" name="Google Shape;1128;p55"/>
          <p:cNvSpPr txBox="1"/>
          <p:nvPr/>
        </p:nvSpPr>
        <p:spPr>
          <a:xfrm>
            <a:off x="2744787" y="2851151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Branch 1.2.2. -&gt;</a:t>
            </a:r>
            <a:endParaRPr/>
          </a:p>
        </p:txBody>
      </p:sp>
      <p:sp>
        <p:nvSpPr>
          <p:cNvPr id="1129" name="Google Shape;1129;p55"/>
          <p:cNvSpPr txBox="1"/>
          <p:nvPr/>
        </p:nvSpPr>
        <p:spPr>
          <a:xfrm>
            <a:off x="2763837" y="5154613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Branch 1.2.4. -&gt;</a:t>
            </a:r>
            <a:endParaRPr/>
          </a:p>
        </p:txBody>
      </p:sp>
      <p:sp>
        <p:nvSpPr>
          <p:cNvPr id="1130" name="Google Shape;1130;p55"/>
          <p:cNvSpPr txBox="1"/>
          <p:nvPr/>
        </p:nvSpPr>
        <p:spPr>
          <a:xfrm>
            <a:off x="9420112" y="3048000"/>
            <a:ext cx="19177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Main trunk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BFFD2"/>
                </a:solidFill>
                <a:latin typeface="Calibri"/>
                <a:ea typeface="Calibri"/>
                <a:cs typeface="Calibri"/>
                <a:sym typeface="Calibri"/>
              </a:rPr>
              <a:t>(remote master)</a:t>
            </a:r>
            <a:endParaRPr/>
          </a:p>
        </p:txBody>
      </p:sp>
      <p:cxnSp>
        <p:nvCxnSpPr>
          <p:cNvPr id="1131" name="Google Shape;1131;p55"/>
          <p:cNvCxnSpPr/>
          <p:nvPr/>
        </p:nvCxnSpPr>
        <p:spPr>
          <a:xfrm>
            <a:off x="9250361" y="2438401"/>
            <a:ext cx="0" cy="1447799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2" name="Google Shape;1132;p55"/>
          <p:cNvSpPr/>
          <p:nvPr/>
        </p:nvSpPr>
        <p:spPr>
          <a:xfrm>
            <a:off x="8656637" y="3874325"/>
            <a:ext cx="1066800" cy="609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ECE9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endParaRPr/>
          </a:p>
        </p:txBody>
      </p:sp>
      <p:cxnSp>
        <p:nvCxnSpPr>
          <p:cNvPr id="1133" name="Google Shape;1133;p55"/>
          <p:cNvCxnSpPr/>
          <p:nvPr/>
        </p:nvCxnSpPr>
        <p:spPr>
          <a:xfrm flipH="1" rot="10800000">
            <a:off x="8307387" y="4191000"/>
            <a:ext cx="349250" cy="3958"/>
          </a:xfrm>
          <a:prstGeom prst="straightConnector1">
            <a:avLst/>
          </a:prstGeom>
          <a:noFill/>
          <a:ln cap="flat" cmpd="sng" w="9525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BD18200_" id="1134" name="Google Shape;11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612" y="3733801"/>
            <a:ext cx="1079500" cy="10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55"/>
          <p:cNvSpPr txBox="1"/>
          <p:nvPr/>
        </p:nvSpPr>
        <p:spPr>
          <a:xfrm>
            <a:off x="1661166" y="4038601"/>
            <a:ext cx="917574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6"/>
          <p:cNvSpPr txBox="1"/>
          <p:nvPr>
            <p:ph idx="4294967295" type="ctrTitle"/>
          </p:nvPr>
        </p:nvSpPr>
        <p:spPr>
          <a:xfrm>
            <a:off x="2055812" y="5401430"/>
            <a:ext cx="8077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Working with Git</a:t>
            </a:r>
            <a:endParaRPr/>
          </a:p>
        </p:txBody>
      </p:sp>
      <p:pic>
        <p:nvPicPr>
          <p:cNvPr descr="http://jonathanmh.com/wp-content/uploads/2012/10/git_logo-1024x480.png" id="1141" name="Google Shape;11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812" y="1502392"/>
            <a:ext cx="7315200" cy="3429000"/>
          </a:xfrm>
          <a:prstGeom prst="roundRect">
            <a:avLst>
              <a:gd fmla="val 482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7" name="Google Shape;1147;p5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b="1" lang="en-US">
                <a:solidFill>
                  <a:srgbClr val="F3CC5F"/>
                </a:solidFill>
              </a:rPr>
              <a:t>Git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Distributed source-control system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Work with local and remote repositories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Git bash – command line interface for Git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Free, open-source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Has Windows version (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msysGit</a:t>
            </a:r>
            <a:r>
              <a:rPr lang="en-US"/>
              <a:t>)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http://msysgit.github.io</a:t>
            </a:r>
            <a:endParaRPr/>
          </a:p>
        </p:txBody>
      </p:sp>
      <p:sp>
        <p:nvSpPr>
          <p:cNvPr id="1148" name="Google Shape;1148;p5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What is Git?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4" name="Google Shape;1154;p5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msysGit Installation on Windows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Download Git for Windows from: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http://msysgit.github.io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“Next, Next, Next” does the trick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Options to select (they should be selected by default)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“Use Git Bash only”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“Checkout Windows-style, commit Unix-style endings”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Git installation on Linux:</a:t>
            </a:r>
            <a:endParaRPr/>
          </a:p>
        </p:txBody>
      </p:sp>
      <p:sp>
        <p:nvSpPr>
          <p:cNvPr id="1155" name="Google Shape;1155;p5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Installing Git</a:t>
            </a:r>
            <a:endParaRPr/>
          </a:p>
        </p:txBody>
      </p:sp>
      <p:sp>
        <p:nvSpPr>
          <p:cNvPr id="1156" name="Google Shape;1156;p58"/>
          <p:cNvSpPr/>
          <p:nvPr/>
        </p:nvSpPr>
        <p:spPr>
          <a:xfrm>
            <a:off x="1063625" y="5882570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sudo apt-get install git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4" name="Google Shape;1164;p59"/>
          <p:cNvSpPr txBox="1"/>
          <p:nvPr>
            <p:ph idx="1" type="body"/>
          </p:nvPr>
        </p:nvSpPr>
        <p:spPr>
          <a:xfrm>
            <a:off x="190413" y="1096529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Starting a New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When you're creating a new project and want to start tracking it with Git.</a:t>
            </a:r>
            <a:endParaRPr/>
          </a:p>
          <a:p>
            <a:pPr indent="-1650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0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0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7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Converting an Existing Project to a Git Repository</a:t>
            </a:r>
            <a:endParaRPr sz="36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5" name="Google Shape;1165;p5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1166" name="Google Shape;1166;p59"/>
          <p:cNvSpPr/>
          <p:nvPr/>
        </p:nvSpPr>
        <p:spPr>
          <a:xfrm>
            <a:off x="1065214" y="1856096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b="1" sz="25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Google Shape;1167;p59"/>
          <p:cNvSpPr/>
          <p:nvPr/>
        </p:nvSpPr>
        <p:spPr>
          <a:xfrm>
            <a:off x="1034723" y="3026154"/>
            <a:ext cx="10058398" cy="1400383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mkdir my-project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cd my-project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/>
          </a:p>
        </p:txBody>
      </p:sp>
      <p:sp>
        <p:nvSpPr>
          <p:cNvPr id="1168" name="Google Shape;1168;p59"/>
          <p:cNvSpPr/>
          <p:nvPr/>
        </p:nvSpPr>
        <p:spPr>
          <a:xfrm>
            <a:off x="1065214" y="5482725"/>
            <a:ext cx="10058398" cy="93871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cd existing-project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Functionality</a:t>
            </a:r>
            <a:endParaRPr sz="3000"/>
          </a:p>
          <a:p>
            <a:pPr indent="-231605" lvl="1" marL="609493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File versions control</a:t>
            </a:r>
            <a:endParaRPr/>
          </a:p>
          <a:p>
            <a:pPr indent="-231605" lvl="1" marL="609493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Merge and differences search</a:t>
            </a:r>
            <a:endParaRPr/>
          </a:p>
          <a:p>
            <a:pPr indent="-231605" lvl="1" marL="609493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Branching</a:t>
            </a:r>
            <a:endParaRPr/>
          </a:p>
          <a:p>
            <a:pPr indent="-231605" lvl="1" marL="609493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File locking</a:t>
            </a:r>
            <a:endParaRPr/>
          </a:p>
          <a:p>
            <a:pPr indent="-231605" lvl="1" marL="609493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Console and GUI clients</a:t>
            </a:r>
            <a:endParaRPr/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Version Control Systems (VCS)</a:t>
            </a:r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93874">
            <a:off x="6953752" y="1906908"/>
            <a:ext cx="3718920" cy="243918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6" name="Google Shape;1176;p60"/>
          <p:cNvSpPr txBox="1"/>
          <p:nvPr>
            <p:ph idx="1" type="body"/>
          </p:nvPr>
        </p:nvSpPr>
        <p:spPr>
          <a:xfrm>
            <a:off x="190413" y="1096529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Cloning an existing Git repository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▪"/>
            </a:pPr>
            <a:r>
              <a:rPr lang="en-US" sz="2400"/>
              <a:t>Copies a remote repository to the local machine</a:t>
            </a:r>
            <a:endParaRPr/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Char char="▪"/>
            </a:pPr>
            <a:r>
              <a:rPr lang="en-US" sz="3600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Checkout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▪"/>
            </a:pPr>
            <a:r>
              <a:rPr lang="en-US" sz="2400"/>
              <a:t>Switches to the specified branch</a:t>
            </a:r>
            <a:endParaRPr/>
          </a:p>
          <a:p>
            <a:pPr indent="-10968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7788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rgbClr val="ECE9E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7" name="Google Shape;1177;p6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1178" name="Google Shape;1178;p60"/>
          <p:cNvSpPr/>
          <p:nvPr/>
        </p:nvSpPr>
        <p:spPr>
          <a:xfrm>
            <a:off x="912812" y="2362200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clone [remote url]</a:t>
            </a:r>
            <a:endParaRPr b="1" sz="25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9" name="Google Shape;1179;p60"/>
          <p:cNvSpPr/>
          <p:nvPr/>
        </p:nvSpPr>
        <p:spPr>
          <a:xfrm>
            <a:off x="912812" y="4276015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checkout &lt;branch-name&gt;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7" name="Google Shape;1187;p61"/>
          <p:cNvSpPr txBox="1"/>
          <p:nvPr>
            <p:ph idx="1" type="body"/>
          </p:nvPr>
        </p:nvSpPr>
        <p:spPr>
          <a:xfrm>
            <a:off x="190413" y="1096529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Preparing (adding / selecting) files for a commit</a:t>
            </a:r>
            <a:endParaRPr/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188" name="Google Shape;1188;p6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1189" name="Google Shape;1189;p61"/>
          <p:cNvSpPr/>
          <p:nvPr/>
        </p:nvSpPr>
        <p:spPr>
          <a:xfrm>
            <a:off x="912812" y="2667000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add [filename] </a:t>
            </a: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adds everything)</a:t>
            </a:r>
            <a:endParaRPr b="1" i="0" sz="2500" u="none" cap="none" strike="noStrike">
              <a:solidFill>
                <a:srgbClr val="8CF4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7" name="Google Shape;1197;p62"/>
          <p:cNvSpPr txBox="1"/>
          <p:nvPr>
            <p:ph idx="1" type="body"/>
          </p:nvPr>
        </p:nvSpPr>
        <p:spPr>
          <a:xfrm>
            <a:off x="190413" y="1096529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Committing to the local repository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records changes to your local repository.</a:t>
            </a:r>
            <a:endParaRPr/>
          </a:p>
          <a:p>
            <a:pPr indent="-888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888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Check-in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Pushes your local changes to a central repository.</a:t>
            </a:r>
            <a:endParaRPr/>
          </a:p>
          <a:p>
            <a:pPr indent="-888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1198" name="Google Shape;1198;p6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1199" name="Google Shape;1199;p62"/>
          <p:cNvSpPr/>
          <p:nvPr/>
        </p:nvSpPr>
        <p:spPr>
          <a:xfrm>
            <a:off x="937500" y="2515820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commit –m "[your message here]"</a:t>
            </a:r>
            <a:endParaRPr/>
          </a:p>
        </p:txBody>
      </p:sp>
      <p:sp>
        <p:nvSpPr>
          <p:cNvPr id="1200" name="Google Shape;1200;p62"/>
          <p:cNvSpPr/>
          <p:nvPr/>
        </p:nvSpPr>
        <p:spPr>
          <a:xfrm>
            <a:off x="938540" y="5105400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push [remote name] [local name]</a:t>
            </a:r>
            <a:endParaRPr b="1" sz="25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8" name="Google Shape;1208;p63"/>
          <p:cNvSpPr txBox="1"/>
          <p:nvPr>
            <p:ph idx="1" type="body"/>
          </p:nvPr>
        </p:nvSpPr>
        <p:spPr>
          <a:xfrm>
            <a:off x="190413" y="1096529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Fetch and merge the latest changes from the remote repository</a:t>
            </a:r>
            <a:endParaRPr/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209" name="Google Shape;1209;p6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1210" name="Google Shape;1210;p63"/>
          <p:cNvSpPr/>
          <p:nvPr/>
        </p:nvSpPr>
        <p:spPr>
          <a:xfrm>
            <a:off x="1063625" y="1968782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pull [remote] [branch]</a:t>
            </a:r>
            <a:endParaRPr b="1" i="0" sz="2500" u="none" cap="none" strike="noStrike">
              <a:solidFill>
                <a:srgbClr val="8CF4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8" name="Google Shape;1218;p64"/>
          <p:cNvSpPr txBox="1"/>
          <p:nvPr>
            <p:ph idx="1" type="body"/>
          </p:nvPr>
        </p:nvSpPr>
        <p:spPr>
          <a:xfrm>
            <a:off x="190413" y="1096529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Revert (Undo a Commit)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▪"/>
            </a:pPr>
            <a:r>
              <a:rPr lang="en-US" sz="2400"/>
              <a:t>Creates a new commit that undoes the changes introduced by a specific commit.</a:t>
            </a:r>
            <a:endParaRPr/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761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219" name="Google Shape;1219;p6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</a:t>
            </a:r>
            <a:endParaRPr/>
          </a:p>
        </p:txBody>
      </p:sp>
      <p:sp>
        <p:nvSpPr>
          <p:cNvPr id="1220" name="Google Shape;1220;p64"/>
          <p:cNvSpPr/>
          <p:nvPr/>
        </p:nvSpPr>
        <p:spPr>
          <a:xfrm>
            <a:off x="1063625" y="2514600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revert [commit-hash]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6" name="Google Shape;1226;p6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Check the status of your local repository (see the local changes)</a:t>
            </a:r>
            <a:endParaRPr/>
          </a:p>
          <a:p>
            <a:pPr indent="-888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▪"/>
            </a:pP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2800"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▪"/>
            </a:pPr>
            <a:r>
              <a:rPr lang="en-US" sz="2400"/>
              <a:t>For a clean repo (no changes)</a:t>
            </a:r>
            <a:endParaRPr/>
          </a:p>
        </p:txBody>
      </p:sp>
      <p:sp>
        <p:nvSpPr>
          <p:cNvPr id="1227" name="Google Shape;1227;p6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Basic Git Commands (2)</a:t>
            </a:r>
            <a:endParaRPr/>
          </a:p>
        </p:txBody>
      </p:sp>
      <p:sp>
        <p:nvSpPr>
          <p:cNvPr id="1228" name="Google Shape;1228;p65"/>
          <p:cNvSpPr/>
          <p:nvPr/>
        </p:nvSpPr>
        <p:spPr>
          <a:xfrm>
            <a:off x="1063625" y="1874517"/>
            <a:ext cx="10058398" cy="47705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ECE9E2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b="1" sz="2500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65"/>
          <p:cNvSpPr/>
          <p:nvPr/>
        </p:nvSpPr>
        <p:spPr>
          <a:xfrm>
            <a:off x="1063625" y="3733800"/>
            <a:ext cx="10058398" cy="93871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On branch main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nothing to commit, working tree clean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6"/>
          <p:cNvSpPr txBox="1"/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TortoiseGit</a:t>
            </a:r>
            <a:endParaRPr/>
          </a:p>
        </p:txBody>
      </p:sp>
      <p:sp>
        <p:nvSpPr>
          <p:cNvPr id="1235" name="Google Shape;1235;p66"/>
          <p:cNvSpPr txBox="1"/>
          <p:nvPr>
            <p:ph idx="1" type="body"/>
          </p:nvPr>
        </p:nvSpPr>
        <p:spPr>
          <a:xfrm>
            <a:off x="608012" y="5754968"/>
            <a:ext cx="10972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Using the Windows GUI Git Client – Live Demo</a:t>
            </a:r>
            <a:endParaRPr/>
          </a:p>
        </p:txBody>
      </p:sp>
      <p:pic>
        <p:nvPicPr>
          <p:cNvPr descr="http://www.kodteyner.com/wp-content/uploads/sf-logo-300x225.jpg" id="1236" name="Google Shape;123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9484" y="1060966"/>
            <a:ext cx="5691928" cy="3491050"/>
          </a:xfrm>
          <a:prstGeom prst="roundRect">
            <a:avLst>
              <a:gd fmla="val 181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7"/>
          <p:cNvSpPr txBox="1"/>
          <p:nvPr>
            <p:ph idx="4294967295" type="ctrTitle"/>
          </p:nvPr>
        </p:nvSpPr>
        <p:spPr>
          <a:xfrm>
            <a:off x="1979612" y="3674097"/>
            <a:ext cx="82296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Project Hosting and Team Collaboration Sites</a:t>
            </a:r>
            <a:endParaRPr/>
          </a:p>
        </p:txBody>
      </p:sp>
      <p:sp>
        <p:nvSpPr>
          <p:cNvPr id="1242" name="Google Shape;1242;p67"/>
          <p:cNvSpPr txBox="1"/>
          <p:nvPr>
            <p:ph idx="4294967295" type="subTitle"/>
          </p:nvPr>
        </p:nvSpPr>
        <p:spPr>
          <a:xfrm>
            <a:off x="2132012" y="5145880"/>
            <a:ext cx="79248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GitHub, SourceForge, Google Code, CodePlex, Project Locker</a:t>
            </a:r>
            <a:endParaRPr/>
          </a:p>
        </p:txBody>
      </p:sp>
      <p:pic>
        <p:nvPicPr>
          <p:cNvPr descr="http://ik.my/blog/wp-content/uploads/2009/04/web_hosting.jpg" id="1243" name="Google Shape;124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412" y="685800"/>
            <a:ext cx="3200400" cy="2400300"/>
          </a:xfrm>
          <a:prstGeom prst="roundRect">
            <a:avLst>
              <a:gd fmla="val 3435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9" name="Google Shape;1249;p6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GitHub</a:t>
            </a:r>
            <a:r>
              <a:rPr lang="en-US"/>
              <a:t>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#1 project hosting site in the world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Free for open-source projects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Paid plans for private projects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GitHub provides own Windows client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GitHub for Windows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 u="sng">
                <a:solidFill>
                  <a:schemeClr val="hlink"/>
                </a:solidFill>
                <a:hlinkClick r:id="rId4"/>
              </a:rPr>
              <a:t>http://windows.github.com</a:t>
            </a:r>
            <a:endParaRPr sz="2800"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Dramatically simplifies Git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For beginners only</a:t>
            </a:r>
            <a:endParaRPr/>
          </a:p>
        </p:txBody>
      </p:sp>
      <p:sp>
        <p:nvSpPr>
          <p:cNvPr id="1250" name="Google Shape;1250;p6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Project Hosting Sites</a:t>
            </a:r>
            <a:endParaRPr/>
          </a:p>
        </p:txBody>
      </p:sp>
      <p:pic>
        <p:nvPicPr>
          <p:cNvPr id="1251" name="Google Shape;125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2855" y="4038600"/>
            <a:ext cx="3962399" cy="226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7" name="Google Shape;1257;p6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Google Code </a:t>
            </a:r>
            <a:r>
              <a:rPr lang="en-US"/>
              <a:t>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http://code.google.com/projecthosting/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Source control (SVN), file release, wiki, tracker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80"/>
              <a:buChar char="▪"/>
            </a:pPr>
            <a:r>
              <a:rPr lang="en-US" sz="2600"/>
              <a:t>Very simple, basic functions only, not feature-rich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Free, all projects are public and open source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1-minute signup, without heavy approval process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SourceForge </a:t>
            </a:r>
            <a:r>
              <a:rPr lang="en-US"/>
              <a:t>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http://www.sourceforge.net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Source control (SVN, Git, …), web hosting, tracker, wiki, blog, mailing lists, file release, statistics, etc.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Free, all projects are public and open source</a:t>
            </a:r>
            <a:endParaRPr/>
          </a:p>
        </p:txBody>
      </p:sp>
      <p:sp>
        <p:nvSpPr>
          <p:cNvPr id="1258" name="Google Shape;1258;p6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Project Hosting Sites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190413" y="106680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Constantly used in software engineering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During the software development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While working with documents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Changes are identified with an increment of the </a:t>
            </a:r>
            <a:r>
              <a:rPr lang="en-US">
                <a:solidFill>
                  <a:srgbClr val="F3CC5F"/>
                </a:solidFill>
              </a:rPr>
              <a:t>version number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for example 1.0, 2.0, 2.17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Version numbers are historically linked</a:t>
            </a:r>
            <a:br>
              <a:rPr lang="en-US"/>
            </a:br>
            <a:r>
              <a:rPr lang="en-US"/>
              <a:t>with the person who created them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Full change logs are kept</a:t>
            </a:r>
            <a:endParaRPr/>
          </a:p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Version Control (Revision Control)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3527" y="4953000"/>
            <a:ext cx="3917285" cy="14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4" name="Google Shape;1264;p7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CodePlex</a:t>
            </a:r>
            <a:r>
              <a:rPr lang="en-US"/>
              <a:t>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http://www.codeplex.com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Microsoft's open source projects site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Team Foundation Server (TFS) infrastructure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Source control (TFS), issue tracker, downloads, discussions, wiki, etc.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▪"/>
            </a:pPr>
            <a:r>
              <a:rPr lang="en-US" sz="2800"/>
              <a:t>Free, all projects are public and open source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Project</a:t>
            </a:r>
            <a:r>
              <a:rPr lang="en-US"/>
              <a:t> </a:t>
            </a:r>
            <a:r>
              <a:rPr lang="en-US">
                <a:solidFill>
                  <a:srgbClr val="F3CC5F"/>
                </a:solidFill>
              </a:rPr>
              <a:t>Locker</a:t>
            </a:r>
            <a:r>
              <a:rPr lang="en-US"/>
              <a:t>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http://www.projectlocker.com</a:t>
            </a:r>
            <a:endParaRPr/>
          </a:p>
          <a:p>
            <a:pPr indent="-282575" lvl="2" marL="574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2100"/>
              <a:buFont typeface="Noto Sans Symbols"/>
              <a:buChar char="◆"/>
            </a:pPr>
            <a:r>
              <a:rPr lang="en-US"/>
              <a:t>Source control (SVN), TRAC, CI system, wiki, etc.</a:t>
            </a:r>
            <a:endParaRPr/>
          </a:p>
          <a:p>
            <a:pPr indent="-282575" lvl="2" marL="574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2100"/>
              <a:buFont typeface="Noto Sans Symbols"/>
              <a:buChar char="◆"/>
            </a:pPr>
            <a:r>
              <a:rPr lang="en-US"/>
              <a:t>Private projects (not open source)</a:t>
            </a:r>
            <a:endParaRPr/>
          </a:p>
          <a:p>
            <a:pPr indent="-282575" lvl="2" marL="574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9D4C6"/>
              </a:buClr>
              <a:buSzPts val="2100"/>
              <a:buFont typeface="Noto Sans Symbols"/>
              <a:buChar char="◆"/>
            </a:pPr>
            <a:r>
              <a:rPr lang="en-US"/>
              <a:t>Free and paid editions</a:t>
            </a:r>
            <a:endParaRPr/>
          </a:p>
        </p:txBody>
      </p:sp>
      <p:sp>
        <p:nvSpPr>
          <p:cNvPr id="1265" name="Google Shape;1265;p7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Project Hosting Sites (2)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7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1" name="Google Shape;1271;p7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Assembla</a:t>
            </a:r>
            <a:r>
              <a:rPr lang="en-US"/>
              <a:t>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http://www.assembla.com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Source control (SVN, Git), issue tracker, wiki, chats, files, messages, time tracking, etc.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Private / public projects, free and paid editions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Bitbucket</a:t>
            </a:r>
            <a:r>
              <a:rPr lang="en-US"/>
              <a:t>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http://bitbucket.org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Source control (Mercurial), issue tracker, wiki, management tools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Private projects, free and paid editions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Others: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Unfuddle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XP-Dev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Beanstalk</a:t>
            </a:r>
            <a:endParaRPr/>
          </a:p>
        </p:txBody>
      </p:sp>
      <p:sp>
        <p:nvSpPr>
          <p:cNvPr id="1272" name="Google Shape;1272;p7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Project Hosting Sites (3)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7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280" name="Google Shape;1280;p72"/>
          <p:cNvSpPr txBox="1"/>
          <p:nvPr>
            <p:ph idx="4294967295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Software University Foundation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"Knowledge Sharing and Team Working" course by Telerik Academy under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CC-BY-NC-SA</a:t>
            </a:r>
            <a:r>
              <a:rPr lang="en-US" sz="2200"/>
              <a:t> license</a:t>
            </a:r>
            <a:endParaRPr/>
          </a:p>
        </p:txBody>
      </p:sp>
      <p:sp>
        <p:nvSpPr>
          <p:cNvPr id="1281" name="Google Shape;1281;p7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7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7" name="Google Shape;1287;p73"/>
          <p:cNvSpPr txBox="1"/>
          <p:nvPr>
            <p:ph type="title"/>
          </p:nvPr>
        </p:nvSpPr>
        <p:spPr>
          <a:xfrm>
            <a:off x="3503613" y="2590800"/>
            <a:ext cx="5867400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lang="en-US" sz="8000"/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Systems for version control keep a complete </a:t>
            </a:r>
            <a:r>
              <a:rPr lang="en-US">
                <a:solidFill>
                  <a:srgbClr val="F3CC5F"/>
                </a:solidFill>
              </a:rPr>
              <a:t>change log </a:t>
            </a:r>
            <a:r>
              <a:rPr lang="en-US"/>
              <a:t>(history)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date and hour of every change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user who made the change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files changed + old and new version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Old versions can be retrieved, examined and compared 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It is possible to return to an old version (revert)</a:t>
            </a:r>
            <a:endParaRPr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Change Log</a:t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812" y="5181600"/>
            <a:ext cx="5025971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85000" lnSpcReduction="2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3500">
                <a:solidFill>
                  <a:srgbClr val="F3CC5F"/>
                </a:solidFill>
              </a:rPr>
              <a:t>Repository</a:t>
            </a:r>
            <a:r>
              <a:rPr lang="en-US" sz="3500">
                <a:solidFill>
                  <a:srgbClr val="ECE9E2"/>
                </a:solidFill>
              </a:rPr>
              <a:t> </a:t>
            </a:r>
            <a:r>
              <a:rPr lang="en-US" sz="3500"/>
              <a:t>(source control repository)</a:t>
            </a:r>
            <a:endParaRPr sz="3500">
              <a:solidFill>
                <a:srgbClr val="ECE9E2"/>
              </a:solidFill>
            </a:endParaRPr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 server that stores the files (documents)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Keeps a change log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500">
                <a:solidFill>
                  <a:srgbClr val="F3CC5F"/>
                </a:solidFill>
              </a:rPr>
              <a:t>Revision</a:t>
            </a:r>
            <a:r>
              <a:rPr lang="en-US" sz="3500"/>
              <a:t>, </a:t>
            </a:r>
            <a:r>
              <a:rPr lang="en-US" sz="3500">
                <a:solidFill>
                  <a:srgbClr val="F3CC5F"/>
                </a:solidFill>
              </a:rPr>
              <a:t>Version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Individual version (state) of a document that is a result of multiple changes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500">
                <a:solidFill>
                  <a:srgbClr val="F3CC5F"/>
                </a:solidFill>
              </a:rPr>
              <a:t>Clone, Checkout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clone: Creates a local copy of a remote repository, including all branches and history. 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checkout: Switches between branches or restores the working directory to a specific state.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It is possible to lock the files</a:t>
            </a:r>
            <a:endParaRPr/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Vocabulary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