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533B-6CF8-C4C7-0EDA-D6F06483D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5313C-ECDF-EEA6-99EC-F5885D0F0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9991-5866-BE65-5FC6-7EA368781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137E0-70EB-D0B0-F9AF-28370A2E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B619-BA80-FB62-24EA-AEB6F7E6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3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19DED-59E3-C782-072C-2D1434EA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B2672-CC55-8F4D-5A19-90692F66D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05013-6A23-2A90-7C64-B01A5FDF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AA524-A823-D837-FFA5-1C6E0914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31FA-A1A7-262D-2F7A-A8F8CBFD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AC231-1DEE-1540-6EEE-65684E595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3377F-C1EB-FEA4-CD79-B1C73D180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5654-6F93-7F77-7736-103C7ECA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7019-6C51-DE24-2604-9CD5AA24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898DA-8A49-0731-A3A5-F9982EA10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28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F72E-E31E-0DC5-5F77-EB4C9B04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FF175-2F71-4C23-5456-08F617E6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CD78-8E53-A361-9F75-76140D1B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4A7CD-AA8F-2053-27F1-5E9D85F6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3EBE-F4B1-21B9-7AAE-33C83F3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5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FE049-43ED-404A-CA19-F7E15C92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45B7-0459-8A94-37FA-8A17CAF7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346D6-A017-2419-1B04-ABDB604E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F9BA-2E68-16CC-98C4-C3D48FEE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DD4F-021A-D05C-0685-4B335E9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8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1BDA-87B1-26CF-044F-504ECAFF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95462-E33A-B6FD-600C-F7105C373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7482B-AA80-FD8A-36DD-029A072C2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211B1-5C92-43F4-4415-5D6AD567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62339-BE6F-0939-37E3-6C73FE49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2CD65-4BB7-41E0-3ED2-DBDD9484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9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C4BF-06F6-0D76-220B-C630FE541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C3A95-731A-5DEA-66D3-634D21E06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B5B15-E79A-9534-8A23-E61CC268F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C2570-3023-8AE3-B0DD-6AD53112C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07492-EF22-DF05-7A5B-C38E8021D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DED78-9ACC-AD10-738F-0D29305B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E40F1-341D-AA6D-96DC-63E49FE3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ADF1-F9AE-2394-0E52-B49C020E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E5A2-9569-CEBC-0567-EEEAC2E6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0B4BA-1A96-9561-78F8-06C953832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EAD75-538B-FCE4-A4AF-0D953DDD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4109F-86B7-6CDD-BF32-2D4FE64F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077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5640F-20FB-5234-D291-69C2B73C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6B045-6B0A-9999-B9DD-7EC52602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FF32B-F486-8EB6-C647-E918473A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73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0F96-2DC2-D177-7358-F43A92F48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1CB2-EEDB-2B1C-0DF5-577F9BFDC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CBB64-B6B6-5A3F-B62F-C2D4731B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471A-B740-A134-B3D6-25695590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B5DE9-4D0E-F1FE-ABAA-2E864C6D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A4567-B4C4-CA3B-215C-539E0E0E9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95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6128-F94E-7D4D-F2E3-15D4B2C5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12C07-BDAF-DCCB-2874-BB859657B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DC959-7300-E6D2-37B6-8E9413D26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2D4E6-B259-BF1C-1224-1E12E3D0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FDBEA-4C27-7E9C-7E6C-2EC96CDBB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F3F89-7137-31E6-D292-60CCBA53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3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93FA3-459D-7C66-3A43-D8C31348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464E-EF13-5617-618D-34A2B5FF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421A-62BE-7FBC-DEC1-7A0996974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E129-6D31-409C-B39D-73C6676AEA40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976B2-9EB3-42AD-BD57-B71172507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9E28-9CED-837B-F742-011150871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0AB2-E116-4041-AC29-2DF8C0E89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80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358C79-5C47-FFF1-8449-4EBFED16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03A73-C7E7-2829-9934-8E1F95B21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Recall the problem when we work with </a:t>
                </a:r>
                <a:r>
                  <a:rPr lang="en-GB" sz="2000" b="1" dirty="0"/>
                  <a:t>all real eigenvalues</a:t>
                </a:r>
                <a:r>
                  <a:rPr lang="en-GB" sz="2000" dirty="0"/>
                  <a:t>. Given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 real matrix is semi-simple.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2000" dirty="0"/>
                  <a:t>be the eigenvalue and corresponding eigenvector of matrix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. Since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 is semi-simple, we have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𝑷𝑫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 dirty="0"/>
                  <a:t> where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2000" dirty="0"/>
                  <a:t> is the orthogonal similarity matrix. We can write the solution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as the expansion of eigenvectors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br>
                  <a:rPr lang="en-GB" sz="2000" dirty="0"/>
                </a:br>
                <a:endParaRPr lang="en-GB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GB" sz="2000" dirty="0"/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Now, let us arrange the eigenvalues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 belong to the stable subspace,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sz="2000" dirty="0"/>
                  <a:t> belong to the unstable subspace,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000" dirty="0"/>
                  <a:t> belong to the centre subspace.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03A73-C7E7-2829-9934-8E1F95B21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r="-464" b="-4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57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49BB-1123-5004-DD46-38DDBDC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800" dirty="0"/>
                  <a:t>We showed that the behaviour of (3i) holds. For an initial condition in the stable subspace,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GB" sz="1800" dirty="0"/>
                  <a:t> holds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=1,…,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800" dirty="0"/>
                  <a:t>. 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r>
                  <a:rPr lang="en-GB" sz="1800" dirty="0"/>
                  <a:t>. Thus,</a:t>
                </a:r>
                <a:br>
                  <a:rPr lang="en-GB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=1;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and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GB" sz="1800" dirty="0"/>
                  <a:t>.</a:t>
                </a:r>
              </a:p>
              <a:p>
                <a:pPr marL="0" indent="0">
                  <a:buNone/>
                </a:pPr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For (3ii), for an initial condition in the unstable subspace,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→−∞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/>
                  <a:t>holds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+1,…,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GB" sz="1800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800" dirty="0"/>
                  <a:t> for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GB" sz="1800" dirty="0"/>
                  <a:t>. Thus,</a:t>
                </a:r>
                <a:br>
                  <a:rPr lang="en-GB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+1;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buNone/>
                </a:pPr>
                <a:r>
                  <a:rPr lang="en-GB" sz="180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=∞</m:t>
                        </m:r>
                      </m:e>
                    </m:func>
                  </m:oMath>
                </a14:m>
                <a:r>
                  <a:rPr lang="en-GB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 b="-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10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49BB-1123-5004-DD46-38DDBDC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For (3iii), for an initial condition in the centre subspace, we write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using the Triangle Inequality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 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, we have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Therefore it is bounded for case (3iii).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26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49BB-1123-5004-DD46-38DDBDC1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116" y="1834956"/>
                <a:ext cx="10703767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For (3iv), if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2000" b="1" dirty="0"/>
                  <a:t> </a:t>
                </a:r>
                <a:r>
                  <a:rPr lang="en-GB" sz="2000" dirty="0"/>
                  <a:t>is not semi-simple, we at least have one degenerate eigenvalue. Suppose there is exactly one degenerate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 sz="20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/>
                  <a:t> with a corresponding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GB" sz="2000" dirty="0"/>
                  <a:t>. The matrix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sz="2000" b="1" dirty="0"/>
                  <a:t> </a:t>
                </a:r>
                <a:r>
                  <a:rPr lang="en-GB" sz="2000" dirty="0"/>
                  <a:t>will be a Jordan normal form matrix and so will be </a:t>
                </a:r>
                <a:r>
                  <a:rPr lang="en-GB" sz="2000"/>
                  <a:t>block diagonal,</a:t>
                </a:r>
                <a:endParaRPr lang="en-GB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000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2000" dirty="0"/>
                  <a:t>. Suppose we can find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GB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000" dirty="0"/>
                  <a:t>a surrogate vector that corresponds to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000" dirty="0"/>
                  <a:t>,</a:t>
                </a:r>
                <a:r>
                  <a:rPr lang="en-GB" sz="2000" b="1" dirty="0"/>
                  <a:t> </a:t>
                </a:r>
                <a:r>
                  <a:rPr lang="en-GB" sz="2000" dirty="0"/>
                  <a:t>so that we have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2000" dirty="0"/>
                  <a:t> such that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𝑷𝑫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2000" dirty="0"/>
                  <a:t>. The solution is given by </a:t>
                </a:r>
                <a:br>
                  <a:rPr lang="en-GB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b>
                            <m:sSub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sSub>
                        <m:sSubPr>
                          <m:ctrlPr>
                            <a:rPr lang="en-GB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𝝎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b="1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2000" dirty="0"/>
                  <a:t>Cases (3i) and (3ii) still hold because the exponential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2000" dirty="0"/>
                  <a:t> dominates the linear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000" dirty="0"/>
                  <a:t>. However, it does not hold for (3iii) because the solution is either growing or approaching the origin and are no longer upper and lower bounds of </a:t>
                </a:r>
                <a14:m>
                  <m:oMath xmlns:m="http://schemas.openxmlformats.org/officeDocument/2006/math">
                    <m:r>
                      <a:rPr lang="en-GB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538E8-9EE7-5732-71F3-9B92E2EA5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116" y="1834956"/>
                <a:ext cx="10703767" cy="4351338"/>
              </a:xfrm>
              <a:blipFill>
                <a:blip r:embed="rId2"/>
                <a:stretch>
                  <a:fillRect l="-342" b="-11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33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34FB-03CE-0DDA-0C30-D97467A0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D20DA-C7B7-3E4C-772E-4431260AB8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8383" y="1690688"/>
                <a:ext cx="11775233" cy="46765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b="1" dirty="0"/>
                  <a:t>Now, we work with matrices that contain complex eigenvalues.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The definition of a semi-simple matrix given in the problem sheet is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</a:rPr>
                  <a:t>a </a:t>
                </a:r>
                <a:r>
                  <a:rPr lang="en-US" sz="1800" b="0" i="1" dirty="0">
                    <a:solidFill>
                      <a:srgbClr val="000000"/>
                    </a:solidFill>
                    <a:effectLst/>
                  </a:rPr>
                  <a:t>n × n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</a:rPr>
                  <a:t>matrix with real coefficients that can be diagonalized.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See </a:t>
                </a:r>
                <a:r>
                  <a:rPr lang="en-US" sz="1800" b="1" dirty="0" err="1">
                    <a:solidFill>
                      <a:srgbClr val="000000"/>
                    </a:solidFill>
                  </a:rPr>
                  <a:t>Perko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 for examples page 50 question 10 and more regarding the definition of a semi-simple matrix</a:t>
                </a:r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  <a:endParaRPr lang="en-US" sz="1800" b="0" i="0" dirty="0">
                  <a:solidFill>
                    <a:srgbClr val="000000"/>
                  </a:solidFill>
                  <a:effectLst/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b="0" i="0" dirty="0">
                    <a:solidFill>
                      <a:srgbClr val="000000"/>
                    </a:solidFill>
                    <a:effectLst/>
                  </a:rPr>
                  <a:t>In</a:t>
                </a:r>
                <a:r>
                  <a:rPr lang="en-US" sz="1800" dirty="0">
                    <a:solidFill>
                      <a:srgbClr val="000000"/>
                    </a:solidFill>
                  </a:rPr>
                  <a:t> case we have complex eigenvalues and no degenerate eigenvalues (semi-simple), we can also diagonalize the matrix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1" i="1" smtClean="0">
                        <a:latin typeface="Cambria Math" panose="02040503050406030204" pitchFamily="18" charset="0"/>
                      </a:rPr>
                      <m:t>𝑷𝑫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diagonal block matrix and orthogonal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similarity matrix. WLOG, at least we have a pair of complex and its conjugate eigenvalues. Let us arrange the eigenvalues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GB" sz="1800" dirty="0"/>
                  <a:t>. Therefore,</a:t>
                </a:r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GB" sz="18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𝑫</m:t>
                                    </m:r>
                                  </m:e>
                                  <m:sub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1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GB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3D20DA-C7B7-3E4C-772E-4431260AB8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8383" y="1690688"/>
                <a:ext cx="11775233" cy="4676580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24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F4B-A69C-9B11-A090-A7F827E7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Sheet 1 Q3 (continue)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8C45B-8F13-ED90-4280-620CE6C4C8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71" y="1825625"/>
                <a:ext cx="11672596" cy="47991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Following the argument of Q1 in problem sheet 1, we can find the stable, unstable, and centre subspaces where each is a span of the real or imaginary parts of the eigenvectors.</a:t>
                </a:r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The solution is given by</a:t>
                </a:r>
                <a:br>
                  <a:rPr lang="en-GB" sz="1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𝑑𝑖𝑎𝑔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})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GB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800" b="1" dirty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endParaRPr lang="en-GB" sz="1800" b="1" dirty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We can write the solution as an expansion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sz="1800" b="1" dirty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𝑡𝑎</m:t>
                          </m:r>
                        </m:sup>
                      </m:sSup>
                      <m:d>
                        <m:d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800" dirty="0"/>
              </a:p>
              <a:p>
                <a:pPr marL="0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800" dirty="0"/>
                  <a:t> are span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800" i="1" dirty="0" err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18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1800" i="1" dirty="0" err="1" smtClean="0">
                        <a:latin typeface="Cambria Math" panose="02040503050406030204" pitchFamily="18" charset="0"/>
                      </a:rPr>
                      <m:t>𝑏𝑡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38C45B-8F13-ED90-4280-620CE6C4C8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1" y="1825625"/>
                <a:ext cx="11672596" cy="4799110"/>
              </a:xfrm>
              <a:blipFill>
                <a:blip r:embed="rId2"/>
                <a:stretch>
                  <a:fillRect l="-4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64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Problem Sheet 1 Q3</vt:lpstr>
      <vt:lpstr>Problem Sheet 1 Q3 (continue)</vt:lpstr>
      <vt:lpstr>Problem Sheet 1 Q3 (continue)</vt:lpstr>
      <vt:lpstr>Problem Sheet 1 Q3 (continue)</vt:lpstr>
      <vt:lpstr>Problem Sheet 1 Q3 (continue)</vt:lpstr>
      <vt:lpstr>Problem Sheet 1 Q3 (continue)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Sheet 1 Q3</dc:title>
  <dc:creator>prama.putra@outlook.com</dc:creator>
  <cp:lastModifiedBy>Prama Putra</cp:lastModifiedBy>
  <cp:revision>11</cp:revision>
  <dcterms:created xsi:type="dcterms:W3CDTF">2023-01-27T17:47:12Z</dcterms:created>
  <dcterms:modified xsi:type="dcterms:W3CDTF">2023-01-29T17:08:34Z</dcterms:modified>
</cp:coreProperties>
</file>