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454" r:id="rId2"/>
    <p:sldId id="453" r:id="rId3"/>
    <p:sldId id="394" r:id="rId4"/>
    <p:sldId id="401" r:id="rId5"/>
    <p:sldId id="438" r:id="rId6"/>
    <p:sldId id="455" r:id="rId7"/>
    <p:sldId id="439" r:id="rId8"/>
    <p:sldId id="440" r:id="rId9"/>
    <p:sldId id="458" r:id="rId10"/>
    <p:sldId id="459" r:id="rId11"/>
    <p:sldId id="461" r:id="rId12"/>
    <p:sldId id="460" r:id="rId13"/>
    <p:sldId id="462" r:id="rId14"/>
    <p:sldId id="456" r:id="rId15"/>
    <p:sldId id="457" r:id="rId16"/>
    <p:sldId id="465" r:id="rId17"/>
    <p:sldId id="467" r:id="rId18"/>
    <p:sldId id="466" r:id="rId19"/>
    <p:sldId id="441" r:id="rId20"/>
    <p:sldId id="464" r:id="rId21"/>
    <p:sldId id="442" r:id="rId22"/>
    <p:sldId id="480" r:id="rId23"/>
    <p:sldId id="481" r:id="rId24"/>
    <p:sldId id="482" r:id="rId25"/>
    <p:sldId id="479" r:id="rId26"/>
    <p:sldId id="443" r:id="rId27"/>
    <p:sldId id="471" r:id="rId28"/>
    <p:sldId id="472" r:id="rId29"/>
    <p:sldId id="473" r:id="rId30"/>
    <p:sldId id="475" r:id="rId31"/>
    <p:sldId id="474" r:id="rId32"/>
    <p:sldId id="476" r:id="rId33"/>
    <p:sldId id="444" r:id="rId34"/>
    <p:sldId id="469" r:id="rId35"/>
    <p:sldId id="470" r:id="rId36"/>
    <p:sldId id="483" r:id="rId37"/>
    <p:sldId id="468" r:id="rId38"/>
    <p:sldId id="432" r:id="rId39"/>
    <p:sldId id="400" r:id="rId40"/>
  </p:sldIdLst>
  <p:sldSz cx="12192000" cy="6858000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5B89F-A7BE-4C06-AD41-9B22E4D544F8}" v="6" dt="2024-12-18T17:49:58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1972" autoAdjust="0"/>
  </p:normalViewPr>
  <p:slideViewPr>
    <p:cSldViewPr snapToGrid="0">
      <p:cViewPr varScale="1">
        <p:scale>
          <a:sx n="80" d="100"/>
          <a:sy n="80" d="100"/>
        </p:scale>
        <p:origin x="120" y="1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ath J" userId="2126694c1275cdde" providerId="LiveId" clId="{AEF5B89F-A7BE-4C06-AD41-9B22E4D544F8}"/>
    <pc:docChg chg="undo custSel addSld modSld">
      <pc:chgData name="Pramath J" userId="2126694c1275cdde" providerId="LiveId" clId="{AEF5B89F-A7BE-4C06-AD41-9B22E4D544F8}" dt="2024-12-18T18:40:02.359" v="969" actId="313"/>
      <pc:docMkLst>
        <pc:docMk/>
      </pc:docMkLst>
      <pc:sldChg chg="modSp mod">
        <pc:chgData name="Pramath J" userId="2126694c1275cdde" providerId="LiveId" clId="{AEF5B89F-A7BE-4C06-AD41-9B22E4D544F8}" dt="2024-12-18T18:40:02.359" v="969" actId="313"/>
        <pc:sldMkLst>
          <pc:docMk/>
          <pc:sldMk cId="1254413576" sldId="439"/>
        </pc:sldMkLst>
        <pc:spChg chg="mod">
          <ac:chgData name="Pramath J" userId="2126694c1275cdde" providerId="LiveId" clId="{AEF5B89F-A7BE-4C06-AD41-9B22E4D544F8}" dt="2024-12-18T18:37:14.102" v="713" actId="20577"/>
          <ac:spMkLst>
            <pc:docMk/>
            <pc:sldMk cId="1254413576" sldId="439"/>
            <ac:spMk id="2" creationId="{21B63D6E-C21B-6CE3-F37E-F40628D2820A}"/>
          </ac:spMkLst>
        </pc:spChg>
        <pc:spChg chg="mod">
          <ac:chgData name="Pramath J" userId="2126694c1275cdde" providerId="LiveId" clId="{AEF5B89F-A7BE-4C06-AD41-9B22E4D544F8}" dt="2024-12-18T18:40:02.359" v="969" actId="313"/>
          <ac:spMkLst>
            <pc:docMk/>
            <pc:sldMk cId="1254413576" sldId="439"/>
            <ac:spMk id="5" creationId="{84CAB4B4-E7D9-0C44-BDB8-13360E196C87}"/>
          </ac:spMkLst>
        </pc:spChg>
      </pc:sldChg>
      <pc:sldChg chg="modSp mod">
        <pc:chgData name="Pramath J" userId="2126694c1275cdde" providerId="LiveId" clId="{AEF5B89F-A7BE-4C06-AD41-9B22E4D544F8}" dt="2024-12-18T18:05:12.824" v="549" actId="20577"/>
        <pc:sldMkLst>
          <pc:docMk/>
          <pc:sldMk cId="3565106523" sldId="441"/>
        </pc:sldMkLst>
        <pc:spChg chg="mod">
          <ac:chgData name="Pramath J" userId="2126694c1275cdde" providerId="LiveId" clId="{AEF5B89F-A7BE-4C06-AD41-9B22E4D544F8}" dt="2024-12-18T18:05:12.824" v="549" actId="20577"/>
          <ac:spMkLst>
            <pc:docMk/>
            <pc:sldMk cId="3565106523" sldId="441"/>
            <ac:spMk id="5" creationId="{09A4BD93-F68B-D687-187C-B4A1C01EF0AF}"/>
          </ac:spMkLst>
        </pc:spChg>
      </pc:sldChg>
      <pc:sldChg chg="modSp mod">
        <pc:chgData name="Pramath J" userId="2126694c1275cdde" providerId="LiveId" clId="{AEF5B89F-A7BE-4C06-AD41-9B22E4D544F8}" dt="2024-12-18T17:25:49.253" v="93" actId="20577"/>
        <pc:sldMkLst>
          <pc:docMk/>
          <pc:sldMk cId="3251641269" sldId="456"/>
        </pc:sldMkLst>
        <pc:spChg chg="mod">
          <ac:chgData name="Pramath J" userId="2126694c1275cdde" providerId="LiveId" clId="{AEF5B89F-A7BE-4C06-AD41-9B22E4D544F8}" dt="2024-12-18T17:25:49.253" v="93" actId="20577"/>
          <ac:spMkLst>
            <pc:docMk/>
            <pc:sldMk cId="3251641269" sldId="456"/>
            <ac:spMk id="5" creationId="{5875976C-5C50-E2F2-8FC2-A71F92F6D231}"/>
          </ac:spMkLst>
        </pc:spChg>
      </pc:sldChg>
      <pc:sldChg chg="addSp delSp modSp mod">
        <pc:chgData name="Pramath J" userId="2126694c1275cdde" providerId="LiveId" clId="{AEF5B89F-A7BE-4C06-AD41-9B22E4D544F8}" dt="2024-12-18T17:38:52.988" v="197" actId="1076"/>
        <pc:sldMkLst>
          <pc:docMk/>
          <pc:sldMk cId="1875722796" sldId="457"/>
        </pc:sldMkLst>
        <pc:spChg chg="add mod">
          <ac:chgData name="Pramath J" userId="2126694c1275cdde" providerId="LiveId" clId="{AEF5B89F-A7BE-4C06-AD41-9B22E4D544F8}" dt="2024-12-18T17:38:52.988" v="197" actId="1076"/>
          <ac:spMkLst>
            <pc:docMk/>
            <pc:sldMk cId="1875722796" sldId="457"/>
            <ac:spMk id="16" creationId="{D5ADEDC3-8CE6-141E-773A-A47DF035F342}"/>
          </ac:spMkLst>
        </pc:spChg>
        <pc:picChg chg="add mod">
          <ac:chgData name="Pramath J" userId="2126694c1275cdde" providerId="LiveId" clId="{AEF5B89F-A7BE-4C06-AD41-9B22E4D544F8}" dt="2024-12-18T17:38:00.590" v="162" actId="1038"/>
          <ac:picMkLst>
            <pc:docMk/>
            <pc:sldMk cId="1875722796" sldId="457"/>
            <ac:picMk id="7" creationId="{7800502C-641F-E2EA-A7CF-45A43D4AB00E}"/>
          </ac:picMkLst>
        </pc:picChg>
        <pc:picChg chg="add del mod">
          <ac:chgData name="Pramath J" userId="2126694c1275cdde" providerId="LiveId" clId="{AEF5B89F-A7BE-4C06-AD41-9B22E4D544F8}" dt="2024-12-18T17:37:00.224" v="122" actId="22"/>
          <ac:picMkLst>
            <pc:docMk/>
            <pc:sldMk cId="1875722796" sldId="457"/>
            <ac:picMk id="9" creationId="{8D90576C-5461-C568-FAFB-8F8B99CA0A33}"/>
          </ac:picMkLst>
        </pc:picChg>
        <pc:picChg chg="add del mod">
          <ac:chgData name="Pramath J" userId="2126694c1275cdde" providerId="LiveId" clId="{AEF5B89F-A7BE-4C06-AD41-9B22E4D544F8}" dt="2024-12-18T17:36:58.493" v="118" actId="22"/>
          <ac:picMkLst>
            <pc:docMk/>
            <pc:sldMk cId="1875722796" sldId="457"/>
            <ac:picMk id="11" creationId="{5FE7CFCC-96C3-70B4-EC2B-C90E49ABD679}"/>
          </ac:picMkLst>
        </pc:picChg>
        <pc:picChg chg="add del mod">
          <ac:chgData name="Pramath J" userId="2126694c1275cdde" providerId="LiveId" clId="{AEF5B89F-A7BE-4C06-AD41-9B22E4D544F8}" dt="2024-12-18T17:36:56.733" v="113" actId="22"/>
          <ac:picMkLst>
            <pc:docMk/>
            <pc:sldMk cId="1875722796" sldId="457"/>
            <ac:picMk id="13" creationId="{673E7CD3-4632-CEBC-7E25-A722151D180A}"/>
          </ac:picMkLst>
        </pc:picChg>
        <pc:picChg chg="add mod">
          <ac:chgData name="Pramath J" userId="2126694c1275cdde" providerId="LiveId" clId="{AEF5B89F-A7BE-4C06-AD41-9B22E4D544F8}" dt="2024-12-18T17:37:57.077" v="147" actId="1038"/>
          <ac:picMkLst>
            <pc:docMk/>
            <pc:sldMk cId="1875722796" sldId="457"/>
            <ac:picMk id="15" creationId="{818DB137-3600-2A0C-AEDE-E7F77850E10D}"/>
          </ac:picMkLst>
        </pc:picChg>
      </pc:sldChg>
      <pc:sldChg chg="addSp delSp modSp add mod">
        <pc:chgData name="Pramath J" userId="2126694c1275cdde" providerId="LiveId" clId="{AEF5B89F-A7BE-4C06-AD41-9B22E4D544F8}" dt="2024-12-18T17:43:10.612" v="231" actId="20577"/>
        <pc:sldMkLst>
          <pc:docMk/>
          <pc:sldMk cId="1896848742" sldId="465"/>
        </pc:sldMkLst>
        <pc:spChg chg="mod">
          <ac:chgData name="Pramath J" userId="2126694c1275cdde" providerId="LiveId" clId="{AEF5B89F-A7BE-4C06-AD41-9B22E4D544F8}" dt="2024-12-18T17:43:10.612" v="231" actId="20577"/>
          <ac:spMkLst>
            <pc:docMk/>
            <pc:sldMk cId="1896848742" sldId="465"/>
            <ac:spMk id="16" creationId="{259E7396-93D2-9D82-D031-E8DA91DC020B}"/>
          </ac:spMkLst>
        </pc:spChg>
        <pc:picChg chg="del">
          <ac:chgData name="Pramath J" userId="2126694c1275cdde" providerId="LiveId" clId="{AEF5B89F-A7BE-4C06-AD41-9B22E4D544F8}" dt="2024-12-18T17:39:32.549" v="199" actId="478"/>
          <ac:picMkLst>
            <pc:docMk/>
            <pc:sldMk cId="1896848742" sldId="465"/>
            <ac:picMk id="7" creationId="{0F1C11EB-B1B6-F847-852C-527C7B47AADC}"/>
          </ac:picMkLst>
        </pc:picChg>
        <pc:picChg chg="add mod">
          <ac:chgData name="Pramath J" userId="2126694c1275cdde" providerId="LiveId" clId="{AEF5B89F-A7BE-4C06-AD41-9B22E4D544F8}" dt="2024-12-18T17:39:40.336" v="204" actId="1076"/>
          <ac:picMkLst>
            <pc:docMk/>
            <pc:sldMk cId="1896848742" sldId="465"/>
            <ac:picMk id="8" creationId="{AF0BC0A7-C721-0F30-3412-D6BB73CA4A7B}"/>
          </ac:picMkLst>
        </pc:picChg>
        <pc:picChg chg="del">
          <ac:chgData name="Pramath J" userId="2126694c1275cdde" providerId="LiveId" clId="{AEF5B89F-A7BE-4C06-AD41-9B22E4D544F8}" dt="2024-12-18T17:39:44.469" v="206" actId="478"/>
          <ac:picMkLst>
            <pc:docMk/>
            <pc:sldMk cId="1896848742" sldId="465"/>
            <ac:picMk id="15" creationId="{EC3115D7-41BE-67AC-0E22-C12A06E13C9D}"/>
          </ac:picMkLst>
        </pc:picChg>
      </pc:sldChg>
      <pc:sldChg chg="addSp delSp modSp add mod">
        <pc:chgData name="Pramath J" userId="2126694c1275cdde" providerId="LiveId" clId="{AEF5B89F-A7BE-4C06-AD41-9B22E4D544F8}" dt="2024-12-18T17:48:33.204" v="307" actId="14100"/>
        <pc:sldMkLst>
          <pc:docMk/>
          <pc:sldMk cId="1699126957" sldId="466"/>
        </pc:sldMkLst>
        <pc:spChg chg="mod">
          <ac:chgData name="Pramath J" userId="2126694c1275cdde" providerId="LiveId" clId="{AEF5B89F-A7BE-4C06-AD41-9B22E4D544F8}" dt="2024-12-18T17:48:33.204" v="307" actId="14100"/>
          <ac:spMkLst>
            <pc:docMk/>
            <pc:sldMk cId="1699126957" sldId="466"/>
            <ac:spMk id="16" creationId="{5D0BBA84-18B2-1A4A-66F7-D30BCF55BF67}"/>
          </ac:spMkLst>
        </pc:spChg>
        <pc:picChg chg="add mod">
          <ac:chgData name="Pramath J" userId="2126694c1275cdde" providerId="LiveId" clId="{AEF5B89F-A7BE-4C06-AD41-9B22E4D544F8}" dt="2024-12-18T17:47:13.988" v="240" actId="1076"/>
          <ac:picMkLst>
            <pc:docMk/>
            <pc:sldMk cId="1699126957" sldId="466"/>
            <ac:picMk id="7" creationId="{7304BB6F-BA18-C624-A26B-2622AED9B312}"/>
          </ac:picMkLst>
        </pc:picChg>
        <pc:picChg chg="del mod">
          <ac:chgData name="Pramath J" userId="2126694c1275cdde" providerId="LiveId" clId="{AEF5B89F-A7BE-4C06-AD41-9B22E4D544F8}" dt="2024-12-18T17:47:04.906" v="236" actId="478"/>
          <ac:picMkLst>
            <pc:docMk/>
            <pc:sldMk cId="1699126957" sldId="466"/>
            <ac:picMk id="8" creationId="{1FAD0950-CFAF-154F-C16D-A6DEF1CE87B3}"/>
          </ac:picMkLst>
        </pc:picChg>
      </pc:sldChg>
      <pc:sldChg chg="addSp delSp modSp add mod">
        <pc:chgData name="Pramath J" userId="2126694c1275cdde" providerId="LiveId" clId="{AEF5B89F-A7BE-4C06-AD41-9B22E4D544F8}" dt="2024-12-18T17:52:07.425" v="374" actId="14100"/>
        <pc:sldMkLst>
          <pc:docMk/>
          <pc:sldMk cId="3584198295" sldId="467"/>
        </pc:sldMkLst>
        <pc:spChg chg="mod">
          <ac:chgData name="Pramath J" userId="2126694c1275cdde" providerId="LiveId" clId="{AEF5B89F-A7BE-4C06-AD41-9B22E4D544F8}" dt="2024-12-18T17:52:07.425" v="374" actId="14100"/>
          <ac:spMkLst>
            <pc:docMk/>
            <pc:sldMk cId="3584198295" sldId="467"/>
            <ac:spMk id="16" creationId="{12B4360F-9CEF-204C-BE87-07091DE5F640}"/>
          </ac:spMkLst>
        </pc:spChg>
        <pc:picChg chg="add mod">
          <ac:chgData name="Pramath J" userId="2126694c1275cdde" providerId="LiveId" clId="{AEF5B89F-A7BE-4C06-AD41-9B22E4D544F8}" dt="2024-12-18T17:50:12.218" v="317" actId="1076"/>
          <ac:picMkLst>
            <pc:docMk/>
            <pc:sldMk cId="3584198295" sldId="467"/>
            <ac:picMk id="7" creationId="{5E7A1A48-5BB1-A51D-D3BB-1BE01DAB13A9}"/>
          </ac:picMkLst>
        </pc:picChg>
        <pc:picChg chg="del">
          <ac:chgData name="Pramath J" userId="2126694c1275cdde" providerId="LiveId" clId="{AEF5B89F-A7BE-4C06-AD41-9B22E4D544F8}" dt="2024-12-18T17:49:57.664" v="309" actId="478"/>
          <ac:picMkLst>
            <pc:docMk/>
            <pc:sldMk cId="3584198295" sldId="467"/>
            <ac:picMk id="8" creationId="{1869D367-7A32-F604-2FA6-FEBCC53973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3A30-4E8D-4F5A-A660-0CF9FA0EA0CF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23E4C-C78F-4806-9F29-9550DE44B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1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4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D69E-6013-E4CA-ADDB-80E5518C9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BFDCA-AF28-B814-FE77-68CF039E6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1D21F8-4F74-3783-FED6-886D755E2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D15C-4FF9-18E7-D1C5-FEEAF6E27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22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82C3-F53A-0EF2-56C0-80BDF0196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BFFDCE-1DBD-368F-F669-820ADFB5C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AD7F1-B9D1-08B5-3459-2E454EC77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81B1-58C5-2921-4120-EBB527E95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55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CA127-4660-7F8A-066D-5BDA8D59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21309-EF6F-98FA-FAE7-C28E9D21F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0BA11F-96DF-D4D2-7C12-167B36858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044-296D-AD5B-E8DB-10CA0ABE9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9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45A5D-966A-0CAF-86D7-792227E0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31610-8A16-05E9-4EC6-309E51C10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22E75-ED7B-BFC5-9D42-C80C3BCDE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8839D-E156-BFFA-5947-56125AA14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20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486E-F082-925E-CEE7-9DA566096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E095C-BD01-FC99-A7A5-85BDC9CA2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EAB4B-4D55-3926-B9C2-6680BC2D0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2C165-30B4-164C-EA47-F67D9D60D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41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9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A8630-94E7-4B55-6EEF-762A5D69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F480F6-8A27-586B-1193-A04CCCCF4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C58B9-23E9-58C1-D4FC-95AA20536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A100-6E48-5592-95C2-E816F9E43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8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4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A089-38BB-050A-2512-DBDFF04E0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193CB-D9A7-2555-67E2-B694E5970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A8D0C-09A0-CF1D-AB2D-91E4E68A2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7E76E-CC7B-CE23-699F-BD1B59C5D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6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0342-D6B9-A63E-1686-43DDB0044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C9B01-B4DD-1AA1-7AB6-DC0DC358A3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91B94-01BD-6AB1-589D-5100229AF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64615-0747-F6ED-761F-E0971114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2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5727D-914E-C7CC-E98E-5E5DD5FFE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96415-C792-1E18-AF25-1BBB00A22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BBE52-8A6D-152D-9D62-0BD73CCC6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2A233-0A2A-0198-4873-F91F26C8B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5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34D03-1FDC-854A-7C3E-9E82088DC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71AFEA-F60B-5690-3F42-104CC2879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0F45B-C29E-BBBB-43DF-94F045048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CBF97-C567-37A4-2CA1-C9983B219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2E1BE-A652-2B93-CA07-46556AB7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F9EB11-5316-BA10-B831-2E42890CE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40895-92B6-66E3-8F3E-6A0A4A789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E277D-845E-A5D1-2F66-8F2D67378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3E4C-C78F-4806-9F29-9550DE44BB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0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531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E61-0CE5-49A0-ADAE-575C3A21A57B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object 7"/>
          <p:cNvSpPr txBox="1"/>
          <p:nvPr userDrawn="1"/>
        </p:nvSpPr>
        <p:spPr>
          <a:xfrm>
            <a:off x="4541263" y="6344368"/>
            <a:ext cx="3498933" cy="377108"/>
          </a:xfrm>
          <a:prstGeom prst="rect">
            <a:avLst/>
          </a:prstGeom>
        </p:spPr>
        <p:txBody>
          <a:bodyPr wrap="square" lIns="0" tIns="7701" rIns="0" bIns="0">
            <a:spAutoFit/>
          </a:bodyPr>
          <a:lstStyle/>
          <a:p>
            <a:pPr marL="7701" algn="ctr">
              <a:spcBef>
                <a:spcPts val="61"/>
              </a:spcBef>
              <a:defRPr/>
            </a:pP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Go, change </a:t>
            </a:r>
            <a:r>
              <a:rPr sz="2400" b="1" i="1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the</a:t>
            </a:r>
            <a:r>
              <a:rPr sz="2400" b="1" i="1" spc="-49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 </a:t>
            </a: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world</a:t>
            </a:r>
            <a:endParaRPr sz="2400" b="1" dirty="0">
              <a:latin typeface="Bookman Old Style" panose="02050604050505020204" pitchFamily="18" charset="0"/>
              <a:ea typeface="ＭＳ Ｐゴシック" charset="0"/>
              <a:cs typeface="Playfair Display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2A6D4B-382C-5C68-3C64-26E14200A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833"/>
          <a:stretch/>
        </p:blipFill>
        <p:spPr>
          <a:xfrm>
            <a:off x="0" y="0"/>
            <a:ext cx="2207505" cy="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7930-B2AB-48F5-8AD5-4A9179262E34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EB2B-9CFC-43E8-806F-531A6B6EF1FD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3" y="1258282"/>
            <a:ext cx="11842377" cy="491868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3pPr>
            <a:lvl4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4pPr>
            <a:lvl5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object 7"/>
          <p:cNvSpPr txBox="1"/>
          <p:nvPr userDrawn="1"/>
        </p:nvSpPr>
        <p:spPr>
          <a:xfrm>
            <a:off x="5055596" y="6405140"/>
            <a:ext cx="2080806" cy="223220"/>
          </a:xfrm>
          <a:prstGeom prst="rect">
            <a:avLst/>
          </a:prstGeom>
        </p:spPr>
        <p:txBody>
          <a:bodyPr wrap="square" lIns="0" tIns="7701" rIns="0" bIns="0">
            <a:spAutoFit/>
          </a:bodyPr>
          <a:lstStyle/>
          <a:p>
            <a:pPr marL="7701" algn="ctr">
              <a:spcBef>
                <a:spcPts val="61"/>
              </a:spcBef>
              <a:defRPr/>
            </a:pPr>
            <a:r>
              <a:rPr sz="1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Go, change </a:t>
            </a:r>
            <a:r>
              <a:rPr sz="1400" b="1" i="1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the</a:t>
            </a:r>
            <a:r>
              <a:rPr sz="1400" b="1" i="1" spc="-49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 </a:t>
            </a:r>
            <a:r>
              <a:rPr sz="1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world</a:t>
            </a:r>
            <a:endParaRPr sz="1400" b="1" dirty="0">
              <a:latin typeface="Bookman Old Style" panose="02050604050505020204" pitchFamily="18" charset="0"/>
              <a:ea typeface="ＭＳ Ｐゴシック" charset="0"/>
              <a:cs typeface="Playfair Display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74812" y="6347205"/>
            <a:ext cx="2743200" cy="3651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273988" y="6347205"/>
            <a:ext cx="2743200" cy="3651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fld id="{9BA15CD2-76D6-4EFE-91D9-7087332E3318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BB44-0752-FBF4-85E9-6BB716BF44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833"/>
          <a:stretch/>
        </p:blipFill>
        <p:spPr>
          <a:xfrm>
            <a:off x="-1" y="76427"/>
            <a:ext cx="2207505" cy="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942" y="1258282"/>
            <a:ext cx="5750859" cy="49186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258280"/>
            <a:ext cx="5795682" cy="49186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8940" y="6356350"/>
            <a:ext cx="2743200" cy="365125"/>
          </a:xfrm>
        </p:spPr>
        <p:txBody>
          <a:bodyPr/>
          <a:lstStyle/>
          <a:p>
            <a:fld id="{1B8ABF7C-0B56-4C7F-B575-109DA1438369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4683" y="6356350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62837" y="6212514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79472C-35DE-C259-8137-352893A9BE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833"/>
          <a:stretch/>
        </p:blipFill>
        <p:spPr>
          <a:xfrm>
            <a:off x="224117" y="81266"/>
            <a:ext cx="2207505" cy="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1CB2-2EF3-47E5-83C4-07D8FF657D5A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35002" y="0"/>
            <a:ext cx="12191145" cy="6858000"/>
            <a:chOff x="-35003" y="-1"/>
            <a:chExt cx="12191144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-35003" y="-1"/>
              <a:ext cx="12191144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92" dirty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0" y="-1"/>
              <a:ext cx="1174375" cy="932329"/>
              <a:chOff x="1" y="0"/>
              <a:chExt cx="995082" cy="663388"/>
            </a:xfrm>
          </p:grpSpPr>
          <p:sp>
            <p:nvSpPr>
              <p:cNvPr id="13" name="object 3"/>
              <p:cNvSpPr>
                <a:spLocks/>
              </p:cNvSpPr>
              <p:nvPr userDrawn="1"/>
            </p:nvSpPr>
            <p:spPr bwMode="auto">
              <a:xfrm>
                <a:off x="1" y="0"/>
                <a:ext cx="995082" cy="663388"/>
              </a:xfrm>
              <a:custGeom>
                <a:avLst/>
                <a:gdLst>
                  <a:gd name="T0" fmla="*/ 23708288 w 7436484"/>
                  <a:gd name="T1" fmla="*/ 0 h 5134610"/>
                  <a:gd name="T2" fmla="*/ 0 w 7436484"/>
                  <a:gd name="T3" fmla="*/ 0 h 5134610"/>
                  <a:gd name="T4" fmla="*/ 0 w 7436484"/>
                  <a:gd name="T5" fmla="*/ 16402574 h 5134610"/>
                  <a:gd name="T6" fmla="*/ 23708288 w 7436484"/>
                  <a:gd name="T7" fmla="*/ 0 h 51346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6484"/>
                  <a:gd name="T13" fmla="*/ 0 h 5134610"/>
                  <a:gd name="T14" fmla="*/ 7436484 w 7436484"/>
                  <a:gd name="T15" fmla="*/ 5134610 h 51346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6484" h="5134610">
                    <a:moveTo>
                      <a:pt x="7435941" y="0"/>
                    </a:moveTo>
                    <a:lnTo>
                      <a:pt x="0" y="0"/>
                    </a:lnTo>
                    <a:lnTo>
                      <a:pt x="0" y="5134513"/>
                    </a:lnTo>
                    <a:lnTo>
                      <a:pt x="7435941" y="0"/>
                    </a:lnTo>
                    <a:close/>
                  </a:path>
                </a:pathLst>
              </a:custGeom>
              <a:solidFill>
                <a:srgbClr val="00589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IN" sz="1092"/>
              </a:p>
            </p:txBody>
          </p:sp>
          <p:sp>
            <p:nvSpPr>
              <p:cNvPr id="14" name="object 4"/>
              <p:cNvSpPr>
                <a:spLocks noChangeArrowheads="1"/>
              </p:cNvSpPr>
              <p:nvPr userDrawn="1"/>
            </p:nvSpPr>
            <p:spPr bwMode="auto">
              <a:xfrm>
                <a:off x="73957" y="36743"/>
                <a:ext cx="383242" cy="310714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endParaRPr lang="en-US" altLang="en-US" sz="1092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F35-25D4-42D1-A380-D94D58C90ED6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GB" dirty="0"/>
              <a:t>RV COLLEGE OF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6" name="Rounded Rectangle 15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7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3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6" y="0"/>
            <a:ext cx="12191145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DEC-F31F-442A-AF7E-39FCF65F09EF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1174375" cy="932329"/>
            <a:chOff x="1" y="0"/>
            <a:chExt cx="995082" cy="663388"/>
          </a:xfrm>
        </p:grpSpPr>
        <p:sp>
          <p:nvSpPr>
            <p:cNvPr id="8" name="object 3"/>
            <p:cNvSpPr>
              <a:spLocks/>
            </p:cNvSpPr>
            <p:nvPr userDrawn="1"/>
          </p:nvSpPr>
          <p:spPr bwMode="auto">
            <a:xfrm>
              <a:off x="1" y="0"/>
              <a:ext cx="995082" cy="663388"/>
            </a:xfrm>
            <a:custGeom>
              <a:avLst/>
              <a:gdLst>
                <a:gd name="T0" fmla="*/ 23708288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6402574 h 5134610"/>
                <a:gd name="T6" fmla="*/ 23708288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/>
            <p:cNvSpPr>
              <a:spLocks noChangeArrowheads="1"/>
            </p:cNvSpPr>
            <p:nvPr userDrawn="1"/>
          </p:nvSpPr>
          <p:spPr bwMode="auto">
            <a:xfrm>
              <a:off x="73957" y="36743"/>
              <a:ext cx="383242" cy="31071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endParaRPr lang="en-US" altLang="en-US" sz="1092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2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5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6" y="0"/>
            <a:ext cx="12191145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EB3-0664-49E1-9FE0-BA29E4444757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8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0" y="1"/>
            <a:ext cx="1174375" cy="932329"/>
            <a:chOff x="1" y="0"/>
            <a:chExt cx="995082" cy="663388"/>
          </a:xfrm>
        </p:grpSpPr>
        <p:sp>
          <p:nvSpPr>
            <p:cNvPr id="10" name="object 3"/>
            <p:cNvSpPr>
              <a:spLocks/>
            </p:cNvSpPr>
            <p:nvPr userDrawn="1"/>
          </p:nvSpPr>
          <p:spPr bwMode="auto">
            <a:xfrm>
              <a:off x="1" y="0"/>
              <a:ext cx="995082" cy="663388"/>
            </a:xfrm>
            <a:custGeom>
              <a:avLst/>
              <a:gdLst>
                <a:gd name="T0" fmla="*/ 23708288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6402574 h 5134610"/>
                <a:gd name="T6" fmla="*/ 23708288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/>
            <p:cNvSpPr>
              <a:spLocks noChangeArrowheads="1"/>
            </p:cNvSpPr>
            <p:nvPr userDrawn="1"/>
          </p:nvSpPr>
          <p:spPr bwMode="auto">
            <a:xfrm>
              <a:off x="73957" y="36743"/>
              <a:ext cx="383242" cy="31071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endParaRPr lang="en-US" altLang="en-US" sz="1092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96" y="1605964"/>
            <a:ext cx="5889812" cy="36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5002" y="0"/>
            <a:ext cx="12191145" cy="6858000"/>
            <a:chOff x="-35003" y="-1"/>
            <a:chExt cx="12191144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5003" y="-1"/>
              <a:ext cx="12191144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92" dirty="0">
                <a:solidFill>
                  <a:srgbClr val="FFFFFF"/>
                </a:solidFill>
              </a:endParaRPr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0" y="-1"/>
              <a:ext cx="1174375" cy="932329"/>
              <a:chOff x="1" y="0"/>
              <a:chExt cx="995082" cy="663388"/>
            </a:xfrm>
          </p:grpSpPr>
          <p:sp>
            <p:nvSpPr>
              <p:cNvPr id="11" name="object 3"/>
              <p:cNvSpPr>
                <a:spLocks/>
              </p:cNvSpPr>
              <p:nvPr userDrawn="1"/>
            </p:nvSpPr>
            <p:spPr bwMode="auto">
              <a:xfrm>
                <a:off x="1" y="0"/>
                <a:ext cx="995082" cy="663388"/>
              </a:xfrm>
              <a:custGeom>
                <a:avLst/>
                <a:gdLst>
                  <a:gd name="T0" fmla="*/ 23708288 w 7436484"/>
                  <a:gd name="T1" fmla="*/ 0 h 5134610"/>
                  <a:gd name="T2" fmla="*/ 0 w 7436484"/>
                  <a:gd name="T3" fmla="*/ 0 h 5134610"/>
                  <a:gd name="T4" fmla="*/ 0 w 7436484"/>
                  <a:gd name="T5" fmla="*/ 16402574 h 5134610"/>
                  <a:gd name="T6" fmla="*/ 23708288 w 7436484"/>
                  <a:gd name="T7" fmla="*/ 0 h 51346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6484"/>
                  <a:gd name="T13" fmla="*/ 0 h 5134610"/>
                  <a:gd name="T14" fmla="*/ 7436484 w 7436484"/>
                  <a:gd name="T15" fmla="*/ 5134610 h 51346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6484" h="5134610">
                    <a:moveTo>
                      <a:pt x="7435941" y="0"/>
                    </a:moveTo>
                    <a:lnTo>
                      <a:pt x="0" y="0"/>
                    </a:lnTo>
                    <a:lnTo>
                      <a:pt x="0" y="5134513"/>
                    </a:lnTo>
                    <a:lnTo>
                      <a:pt x="7435941" y="0"/>
                    </a:lnTo>
                    <a:close/>
                  </a:path>
                </a:pathLst>
              </a:custGeom>
              <a:solidFill>
                <a:srgbClr val="00589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IN" sz="1092"/>
              </a:p>
            </p:txBody>
          </p:sp>
          <p:sp>
            <p:nvSpPr>
              <p:cNvPr id="12" name="object 4"/>
              <p:cNvSpPr>
                <a:spLocks noChangeArrowheads="1"/>
              </p:cNvSpPr>
              <p:nvPr userDrawn="1"/>
            </p:nvSpPr>
            <p:spPr bwMode="auto">
              <a:xfrm>
                <a:off x="73957" y="36743"/>
                <a:ext cx="383242" cy="310714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endParaRPr lang="en-US" altLang="en-US" sz="1092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7AC3-F117-417D-9C17-587E6F3BE300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842217" y="17838"/>
            <a:ext cx="2313924" cy="600635"/>
            <a:chOff x="9682912" y="8965"/>
            <a:chExt cx="2402541" cy="600635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5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6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A392-D277-4C60-80CA-4155BF24A22F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RV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449F-E26E-4CC2-B153-3EB375A0CF11}" type="datetime2">
              <a:rPr lang="en-IN" smtClean="0"/>
              <a:t>Thursday, 19 December 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RV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227B2-6E6E-A65E-A828-6F23B8D5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311E5-35F6-67F8-BA96-85A5A20D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7" name="Content Placeholder 6" descr="A building with a roof&#10;&#10;Description automatically generated">
            <a:extLst>
              <a:ext uri="{FF2B5EF4-FFF2-40B4-BE49-F238E27FC236}">
                <a16:creationId xmlns:a16="http://schemas.microsoft.com/office/drawing/2014/main" id="{4FFF1151-EB75-7914-B2AB-B16B6A020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879" y="1067010"/>
            <a:ext cx="11421075" cy="38940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401447-E36D-D6F9-70CD-9802DA9AD004}"/>
              </a:ext>
            </a:extLst>
          </p:cNvPr>
          <p:cNvSpPr/>
          <p:nvPr/>
        </p:nvSpPr>
        <p:spPr>
          <a:xfrm>
            <a:off x="349046" y="4146929"/>
            <a:ext cx="11493908" cy="10048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altLang="en-US" sz="3600" b="1" baseline="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Scalable Agri-Assistance</a:t>
            </a:r>
            <a:r>
              <a:rPr lang="en-GB" altLang="en-US" sz="3600" b="1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System</a:t>
            </a:r>
            <a:r>
              <a:rPr lang="en-GB" altLang="en-US" sz="3600" b="1" baseline="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49E1EB-59AB-C0C7-9FA4-FC809A9DB13F}"/>
              </a:ext>
            </a:extLst>
          </p:cNvPr>
          <p:cNvSpPr/>
          <p:nvPr/>
        </p:nvSpPr>
        <p:spPr>
          <a:xfrm>
            <a:off x="349045" y="5288583"/>
            <a:ext cx="11421075" cy="10048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altLang="en-US" sz="3600" b="1" baseline="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Theme</a:t>
            </a:r>
            <a:r>
              <a:rPr lang="en-GB" altLang="en-US" sz="3600" b="1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- Environment</a:t>
            </a:r>
            <a:endParaRPr lang="en-GB" altLang="en-US" sz="3600" b="1" baseline="0" dirty="0">
              <a:solidFill>
                <a:schemeClr val="bg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0670E-496A-157A-258A-C3CAC77EE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3D382-45F8-1879-3C5B-F103835D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Esp32 </a:t>
            </a:r>
            <a:r>
              <a:rPr lang="en-IN" dirty="0"/>
              <a:t>compared to </a:t>
            </a:r>
            <a:r>
              <a:rPr lang="en-IN" b="1" dirty="0"/>
              <a:t>Arduino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CDA04-FCA2-2605-0589-12F4D94D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138E5-82AC-F886-C6D3-CE9F16CD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55C41-B713-7547-F5E8-D5396497E869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548C2-E2D3-D61F-3896-5B8939D99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72766"/>
              </p:ext>
            </p:extLst>
          </p:nvPr>
        </p:nvGraphicFramePr>
        <p:xfrm>
          <a:off x="174810" y="1855303"/>
          <a:ext cx="11699138" cy="4457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569">
                  <a:extLst>
                    <a:ext uri="{9D8B030D-6E8A-4147-A177-3AD203B41FA5}">
                      <a16:colId xmlns:a16="http://schemas.microsoft.com/office/drawing/2014/main" val="3275043623"/>
                    </a:ext>
                  </a:extLst>
                </a:gridCol>
                <a:gridCol w="5849569">
                  <a:extLst>
                    <a:ext uri="{9D8B030D-6E8A-4147-A177-3AD203B41FA5}">
                      <a16:colId xmlns:a16="http://schemas.microsoft.com/office/drawing/2014/main" val="136186489"/>
                    </a:ext>
                  </a:extLst>
                </a:gridCol>
              </a:tblGrid>
              <a:tr h="8422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ESP32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ARDUINO and other microcontrollers around same price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20231"/>
                  </a:ext>
                </a:extLst>
              </a:tr>
              <a:tr h="1216557">
                <a:tc>
                  <a:txBody>
                    <a:bodyPr/>
                    <a:lstStyle/>
                    <a:p>
                      <a:r>
                        <a:rPr lang="en-US" b="1" dirty="0"/>
                        <a:t>Built-In Connectivity </a:t>
                      </a:r>
                      <a:r>
                        <a:rPr lang="en-US" dirty="0"/>
                        <a:t>- Comes with built-in Wi-Fi and Bluetooth, allowing seamless wireless communication without the need for additional modules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Most other microcontrollers (e.g., Arduino Uno, STM32, ATmega series) do not have built-in wireless capabilities, requiring external Wi-Fi or Bluetooth modules.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6749"/>
                  </a:ext>
                </a:extLst>
              </a:tr>
              <a:tr h="889699">
                <a:tc>
                  <a:txBody>
                    <a:bodyPr/>
                    <a:lstStyle/>
                    <a:p>
                      <a:r>
                        <a:rPr lang="en-US" b="1" dirty="0"/>
                        <a:t>Power Efficiency and Advanced Sleep Modes </a:t>
                      </a:r>
                      <a:r>
                        <a:rPr lang="en-US" dirty="0"/>
                        <a:t>- Equipped with various low-power/deep sleep modes, that significantly reduce power consumption, making it ideal for </a:t>
                      </a:r>
                      <a:r>
                        <a:rPr lang="en-US" b="1" dirty="0"/>
                        <a:t>battery</a:t>
                      </a:r>
                      <a:r>
                        <a:rPr lang="en-US" dirty="0"/>
                        <a:t>  and </a:t>
                      </a:r>
                      <a:r>
                        <a:rPr lang="en-US" b="1" dirty="0"/>
                        <a:t>solar-powered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applications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 some microcontrollers support low-power modes, the ESP32’s deep sleep functionality is more advanced and allows greater flexibility.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52403"/>
                  </a:ext>
                </a:extLst>
              </a:tr>
              <a:tr h="935813">
                <a:tc>
                  <a:txBody>
                    <a:bodyPr/>
                    <a:lstStyle/>
                    <a:p>
                      <a:r>
                        <a:rPr lang="en-IN" b="1" dirty="0"/>
                        <a:t>Cost-Effectiveness for Projects </a:t>
                      </a:r>
                      <a:r>
                        <a:rPr lang="en-IN" dirty="0"/>
                        <a:t>- </a:t>
                      </a:r>
                      <a:r>
                        <a:rPr lang="en-US" dirty="0"/>
                        <a:t>ESP32 is very </a:t>
                      </a:r>
                      <a:r>
                        <a:rPr lang="en-US" b="1" dirty="0"/>
                        <a:t>affordable</a:t>
                      </a:r>
                      <a:r>
                        <a:rPr lang="en-US" dirty="0"/>
                        <a:t>, making it suitable for large scale deployments and cost-sensitive applications.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microcontrollers, especially those requiring additional connectivity modules, can become more </a:t>
                      </a:r>
                      <a:r>
                        <a:rPr lang="en-US" b="1" dirty="0"/>
                        <a:t>expensive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less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practical</a:t>
                      </a:r>
                      <a:r>
                        <a:rPr lang="en-US" dirty="0"/>
                        <a:t> for </a:t>
                      </a:r>
                      <a:r>
                        <a:rPr lang="en-US" dirty="0" smtClean="0"/>
                        <a:t>low-cost </a:t>
                      </a:r>
                      <a:r>
                        <a:rPr lang="en-US" dirty="0"/>
                        <a:t>IoT solutions.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71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9139D-8ED7-A1A1-25D9-7E4159DA8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EC8F8A-BCA7-0EA4-426A-55F33B79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7EAB9-66EA-5802-6556-061967B8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99EA9-5498-3C6A-CD44-183A57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38306-CECE-A19F-8931-C623A5F339B6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BDE2DC-39EB-DDA3-8237-1FFF91735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66761"/>
              </p:ext>
            </p:extLst>
          </p:nvPr>
        </p:nvGraphicFramePr>
        <p:xfrm>
          <a:off x="174810" y="1258282"/>
          <a:ext cx="11699138" cy="491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569">
                  <a:extLst>
                    <a:ext uri="{9D8B030D-6E8A-4147-A177-3AD203B41FA5}">
                      <a16:colId xmlns:a16="http://schemas.microsoft.com/office/drawing/2014/main" val="3275043623"/>
                    </a:ext>
                  </a:extLst>
                </a:gridCol>
                <a:gridCol w="5849569">
                  <a:extLst>
                    <a:ext uri="{9D8B030D-6E8A-4147-A177-3AD203B41FA5}">
                      <a16:colId xmlns:a16="http://schemas.microsoft.com/office/drawing/2014/main" val="136186489"/>
                    </a:ext>
                  </a:extLst>
                </a:gridCol>
              </a:tblGrid>
              <a:tr h="8876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ESP32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ARDUINO and other microcontrollers around same price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20231"/>
                  </a:ext>
                </a:extLst>
              </a:tr>
              <a:tr h="1487878">
                <a:tc>
                  <a:txBody>
                    <a:bodyPr/>
                    <a:lstStyle/>
                    <a:p>
                      <a:r>
                        <a:rPr lang="en-US" b="1" dirty="0"/>
                        <a:t>High I/O Count and Versatile Sensor Compatibility</a:t>
                      </a:r>
                      <a:r>
                        <a:rPr lang="en-IN" b="1" dirty="0"/>
                        <a:t> </a:t>
                      </a:r>
                      <a:r>
                        <a:rPr lang="en-IN" dirty="0"/>
                        <a:t>- </a:t>
                      </a:r>
                      <a:r>
                        <a:rPr lang="en-US" dirty="0"/>
                        <a:t>Has a high number of GPIO pins and supports multiple communication protocols (e.g., I2C, SPI, ADC, PWM), making it easy to connect a wide range of sensors and peripherals.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Alternatives may have fewer I/O pins and </a:t>
                      </a:r>
                      <a:r>
                        <a:rPr lang="en-US" b="1" dirty="0"/>
                        <a:t>limited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support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for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certain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interfaces</a:t>
                      </a:r>
                      <a:r>
                        <a:rPr lang="en-US" dirty="0"/>
                        <a:t>, restricting the variety of sensors and devices that can be used in the system.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6749"/>
                  </a:ext>
                </a:extLst>
              </a:tr>
              <a:tr h="1302973">
                <a:tc>
                  <a:txBody>
                    <a:bodyPr/>
                    <a:lstStyle/>
                    <a:p>
                      <a:r>
                        <a:rPr lang="en-US" dirty="0"/>
                        <a:t>Scalability and </a:t>
                      </a:r>
                      <a:r>
                        <a:rPr lang="en-US" b="1" dirty="0"/>
                        <a:t>Compatibility with IoT Protocols </a:t>
                      </a:r>
                      <a:r>
                        <a:rPr lang="en-US" dirty="0"/>
                        <a:t>- Supports a range of IoT protocols, including MQTT and HTTP, allowing easy integration with cloud platforms and mobile applications.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protocol support may restrict the ability to easily integrate with cloud-based or IoT systems, hindering scalability and real-time data sharing.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52403"/>
                  </a:ext>
                </a:extLst>
              </a:tr>
              <a:tr h="1240209">
                <a:tc>
                  <a:txBody>
                    <a:bodyPr/>
                    <a:lstStyle/>
                    <a:p>
                      <a:r>
                        <a:rPr lang="en-US" dirty="0"/>
                        <a:t>Ideal for </a:t>
                      </a:r>
                      <a:r>
                        <a:rPr lang="en-US" b="1" dirty="0"/>
                        <a:t>User-Friendly UI and App Integration  </a:t>
                      </a:r>
                      <a:r>
                        <a:rPr lang="en-US" dirty="0"/>
                        <a:t>- With its connectivity, processing power, and memory, ESP32 is well-suited for applications that require user-friendly interfaces, such as mobile apps for real-time monitoring.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by </a:t>
                      </a:r>
                      <a:r>
                        <a:rPr lang="en-US" b="1" dirty="0"/>
                        <a:t>lower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memory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connectivity</a:t>
                      </a:r>
                      <a:r>
                        <a:rPr lang="en-US" dirty="0"/>
                        <a:t>, other microcontrollers may struggle with app integration or require additional hardware, reducing usability for end users.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27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38963-BE05-078F-7600-5C338702C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419FF-1FAA-A5F6-E108-A5092855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Capacitive Moisture Sensor </a:t>
            </a:r>
            <a:r>
              <a:rPr lang="en-US" dirty="0"/>
              <a:t>(best choice)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Durability</a:t>
            </a:r>
            <a:r>
              <a:rPr lang="en-US" dirty="0"/>
              <a:t>: Capacitive sensors </a:t>
            </a:r>
            <a:r>
              <a:rPr lang="en-US" u="sng" dirty="0"/>
              <a:t>resist corrosion </a:t>
            </a:r>
            <a:r>
              <a:rPr lang="en-US" dirty="0"/>
              <a:t>and withstand varying soil conditions, ensuring reliable long-term use in agriculture.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Accuracy</a:t>
            </a:r>
            <a:r>
              <a:rPr lang="en-US" dirty="0"/>
              <a:t>: They provide </a:t>
            </a:r>
            <a:r>
              <a:rPr lang="en-US" u="sng" dirty="0"/>
              <a:t>stable</a:t>
            </a:r>
            <a:r>
              <a:rPr lang="en-US" dirty="0"/>
              <a:t> and </a:t>
            </a:r>
            <a:r>
              <a:rPr lang="en-US" u="sng" dirty="0"/>
              <a:t>precise</a:t>
            </a:r>
            <a:r>
              <a:rPr lang="en-US" dirty="0"/>
              <a:t> soil moisture readings, enabling efficient irrigation and resource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Cost-Effectiveness</a:t>
            </a:r>
            <a:r>
              <a:rPr lang="en-US" dirty="0"/>
              <a:t>: While initially pricier than resistive sensors, their durability and accuracy </a:t>
            </a:r>
            <a:r>
              <a:rPr lang="en-US" u="sng" dirty="0"/>
              <a:t>reduce replacement</a:t>
            </a:r>
            <a:r>
              <a:rPr lang="en-US" dirty="0"/>
              <a:t> costs, offering better </a:t>
            </a:r>
            <a:r>
              <a:rPr lang="en-US" u="sng" dirty="0"/>
              <a:t>long-term value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Reliability</a:t>
            </a:r>
            <a:r>
              <a:rPr lang="en-US" dirty="0"/>
              <a:t>: maintain consistent performance with minimal maintenance, ideal for long-term applications.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44011-1E1D-3CAD-EE93-27088A6F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C7EDC-A626-8F42-DDF7-FF2D2683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1382E-975C-B0B5-8086-00864348E08C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645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2023E-E0CC-0457-527A-CEB65E5E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D02D83-2328-D01B-FCF1-960F4DA4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Resistive Sensors</a:t>
            </a:r>
            <a:r>
              <a:rPr lang="en-US" dirty="0"/>
              <a:t>: Prone to </a:t>
            </a:r>
            <a:r>
              <a:rPr lang="en-US" u="sng" dirty="0"/>
              <a:t>corrosion</a:t>
            </a:r>
            <a:r>
              <a:rPr lang="en-US" dirty="0"/>
              <a:t>, requiring frequent calibration and maintenance, making them unsuitable for long-term agricultural use despite low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Gypsum Blocks</a:t>
            </a:r>
            <a:r>
              <a:rPr lang="en-US" dirty="0"/>
              <a:t>: </a:t>
            </a:r>
            <a:r>
              <a:rPr lang="en-US" u="sng" dirty="0"/>
              <a:t>Degrade over time</a:t>
            </a:r>
            <a:r>
              <a:rPr lang="en-US" dirty="0"/>
              <a:t>, have slow response rates, and are sensitive to soil salinity, limiting their reliability and practicality in diverse agricultural conditions.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HH2 Moisture Meter</a:t>
            </a:r>
            <a:r>
              <a:rPr lang="en-US" dirty="0"/>
              <a:t>: Highly accurate but </a:t>
            </a:r>
            <a:r>
              <a:rPr lang="en-US" u="sng" dirty="0"/>
              <a:t>expensive, bulky, and complex</a:t>
            </a:r>
            <a:r>
              <a:rPr lang="en-US" dirty="0"/>
              <a:t>, making it impractical for </a:t>
            </a:r>
            <a:r>
              <a:rPr lang="en-US" dirty="0" smtClean="0"/>
              <a:t>small-holder </a:t>
            </a:r>
            <a:r>
              <a:rPr lang="en-US" dirty="0"/>
              <a:t>farmers seeking cost-effective, user-friendly solutions.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E0AB7-D5E0-9047-C94C-2840BFE2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9672-04AB-1DAB-2A6F-7A468BA4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B0D3A-0F19-7AD0-8A78-267758FC8C17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346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D1823-15D7-18CE-2F96-A896722C7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5976C-5C50-E2F2-8FC2-A71F92F6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Software</a:t>
            </a:r>
          </a:p>
          <a:p>
            <a:r>
              <a:rPr lang="en-IN" dirty="0"/>
              <a:t>Arduino IDE</a:t>
            </a:r>
          </a:p>
          <a:p>
            <a:r>
              <a:rPr lang="en-IN" dirty="0"/>
              <a:t>ESP32 Windows Driver ( CP210x )</a:t>
            </a:r>
          </a:p>
          <a:p>
            <a:r>
              <a:rPr lang="en-IN" dirty="0"/>
              <a:t>ESP32 Extension ( </a:t>
            </a:r>
            <a:r>
              <a:rPr lang="en-IN" dirty="0" err="1"/>
              <a:t>Espressif</a:t>
            </a:r>
            <a:r>
              <a:rPr lang="en-IN" dirty="0"/>
              <a:t> )</a:t>
            </a:r>
          </a:p>
          <a:p>
            <a:r>
              <a:rPr lang="en-IN" dirty="0" smtClean="0"/>
              <a:t>VSC</a:t>
            </a:r>
          </a:p>
          <a:p>
            <a:r>
              <a:rPr lang="en-IN" dirty="0" smtClean="0"/>
              <a:t>Canva (for diagram)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17AE5-7E69-7838-0E13-07961701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0C61-599C-730F-ABD6-819D5781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2FE1-96FE-EDDD-47BA-78F3379E901B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164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07A12-F746-DD89-5B6B-0BAB9DD6F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DDDE8B-BBAF-F026-6578-AAF015A9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Images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A0B0-9F89-9A55-ABE3-35BE9496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2BEC-A861-352F-2454-06CC0905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63848-B516-2EDA-C8FF-971ED0C87EC3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DEDC3-8CE6-141E-773A-A47DF035F342}"/>
              </a:ext>
            </a:extLst>
          </p:cNvPr>
          <p:cNvSpPr txBox="1"/>
          <p:nvPr/>
        </p:nvSpPr>
        <p:spPr>
          <a:xfrm>
            <a:off x="3793482" y="3585107"/>
            <a:ext cx="429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Main/Nodal ESP32 assembly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7" y="1881600"/>
            <a:ext cx="3128085" cy="4380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01" y="1886656"/>
            <a:ext cx="3500944" cy="43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010B8-9935-52B2-AF9F-1229479E8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D7AF10-E6CC-2AA2-8FC6-7692A8EF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Images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3BE02-4315-8429-D481-DADD7C7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2827D-EDA7-B85C-138F-13F7CCA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6E9EF-0D68-5A35-077A-E6B643EB7E48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E7396-93D2-9D82-D031-E8DA91DC020B}"/>
              </a:ext>
            </a:extLst>
          </p:cNvPr>
          <p:cNvSpPr txBox="1"/>
          <p:nvPr/>
        </p:nvSpPr>
        <p:spPr>
          <a:xfrm>
            <a:off x="5902062" y="3591929"/>
            <a:ext cx="429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18650 Li-ion Battery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 descr="A blue battery on a white board&#10;&#10;Description automatically generated">
            <a:extLst>
              <a:ext uri="{FF2B5EF4-FFF2-40B4-BE49-F238E27FC236}">
                <a16:creationId xmlns:a16="http://schemas.microsoft.com/office/drawing/2014/main" id="{AF0BC0A7-C721-0F30-3412-D6BB73CA4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2" y="2085547"/>
            <a:ext cx="4856328" cy="36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28B3E-C68E-46A4-4432-01E666D95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4F2A1B-C8A8-979C-DF37-56B2AF59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Images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48A2F-8A75-B430-11F2-AA61B908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CDECD-159A-5465-65BD-094A49C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702D0-86CD-1021-3717-EB6DD7BA829D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4360F-9CEF-204C-BE87-07091DE5F640}"/>
              </a:ext>
            </a:extLst>
          </p:cNvPr>
          <p:cNvSpPr txBox="1"/>
          <p:nvPr/>
        </p:nvSpPr>
        <p:spPr>
          <a:xfrm>
            <a:off x="6843492" y="3653344"/>
            <a:ext cx="560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Capacitive Moisture Sensor ( 662k &amp; TLC555I )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" y="2370135"/>
            <a:ext cx="5744053" cy="32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9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06DA7-E370-3E3F-7D39-3B84A6D1C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2C593-5A52-914A-277E-A39E3520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Images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58523-12D9-DBD7-FAEE-C4151551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79818-1698-1FCC-953B-EC316E03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CAAED-9ACC-2199-8325-B836A87EE6C3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0BBA84-18B2-1A4A-66F7-D30BCF55BF67}"/>
              </a:ext>
            </a:extLst>
          </p:cNvPr>
          <p:cNvSpPr txBox="1"/>
          <p:nvPr/>
        </p:nvSpPr>
        <p:spPr>
          <a:xfrm>
            <a:off x="6304108" y="3591928"/>
            <a:ext cx="542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Motor Driver and Water pump (for demo, not part of project)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1987550"/>
            <a:ext cx="3994150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2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4683-CA15-C329-E5F1-B976E04D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4BD93-F68B-D687-187C-B4A1C01E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developed a prototype using two ESP32 modules. The </a:t>
            </a:r>
            <a:r>
              <a:rPr lang="en-US" b="1" dirty="0"/>
              <a:t>main module</a:t>
            </a:r>
            <a:r>
              <a:rPr lang="en-US" dirty="0"/>
              <a:t> transmits data (on/off) to the </a:t>
            </a:r>
            <a:r>
              <a:rPr lang="en-US" b="1" dirty="0"/>
              <a:t>node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 node module </a:t>
            </a:r>
            <a:r>
              <a:rPr lang="en-US" dirty="0"/>
              <a:t>collects moisture data </a:t>
            </a:r>
            <a:r>
              <a:rPr lang="en-US" dirty="0" smtClean="0"/>
              <a:t>and transmits </a:t>
            </a:r>
            <a:r>
              <a:rPr lang="en-US" dirty="0"/>
              <a:t>it back to the The </a:t>
            </a:r>
            <a:r>
              <a:rPr lang="en-US" b="1" dirty="0"/>
              <a:t>main </a:t>
            </a:r>
            <a:r>
              <a:rPr lang="en-US" b="1" dirty="0" smtClean="0"/>
              <a:t>module </a:t>
            </a:r>
            <a:r>
              <a:rPr lang="en-US" dirty="0" smtClean="0"/>
              <a:t>which</a:t>
            </a:r>
            <a:r>
              <a:rPr lang="en-US" dirty="0" smtClean="0"/>
              <a:t> </a:t>
            </a:r>
            <a:r>
              <a:rPr lang="en-US" dirty="0"/>
              <a:t>prints it </a:t>
            </a:r>
            <a:r>
              <a:rPr lang="en-US" dirty="0" smtClean="0"/>
              <a:t>after </a:t>
            </a:r>
            <a:r>
              <a:rPr lang="en-US" dirty="0"/>
              <a:t>small intervals in the serial output of the Arduino IDE.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Additionally, the </a:t>
            </a:r>
            <a:r>
              <a:rPr lang="en-US" b="1" dirty="0"/>
              <a:t>node </a:t>
            </a:r>
            <a:r>
              <a:rPr lang="en-US" b="1" dirty="0" smtClean="0"/>
              <a:t>module </a:t>
            </a:r>
            <a:r>
              <a:rPr lang="en-US" dirty="0" smtClean="0"/>
              <a:t>(will </a:t>
            </a:r>
            <a:r>
              <a:rPr lang="en-US" dirty="0"/>
              <a:t>control) water flow using a relay connected to a water pump (demo setup), which will eventually integrate with existing water pumps in agricultural fields.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setup effectively demonstrates the connectivity between modules, highlighting the system's scalability for larger field deployments.</a:t>
            </a:r>
            <a:endParaRPr lang="en-IN" dirty="0"/>
          </a:p>
          <a:p>
            <a:r>
              <a:rPr lang="en-IN" b="1" dirty="0"/>
              <a:t>Milestones achieved</a:t>
            </a:r>
            <a:r>
              <a:rPr lang="en-IN" dirty="0"/>
              <a:t>- </a:t>
            </a:r>
            <a:r>
              <a:rPr lang="en-IN" u="sng" dirty="0"/>
              <a:t>Data Communication</a:t>
            </a:r>
            <a:r>
              <a:rPr lang="en-IN" dirty="0"/>
              <a:t>, </a:t>
            </a:r>
            <a:r>
              <a:rPr lang="en-IN" u="sng" dirty="0"/>
              <a:t>Basic Automation</a:t>
            </a:r>
            <a:r>
              <a:rPr lang="en-IN" dirty="0"/>
              <a:t>, </a:t>
            </a:r>
            <a:r>
              <a:rPr lang="en-IN" u="sng" dirty="0"/>
              <a:t>Scalability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6DC08-43FE-7DEA-1C30-84B372EF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1C60C-C444-A31A-CAF8-6EE4A8E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7BE0B-0460-317B-C537-4BF5E3F1B63B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Project Progress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51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89F6E-2644-470A-09AE-09617FF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11D0B-A497-CCEB-18F3-DF0DC6D1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65D47-7027-ADE3-D340-A4D5404FDE4B}"/>
              </a:ext>
            </a:extLst>
          </p:cNvPr>
          <p:cNvSpPr txBox="1">
            <a:spLocks/>
          </p:cNvSpPr>
          <p:nvPr/>
        </p:nvSpPr>
        <p:spPr>
          <a:xfrm>
            <a:off x="2481943" y="122626"/>
            <a:ext cx="9535245" cy="8246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defRPr/>
            </a:pPr>
            <a:r>
              <a:rPr lang="en-GB" altLang="en-US" sz="3200" b="1" baseline="0" dirty="0">
                <a:latin typeface="Bookman Old Style" panose="02050604050505020204" pitchFamily="18" charset="0"/>
                <a:cs typeface="Arial" panose="020B0604020202020204" pitchFamily="34" charset="0"/>
              </a:rPr>
              <a:t>Scalable Agri-Assistance</a:t>
            </a:r>
            <a:r>
              <a:rPr lang="en-GB" altLang="en-US" sz="3200" b="1" dirty="0">
                <a:latin typeface="Bookman Old Style" panose="02050604050505020204" pitchFamily="18" charset="0"/>
                <a:cs typeface="Arial" panose="020B0604020202020204" pitchFamily="34" charset="0"/>
              </a:rPr>
              <a:t> System</a:t>
            </a:r>
            <a:r>
              <a:rPr lang="en-GB" altLang="en-US" sz="3200" b="1" baseline="0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73A078-BA93-071D-8183-CC619DC9A598}"/>
              </a:ext>
            </a:extLst>
          </p:cNvPr>
          <p:cNvSpPr txBox="1">
            <a:spLocks/>
          </p:cNvSpPr>
          <p:nvPr/>
        </p:nvSpPr>
        <p:spPr>
          <a:xfrm>
            <a:off x="273503" y="4671067"/>
            <a:ext cx="4001246" cy="16761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2000" dirty="0" err="1"/>
              <a:t>Dr.</a:t>
            </a:r>
            <a:r>
              <a:rPr lang="en-IN" sz="2000" dirty="0"/>
              <a:t> </a:t>
            </a:r>
            <a:r>
              <a:rPr lang="en-IN" sz="2000" dirty="0" err="1"/>
              <a:t>Shanmukha</a:t>
            </a:r>
            <a:r>
              <a:rPr lang="en-IN" sz="2000" dirty="0"/>
              <a:t> Nagaraj</a:t>
            </a:r>
          </a:p>
          <a:p>
            <a:r>
              <a:rPr lang="en-IN" sz="2000" dirty="0"/>
              <a:t>Dean Academics</a:t>
            </a:r>
          </a:p>
          <a:p>
            <a:r>
              <a:rPr lang="en-IN" sz="2000" dirty="0"/>
              <a:t>Mechanical</a:t>
            </a:r>
          </a:p>
        </p:txBody>
      </p:sp>
      <p:pic>
        <p:nvPicPr>
          <p:cNvPr id="14" name="Content Placeholder 7" descr="A person sitting at a desk&#10;&#10;Description automatically generated with low confidence">
            <a:extLst>
              <a:ext uri="{FF2B5EF4-FFF2-40B4-BE49-F238E27FC236}">
                <a16:creationId xmlns:a16="http://schemas.microsoft.com/office/drawing/2014/main" id="{2947610F-CB5A-6DAB-043B-0DC11AAEF0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" r="1" b="43260"/>
          <a:stretch/>
        </p:blipFill>
        <p:spPr>
          <a:xfrm>
            <a:off x="547006" y="1535436"/>
            <a:ext cx="3454239" cy="255524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646A01-8D95-8273-95B2-BBEE2A8614BD}"/>
              </a:ext>
            </a:extLst>
          </p:cNvPr>
          <p:cNvSpPr txBox="1"/>
          <p:nvPr/>
        </p:nvSpPr>
        <p:spPr>
          <a:xfrm>
            <a:off x="9851420" y="6099949"/>
            <a:ext cx="182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Tejas N Naik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788F0-B345-1014-780F-0AEE64FE910E}"/>
              </a:ext>
            </a:extLst>
          </p:cNvPr>
          <p:cNvSpPr txBox="1"/>
          <p:nvPr/>
        </p:nvSpPr>
        <p:spPr>
          <a:xfrm>
            <a:off x="5709113" y="3081017"/>
            <a:ext cx="1223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Pramath J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4FC1A-082D-C28B-38C4-BA4E2E96C75A}"/>
              </a:ext>
            </a:extLst>
          </p:cNvPr>
          <p:cNvSpPr txBox="1"/>
          <p:nvPr/>
        </p:nvSpPr>
        <p:spPr>
          <a:xfrm>
            <a:off x="9615667" y="3061948"/>
            <a:ext cx="2300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Samaraditya P H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FC074-4CA5-32E3-A09F-38A1E1753F44}"/>
              </a:ext>
            </a:extLst>
          </p:cNvPr>
          <p:cNvSpPr txBox="1"/>
          <p:nvPr/>
        </p:nvSpPr>
        <p:spPr>
          <a:xfrm>
            <a:off x="5049393" y="6099949"/>
            <a:ext cx="2392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Aditya Mallanagouda Yargal</a:t>
            </a:r>
            <a:endParaRPr lang="en-IN" sz="1400" dirty="0"/>
          </a:p>
        </p:txBody>
      </p:sp>
      <p:pic>
        <p:nvPicPr>
          <p:cNvPr id="7" name="Picture 6" descr="A person with short black hair&#10;&#10;Description automatically generated">
            <a:extLst>
              <a:ext uri="{FF2B5EF4-FFF2-40B4-BE49-F238E27FC236}">
                <a16:creationId xmlns:a16="http://schemas.microsoft.com/office/drawing/2014/main" id="{29442DAD-17AA-06B0-EE09-F0D29EF503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57" y="947279"/>
            <a:ext cx="1373014" cy="2045935"/>
          </a:xfrm>
          <a:prstGeom prst="rect">
            <a:avLst/>
          </a:prstGeom>
        </p:spPr>
      </p:pic>
      <p:pic>
        <p:nvPicPr>
          <p:cNvPr id="10" name="Picture 9" descr="A person wearing glasses and a purple shirt&#10;&#10;Description automatically generated">
            <a:extLst>
              <a:ext uri="{FF2B5EF4-FFF2-40B4-BE49-F238E27FC236}">
                <a16:creationId xmlns:a16="http://schemas.microsoft.com/office/drawing/2014/main" id="{B1D3D8B9-0073-E697-16D1-77ACFB13BA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294" y="3621918"/>
            <a:ext cx="1817439" cy="2405710"/>
          </a:xfrm>
          <a:prstGeom prst="rect">
            <a:avLst/>
          </a:prstGeom>
        </p:spPr>
      </p:pic>
      <p:pic>
        <p:nvPicPr>
          <p:cNvPr id="9" name="Picture 8" descr="A person in a red shirt&#10;&#10;Description automatically generated">
            <a:extLst>
              <a:ext uri="{FF2B5EF4-FFF2-40B4-BE49-F238E27FC236}">
                <a16:creationId xmlns:a16="http://schemas.microsoft.com/office/drawing/2014/main" id="{B04C8271-DD0B-4BEA-982D-C58C029A55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56" y="3640963"/>
            <a:ext cx="2081687" cy="2396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3E8291-284B-6154-90A3-5D9B874B5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873" y="998308"/>
            <a:ext cx="1763755" cy="21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8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B1142-49C8-1C14-ED9E-A0141E90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33886-EEF0-5ADF-039F-F3908945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Challenges Faced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Powering the Node Module</a:t>
            </a:r>
            <a:r>
              <a:rPr lang="en-US" dirty="0"/>
              <a:t>: Developing a reliable battery-powered solution for the nodal module to ensure </a:t>
            </a:r>
            <a:r>
              <a:rPr lang="en-US" u="sng" dirty="0"/>
              <a:t>portability</a:t>
            </a:r>
            <a:r>
              <a:rPr lang="en-US" dirty="0"/>
              <a:t> and long-term operation.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Communication Efficiency</a:t>
            </a:r>
            <a:r>
              <a:rPr lang="en-US" dirty="0"/>
              <a:t>: Establishing stable and efficient communication between the main module and nodes over a suitable distance.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Component Selection</a:t>
            </a:r>
            <a:r>
              <a:rPr lang="en-US" dirty="0"/>
              <a:t>: Identifying and sourcing components with the appropriate </a:t>
            </a:r>
            <a:r>
              <a:rPr lang="en-US" u="sng" dirty="0"/>
              <a:t>chipsets</a:t>
            </a:r>
            <a:r>
              <a:rPr lang="en-US" dirty="0"/>
              <a:t> and </a:t>
            </a:r>
            <a:r>
              <a:rPr lang="en-US" u="sng" dirty="0"/>
              <a:t>resistors</a:t>
            </a:r>
            <a:r>
              <a:rPr lang="en-US" dirty="0"/>
              <a:t> to ensure </a:t>
            </a:r>
            <a:r>
              <a:rPr lang="en-US" u="sng" dirty="0"/>
              <a:t>compatibility</a:t>
            </a:r>
            <a:r>
              <a:rPr lang="en-US" dirty="0"/>
              <a:t> and optimal performance.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63755-44CB-0924-06D0-8FC3506E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50E0B-906F-51E0-3CAF-FBD2C81D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A3ABC-3D5B-B3B2-CF60-88E6808C14E6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Project Progress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689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7628-102B-93DA-3BD2-255D38BC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0AC6E-22B1-0DAA-5CAB-B79FBF97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1. Initial </a:t>
            </a:r>
            <a:r>
              <a:rPr lang="en-IN" b="1" dirty="0"/>
              <a:t>Prototypes</a:t>
            </a:r>
            <a:endParaRPr lang="en-IN" dirty="0"/>
          </a:p>
          <a:p>
            <a:r>
              <a:rPr lang="en-IN" dirty="0"/>
              <a:t>Developed a </a:t>
            </a:r>
            <a:r>
              <a:rPr lang="en-IN" b="1" dirty="0"/>
              <a:t>working prototype</a:t>
            </a:r>
            <a:r>
              <a:rPr lang="en-IN" dirty="0"/>
              <a:t> featuring two ESP32 modules: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Main </a:t>
            </a:r>
            <a:r>
              <a:rPr lang="en-IN" b="1" dirty="0" smtClean="0">
                <a:solidFill>
                  <a:srgbClr val="002060"/>
                </a:solidFill>
              </a:rPr>
              <a:t>Module:</a:t>
            </a:r>
            <a:r>
              <a:rPr lang="en-IN" dirty="0" smtClean="0">
                <a:solidFill>
                  <a:srgbClr val="002060"/>
                </a:solidFill>
              </a:rPr>
              <a:t>Receives </a:t>
            </a:r>
            <a:r>
              <a:rPr lang="en-IN" dirty="0">
                <a:solidFill>
                  <a:srgbClr val="002060"/>
                </a:solidFill>
              </a:rPr>
              <a:t>soil </a:t>
            </a:r>
            <a:r>
              <a:rPr lang="en-IN" dirty="0" smtClean="0">
                <a:solidFill>
                  <a:srgbClr val="002060"/>
                </a:solidFill>
              </a:rPr>
              <a:t>moisture and showcases in SERIAL MONITER 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Nodal </a:t>
            </a:r>
            <a:r>
              <a:rPr lang="en-IN" b="1" dirty="0">
                <a:solidFill>
                  <a:srgbClr val="002060"/>
                </a:solidFill>
              </a:rPr>
              <a:t>Module:</a:t>
            </a:r>
            <a:r>
              <a:rPr lang="en-IN" dirty="0">
                <a:solidFill>
                  <a:srgbClr val="002060"/>
                </a:solidFill>
              </a:rPr>
              <a:t> Collects soil moisture data and transmits it to the main </a:t>
            </a:r>
            <a:r>
              <a:rPr lang="en-IN" dirty="0" smtClean="0">
                <a:solidFill>
                  <a:srgbClr val="002060"/>
                </a:solidFill>
              </a:rPr>
              <a:t>module.(</a:t>
            </a:r>
            <a:r>
              <a:rPr lang="en-IN" b="1" dirty="0">
                <a:solidFill>
                  <a:srgbClr val="002060"/>
                </a:solidFill>
              </a:rPr>
              <a:t>scalability and </a:t>
            </a:r>
            <a:r>
              <a:rPr lang="en-IN" b="1" dirty="0" smtClean="0">
                <a:solidFill>
                  <a:srgbClr val="002060"/>
                </a:solidFill>
              </a:rPr>
              <a:t>connectivity</a:t>
            </a:r>
            <a:r>
              <a:rPr lang="en-IN" dirty="0" smtClean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83B6-107B-307A-049A-C896A59D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E7D-80ED-C3CF-FA05-20610BCC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BF9-55B9-4383-05BC-5189E61C97F4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Analysis of Partial Results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45172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7628-102B-93DA-3BD2-255D38BC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0AC6E-22B1-0DAA-5CAB-B79FBF97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2. Experimental Outcomes</a:t>
            </a:r>
            <a:endParaRPr lang="en-IN" dirty="0"/>
          </a:p>
          <a:p>
            <a:pPr marL="571500" indent="-571500">
              <a:buFont typeface="+mj-lt"/>
              <a:buAutoNum type="romanUcPeriod"/>
            </a:pPr>
            <a:r>
              <a:rPr lang="en-IN" b="1" dirty="0"/>
              <a:t>ESP_NOW</a:t>
            </a:r>
            <a:r>
              <a:rPr lang="en-IN" dirty="0"/>
              <a:t> communication protocol works upto </a:t>
            </a:r>
            <a:r>
              <a:rPr lang="en-IN" b="1" dirty="0"/>
              <a:t>200m</a:t>
            </a:r>
            <a:r>
              <a:rPr lang="en-IN" dirty="0"/>
              <a:t> with direct LOS and </a:t>
            </a:r>
            <a:r>
              <a:rPr lang="en-IN" b="1" dirty="0"/>
              <a:t>150m</a:t>
            </a:r>
            <a:r>
              <a:rPr lang="en-IN" dirty="0"/>
              <a:t> with obstructions</a:t>
            </a:r>
          </a:p>
          <a:p>
            <a:pPr marL="0" indent="0">
              <a:buNone/>
            </a:pPr>
            <a:r>
              <a:rPr lang="en-IN" b="1" dirty="0" smtClean="0"/>
              <a:t>II. </a:t>
            </a:r>
            <a:r>
              <a:rPr lang="en-IN" dirty="0" smtClean="0"/>
              <a:t>Range </a:t>
            </a:r>
            <a:r>
              <a:rPr lang="en-IN" dirty="0"/>
              <a:t>can be extended upto </a:t>
            </a:r>
            <a:r>
              <a:rPr lang="en-IN" b="1" dirty="0"/>
              <a:t>1.5km</a:t>
            </a:r>
            <a:r>
              <a:rPr lang="en-IN" dirty="0"/>
              <a:t> using LoRa </a:t>
            </a:r>
            <a:r>
              <a:rPr lang="en-IN" dirty="0" smtClean="0"/>
              <a:t>module</a:t>
            </a:r>
          </a:p>
          <a:p>
            <a:pPr marL="0" indent="0">
              <a:buNone/>
            </a:pPr>
            <a:r>
              <a:rPr lang="en-IN" b="1" dirty="0" smtClean="0"/>
              <a:t>III. </a:t>
            </a:r>
            <a:r>
              <a:rPr lang="en-IN" dirty="0" smtClean="0"/>
              <a:t>Capacitive Moisture sensor with </a:t>
            </a:r>
            <a:r>
              <a:rPr lang="en-IN" b="1" dirty="0" smtClean="0"/>
              <a:t>662k voltage regulator </a:t>
            </a:r>
            <a:r>
              <a:rPr lang="en-IN" dirty="0" smtClean="0"/>
              <a:t>and </a:t>
            </a:r>
            <a:r>
              <a:rPr lang="en-IN" b="1" dirty="0" smtClean="0"/>
              <a:t>TLC555I chip </a:t>
            </a:r>
            <a:r>
              <a:rPr lang="en-IN" dirty="0" smtClean="0"/>
              <a:t>is used for consistant readings under </a:t>
            </a:r>
            <a:r>
              <a:rPr lang="en-IN" b="1" dirty="0" smtClean="0"/>
              <a:t>battery operation.</a:t>
            </a:r>
          </a:p>
          <a:p>
            <a:pPr marL="0" indent="0">
              <a:buNone/>
            </a:pPr>
            <a:r>
              <a:rPr lang="en-IN" b="1" dirty="0" smtClean="0"/>
              <a:t>IV. </a:t>
            </a:r>
            <a:r>
              <a:rPr lang="en-IN" dirty="0" smtClean="0"/>
              <a:t>Moisture sensor gives integer reading between </a:t>
            </a:r>
            <a:r>
              <a:rPr lang="en-IN" b="1" u="sng" dirty="0" smtClean="0"/>
              <a:t>1000</a:t>
            </a:r>
            <a:r>
              <a:rPr lang="en-IN" dirty="0" smtClean="0"/>
              <a:t> (</a:t>
            </a:r>
            <a:r>
              <a:rPr lang="en-IN" b="1" dirty="0" smtClean="0"/>
              <a:t>extreme wet condition</a:t>
            </a:r>
            <a:r>
              <a:rPr lang="en-IN" dirty="0" smtClean="0"/>
              <a:t>) to </a:t>
            </a:r>
            <a:r>
              <a:rPr lang="en-IN" b="1" u="sng" dirty="0" smtClean="0"/>
              <a:t>3500</a:t>
            </a:r>
            <a:r>
              <a:rPr lang="en-IN" dirty="0" smtClean="0"/>
              <a:t> </a:t>
            </a:r>
            <a:r>
              <a:rPr lang="en-IN" b="1" dirty="0" smtClean="0"/>
              <a:t>(extreme dry condition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83B6-107B-307A-049A-C896A59D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E7D-80ED-C3CF-FA05-20610BCC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BF9-55B9-4383-05BC-5189E61C97F4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Analysis of Partial Results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94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7628-102B-93DA-3BD2-255D38BC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0AC6E-22B1-0DAA-5CAB-B79FBF97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2. Experimental Outcomes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V. </a:t>
            </a:r>
            <a:r>
              <a:rPr lang="en-IN" dirty="0" smtClean="0"/>
              <a:t>Power consumption under normal active condition is around</a:t>
            </a:r>
          </a:p>
          <a:p>
            <a:pPr marL="0" indent="0">
              <a:buNone/>
            </a:pPr>
            <a:r>
              <a:rPr lang="en-IN" b="1" dirty="0" smtClean="0"/>
              <a:t>200-300mA at 5V</a:t>
            </a:r>
            <a:r>
              <a:rPr lang="en-IN" dirty="0" smtClean="0"/>
              <a:t> and </a:t>
            </a:r>
            <a:r>
              <a:rPr lang="en-IN" b="1" dirty="0" smtClean="0"/>
              <a:t>100mA-200mA at 3.3V </a:t>
            </a:r>
            <a:r>
              <a:rPr lang="en-IN" dirty="0" smtClean="0"/>
              <a:t>(</a:t>
            </a:r>
            <a:r>
              <a:rPr lang="en-IN" i="1" dirty="0" smtClean="0"/>
              <a:t>measured with multimeter and shunt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b="1" dirty="0" smtClean="0"/>
              <a:t>VI. </a:t>
            </a:r>
            <a:r>
              <a:rPr lang="en-IN" dirty="0" smtClean="0"/>
              <a:t>Power Consumed in </a:t>
            </a:r>
            <a:r>
              <a:rPr lang="en-IN" u="sng" dirty="0" smtClean="0"/>
              <a:t>DEEP SLEEP MODE </a:t>
            </a:r>
            <a:r>
              <a:rPr lang="en-IN" dirty="0" smtClean="0"/>
              <a:t>is around </a:t>
            </a:r>
            <a:r>
              <a:rPr lang="en-IN" b="1" dirty="0" smtClean="0"/>
              <a:t>10µA</a:t>
            </a:r>
          </a:p>
          <a:p>
            <a:pPr marL="0" indent="0">
              <a:buNone/>
            </a:pPr>
            <a:r>
              <a:rPr lang="en-IN" dirty="0" smtClean="0"/>
              <a:t>So Considering the </a:t>
            </a:r>
            <a:r>
              <a:rPr lang="en-IN" i="1" dirty="0" smtClean="0"/>
              <a:t>Battery’s self-Discharge rate</a:t>
            </a:r>
          </a:p>
          <a:p>
            <a:pPr marL="0" indent="0">
              <a:buNone/>
            </a:pPr>
            <a:r>
              <a:rPr lang="en-IN" b="1" dirty="0" smtClean="0"/>
              <a:t>(2%/month for 1200mAH is 24mAh </a:t>
            </a:r>
            <a:r>
              <a:rPr lang="en-IN" dirty="0" smtClean="0"/>
              <a:t>) and </a:t>
            </a:r>
            <a:r>
              <a:rPr lang="en-IN" i="1" dirty="0" smtClean="0"/>
              <a:t>voltage regulator </a:t>
            </a:r>
            <a:r>
              <a:rPr lang="en-IN" b="1" u="sng" dirty="0" smtClean="0"/>
              <a:t>AMS1117</a:t>
            </a:r>
            <a:r>
              <a:rPr lang="en-IN" dirty="0" smtClean="0"/>
              <a:t> power consumption (</a:t>
            </a:r>
            <a:r>
              <a:rPr lang="en-IN" b="1" dirty="0" smtClean="0"/>
              <a:t>2mA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The device can be powered for </a:t>
            </a:r>
            <a:r>
              <a:rPr lang="en-IN" b="1" dirty="0" smtClean="0"/>
              <a:t>~25 days </a:t>
            </a:r>
            <a:r>
              <a:rPr lang="en-IN" dirty="0" smtClean="0"/>
              <a:t>without any charging from solar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83B6-107B-307A-049A-C896A59D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E7D-80ED-C3CF-FA05-20610BCC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BF9-55B9-4383-05BC-5189E61C97F4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Analysis of Partial Results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70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7628-102B-93DA-3BD2-255D38BC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0AC6E-22B1-0DAA-5CAB-B79FBF97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Portability and Compactness</a:t>
            </a:r>
            <a:r>
              <a:rPr lang="en-IN" b="1" dirty="0" smtClean="0"/>
              <a:t>:</a:t>
            </a:r>
            <a:endParaRPr lang="en-IN" b="1" dirty="0"/>
          </a:p>
          <a:p>
            <a:r>
              <a:rPr lang="en-IN" dirty="0"/>
              <a:t>The prototype demonstrates </a:t>
            </a:r>
            <a:r>
              <a:rPr lang="en-IN" b="1" dirty="0"/>
              <a:t>portability</a:t>
            </a:r>
            <a:r>
              <a:rPr lang="en-IN" dirty="0"/>
              <a:t> and </a:t>
            </a:r>
            <a:r>
              <a:rPr lang="en-IN" b="1" dirty="0" smtClean="0"/>
              <a:t>compactness</a:t>
            </a:r>
            <a:r>
              <a:rPr lang="en-IN" dirty="0" smtClean="0"/>
              <a:t>;</a:t>
            </a:r>
          </a:p>
          <a:p>
            <a:r>
              <a:rPr lang="en-IN" dirty="0" smtClean="0"/>
              <a:t>The jumper cables used can easily be soldered into a custom PCB making the setup much more compact and small.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Energy Management</a:t>
            </a:r>
            <a:r>
              <a:rPr lang="en-IN" b="1" dirty="0" smtClean="0"/>
              <a:t>:</a:t>
            </a:r>
            <a:endParaRPr lang="en-IN" b="1" dirty="0"/>
          </a:p>
          <a:p>
            <a:r>
              <a:rPr lang="en-IN" dirty="0"/>
              <a:t>Addressed </a:t>
            </a:r>
            <a:r>
              <a:rPr lang="en-IN" b="1" dirty="0"/>
              <a:t>initial challenges </a:t>
            </a:r>
            <a:r>
              <a:rPr lang="en-IN" dirty="0"/>
              <a:t>in powering the nodal module, laying the groundwork for integrating solar-powered solutions in future phases.</a:t>
            </a:r>
            <a:endParaRPr lang="en-IN" dirty="0" smtClean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83B6-107B-307A-049A-C896A59D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E7D-80ED-C3CF-FA05-20610BCC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BF9-55B9-4383-05BC-5189E61C97F4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Analysis of Partial Results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699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7628-102B-93DA-3BD2-255D38BC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83B6-107B-307A-049A-C896A59D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E7D-80ED-C3CF-FA05-20610BCC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BF9-55B9-4383-05BC-5189E61C97F4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Analysis of Partial Results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Insights Gained</a:t>
            </a:r>
            <a:r>
              <a:rPr lang="en-IN" b="1" dirty="0" smtClean="0"/>
              <a:t>:-</a:t>
            </a:r>
            <a:endParaRPr lang="en-IN" b="1" dirty="0"/>
          </a:p>
          <a:p>
            <a:r>
              <a:rPr lang="en-IN" dirty="0"/>
              <a:t>The prototype confirms the </a:t>
            </a:r>
            <a:r>
              <a:rPr lang="en-IN" b="1" dirty="0"/>
              <a:t>feasibility</a:t>
            </a:r>
            <a:r>
              <a:rPr lang="en-IN" dirty="0"/>
              <a:t> of the system for field conditions, validating its scalability for </a:t>
            </a:r>
            <a:r>
              <a:rPr lang="en-IN" b="1" dirty="0"/>
              <a:t>larger agricultural areas</a:t>
            </a:r>
            <a:r>
              <a:rPr lang="en-IN" dirty="0"/>
              <a:t>.</a:t>
            </a:r>
          </a:p>
          <a:p>
            <a:r>
              <a:rPr lang="en-IN" dirty="0"/>
              <a:t>Identified areas for further improvement, such as </a:t>
            </a:r>
            <a:r>
              <a:rPr lang="en-IN" b="1" dirty="0"/>
              <a:t>optimizing power consumption </a:t>
            </a:r>
            <a:r>
              <a:rPr lang="en-IN" dirty="0"/>
              <a:t>and enhancing the </a:t>
            </a:r>
            <a:r>
              <a:rPr lang="en-IN" b="1" dirty="0"/>
              <a:t>durability</a:t>
            </a:r>
            <a:r>
              <a:rPr lang="en-IN" dirty="0"/>
              <a:t> of the modules.</a:t>
            </a:r>
          </a:p>
        </p:txBody>
      </p:sp>
    </p:spTree>
    <p:extLst>
      <p:ext uri="{BB962C8B-B14F-4D97-AF65-F5344CB8AC3E}">
        <p14:creationId xmlns:p14="http://schemas.microsoft.com/office/powerpoint/2010/main" val="37022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7CB4-6837-8F46-AE45-532D980A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806D0-9B89-C26C-864C-096BD725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Key Deliverables</a:t>
            </a:r>
            <a:endParaRPr lang="en-IN" b="1" dirty="0" smtClean="0"/>
          </a:p>
          <a:p>
            <a:r>
              <a:rPr lang="en-IN" b="1" dirty="0" smtClean="0"/>
              <a:t>Prototypes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Main Module:</a:t>
            </a:r>
            <a:r>
              <a:rPr lang="en-IN" dirty="0">
                <a:solidFill>
                  <a:srgbClr val="002060"/>
                </a:solidFill>
              </a:rPr>
              <a:t> Designed and developed a functional prototype using ESP32 for data T</a:t>
            </a:r>
            <a:r>
              <a:rPr lang="en-IN" dirty="0" smtClean="0">
                <a:solidFill>
                  <a:srgbClr val="002060"/>
                </a:solidFill>
              </a:rPr>
              <a:t>ransmission/Recieving.</a:t>
            </a: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Nodal Module:</a:t>
            </a:r>
            <a:r>
              <a:rPr lang="en-IN" dirty="0">
                <a:solidFill>
                  <a:srgbClr val="002060"/>
                </a:solidFill>
              </a:rPr>
              <a:t> Developed and integrated a node that collects soil </a:t>
            </a:r>
            <a:r>
              <a:rPr lang="en-IN" dirty="0" smtClean="0">
                <a:solidFill>
                  <a:srgbClr val="002060"/>
                </a:solidFill>
              </a:rPr>
              <a:t>moisture, </a:t>
            </a:r>
            <a:r>
              <a:rPr lang="en-IN" dirty="0">
                <a:solidFill>
                  <a:srgbClr val="002060"/>
                </a:solidFill>
              </a:rPr>
              <a:t>which transmits to the main module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Water Control System:</a:t>
            </a:r>
            <a:r>
              <a:rPr lang="en-IN" dirty="0">
                <a:solidFill>
                  <a:srgbClr val="002060"/>
                </a:solidFill>
              </a:rPr>
              <a:t> Implemented a relay-based water pump system to demonstrate </a:t>
            </a:r>
            <a:endParaRPr lang="en-IN" dirty="0" smtClean="0">
              <a:solidFill>
                <a:srgbClr val="00206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irrigation </a:t>
            </a:r>
            <a:r>
              <a:rPr lang="en-IN" dirty="0">
                <a:solidFill>
                  <a:srgbClr val="002060"/>
                </a:solidFill>
              </a:rPr>
              <a:t>control in response to real-time data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Ability to implement and improvise based on any irrigation setup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7859-075D-E2ED-B5D6-EF932D3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02ED-4DED-4F6C-3CAC-B492AB74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5A08-EB43-A89D-82BE-7DCCB5E8DF18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Deliverables and Outcomes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8649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7CB4-6837-8F46-AE45-532D980A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806D0-9B89-C26C-864C-096BD725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Key </a:t>
            </a:r>
            <a:r>
              <a:rPr lang="en-IN" b="1" dirty="0" smtClean="0"/>
              <a:t>Deliverables</a:t>
            </a:r>
          </a:p>
          <a:p>
            <a:r>
              <a:rPr lang="en-IN" b="1" dirty="0" smtClean="0"/>
              <a:t>Communication </a:t>
            </a:r>
            <a:r>
              <a:rPr lang="en-IN" b="1" dirty="0"/>
              <a:t>and Data Transmission Models</a:t>
            </a:r>
            <a:endParaRPr lang="en-IN" dirty="0"/>
          </a:p>
          <a:p>
            <a:pPr lvl="1"/>
            <a:r>
              <a:rPr lang="en-IN" dirty="0">
                <a:solidFill>
                  <a:srgbClr val="002060"/>
                </a:solidFill>
              </a:rPr>
              <a:t>Established reliable communication between two ESP32 modules, ensuring seamless data transmission across the system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r>
              <a:rPr lang="en-IN" b="1" dirty="0" smtClean="0"/>
              <a:t>Simulations </a:t>
            </a:r>
            <a:r>
              <a:rPr lang="en-IN" b="1" dirty="0"/>
              <a:t>and Preliminary Testing</a:t>
            </a:r>
            <a:endParaRPr lang="en-IN" dirty="0"/>
          </a:p>
          <a:p>
            <a:pPr lvl="1"/>
            <a:r>
              <a:rPr lang="en-IN" dirty="0">
                <a:solidFill>
                  <a:srgbClr val="002060"/>
                </a:solidFill>
              </a:rPr>
              <a:t>Performed initial functionality tests to ensure system stability, data transmission accuracy, and proper water control.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Validated the scalability of the system by demonstrating the effective operation of multiple nodes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7859-075D-E2ED-B5D6-EF932D3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02ED-4DED-4F6C-3CAC-B492AB74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5A08-EB43-A89D-82BE-7DCCB5E8DF18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Deliverables and Outcomes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051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7CB4-6837-8F46-AE45-532D980A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806D0-9B89-C26C-864C-096BD725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Key </a:t>
            </a:r>
            <a:r>
              <a:rPr lang="en-IN" b="1" dirty="0" smtClean="0"/>
              <a:t>Deliverables</a:t>
            </a:r>
          </a:p>
          <a:p>
            <a:r>
              <a:rPr lang="en-IN" b="1" dirty="0"/>
              <a:t>Quality and Scope</a:t>
            </a:r>
            <a:endParaRPr lang="en-IN" dirty="0"/>
          </a:p>
          <a:p>
            <a:pPr lvl="1"/>
            <a:r>
              <a:rPr lang="en-IN" dirty="0">
                <a:solidFill>
                  <a:srgbClr val="002060"/>
                </a:solidFill>
              </a:rPr>
              <a:t>The prototypes meet initial design goals for </a:t>
            </a:r>
            <a:r>
              <a:rPr lang="en-IN" b="1" dirty="0">
                <a:solidFill>
                  <a:srgbClr val="002060"/>
                </a:solidFill>
              </a:rPr>
              <a:t>connectivity</a:t>
            </a:r>
            <a:r>
              <a:rPr lang="en-IN" dirty="0">
                <a:solidFill>
                  <a:srgbClr val="002060"/>
                </a:solidFill>
              </a:rPr>
              <a:t> and </a:t>
            </a:r>
            <a:r>
              <a:rPr lang="en-IN" b="1" dirty="0">
                <a:solidFill>
                  <a:srgbClr val="002060"/>
                </a:solidFill>
              </a:rPr>
              <a:t>water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b="1" dirty="0">
                <a:solidFill>
                  <a:srgbClr val="002060"/>
                </a:solidFill>
              </a:rPr>
              <a:t>management</a:t>
            </a:r>
            <a:r>
              <a:rPr lang="en-IN" dirty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The scope includes a </a:t>
            </a:r>
            <a:r>
              <a:rPr lang="en-IN" b="1" dirty="0">
                <a:solidFill>
                  <a:srgbClr val="002060"/>
                </a:solidFill>
              </a:rPr>
              <a:t>compact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2060"/>
                </a:solidFill>
              </a:rPr>
              <a:t>scalable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b="1" dirty="0">
                <a:solidFill>
                  <a:srgbClr val="002060"/>
                </a:solidFill>
              </a:rPr>
              <a:t>solution</a:t>
            </a:r>
            <a:r>
              <a:rPr lang="en-IN" dirty="0">
                <a:solidFill>
                  <a:srgbClr val="002060"/>
                </a:solidFill>
              </a:rPr>
              <a:t> that can be expanded with </a:t>
            </a:r>
            <a:r>
              <a:rPr lang="en-IN" b="1" dirty="0">
                <a:solidFill>
                  <a:srgbClr val="002060"/>
                </a:solidFill>
              </a:rPr>
              <a:t>additional nodes and sensors.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The prototypes show robust </a:t>
            </a:r>
            <a:r>
              <a:rPr lang="en-IN" b="1" dirty="0">
                <a:solidFill>
                  <a:srgbClr val="002060"/>
                </a:solidFill>
              </a:rPr>
              <a:t>data transmission capabilities</a:t>
            </a:r>
            <a:r>
              <a:rPr lang="en-IN" dirty="0">
                <a:solidFill>
                  <a:srgbClr val="002060"/>
                </a:solidFill>
              </a:rPr>
              <a:t>, indicating the system’s readiness for real-world applications.</a:t>
            </a:r>
          </a:p>
          <a:p>
            <a:r>
              <a:rPr lang="en-IN" b="1" dirty="0"/>
              <a:t>Contribution to Larger Goals</a:t>
            </a:r>
            <a:endParaRPr lang="en-IN" dirty="0"/>
          </a:p>
          <a:p>
            <a:pPr lvl="1"/>
            <a:r>
              <a:rPr lang="en-IN" dirty="0">
                <a:solidFill>
                  <a:srgbClr val="002060"/>
                </a:solidFill>
              </a:rPr>
              <a:t>These deliverables form the foundation for the next phases, focusing on testing in real agricultural environments, system optimization, and </a:t>
            </a:r>
            <a:r>
              <a:rPr lang="en-IN" b="1" dirty="0">
                <a:solidFill>
                  <a:srgbClr val="002060"/>
                </a:solidFill>
              </a:rPr>
              <a:t>scaling up to meet industry needs.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The demonstration of real-time data-driven irrigation control aligns with the project's primary objective of water and resource optimization for smallholder farmers.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7859-075D-E2ED-B5D6-EF932D3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02ED-4DED-4F6C-3CAC-B492AB74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5A08-EB43-A89D-82BE-7DCCB5E8DF18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Deliverables and Outcomes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1725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7CB4-6837-8F46-AE45-532D980A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806D0-9B89-C26C-864C-096BD725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Visual </a:t>
            </a:r>
            <a:r>
              <a:rPr lang="en-IN" b="1" dirty="0" smtClean="0"/>
              <a:t>Documentation (Main)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7859-075D-E2ED-B5D6-EF932D3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02ED-4DED-4F6C-3CAC-B492AB74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5A08-EB43-A89D-82BE-7DCCB5E8DF18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Deliverables and Outcomes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6884" y="1656315"/>
            <a:ext cx="111773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Screenshot of serial moniter -demonstrating Connectivity and –real time data transmition</a:t>
            </a:r>
          </a:p>
          <a:p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9" y="2774340"/>
            <a:ext cx="117459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C1988-AE0B-88A3-3DF6-11D7B658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9EF8A-63AB-0729-F7A0-B08D1E29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BB7EA9-E087-F494-97C5-06B13A2535A6}"/>
              </a:ext>
            </a:extLst>
          </p:cNvPr>
          <p:cNvSpPr txBox="1">
            <a:spLocks/>
          </p:cNvSpPr>
          <p:nvPr/>
        </p:nvSpPr>
        <p:spPr>
          <a:xfrm>
            <a:off x="2339498" y="178833"/>
            <a:ext cx="8551282" cy="6386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92045-E69D-E287-24F9-F3EC5A13CCB1}"/>
              </a:ext>
            </a:extLst>
          </p:cNvPr>
          <p:cNvSpPr txBox="1">
            <a:spLocks/>
          </p:cNvSpPr>
          <p:nvPr/>
        </p:nvSpPr>
        <p:spPr>
          <a:xfrm>
            <a:off x="2182762" y="89747"/>
            <a:ext cx="8151863" cy="13199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/>
              <a:t>EL Phase-II</a:t>
            </a:r>
          </a:p>
          <a:p>
            <a:r>
              <a:rPr lang="en-US" sz="4000" dirty="0"/>
              <a:t>P</a:t>
            </a:r>
            <a:r>
              <a:rPr lang="en-IN" sz="4000" dirty="0" err="1"/>
              <a:t>resentation</a:t>
            </a:r>
            <a:r>
              <a:rPr lang="en-IN" sz="4000" dirty="0"/>
              <a:t> 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2484C8-68BC-9AA1-D8C5-282E3D75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1498786"/>
            <a:ext cx="11661590" cy="518038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Comments during EL Phase-I and action taken.</a:t>
            </a:r>
          </a:p>
          <a:p>
            <a:r>
              <a:rPr lang="en-US" dirty="0"/>
              <a:t>Tools and Techniques Used</a:t>
            </a:r>
          </a:p>
          <a:p>
            <a:r>
              <a:rPr lang="en-US" dirty="0"/>
              <a:t>Project Progress</a:t>
            </a:r>
          </a:p>
          <a:p>
            <a:r>
              <a:rPr lang="en-IN" dirty="0"/>
              <a:t>Analysis of Partial Results</a:t>
            </a:r>
          </a:p>
          <a:p>
            <a:r>
              <a:rPr lang="en-IN" dirty="0"/>
              <a:t>Deliverables and Outcomes</a:t>
            </a:r>
          </a:p>
          <a:p>
            <a:r>
              <a:rPr lang="en-US" dirty="0"/>
              <a:t>Future work (Remaining tasks)</a:t>
            </a:r>
            <a:endParaRPr lang="en-IN" dirty="0"/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58094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7CB4-6837-8F46-AE45-532D980A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806D0-9B89-C26C-864C-096BD725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Visual </a:t>
            </a:r>
            <a:r>
              <a:rPr lang="en-IN" b="1" dirty="0" smtClean="0"/>
              <a:t>Documentation (Main)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7859-075D-E2ED-B5D6-EF932D3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02ED-4DED-4F6C-3CAC-B492AB74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5A08-EB43-A89D-82BE-7DCCB5E8DF18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Deliverables and Outcomes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6884" y="1656315"/>
            <a:ext cx="111773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Screenshot of serial moniter -demonstrating Connectivity and –real time data transmition</a:t>
            </a:r>
          </a:p>
          <a:p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69" y="2712140"/>
            <a:ext cx="585869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28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7CB4-6837-8F46-AE45-532D980A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806D0-9B89-C26C-864C-096BD725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Visual </a:t>
            </a:r>
            <a:r>
              <a:rPr lang="en-IN" b="1" dirty="0" smtClean="0"/>
              <a:t>Documentation (Main)</a:t>
            </a:r>
          </a:p>
          <a:p>
            <a:r>
              <a:rPr lang="en-IN" dirty="0" smtClean="0"/>
              <a:t>Motor is stopped when wet threshold is reached, and started when dry threshold exceeded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7859-075D-E2ED-B5D6-EF932D3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02ED-4DED-4F6C-3CAC-B492AB74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5A08-EB43-A89D-82BE-7DCCB5E8DF18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Deliverables and Outcomes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9" y="2582428"/>
            <a:ext cx="11147923" cy="37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5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7CB4-6837-8F46-AE45-532D980A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806D0-9B89-C26C-864C-096BD725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Visual </a:t>
            </a:r>
            <a:r>
              <a:rPr lang="en-IN" b="1" dirty="0" smtClean="0"/>
              <a:t>Documentation (Node)</a:t>
            </a:r>
          </a:p>
          <a:p>
            <a:r>
              <a:rPr lang="en-IN" dirty="0" smtClean="0"/>
              <a:t>Nodal module recieves ‘on’ or ‘off’ from main module and activates system, and sends analogue reading to main module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7859-075D-E2ED-B5D6-EF932D3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02ED-4DED-4F6C-3CAC-B492AB74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5A08-EB43-A89D-82BE-7DCCB5E8DF18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Deliverables and Outcomes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4" y="2845356"/>
            <a:ext cx="10257836" cy="30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23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CF87-C853-8E73-1B89-7EFCCF7B9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712D86-F28F-6CBA-57DC-23293FA8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294377"/>
            <a:ext cx="11842377" cy="49186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b="1" dirty="0" smtClean="0"/>
              <a:t>Next Steps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Integrate </a:t>
            </a:r>
            <a:r>
              <a:rPr lang="en-IN" sz="2800" b="1" dirty="0">
                <a:solidFill>
                  <a:srgbClr val="002060"/>
                </a:solidFill>
              </a:rPr>
              <a:t>solar panels </a:t>
            </a:r>
            <a:r>
              <a:rPr lang="en-IN" sz="2800" dirty="0">
                <a:solidFill>
                  <a:srgbClr val="002060"/>
                </a:solidFill>
              </a:rPr>
              <a:t>into each nodal module for sustainable energy </a:t>
            </a:r>
            <a:r>
              <a:rPr lang="en-IN" sz="2800" dirty="0" smtClean="0">
                <a:solidFill>
                  <a:srgbClr val="002060"/>
                </a:solidFill>
              </a:rPr>
              <a:t>solutions.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D</a:t>
            </a:r>
            <a:r>
              <a:rPr lang="en-IN" sz="2800" dirty="0">
                <a:solidFill>
                  <a:srgbClr val="002060"/>
                </a:solidFill>
              </a:rPr>
              <a:t>esign and 3D-print custom enclosures for all modules and nodes, ensuring durability and </a:t>
            </a:r>
            <a:r>
              <a:rPr lang="en-IN" sz="2800" dirty="0" smtClean="0">
                <a:solidFill>
                  <a:srgbClr val="002060"/>
                </a:solidFill>
              </a:rPr>
              <a:t>portability.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C</a:t>
            </a:r>
            <a:r>
              <a:rPr lang="en-IN" sz="2800" dirty="0">
                <a:solidFill>
                  <a:srgbClr val="002060"/>
                </a:solidFill>
              </a:rPr>
              <a:t>onduct extensive field testing in real-world agricultural settings to evaluate performance under varying </a:t>
            </a:r>
            <a:r>
              <a:rPr lang="en-IN" sz="2800" dirty="0" smtClean="0">
                <a:solidFill>
                  <a:srgbClr val="002060"/>
                </a:solidFill>
              </a:rPr>
              <a:t>conditions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Finalize </a:t>
            </a:r>
            <a:r>
              <a:rPr lang="en-IN" sz="2800" dirty="0">
                <a:solidFill>
                  <a:srgbClr val="002060"/>
                </a:solidFill>
              </a:rPr>
              <a:t>the user interface for seamless data access and </a:t>
            </a:r>
            <a:r>
              <a:rPr lang="en-IN" sz="2800" dirty="0" smtClean="0">
                <a:solidFill>
                  <a:srgbClr val="002060"/>
                </a:solidFill>
              </a:rPr>
              <a:t>insights</a:t>
            </a:r>
          </a:p>
          <a:p>
            <a:pPr marL="457200" lvl="1" indent="0">
              <a:buNone/>
            </a:pPr>
            <a:endParaRPr lang="en-IN" sz="2800" dirty="0" smtClean="0">
              <a:solidFill>
                <a:srgbClr val="00206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32D01-E83F-0978-876D-3786B966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623C8-1705-96F5-E7C3-BA31E3B5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0189A-0A68-5C05-CEFD-C081685EDF88}"/>
              </a:ext>
            </a:extLst>
          </p:cNvPr>
          <p:cNvSpPr txBox="1">
            <a:spLocks/>
          </p:cNvSpPr>
          <p:nvPr/>
        </p:nvSpPr>
        <p:spPr>
          <a:xfrm>
            <a:off x="158567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Future Work (Remaining Tasks)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129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CF87-C853-8E73-1B89-7EFCCF7B9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712D86-F28F-6CBA-57DC-23293FA8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294377"/>
            <a:ext cx="11842377" cy="491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2. Pending Tasks</a:t>
            </a:r>
            <a:endParaRPr lang="en-IN" dirty="0"/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Comprehensive </a:t>
            </a:r>
            <a:r>
              <a:rPr lang="en-IN" sz="2800" dirty="0">
                <a:solidFill>
                  <a:srgbClr val="002060"/>
                </a:solidFill>
              </a:rPr>
              <a:t>testing and </a:t>
            </a:r>
            <a:r>
              <a:rPr lang="en-IN" sz="2800" b="1" dirty="0">
                <a:solidFill>
                  <a:srgbClr val="002060"/>
                </a:solidFill>
              </a:rPr>
              <a:t>calibration of </a:t>
            </a:r>
            <a:r>
              <a:rPr lang="en-IN" sz="2800" b="1" dirty="0" smtClean="0">
                <a:solidFill>
                  <a:srgbClr val="002060"/>
                </a:solidFill>
              </a:rPr>
              <a:t>sensors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Mapping and matching sensor readings with </a:t>
            </a:r>
            <a:r>
              <a:rPr lang="en-IN" sz="2800" b="1" dirty="0" smtClean="0">
                <a:solidFill>
                  <a:srgbClr val="002060"/>
                </a:solidFill>
              </a:rPr>
              <a:t>different soil types</a:t>
            </a:r>
          </a:p>
          <a:p>
            <a:pPr lvl="1"/>
            <a:r>
              <a:rPr lang="en-IN" sz="2800" dirty="0">
                <a:solidFill>
                  <a:srgbClr val="002060"/>
                </a:solidFill>
              </a:rPr>
              <a:t>Find </a:t>
            </a:r>
            <a:r>
              <a:rPr lang="en-IN" sz="2800" b="1" dirty="0">
                <a:solidFill>
                  <a:srgbClr val="002060"/>
                </a:solidFill>
              </a:rPr>
              <a:t>efficient voltage regulator</a:t>
            </a:r>
            <a:r>
              <a:rPr lang="en-IN" sz="2800" dirty="0">
                <a:solidFill>
                  <a:srgbClr val="002060"/>
                </a:solidFill>
              </a:rPr>
              <a:t> to power the micrcontroller with a battery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Optimization and making </a:t>
            </a:r>
            <a:r>
              <a:rPr lang="en-IN" sz="2800" dirty="0">
                <a:solidFill>
                  <a:srgbClr val="002060"/>
                </a:solidFill>
              </a:rPr>
              <a:t>of communication protocols between nodes and the central </a:t>
            </a:r>
            <a:r>
              <a:rPr lang="en-IN" sz="2800" dirty="0" smtClean="0">
                <a:solidFill>
                  <a:srgbClr val="002060"/>
                </a:solidFill>
              </a:rPr>
              <a:t>module.</a:t>
            </a:r>
          </a:p>
          <a:p>
            <a:pPr lvl="1"/>
            <a:endParaRPr lang="en-IN" sz="2800" b="1" dirty="0" smtClean="0">
              <a:solidFill>
                <a:srgbClr val="00206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32D01-E83F-0978-876D-3786B966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623C8-1705-96F5-E7C3-BA31E3B5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0189A-0A68-5C05-CEFD-C081685EDF88}"/>
              </a:ext>
            </a:extLst>
          </p:cNvPr>
          <p:cNvSpPr txBox="1">
            <a:spLocks/>
          </p:cNvSpPr>
          <p:nvPr/>
        </p:nvSpPr>
        <p:spPr>
          <a:xfrm>
            <a:off x="158567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Future Work (Remaining Tasks)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6124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CF87-C853-8E73-1B89-7EFCCF7B9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712D86-F28F-6CBA-57DC-23293FA8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294377"/>
            <a:ext cx="11842377" cy="4918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b="1" dirty="0"/>
              <a:t>3</a:t>
            </a:r>
            <a:r>
              <a:rPr lang="en-IN" sz="3200" b="1" dirty="0" smtClean="0"/>
              <a:t>. </a:t>
            </a:r>
            <a:r>
              <a:rPr lang="en-IN" sz="3200" b="1" dirty="0"/>
              <a:t>Expected </a:t>
            </a:r>
            <a:r>
              <a:rPr lang="en-IN" sz="3200" b="1" dirty="0" smtClean="0"/>
              <a:t>Timeline</a:t>
            </a:r>
          </a:p>
          <a:p>
            <a:pPr marL="0" indent="0">
              <a:buNone/>
            </a:pPr>
            <a:r>
              <a:rPr lang="en-IN" b="1" dirty="0"/>
              <a:t>Week (9 to 10) - </a:t>
            </a:r>
            <a:r>
              <a:rPr lang="en-IN" b="1" dirty="0" smtClean="0"/>
              <a:t>Field </a:t>
            </a:r>
            <a:r>
              <a:rPr lang="en-IN" b="1" dirty="0"/>
              <a:t>Testing and Refinements</a:t>
            </a:r>
          </a:p>
          <a:p>
            <a:r>
              <a:rPr lang="en-IN" dirty="0"/>
              <a:t>Begin </a:t>
            </a:r>
            <a:r>
              <a:rPr lang="en-IN" b="1" dirty="0"/>
              <a:t>extensive field testing </a:t>
            </a:r>
            <a:r>
              <a:rPr lang="en-IN" dirty="0" smtClean="0"/>
              <a:t>and </a:t>
            </a:r>
            <a:r>
              <a:rPr lang="en-IN" dirty="0"/>
              <a:t>irrigation control.</a:t>
            </a:r>
          </a:p>
          <a:p>
            <a:r>
              <a:rPr lang="en-IN" dirty="0"/>
              <a:t>Implement </a:t>
            </a:r>
            <a:r>
              <a:rPr lang="en-IN" b="1" dirty="0"/>
              <a:t>solar panels </a:t>
            </a:r>
            <a:r>
              <a:rPr lang="en-IN" dirty="0"/>
              <a:t>to make the modules self-sustaining.</a:t>
            </a:r>
          </a:p>
          <a:p>
            <a:r>
              <a:rPr lang="en-IN" dirty="0"/>
              <a:t>Design custom </a:t>
            </a:r>
            <a:r>
              <a:rPr lang="en-IN" b="1" dirty="0"/>
              <a:t>3D-printed casings </a:t>
            </a:r>
            <a:r>
              <a:rPr lang="en-IN" dirty="0"/>
              <a:t>for modules to protect components.</a:t>
            </a:r>
          </a:p>
          <a:p>
            <a:pPr marL="0" indent="0">
              <a:buNone/>
            </a:pPr>
            <a:r>
              <a:rPr lang="en-IN" b="1" dirty="0" smtClean="0"/>
              <a:t>Week </a:t>
            </a:r>
            <a:r>
              <a:rPr lang="en-IN" b="1" dirty="0"/>
              <a:t>(11 to 12) </a:t>
            </a:r>
            <a:r>
              <a:rPr lang="en-IN" b="1" dirty="0" smtClean="0"/>
              <a:t>– </a:t>
            </a:r>
          </a:p>
          <a:p>
            <a:r>
              <a:rPr lang="en-IN" dirty="0" smtClean="0"/>
              <a:t>Conduct </a:t>
            </a:r>
            <a:r>
              <a:rPr lang="en-IN" dirty="0"/>
              <a:t>final tests to evaluate system performance in various conditions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Create and store moisture sensor data based on </a:t>
            </a:r>
            <a:r>
              <a:rPr lang="en-IN" b="1" dirty="0" smtClean="0"/>
              <a:t>different</a:t>
            </a:r>
            <a:r>
              <a:rPr lang="en-IN" dirty="0" smtClean="0"/>
              <a:t> </a:t>
            </a:r>
            <a:r>
              <a:rPr lang="en-IN" b="1" dirty="0" smtClean="0"/>
              <a:t>types</a:t>
            </a:r>
            <a:r>
              <a:rPr lang="en-IN" dirty="0" smtClean="0"/>
              <a:t> of</a:t>
            </a:r>
            <a:r>
              <a:rPr lang="en-IN" b="1" dirty="0" smtClean="0"/>
              <a:t> soil</a:t>
            </a:r>
          </a:p>
          <a:p>
            <a:r>
              <a:rPr lang="en-IN" dirty="0" smtClean="0"/>
              <a:t>Integrating additional sensors if possible in the timeframe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lvl="1"/>
            <a:endParaRPr lang="en-IN" sz="2800" dirty="0" smtClean="0">
              <a:solidFill>
                <a:srgbClr val="00206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32D01-E83F-0978-876D-3786B966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623C8-1705-96F5-E7C3-BA31E3B5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0189A-0A68-5C05-CEFD-C081685EDF88}"/>
              </a:ext>
            </a:extLst>
          </p:cNvPr>
          <p:cNvSpPr txBox="1">
            <a:spLocks/>
          </p:cNvSpPr>
          <p:nvPr/>
        </p:nvSpPr>
        <p:spPr>
          <a:xfrm>
            <a:off x="158567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Future Work (Remaining Tasks)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0986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CF87-C853-8E73-1B89-7EFCCF7B9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712D86-F28F-6CBA-57DC-23293FA8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294377"/>
            <a:ext cx="11842377" cy="4918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/>
              <a:t>3</a:t>
            </a:r>
            <a:r>
              <a:rPr lang="en-IN" sz="3200" b="1" dirty="0" smtClean="0"/>
              <a:t>. </a:t>
            </a:r>
            <a:r>
              <a:rPr lang="en-IN" sz="3200" b="1" dirty="0"/>
              <a:t>Expected </a:t>
            </a:r>
            <a:r>
              <a:rPr lang="en-IN" sz="3200" b="1" dirty="0" smtClean="0"/>
              <a:t>Timeline</a:t>
            </a:r>
          </a:p>
          <a:p>
            <a:pPr marL="0" indent="0">
              <a:buNone/>
            </a:pPr>
            <a:r>
              <a:rPr lang="en-IN" b="1" dirty="0"/>
              <a:t>Week (13+)</a:t>
            </a:r>
          </a:p>
          <a:p>
            <a:pPr marL="0" indent="0">
              <a:buNone/>
            </a:pPr>
            <a:r>
              <a:rPr lang="en-IN" b="1" dirty="0"/>
              <a:t>Website Development:</a:t>
            </a:r>
          </a:p>
          <a:p>
            <a:r>
              <a:rPr lang="en-IN" dirty="0"/>
              <a:t>Build a mobile-responsive website for </a:t>
            </a:r>
            <a:r>
              <a:rPr lang="en-IN" b="1" dirty="0"/>
              <a:t>remote</a:t>
            </a:r>
            <a:r>
              <a:rPr lang="en-IN" dirty="0"/>
              <a:t> </a:t>
            </a:r>
            <a:r>
              <a:rPr lang="en-IN" b="1" dirty="0"/>
              <a:t>monitoring</a:t>
            </a:r>
            <a:r>
              <a:rPr lang="en-IN" dirty="0"/>
              <a:t> and control.</a:t>
            </a:r>
          </a:p>
          <a:p>
            <a:r>
              <a:rPr lang="en-IN" dirty="0"/>
              <a:t>Integrate cloud services for data storage and retrieval.</a:t>
            </a:r>
          </a:p>
          <a:p>
            <a:pPr marL="0" indent="0">
              <a:buNone/>
            </a:pPr>
            <a:r>
              <a:rPr lang="en-IN" b="1" dirty="0"/>
              <a:t>Testing and Integration:</a:t>
            </a:r>
          </a:p>
          <a:p>
            <a:r>
              <a:rPr lang="en-IN" dirty="0"/>
              <a:t>Test UI and </a:t>
            </a:r>
            <a:r>
              <a:rPr lang="en-IN" b="1" dirty="0"/>
              <a:t>website</a:t>
            </a:r>
            <a:r>
              <a:rPr lang="en-IN" dirty="0"/>
              <a:t> </a:t>
            </a:r>
            <a:r>
              <a:rPr lang="en-IN" b="1" dirty="0"/>
              <a:t>functionality</a:t>
            </a:r>
            <a:r>
              <a:rPr lang="en-IN" dirty="0"/>
              <a:t>, gather feedback, and make improvements.</a:t>
            </a:r>
          </a:p>
          <a:p>
            <a:r>
              <a:rPr lang="en-IN" dirty="0"/>
              <a:t>Integrate UI/website with the hardware system for real-time control.</a:t>
            </a:r>
          </a:p>
          <a:p>
            <a:pPr marL="0" indent="0">
              <a:buNone/>
            </a:pPr>
            <a:endParaRPr lang="en-IN" b="1" dirty="0"/>
          </a:p>
          <a:p>
            <a:pPr lvl="1"/>
            <a:endParaRPr lang="en-IN" sz="2800" dirty="0" smtClean="0">
              <a:solidFill>
                <a:srgbClr val="00206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32D01-E83F-0978-876D-3786B966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623C8-1705-96F5-E7C3-BA31E3B5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36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0189A-0A68-5C05-CEFD-C081685EDF88}"/>
              </a:ext>
            </a:extLst>
          </p:cNvPr>
          <p:cNvSpPr txBox="1">
            <a:spLocks/>
          </p:cNvSpPr>
          <p:nvPr/>
        </p:nvSpPr>
        <p:spPr>
          <a:xfrm>
            <a:off x="158567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Future Work (Remaining Tasks)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5837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CF87-C853-8E73-1B89-7EFCCF7B9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712D86-F28F-6CBA-57DC-23293FA8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294377"/>
            <a:ext cx="11842377" cy="491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4. Challenges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Ensuring reliability/functioning of system under different and </a:t>
            </a:r>
            <a:r>
              <a:rPr lang="en-IN" sz="2800" b="1" dirty="0" smtClean="0">
                <a:solidFill>
                  <a:srgbClr val="002060"/>
                </a:solidFill>
              </a:rPr>
              <a:t>extreme environmental conditions</a:t>
            </a:r>
          </a:p>
          <a:p>
            <a:pPr lvl="1"/>
            <a:r>
              <a:rPr lang="en-IN" sz="2800" b="1" dirty="0" smtClean="0">
                <a:solidFill>
                  <a:srgbClr val="002060"/>
                </a:solidFill>
              </a:rPr>
              <a:t>Shielding sensitive electrical components </a:t>
            </a:r>
            <a:r>
              <a:rPr lang="en-IN" sz="2800" dirty="0" smtClean="0">
                <a:solidFill>
                  <a:srgbClr val="002060"/>
                </a:solidFill>
              </a:rPr>
              <a:t>from outer environmental conditions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Designing </a:t>
            </a:r>
            <a:r>
              <a:rPr lang="en-IN" sz="2800" b="1" dirty="0" smtClean="0">
                <a:solidFill>
                  <a:srgbClr val="002060"/>
                </a:solidFill>
              </a:rPr>
              <a:t>waterproof 3D model </a:t>
            </a:r>
            <a:r>
              <a:rPr lang="en-IN" sz="2800" dirty="0" smtClean="0">
                <a:solidFill>
                  <a:srgbClr val="002060"/>
                </a:solidFill>
              </a:rPr>
              <a:t>of casing for nodal modules and finding </a:t>
            </a:r>
            <a:r>
              <a:rPr lang="en-IN" sz="2800" b="1" dirty="0" smtClean="0">
                <a:solidFill>
                  <a:srgbClr val="002060"/>
                </a:solidFill>
              </a:rPr>
              <a:t>waterproof filament</a:t>
            </a:r>
            <a:r>
              <a:rPr lang="en-IN" sz="2800" dirty="0" smtClean="0">
                <a:solidFill>
                  <a:srgbClr val="002060"/>
                </a:solidFill>
              </a:rPr>
              <a:t> for 3d-printing</a:t>
            </a:r>
          </a:p>
          <a:p>
            <a:pPr lvl="1"/>
            <a:r>
              <a:rPr lang="en-IN" sz="2800" dirty="0" smtClean="0">
                <a:solidFill>
                  <a:srgbClr val="002060"/>
                </a:solidFill>
              </a:rPr>
              <a:t>Finding </a:t>
            </a:r>
            <a:r>
              <a:rPr lang="en-IN" sz="2800" b="1" dirty="0" smtClean="0">
                <a:solidFill>
                  <a:srgbClr val="002060"/>
                </a:solidFill>
              </a:rPr>
              <a:t>power efficient voltage regulators</a:t>
            </a:r>
            <a:r>
              <a:rPr lang="en-IN" sz="2800" dirty="0" smtClean="0">
                <a:solidFill>
                  <a:srgbClr val="002060"/>
                </a:solidFill>
              </a:rPr>
              <a:t> to avoid losses as system runs on battery power</a:t>
            </a:r>
          </a:p>
          <a:p>
            <a:pPr marL="457200" lvl="1" indent="0">
              <a:buNone/>
            </a:pPr>
            <a:endParaRPr lang="en-IN" sz="2800" dirty="0" smtClean="0">
              <a:solidFill>
                <a:srgbClr val="00206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32D01-E83F-0978-876D-3786B966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623C8-1705-96F5-E7C3-BA31E3B5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0189A-0A68-5C05-CEFD-C081685EDF88}"/>
              </a:ext>
            </a:extLst>
          </p:cNvPr>
          <p:cNvSpPr txBox="1">
            <a:spLocks/>
          </p:cNvSpPr>
          <p:nvPr/>
        </p:nvSpPr>
        <p:spPr>
          <a:xfrm>
            <a:off x="158567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Future Work (Remaining Tasks)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2643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0C888C-4575-335B-FA8F-F2C2631C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1" y="1117600"/>
            <a:ext cx="11842377" cy="5229605"/>
          </a:xfrm>
        </p:spPr>
        <p:txBody>
          <a:bodyPr>
            <a:normAutofit/>
          </a:bodyPr>
          <a:lstStyle/>
          <a:p>
            <a:r>
              <a:rPr lang="en-IN" u="sng" dirty="0"/>
              <a:t>In P</a:t>
            </a:r>
            <a:r>
              <a:rPr lang="en-US" u="sng" dirty="0"/>
              <a:t>hase-II we demonstrated the prototype's </a:t>
            </a:r>
            <a:r>
              <a:rPr lang="en-US" b="1" u="sng" dirty="0"/>
              <a:t>functionality/scalability/portability/affordability</a:t>
            </a:r>
            <a:r>
              <a:rPr lang="en-US" b="1" dirty="0"/>
              <a:t> </a:t>
            </a:r>
            <a:r>
              <a:rPr lang="en-US" dirty="0"/>
              <a:t>,providing a strong foundation for Phase-III. </a:t>
            </a:r>
          </a:p>
          <a:p>
            <a:r>
              <a:rPr lang="en-US" dirty="0"/>
              <a:t>The successful demonstration allows us to move into real-world testing, where we'll integrate </a:t>
            </a:r>
            <a:r>
              <a:rPr lang="en-US" b="1" dirty="0"/>
              <a:t>solar panels </a:t>
            </a:r>
            <a:r>
              <a:rPr lang="en-US" dirty="0"/>
              <a:t>for energy efficiency and design custom </a:t>
            </a:r>
            <a:r>
              <a:rPr lang="en-US" b="1" dirty="0"/>
              <a:t>3D-printed casings </a:t>
            </a:r>
            <a:r>
              <a:rPr lang="en-US" dirty="0"/>
              <a:t>for durability. </a:t>
            </a:r>
          </a:p>
          <a:p>
            <a:r>
              <a:rPr lang="en-US" b="1" dirty="0"/>
              <a:t>Challenges</a:t>
            </a:r>
            <a:r>
              <a:rPr lang="en-US" dirty="0"/>
              <a:t> </a:t>
            </a:r>
            <a:r>
              <a:rPr lang="en-US" b="1" dirty="0"/>
              <a:t>faced</a:t>
            </a:r>
            <a:r>
              <a:rPr lang="en-US" dirty="0"/>
              <a:t> and </a:t>
            </a:r>
            <a:r>
              <a:rPr lang="en-US" b="1" dirty="0"/>
              <a:t>insights</a:t>
            </a:r>
            <a:r>
              <a:rPr lang="en-US" dirty="0"/>
              <a:t> gained in Phase-II will help refine the system for large-scale deployment, ensuring it's practical and reliable for </a:t>
            </a:r>
            <a:r>
              <a:rPr lang="en-US" i="1" dirty="0"/>
              <a:t>diverse farming environments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Key </a:t>
            </a:r>
            <a:r>
              <a:rPr lang="en-US" b="1" dirty="0" smtClean="0"/>
              <a:t>takeaway- </a:t>
            </a:r>
            <a:r>
              <a:rPr lang="en-US" sz="2400" dirty="0"/>
              <a:t>The </a:t>
            </a:r>
            <a:r>
              <a:rPr lang="en-US" sz="2400" u="sng" dirty="0"/>
              <a:t>importance of balancing cost-effectiveness without compromising on functionality </a:t>
            </a:r>
            <a:r>
              <a:rPr lang="en-US" sz="2400" dirty="0"/>
              <a:t>and the need for </a:t>
            </a:r>
            <a:r>
              <a:rPr lang="en-US" sz="2400" dirty="0" smtClean="0"/>
              <a:t>adaptability.</a:t>
            </a:r>
            <a:endParaRPr lang="en-US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AF141-6363-0CAE-30CA-9F94BDD9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892E3-118C-9755-60CE-3C3C2B20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38</a:t>
            </a:fld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3DD6B8-40A1-00CF-B2F1-ED5905311783}"/>
              </a:ext>
            </a:extLst>
          </p:cNvPr>
          <p:cNvSpPr txBox="1">
            <a:spLocks/>
          </p:cNvSpPr>
          <p:nvPr/>
        </p:nvSpPr>
        <p:spPr>
          <a:xfrm>
            <a:off x="2284362" y="145670"/>
            <a:ext cx="8146571" cy="839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37272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B4DCF-16CB-8396-87A1-E37AFD89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BC478-F0AA-1301-724C-04C081C8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pPr/>
              <a:t>39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90A6D-369A-D728-5F7B-C3DF82DD9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96" y="1605964"/>
            <a:ext cx="5889812" cy="36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51775-AAB3-6740-9A5D-BF7C9197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focuses on developing a </a:t>
            </a:r>
            <a:r>
              <a:rPr lang="en-US" b="1" dirty="0"/>
              <a:t>scalable </a:t>
            </a:r>
            <a:r>
              <a:rPr lang="en-US" b="1" dirty="0" err="1"/>
              <a:t>agri</a:t>
            </a:r>
            <a:r>
              <a:rPr lang="en-US" b="1" dirty="0"/>
              <a:t>-assistance system</a:t>
            </a:r>
            <a:r>
              <a:rPr lang="en-US" dirty="0"/>
              <a:t> that uses sensors and real-time (by leveraging sensors) data to optimize irrigation and minimize pesticide usage. </a:t>
            </a:r>
          </a:p>
          <a:p>
            <a:r>
              <a:rPr lang="en-US" dirty="0"/>
              <a:t>This is crucial in addressing challenges like </a:t>
            </a:r>
            <a:r>
              <a:rPr lang="en-US" b="1" dirty="0"/>
              <a:t>water scarcity</a:t>
            </a:r>
            <a:r>
              <a:rPr lang="en-US" dirty="0"/>
              <a:t>, </a:t>
            </a:r>
            <a:r>
              <a:rPr lang="en-US" b="1" dirty="0"/>
              <a:t>soil degradation</a:t>
            </a:r>
            <a:r>
              <a:rPr lang="en-US" dirty="0"/>
              <a:t>, and </a:t>
            </a:r>
            <a:r>
              <a:rPr lang="en-US" b="1" dirty="0"/>
              <a:t>inefficiency</a:t>
            </a:r>
            <a:r>
              <a:rPr lang="en-US" dirty="0"/>
              <a:t> in resource management, especially for </a:t>
            </a:r>
            <a:r>
              <a:rPr lang="en-US" b="1" dirty="0"/>
              <a:t>smallholder farmers</a:t>
            </a:r>
            <a:r>
              <a:rPr lang="en-US" dirty="0"/>
              <a:t>.</a:t>
            </a:r>
          </a:p>
          <a:p>
            <a:r>
              <a:rPr lang="en-US" dirty="0"/>
              <a:t>In Phase 2, we aim to demonstrate the </a:t>
            </a:r>
            <a:r>
              <a:rPr lang="en-US" b="1" dirty="0"/>
              <a:t>prototype’s functionality</a:t>
            </a:r>
            <a:r>
              <a:rPr lang="en-US" dirty="0"/>
              <a:t>, showcasing its ability to measure soil moisture, temperature and humidity, and provide actionable insights. This phase focuses on </a:t>
            </a:r>
            <a:r>
              <a:rPr lang="en-US" b="1" dirty="0"/>
              <a:t>proving scalability </a:t>
            </a:r>
            <a:r>
              <a:rPr lang="en-US" dirty="0"/>
              <a:t>for larger fields, portability for deployment across scattered farmlands, and compactness for </a:t>
            </a:r>
            <a:r>
              <a:rPr lang="en-US" b="1" dirty="0"/>
              <a:t>easy integration</a:t>
            </a:r>
            <a:r>
              <a:rPr lang="en-US" dirty="0"/>
              <a:t>. Additionally, we aim to ensure the system is user-friendly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CC6EA-140E-7258-C5BE-07A799DC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13B7-13B3-C292-E8C9-16465C8F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FE783-AFDF-B298-CC26-D9899A64E440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/>
              <a:t>Introduction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4498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D1D3-A7FF-5841-01CF-FCFB6C504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A31C5-F30E-9FDF-7581-76691953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3" y="1258282"/>
            <a:ext cx="12017187" cy="4918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Small-holder </a:t>
            </a:r>
            <a:r>
              <a:rPr lang="en-US" dirty="0"/>
              <a:t>farmers face challenges in managing water and pesticide usage due to a lack of affordable tools and real-time data. This results in </a:t>
            </a:r>
            <a:r>
              <a:rPr lang="en-US" b="1" dirty="0"/>
              <a:t>resource wastage</a:t>
            </a:r>
            <a:r>
              <a:rPr lang="en-US" dirty="0"/>
              <a:t>, </a:t>
            </a:r>
            <a:r>
              <a:rPr lang="en-US" b="1" dirty="0"/>
              <a:t>soil degradation</a:t>
            </a:r>
            <a:r>
              <a:rPr lang="en-US" dirty="0"/>
              <a:t>, </a:t>
            </a:r>
            <a:r>
              <a:rPr lang="en-US" b="1" dirty="0"/>
              <a:t>groundwater contamination</a:t>
            </a:r>
            <a:r>
              <a:rPr lang="en-US" dirty="0"/>
              <a:t>, and </a:t>
            </a:r>
            <a:r>
              <a:rPr lang="en-US" b="1" dirty="0"/>
              <a:t>frequent travel for farm inspections</a:t>
            </a:r>
            <a:r>
              <a:rPr lang="en-US" dirty="0"/>
              <a:t>, making traditional methods </a:t>
            </a:r>
            <a:r>
              <a:rPr lang="en-US" b="1" dirty="0"/>
              <a:t>unsustainable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Primary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irrigation using soil moisture sensors and weather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/>
              <a:t>Reduce water waste </a:t>
            </a:r>
            <a:r>
              <a:rPr lang="en-US" dirty="0"/>
              <a:t>and prevent </a:t>
            </a:r>
            <a:r>
              <a:rPr lang="en-US" u="sng" dirty="0"/>
              <a:t>over-irrigation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Minimize pesticide use during unsuitable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</a:t>
            </a:r>
            <a:r>
              <a:rPr lang="en-US" u="sng" dirty="0"/>
              <a:t>scalable</a:t>
            </a:r>
            <a:r>
              <a:rPr lang="en-US" dirty="0"/>
              <a:t>, </a:t>
            </a:r>
            <a:r>
              <a:rPr lang="en-US" u="sng" dirty="0"/>
              <a:t>user-friendly</a:t>
            </a:r>
            <a:r>
              <a:rPr lang="en-US" dirty="0"/>
              <a:t>, and </a:t>
            </a:r>
            <a:r>
              <a:rPr lang="en-US" u="sng" dirty="0"/>
              <a:t>cost-effective</a:t>
            </a:r>
            <a:r>
              <a:rPr lang="en-US" dirty="0"/>
              <a:t> solution for smallholder farmers.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6A2C1-60E6-1EAA-2722-A39F2DCA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6559B-36AA-7A34-03C9-404AF862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4BBCA-657F-D9F7-4811-B65B0F318537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45144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9484F-02B3-C1A8-5772-F8D0363B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12856-F76A-D91A-F0C8-5395D69E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3" y="1258282"/>
            <a:ext cx="12017187" cy="491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Expected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</a:t>
            </a:r>
            <a:r>
              <a:rPr lang="en-US" u="sng" dirty="0"/>
              <a:t>data-driven decisions </a:t>
            </a:r>
            <a:r>
              <a:rPr lang="en-US" dirty="0"/>
              <a:t>to conserve water and improve yields.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</a:t>
            </a:r>
            <a:r>
              <a:rPr lang="en-US" u="sng" dirty="0"/>
              <a:t>environmental contamination</a:t>
            </a:r>
            <a:r>
              <a:rPr lang="en-US" dirty="0"/>
              <a:t> and promote sustainability.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</a:t>
            </a:r>
            <a:r>
              <a:rPr lang="en-US" u="sng" dirty="0"/>
              <a:t>cost-effective farming practices</a:t>
            </a:r>
            <a:r>
              <a:rPr lang="en-US" dirty="0"/>
              <a:t>, enhancing agricultural efficiency.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2B211-B6E3-3016-7E09-BF87AF4D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F5730-934B-5BF2-1CA1-34490D98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96B10-1AB5-62AE-C76A-4C88B2F250AF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34073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8161F-D06A-7D03-32A0-5D1DD36A2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CAB4B4-E7D9-0C44-BDB8-13360E19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3" y="1480782"/>
            <a:ext cx="11842377" cy="4696180"/>
          </a:xfrm>
        </p:spPr>
        <p:txBody>
          <a:bodyPr/>
          <a:lstStyle/>
          <a:p>
            <a:r>
              <a:rPr lang="en-IN" dirty="0"/>
              <a:t>Definition of </a:t>
            </a:r>
            <a:r>
              <a:rPr lang="en-IN" b="1" dirty="0"/>
              <a:t>Methodology</a:t>
            </a:r>
            <a:r>
              <a:rPr lang="en-IN" dirty="0"/>
              <a:t> and </a:t>
            </a:r>
            <a:r>
              <a:rPr lang="en-IN" b="1" dirty="0"/>
              <a:t>Timeline</a:t>
            </a:r>
            <a:r>
              <a:rPr lang="en-IN" dirty="0"/>
              <a:t> separately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Updated in the Phase-1 Presentation</a:t>
            </a:r>
          </a:p>
          <a:p>
            <a:r>
              <a:rPr lang="en-IN" dirty="0"/>
              <a:t>More </a:t>
            </a:r>
            <a:r>
              <a:rPr lang="en-IN" b="1" dirty="0"/>
              <a:t>research</a:t>
            </a:r>
            <a:r>
              <a:rPr lang="en-IN" dirty="0"/>
              <a:t> on recent (2020-present) articles and journals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Found </a:t>
            </a:r>
            <a:r>
              <a:rPr lang="en-IN" dirty="0" smtClean="0">
                <a:solidFill>
                  <a:srgbClr val="002060"/>
                </a:solidFill>
              </a:rPr>
              <a:t>2 </a:t>
            </a:r>
            <a:r>
              <a:rPr lang="en-IN" dirty="0">
                <a:solidFill>
                  <a:srgbClr val="002060"/>
                </a:solidFill>
              </a:rPr>
              <a:t>new journals/articles</a:t>
            </a:r>
          </a:p>
          <a:p>
            <a:r>
              <a:rPr lang="en-IN" dirty="0"/>
              <a:t>Mentor advice – Research Data on the current wages paid to workers in fields.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Case study on factors affecting farmers’ wages done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Incomes of daily wage workers or labourers in agriculture field researched and presented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E1037-A60E-44C5-9572-62E8D429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90D42-AE24-A1A5-733A-5DB49AB5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63D6E-C21B-6CE3-F37E-F40628D2820A}"/>
              </a:ext>
            </a:extLst>
          </p:cNvPr>
          <p:cNvSpPr txBox="1">
            <a:spLocks/>
          </p:cNvSpPr>
          <p:nvPr/>
        </p:nvSpPr>
        <p:spPr>
          <a:xfrm>
            <a:off x="1725561" y="145670"/>
            <a:ext cx="10345884" cy="1242863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/>
              <a:t>Comments during EL Phase-I and action taken</a:t>
            </a:r>
          </a:p>
        </p:txBody>
      </p:sp>
    </p:spTree>
    <p:extLst>
      <p:ext uri="{BB962C8B-B14F-4D97-AF65-F5344CB8AC3E}">
        <p14:creationId xmlns:p14="http://schemas.microsoft.com/office/powerpoint/2010/main" val="125441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4A26E-D7C7-CBB1-C462-4192015C9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0A43BB-0B85-6C11-1115-9239B6EE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18650</a:t>
            </a:r>
            <a:r>
              <a:rPr lang="en-IN" dirty="0"/>
              <a:t> Battery (3.7v) and holder with </a:t>
            </a:r>
            <a:r>
              <a:rPr lang="en-IN" b="1" dirty="0"/>
              <a:t>TP4056</a:t>
            </a:r>
            <a:r>
              <a:rPr lang="en-IN" dirty="0"/>
              <a:t> (for charging)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Esp32</a:t>
            </a:r>
            <a:r>
              <a:rPr lang="en-IN" dirty="0"/>
              <a:t> microcontroller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Voltage regulator </a:t>
            </a:r>
            <a:r>
              <a:rPr lang="en-IN" b="1" dirty="0"/>
              <a:t>AMS1117</a:t>
            </a:r>
            <a:r>
              <a:rPr lang="en-IN" dirty="0"/>
              <a:t> (3.3v)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Capacitive moisture sensor ( with 662k voltage regulator and </a:t>
            </a:r>
            <a:r>
              <a:rPr lang="en-IN" b="1" dirty="0"/>
              <a:t>TLC555C</a:t>
            </a:r>
            <a:r>
              <a:rPr lang="en-IN" dirty="0"/>
              <a:t> OR </a:t>
            </a:r>
            <a:r>
              <a:rPr lang="en-IN" b="1" dirty="0"/>
              <a:t>TLC555I</a:t>
            </a:r>
            <a:r>
              <a:rPr lang="en-IN" dirty="0"/>
              <a:t> chip 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Humidity and temp sensor - </a:t>
            </a:r>
            <a:r>
              <a:rPr lang="en-IN" b="1" dirty="0"/>
              <a:t>DHT11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Bread board, Water pump and Plastic pipe-*for demonstration only*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32379-F748-B3AA-2A4D-97887EAA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3033E-C6C3-F08C-29A3-56BD7FEC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92CFF-BC9C-EEE3-9347-864A669B2996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683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4E90-A117-B7FA-CAF7-75F1E9BA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FAAAE9-19EC-4A07-7F8D-590E6722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Li-ion 18650 Battery (3.7v) </a:t>
            </a:r>
            <a:r>
              <a:rPr lang="en-IN" dirty="0"/>
              <a:t>compared to </a:t>
            </a:r>
            <a:r>
              <a:rPr lang="en-IN" b="1" dirty="0"/>
              <a:t>Li-po battery</a:t>
            </a:r>
            <a:endParaRPr lang="en-US" b="1" dirty="0"/>
          </a:p>
          <a:p>
            <a:r>
              <a:rPr lang="en-US" b="1" dirty="0"/>
              <a:t>Longer Lifespan</a:t>
            </a:r>
            <a:r>
              <a:rPr lang="en-US" dirty="0"/>
              <a:t>: Li-ion batteries last longer (more charge cycles) compared to LiPo batteries.</a:t>
            </a:r>
          </a:p>
          <a:p>
            <a:r>
              <a:rPr lang="en-US" b="1" dirty="0"/>
              <a:t>Higher Energy Density</a:t>
            </a:r>
            <a:r>
              <a:rPr lang="en-US" dirty="0"/>
              <a:t>: They can store more energy in a smaller, lighter package, making them efficient for long-term use.</a:t>
            </a:r>
          </a:p>
          <a:p>
            <a:r>
              <a:rPr lang="en-IN" b="1" dirty="0">
                <a:effectLst/>
                <a:ea typeface="Times New Roman" panose="02020603050405020304" pitchFamily="18" charset="0"/>
              </a:rPr>
              <a:t>Slower Discharge Rates</a:t>
            </a:r>
            <a:r>
              <a:rPr lang="en-IN" dirty="0">
                <a:effectLst/>
                <a:ea typeface="Times New Roman" panose="02020603050405020304" pitchFamily="18" charset="0"/>
              </a:rPr>
              <a:t>: Not ideal for applications requiring high bursts of power. (suitable for our purpose)</a:t>
            </a:r>
          </a:p>
          <a:p>
            <a:r>
              <a:rPr lang="en-US" b="1" dirty="0"/>
              <a:t>Latest Technology</a:t>
            </a:r>
            <a:r>
              <a:rPr lang="en-US" dirty="0"/>
              <a:t>: </a:t>
            </a:r>
            <a:r>
              <a:rPr lang="en-IN" b="1" dirty="0"/>
              <a:t>18650 Battery</a:t>
            </a:r>
            <a:r>
              <a:rPr lang="en-US" dirty="0"/>
              <a:t> technology is more advanced and widely used in modern applications (electric cars like </a:t>
            </a:r>
            <a:r>
              <a:rPr lang="en-US" b="1" dirty="0"/>
              <a:t>TESLA</a:t>
            </a:r>
            <a:r>
              <a:rPr lang="en-US" dirty="0"/>
              <a:t>)</a:t>
            </a:r>
          </a:p>
          <a:p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DE14F-1496-C15B-8476-F64939F2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BA3F8B8-C75C-44FF-9C37-B9B69285372F}" type="datetime2">
              <a:rPr lang="en-IN" smtClean="0"/>
              <a:t>Thursday, 19 December 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3EF6B-4818-AF82-0D76-F0D301E7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Slide No. </a:t>
            </a:r>
            <a:fld id="{9BA15CD2-76D6-4EFE-91D9-7087332E3318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5FAB4-A49B-E201-6D60-4A467B599219}"/>
              </a:ext>
            </a:extLst>
          </p:cNvPr>
          <p:cNvSpPr txBox="1">
            <a:spLocks/>
          </p:cNvSpPr>
          <p:nvPr/>
        </p:nvSpPr>
        <p:spPr>
          <a:xfrm>
            <a:off x="1386895" y="145670"/>
            <a:ext cx="9834426" cy="83940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sz="4000" dirty="0"/>
              <a:t>Tools and Techniques Used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930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10352</TotalTime>
  <Words>2512</Words>
  <Application>Microsoft Office PowerPoint</Application>
  <PresentationFormat>Widescreen</PresentationFormat>
  <Paragraphs>330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ＭＳ Ｐゴシック</vt:lpstr>
      <vt:lpstr>Arial</vt:lpstr>
      <vt:lpstr>Bookman Old Style</vt:lpstr>
      <vt:lpstr>Calibri</vt:lpstr>
      <vt:lpstr>Calibri Light</vt:lpstr>
      <vt:lpstr>Playfair Display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Shanmukha</dc:creator>
  <cp:lastModifiedBy>14900k_RTX4070ti_16G</cp:lastModifiedBy>
  <cp:revision>521</cp:revision>
  <cp:lastPrinted>2024-02-20T07:16:26Z</cp:lastPrinted>
  <dcterms:created xsi:type="dcterms:W3CDTF">2021-06-02T13:10:21Z</dcterms:created>
  <dcterms:modified xsi:type="dcterms:W3CDTF">2024-12-19T18:49:04Z</dcterms:modified>
</cp:coreProperties>
</file>