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119350" cy="21383625"/>
  <p:notesSz cx="6858000" cy="9144000"/>
  <p:embeddedFontLst>
    <p:embeddedFont>
      <p:font typeface="Tahoma" panose="020B0604030504040204" pitchFamily="3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layfair Display" panose="020B0604020202020204" charset="0"/>
      <p:regular r:id="rId10"/>
      <p:bold r:id="rId11"/>
      <p:italic r:id="rId12"/>
      <p:boldItalic r:id="rId13"/>
    </p:embeddedFon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8" autoAdjust="0"/>
  </p:normalViewPr>
  <p:slideViewPr>
    <p:cSldViewPr snapToGrid="0">
      <p:cViewPr>
        <p:scale>
          <a:sx n="100" d="100"/>
          <a:sy n="100" d="100"/>
        </p:scale>
        <p:origin x="1656" y="-6774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font" Target="fonts/font23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34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32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font" Target="fonts/font25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31" Type="http://schemas.openxmlformats.org/officeDocument/2006/relationships/font" Target="fonts/font28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font" Target="fonts/font24.fntdata"/><Relationship Id="rId30" Type="http://schemas.openxmlformats.org/officeDocument/2006/relationships/font" Target="fonts/font27.fntdata"/><Relationship Id="rId35" Type="http://schemas.openxmlformats.org/officeDocument/2006/relationships/tableStyles" Target="tableStyles.xml"/><Relationship Id="rId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8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5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0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7720867" y="1906875"/>
            <a:ext cx="7316458" cy="19230332"/>
          </a:xfrm>
          <a:prstGeom prst="roundRect">
            <a:avLst>
              <a:gd name="adj" fmla="val 255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71" tIns="19130" rIns="38271" bIns="1913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endParaRPr sz="1172" dirty="0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1439" y="41090"/>
            <a:ext cx="14935940" cy="17958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71" tIns="19130" rIns="38271" bIns="1913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IN" sz="2400" b="1" dirty="0">
                <a:solidFill>
                  <a:srgbClr val="002060"/>
                </a:solidFill>
                <a:latin typeface="Bookman Old Style" panose="02050604050505020204" pitchFamily="18" charset="0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RV College of Engineering, Bengaluru – 560059.</a:t>
            </a:r>
          </a:p>
          <a:p>
            <a:pPr algn="ctr">
              <a:buClr>
                <a:schemeClr val="dk1"/>
              </a:buClr>
              <a:buSzPts val="4000"/>
            </a:pPr>
            <a:endParaRPr lang="en-IN" sz="3600" b="1" dirty="0">
              <a:solidFill>
                <a:schemeClr val="dk1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algn="ctr">
              <a:buClr>
                <a:schemeClr val="dk1"/>
              </a:buClr>
              <a:buSzPts val="4000"/>
            </a:pPr>
            <a:endParaRPr lang="en-IN" sz="3600" b="1" dirty="0">
              <a:solidFill>
                <a:schemeClr val="dk1"/>
              </a:solidFill>
              <a:latin typeface="Bookman Old Style" panose="02050604050505020204" pitchFamily="18" charset="0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1439" y="694056"/>
            <a:ext cx="14935940" cy="4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990000"/>
              </a:buClr>
              <a:buSzPts val="6000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ea typeface="Tahoma" panose="020B0604030504040204"/>
                <a:cs typeface="Tahoma" panose="020B0604030504040204"/>
                <a:sym typeface="Trebuchet MS" panose="020B0603020202020204"/>
              </a:rPr>
              <a:t>Title: Scalable Agri Assistance System </a:t>
            </a:r>
            <a:endParaRPr sz="2512" b="1" dirty="0">
              <a:solidFill>
                <a:srgbClr val="527050"/>
              </a:solidFill>
              <a:latin typeface="Bookman Old Style" panose="02050604050505020204" pitchFamily="18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68116" y="1114989"/>
            <a:ext cx="10489087" cy="6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00FF"/>
              </a:buClr>
              <a:buSzPts val="4400"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charset="0"/>
              </a:rPr>
              <a:t>Pramath J | Samaraditya P H | Tejas N Naik | Aditya Mallanagouda Yargal </a:t>
            </a:r>
          </a:p>
          <a:p>
            <a:pPr algn="ctr">
              <a:buClr>
                <a:srgbClr val="0000FF"/>
              </a:buClr>
              <a:buSzPts val="4400"/>
            </a:pPr>
            <a:r>
              <a:rPr lang="en-US" sz="2000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charset="0"/>
              </a:rPr>
              <a:t>RVCE24BCS017 | RVCE24BCS054 | RVCE24BME055| RVCE24BAS060</a:t>
            </a:r>
            <a:endParaRPr sz="2000" dirty="0">
              <a:solidFill>
                <a:srgbClr val="97532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846751" y="14774675"/>
            <a:ext cx="7049317" cy="108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noAutofit/>
          </a:bodyPr>
          <a:lstStyle/>
          <a:p>
            <a:pPr marL="143538" indent="-74427">
              <a:lnSpc>
                <a:spcPct val="110000"/>
              </a:lnSpc>
              <a:buClr>
                <a:schemeClr val="dk1"/>
              </a:buClr>
              <a:buSzPts val="2600"/>
            </a:pPr>
            <a:endParaRPr sz="1088">
              <a:solidFill>
                <a:srgbClr val="003300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350871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50871" y="11322617"/>
            <a:ext cx="77085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 sz="753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846751" y="16146261"/>
            <a:ext cx="5837217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 sz="753">
              <a:solidFill>
                <a:schemeClr val="accent2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210452" y="16241953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9345927" y="6340480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057203" y="6353771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0" y="294760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0" y="4231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1385" y="3828772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1385" y="4542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27" name="Google Shape;127;p1"/>
          <p:cNvGrpSpPr/>
          <p:nvPr/>
        </p:nvGrpSpPr>
        <p:grpSpPr>
          <a:xfrm>
            <a:off x="94979" y="1838408"/>
            <a:ext cx="7519803" cy="19230333"/>
            <a:chOff x="26260567" y="8332140"/>
            <a:chExt cx="17964396" cy="28277704"/>
          </a:xfrm>
        </p:grpSpPr>
        <p:grpSp>
          <p:nvGrpSpPr>
            <p:cNvPr id="128" name="Google Shape;128;p1"/>
            <p:cNvGrpSpPr/>
            <p:nvPr/>
          </p:nvGrpSpPr>
          <p:grpSpPr>
            <a:xfrm>
              <a:off x="26260567" y="8332140"/>
              <a:ext cx="17964396" cy="28277704"/>
              <a:chOff x="26173255" y="7808266"/>
              <a:chExt cx="17964396" cy="28277704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26173255" y="7808266"/>
                <a:ext cx="17964396" cy="28277704"/>
              </a:xfrm>
              <a:prstGeom prst="roundRect">
                <a:avLst>
                  <a:gd name="adj" fmla="val 2556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38271" tIns="19130" rIns="38271" bIns="1913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3600"/>
                </a:pPr>
                <a:endParaRPr lang="en-IN" sz="1507">
                  <a:latin typeface="Bookman Old Style" panose="02050604050505020204" pitchFamily="18" charset="0"/>
                  <a:ea typeface="Arial" panose="020B0604020202020204"/>
                  <a:cs typeface="Arial" panose="020B0604020202020204"/>
                </a:endParaRPr>
              </a:p>
              <a:p>
                <a:pPr>
                  <a:buClr>
                    <a:schemeClr val="dk1"/>
                  </a:buClr>
                  <a:buSzPts val="3600"/>
                </a:pPr>
                <a:r>
                  <a:rPr lang="en-IN" sz="1507">
                    <a:latin typeface="Bookman Old Style" panose="02050604050505020204" pitchFamily="18" charset="0"/>
                    <a:ea typeface="Arial" panose="020B0604020202020204"/>
                    <a:cs typeface="Arial" panose="020B0604020202020204"/>
                  </a:rPr>
                  <a:t>              </a:t>
                </a:r>
                <a:endParaRPr sz="1507">
                  <a:latin typeface="Bookman Old Style" panose="02050604050505020204" pitchFamily="18" charset="0"/>
                  <a:ea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9" name="Google Shape;149;p1"/>
              <p:cNvSpPr txBox="1"/>
              <p:nvPr/>
            </p:nvSpPr>
            <p:spPr>
              <a:xfrm>
                <a:off x="26426017" y="17817110"/>
                <a:ext cx="16741775" cy="5351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271" tIns="19130" rIns="38271" bIns="19130" anchor="t" anchorCtr="0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ookman Old Style" panose="02050604050505020204" pitchFamily="18" charset="0"/>
                  </a:rPr>
                  <a:t>To Save water by using only the required amount of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water for irrigation</a:t>
                </a:r>
                <a:endParaRPr lang="en-IN" dirty="0">
                  <a:latin typeface="Bookman Old Style" panose="02050604050505020204" pitchFamily="18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ookman Old Style" panose="02050604050505020204" pitchFamily="18" charset="0"/>
                  </a:rPr>
                  <a:t>Develop a smart irrigation system that utilizes affordable components and solar power, optimizing water usage while minimizing costs for scalable agricultural applications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ookman Old Style" panose="02050604050505020204" pitchFamily="18" charset="0"/>
                  </a:rPr>
                  <a:t>Implement an irrigation system that optimizes water usage based on soil moisture levels, reducing waste and conserving </a:t>
                </a:r>
                <a:r>
                  <a:rPr lang="en-US" dirty="0" smtClean="0">
                    <a:latin typeface="Bookman Old Style" panose="02050604050505020204" pitchFamily="18" charset="0"/>
                  </a:rPr>
                  <a:t>resources.</a:t>
                </a:r>
                <a:endParaRPr lang="en-IN" dirty="0">
                  <a:latin typeface="Bookman Old Style" panose="0205060405050502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Bookman Old Style" panose="02050604050505020204" pitchFamily="18" charset="0"/>
                  </a:rPr>
                  <a:t>Create </a:t>
                </a:r>
                <a:r>
                  <a:rPr lang="en-US" dirty="0">
                    <a:latin typeface="Bookman Old Style" panose="02050604050505020204" pitchFamily="18" charset="0"/>
                  </a:rPr>
                  <a:t>a user-friendly web interface that allows users to monitor soil moisture levels and control irrigation remotely via the ESP32.</a:t>
                </a:r>
                <a:r>
                  <a:rPr lang="en-US" dirty="0" smtClean="0">
                    <a:solidFill>
                      <a:schemeClr val="dk1"/>
                    </a:solidFill>
                    <a:latin typeface="Bookman Old Style" panose="02050604050505020204" pitchFamily="18" charset="0"/>
                    <a:sym typeface="Georgia" panose="02040502050405020303"/>
                  </a:rPr>
                  <a:t> </a:t>
                </a: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  <a:p>
                <a:pPr lvl="0" algn="just">
                  <a:buClr>
                    <a:schemeClr val="dk1"/>
                  </a:buClr>
                  <a:buSzPts val="4000"/>
                </a:pP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  <a:p>
                <a:pPr lvl="0" algn="just">
                  <a:buClr>
                    <a:schemeClr val="dk1"/>
                  </a:buClr>
                  <a:buSzPts val="4000"/>
                </a:pP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</p:txBody>
          </p:sp>
        </p:grpSp>
        <p:sp>
          <p:nvSpPr>
            <p:cNvPr id="150" name="Google Shape;150;p1"/>
            <p:cNvSpPr txBox="1"/>
            <p:nvPr/>
          </p:nvSpPr>
          <p:spPr>
            <a:xfrm>
              <a:off x="26650065" y="8801931"/>
              <a:ext cx="17344338" cy="473653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271" tIns="19130" rIns="38271" bIns="19130" anchor="t" anchorCtr="0">
              <a:spAutoFit/>
            </a:bodyPr>
            <a:lstStyle/>
            <a:p>
              <a:pPr>
                <a:buClr>
                  <a:srgbClr val="002060"/>
                </a:buClr>
                <a:buSzPts val="4400"/>
              </a:pPr>
              <a:r>
                <a:rPr lang="en-IN" sz="1842" b="1" dirty="0">
                  <a:solidFill>
                    <a:srgbClr val="002060"/>
                  </a:solidFill>
                  <a:latin typeface="Bookman Old Style" panose="02050604050505020204" pitchFamily="18" charset="0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                           Introduction</a:t>
              </a:r>
              <a:endParaRPr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61" name="Google Shape;161;p1"/>
          <p:cNvSpPr txBox="1"/>
          <p:nvPr/>
        </p:nvSpPr>
        <p:spPr>
          <a:xfrm>
            <a:off x="424665" y="16214823"/>
            <a:ext cx="6830161" cy="27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marL="239230" indent="-143538">
              <a:buClr>
                <a:schemeClr val="dk1"/>
              </a:buClr>
              <a:buSzPts val="3600"/>
            </a:pPr>
            <a:endParaRPr sz="1507">
              <a:solidFill>
                <a:schemeClr val="dk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185992" y="11731315"/>
            <a:ext cx="7397264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Methodology</a:t>
            </a:r>
            <a:endParaRPr sz="1842" b="1" dirty="0">
              <a:solidFill>
                <a:srgbClr val="002060"/>
              </a:solidFill>
              <a:latin typeface="Bookman Old Style" panose="02050604050505020204" pitchFamily="18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7801192" y="2145342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Tools used</a:t>
            </a:r>
            <a:endParaRPr sz="1842" b="1" dirty="0">
              <a:solidFill>
                <a:srgbClr val="002060"/>
              </a:solidFill>
              <a:latin typeface="Bookman Old Style" panose="02050604050505020204" pitchFamily="18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7783025" y="6694004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US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Results and Discussions</a:t>
            </a:r>
          </a:p>
        </p:txBody>
      </p:sp>
      <p:sp>
        <p:nvSpPr>
          <p:cNvPr id="174" name="Google Shape;174;p1"/>
          <p:cNvSpPr txBox="1"/>
          <p:nvPr/>
        </p:nvSpPr>
        <p:spPr>
          <a:xfrm>
            <a:off x="7830348" y="16645005"/>
            <a:ext cx="7097496" cy="34641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/>
            <a:r>
              <a:rPr lang="en-IN" sz="2000" b="1" i="0" dirty="0">
                <a:effectLst/>
                <a:latin typeface="Bookman Old Style" panose="02050604050505020204" pitchFamily="18" charset="0"/>
              </a:rPr>
              <a:t>References</a:t>
            </a:r>
          </a:p>
        </p:txBody>
      </p:sp>
      <p:sp>
        <p:nvSpPr>
          <p:cNvPr id="179" name="Google Shape;179;p1"/>
          <p:cNvSpPr txBox="1"/>
          <p:nvPr/>
        </p:nvSpPr>
        <p:spPr>
          <a:xfrm>
            <a:off x="12921869" y="111045"/>
            <a:ext cx="2207895" cy="2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16" rIns="0" bIns="0" anchor="t" anchorCtr="0">
            <a:spAutoFit/>
          </a:bodyPr>
          <a:lstStyle/>
          <a:p>
            <a:pPr marL="5316"/>
            <a:r>
              <a:rPr lang="en-IN" sz="1674" i="1" dirty="0">
                <a:solidFill>
                  <a:srgbClr val="422C75"/>
                </a:solidFill>
                <a:latin typeface="Bookman Old Style" panose="02050604050505020204" pitchFamily="18" charset="0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674" dirty="0">
              <a:solidFill>
                <a:schemeClr val="dk1"/>
              </a:solidFill>
              <a:latin typeface="Bookman Old Style" panose="02050604050505020204" pitchFamily="18" charset="0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6549883-8540-6668-D479-B7068ACA60DE}"/>
              </a:ext>
            </a:extLst>
          </p:cNvPr>
          <p:cNvSpPr txBox="1"/>
          <p:nvPr/>
        </p:nvSpPr>
        <p:spPr>
          <a:xfrm>
            <a:off x="299159" y="8276456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Objectives</a:t>
            </a:r>
            <a:endParaRPr sz="1842" b="1" dirty="0">
              <a:solidFill>
                <a:srgbClr val="002060"/>
              </a:solidFill>
              <a:latin typeface="Bookman Old Style" panose="02050604050505020204" pitchFamily="18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Google Shape;149;p1">
            <a:extLst>
              <a:ext uri="{FF2B5EF4-FFF2-40B4-BE49-F238E27FC236}">
                <a16:creationId xmlns:a16="http://schemas.microsoft.com/office/drawing/2014/main" id="{D84E6594-496A-649E-D408-EC8C95C89896}"/>
              </a:ext>
            </a:extLst>
          </p:cNvPr>
          <p:cNvSpPr txBox="1"/>
          <p:nvPr/>
        </p:nvSpPr>
        <p:spPr>
          <a:xfrm>
            <a:off x="246806" y="2489886"/>
            <a:ext cx="7392036" cy="265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/>
            <a:r>
              <a:rPr lang="en-US" sz="1700" dirty="0">
                <a:latin typeface="Bookman Old Style" panose="02050604050505020204" pitchFamily="18" charset="0"/>
              </a:rPr>
              <a:t>Our project focuses on developing a Scalable Agri-Assistance system that uses sensors and real-time (by leveraging sensors) data to optimize irrigation and </a:t>
            </a:r>
            <a:r>
              <a:rPr lang="en-US" sz="1700" b="1" dirty="0">
                <a:latin typeface="Bookman Old Style" panose="02050604050505020204" pitchFamily="18" charset="0"/>
              </a:rPr>
              <a:t>minimize water wastage</a:t>
            </a:r>
            <a:r>
              <a:rPr lang="en-US" sz="1700" dirty="0">
                <a:latin typeface="Bookman Old Style" panose="02050604050505020204" pitchFamily="18" charset="0"/>
              </a:rPr>
              <a:t>. </a:t>
            </a:r>
            <a:endParaRPr lang="en-IN" sz="1700" dirty="0">
              <a:latin typeface="Bookman Old Style" panose="02050604050505020204" pitchFamily="18" charset="0"/>
            </a:endParaRPr>
          </a:p>
          <a:p>
            <a:pPr lvl="0"/>
            <a:r>
              <a:rPr lang="en-IN" sz="1700" dirty="0" smtClean="0">
                <a:latin typeface="Bookman Old Style" panose="02050604050505020204" pitchFamily="18" charset="0"/>
              </a:rPr>
              <a:t>Inefficient </a:t>
            </a:r>
            <a:r>
              <a:rPr lang="en-IN" sz="1700" dirty="0">
                <a:latin typeface="Bookman Old Style" panose="02050604050505020204" pitchFamily="18" charset="0"/>
              </a:rPr>
              <a:t>irrigation wastes 40% of water and pesticide overuse contaminates 30% of groundwater. This project offers a cost-effective solution to </a:t>
            </a:r>
            <a:r>
              <a:rPr lang="en-IN" sz="1700" b="1" dirty="0">
                <a:latin typeface="Bookman Old Style" panose="02050604050505020204" pitchFamily="18" charset="0"/>
              </a:rPr>
              <a:t>optimize water use</a:t>
            </a:r>
            <a:r>
              <a:rPr lang="en-IN" sz="1700" dirty="0">
                <a:latin typeface="Bookman Old Style" panose="02050604050505020204" pitchFamily="18" charset="0"/>
              </a:rPr>
              <a:t> and </a:t>
            </a:r>
            <a:r>
              <a:rPr lang="en-IN" sz="1700" b="1" dirty="0">
                <a:latin typeface="Bookman Old Style" panose="02050604050505020204" pitchFamily="18" charset="0"/>
              </a:rPr>
              <a:t>prevent soil degradation</a:t>
            </a:r>
            <a:r>
              <a:rPr lang="en-IN" sz="1700" dirty="0">
                <a:latin typeface="Bookman Old Style" panose="02050604050505020204" pitchFamily="18" charset="0"/>
              </a:rPr>
              <a:t>, crucial for sustainable farming.</a:t>
            </a:r>
          </a:p>
          <a:p>
            <a:pPr lvl="0"/>
            <a:r>
              <a:rPr lang="en-IN" sz="1700" dirty="0">
                <a:latin typeface="Bookman Old Style" panose="02050604050505020204" pitchFamily="18" charset="0"/>
              </a:rPr>
              <a:t>Over-irrigation and excessive pesticide use not only waste these valuable resources but also degrade soil health, </a:t>
            </a:r>
            <a:r>
              <a:rPr lang="en-IN" sz="1700" dirty="0" smtClean="0">
                <a:latin typeface="Bookman Old Style" panose="02050604050505020204" pitchFamily="18" charset="0"/>
              </a:rPr>
              <a:t>leading to </a:t>
            </a:r>
            <a:r>
              <a:rPr lang="en-IN" sz="1700" b="1" i="1" dirty="0">
                <a:latin typeface="Bookman Old Style" panose="02050604050505020204" pitchFamily="18" charset="0"/>
              </a:rPr>
              <a:t>lower yields</a:t>
            </a:r>
            <a:r>
              <a:rPr lang="en-IN" sz="1700" i="1" dirty="0">
                <a:latin typeface="Bookman Old Style" panose="02050604050505020204" pitchFamily="18" charset="0"/>
              </a:rPr>
              <a:t> </a:t>
            </a:r>
            <a:r>
              <a:rPr lang="en-IN" sz="1700" dirty="0">
                <a:latin typeface="Bookman Old Style" panose="02050604050505020204" pitchFamily="18" charset="0"/>
              </a:rPr>
              <a:t>and </a:t>
            </a:r>
            <a:r>
              <a:rPr lang="en-IN" sz="1700" b="1" i="1" dirty="0">
                <a:latin typeface="Bookman Old Style" panose="02050604050505020204" pitchFamily="18" charset="0"/>
              </a:rPr>
              <a:t>higher long-term costs.</a:t>
            </a:r>
            <a:endParaRPr lang="en-IN" sz="1700" dirty="0">
              <a:latin typeface="Bookman Old Style" panose="02050604050505020204" pitchFamily="18" charset="0"/>
            </a:endParaRPr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6F6964B9-9CEB-4BB5-CA66-443F445C218E}"/>
              </a:ext>
            </a:extLst>
          </p:cNvPr>
          <p:cNvSpPr txBox="1"/>
          <p:nvPr/>
        </p:nvSpPr>
        <p:spPr>
          <a:xfrm>
            <a:off x="243629" y="5304852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Problem Definition</a:t>
            </a:r>
            <a:endParaRPr sz="1842" b="1" dirty="0">
              <a:solidFill>
                <a:srgbClr val="002060"/>
              </a:solidFill>
              <a:latin typeface="Bookman Old Style" panose="02050604050505020204" pitchFamily="18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Google Shape;149;p1">
            <a:extLst>
              <a:ext uri="{FF2B5EF4-FFF2-40B4-BE49-F238E27FC236}">
                <a16:creationId xmlns:a16="http://schemas.microsoft.com/office/drawing/2014/main" id="{0AD56C33-8595-63E3-6908-627CBDAC131B}"/>
              </a:ext>
            </a:extLst>
          </p:cNvPr>
          <p:cNvSpPr txBox="1"/>
          <p:nvPr/>
        </p:nvSpPr>
        <p:spPr>
          <a:xfrm>
            <a:off x="176877" y="5641019"/>
            <a:ext cx="7490947" cy="29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sz="1700" dirty="0">
                <a:latin typeface="Bookman Old Style" panose="02050604050505020204" pitchFamily="18" charset="0"/>
              </a:rPr>
              <a:t>In India, the overuse of water for irrigation is a persistent issue, primarily due to the lack of technological involvement in farming. </a:t>
            </a:r>
            <a:endParaRPr lang="en-IN" sz="1700" dirty="0" smtClean="0">
              <a:latin typeface="Bookman Old Style" panose="0205060405050502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700" dirty="0">
                <a:latin typeface="Bookman Old Style" panose="02050604050505020204" pitchFamily="18" charset="0"/>
              </a:rPr>
              <a:t>Most farmers rely </a:t>
            </a:r>
            <a:r>
              <a:rPr lang="en-IN" sz="1700" dirty="0" smtClean="0">
                <a:latin typeface="Bookman Old Style" panose="02050604050505020204" pitchFamily="18" charset="0"/>
              </a:rPr>
              <a:t>on </a:t>
            </a:r>
            <a:r>
              <a:rPr lang="en-IN" sz="1700" b="1" dirty="0">
                <a:latin typeface="Bookman Old Style" panose="02050604050505020204" pitchFamily="18" charset="0"/>
              </a:rPr>
              <a:t>“intuition</a:t>
            </a:r>
            <a:r>
              <a:rPr lang="en-IN" sz="1700" dirty="0">
                <a:latin typeface="Bookman Old Style" panose="02050604050505020204" pitchFamily="18" charset="0"/>
              </a:rPr>
              <a:t>” rather than real-time data, leading to excessive irrigation even when crops may not require </a:t>
            </a:r>
            <a:r>
              <a:rPr lang="en-IN" sz="1700" dirty="0" smtClean="0">
                <a:latin typeface="Bookman Old Style" panose="02050604050505020204" pitchFamily="18" charset="0"/>
              </a:rPr>
              <a:t>it.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700" dirty="0">
                <a:latin typeface="Bookman Old Style" panose="02050604050505020204" pitchFamily="18" charset="0"/>
              </a:rPr>
              <a:t>This not only depletes precious water resources but also contributes to </a:t>
            </a:r>
            <a:r>
              <a:rPr lang="en-IN" sz="1700" b="1" dirty="0">
                <a:latin typeface="Bookman Old Style" panose="02050604050505020204" pitchFamily="18" charset="0"/>
              </a:rPr>
              <a:t>waterlogging</a:t>
            </a:r>
            <a:r>
              <a:rPr lang="en-IN" sz="1700" dirty="0">
                <a:latin typeface="Bookman Old Style" panose="02050604050505020204" pitchFamily="18" charset="0"/>
              </a:rPr>
              <a:t>, </a:t>
            </a:r>
            <a:r>
              <a:rPr lang="en-IN" sz="1700" b="1" dirty="0">
                <a:latin typeface="Bookman Old Style" panose="02050604050505020204" pitchFamily="18" charset="0"/>
              </a:rPr>
              <a:t>reduced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dirty="0">
                <a:latin typeface="Bookman Old Style" panose="02050604050505020204" pitchFamily="18" charset="0"/>
              </a:rPr>
              <a:t>soil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dirty="0">
                <a:latin typeface="Bookman Old Style" panose="02050604050505020204" pitchFamily="18" charset="0"/>
              </a:rPr>
              <a:t>fertility</a:t>
            </a:r>
            <a:r>
              <a:rPr lang="en-IN" sz="1700" dirty="0">
                <a:latin typeface="Bookman Old Style" panose="02050604050505020204" pitchFamily="18" charset="0"/>
              </a:rPr>
              <a:t>, and </a:t>
            </a:r>
            <a:r>
              <a:rPr lang="en-IN" sz="1700" b="1" dirty="0">
                <a:latin typeface="Bookman Old Style" panose="02050604050505020204" pitchFamily="18" charset="0"/>
              </a:rPr>
              <a:t>inefficient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dirty="0">
                <a:latin typeface="Bookman Old Style" panose="02050604050505020204" pitchFamily="18" charset="0"/>
              </a:rPr>
              <a:t>energy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dirty="0">
                <a:latin typeface="Bookman Old Style" panose="02050604050505020204" pitchFamily="18" charset="0"/>
              </a:rPr>
              <a:t>usage</a:t>
            </a:r>
            <a:r>
              <a:rPr lang="en-IN" sz="1700" dirty="0">
                <a:latin typeface="Bookman Old Style" panose="02050604050505020204" pitchFamily="18" charset="0"/>
              </a:rPr>
              <a:t> for water </a:t>
            </a:r>
            <a:r>
              <a:rPr lang="en-IN" sz="1700" dirty="0" smtClean="0">
                <a:latin typeface="Bookman Old Style" panose="02050604050505020204" pitchFamily="18" charset="0"/>
              </a:rPr>
              <a:t>pumps.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700" dirty="0" smtClean="0">
                <a:latin typeface="Bookman Old Style" panose="02050604050505020204" pitchFamily="18" charset="0"/>
              </a:rPr>
              <a:t>In a country like India where water is a scarce and precious resource, inefficient irrigation methods have a </a:t>
            </a:r>
            <a:r>
              <a:rPr lang="en-IN" sz="1700" b="1" dirty="0" smtClean="0">
                <a:latin typeface="Bookman Old Style" panose="02050604050505020204" pitchFamily="18" charset="0"/>
              </a:rPr>
              <a:t>major long term effect in the ground water levels</a:t>
            </a:r>
            <a:r>
              <a:rPr lang="en-IN" sz="1700" dirty="0" smtClean="0">
                <a:latin typeface="Bookman Old Style" panose="020506040505050202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Google Shape;149;p1">
            <a:extLst>
              <a:ext uri="{FF2B5EF4-FFF2-40B4-BE49-F238E27FC236}">
                <a16:creationId xmlns:a16="http://schemas.microsoft.com/office/drawing/2014/main" id="{56905CA1-27BD-5110-F126-0953ACA80AB4}"/>
              </a:ext>
            </a:extLst>
          </p:cNvPr>
          <p:cNvSpPr txBox="1"/>
          <p:nvPr/>
        </p:nvSpPr>
        <p:spPr>
          <a:xfrm>
            <a:off x="335735" y="12348654"/>
            <a:ext cx="7008020" cy="917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" name="Google Shape;149;p1">
            <a:extLst>
              <a:ext uri="{FF2B5EF4-FFF2-40B4-BE49-F238E27FC236}">
                <a16:creationId xmlns:a16="http://schemas.microsoft.com/office/drawing/2014/main" id="{ECCC3B4A-9606-90BB-BB04-2AC50E455D9E}"/>
              </a:ext>
            </a:extLst>
          </p:cNvPr>
          <p:cNvSpPr txBox="1"/>
          <p:nvPr/>
        </p:nvSpPr>
        <p:spPr>
          <a:xfrm>
            <a:off x="7912137" y="2616364"/>
            <a:ext cx="7008020" cy="31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endParaRPr lang="en-US" dirty="0">
              <a:latin typeface="Bookman Old Style" panose="02050604050505020204" pitchFamily="18" charset="0"/>
              <a:sym typeface="Georgia" panose="02040502050405020303"/>
            </a:endParaRPr>
          </a:p>
        </p:txBody>
      </p:sp>
      <p:pic>
        <p:nvPicPr>
          <p:cNvPr id="11" name="Picture 2" descr="May be an image of text that says &quot;R RASHTREEYA R SIKSHANA SAMITHI SAMAITHI V TRUST INSTITUTIONS&quot;">
            <a:extLst>
              <a:ext uri="{FF2B5EF4-FFF2-40B4-BE49-F238E27FC236}">
                <a16:creationId xmlns:a16="http://schemas.microsoft.com/office/drawing/2014/main" id="{7C2EFEC0-42F0-B598-C59C-701CF1C9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" y="111045"/>
            <a:ext cx="1655508" cy="16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C3C138E0-EC15-F332-8FAA-6F2D3C197756}"/>
              </a:ext>
            </a:extLst>
          </p:cNvPr>
          <p:cNvSpPr txBox="1"/>
          <p:nvPr/>
        </p:nvSpPr>
        <p:spPr>
          <a:xfrm>
            <a:off x="11549316" y="1339615"/>
            <a:ext cx="5143500" cy="4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990000"/>
              </a:buClr>
              <a:buSzPts val="6000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ea typeface="Tahoma" panose="020B0604030504040204"/>
                <a:cs typeface="Tahoma" panose="020B0604030504040204"/>
                <a:sym typeface="Trebuchet MS" panose="020B0603020202020204"/>
              </a:rPr>
              <a:t>Theme: Envirnoment</a:t>
            </a:r>
            <a:endParaRPr sz="2512" b="1" dirty="0">
              <a:solidFill>
                <a:srgbClr val="527050"/>
              </a:solidFill>
              <a:latin typeface="Bookman Old Style" panose="02050604050505020204" pitchFamily="18" charset="0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" name="Google Shape;173;p1">
            <a:extLst>
              <a:ext uri="{FF2B5EF4-FFF2-40B4-BE49-F238E27FC236}">
                <a16:creationId xmlns:a16="http://schemas.microsoft.com/office/drawing/2014/main" id="{4D62BE2B-B35B-D625-2122-05FD6EFD4E3C}"/>
              </a:ext>
            </a:extLst>
          </p:cNvPr>
          <p:cNvSpPr txBox="1"/>
          <p:nvPr/>
        </p:nvSpPr>
        <p:spPr>
          <a:xfrm>
            <a:off x="7846751" y="12857337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US" sz="1842" b="1" dirty="0">
                <a:solidFill>
                  <a:srgbClr val="002060"/>
                </a:solidFill>
                <a:latin typeface="Bookman Old Style" panose="02050604050505020204" pitchFamily="18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Conclusions</a:t>
            </a:r>
            <a:endParaRPr sz="1842" b="1" dirty="0">
              <a:solidFill>
                <a:srgbClr val="002060"/>
              </a:solidFill>
              <a:latin typeface="Bookman Old Style" panose="02050604050505020204" pitchFamily="18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Google Shape;149;p1">
            <a:extLst>
              <a:ext uri="{FF2B5EF4-FFF2-40B4-BE49-F238E27FC236}">
                <a16:creationId xmlns:a16="http://schemas.microsoft.com/office/drawing/2014/main" id="{54A8FCE1-366B-E6EE-3D88-A2A7CAABDFD2}"/>
              </a:ext>
            </a:extLst>
          </p:cNvPr>
          <p:cNvSpPr txBox="1"/>
          <p:nvPr/>
        </p:nvSpPr>
        <p:spPr>
          <a:xfrm>
            <a:off x="7783025" y="13217442"/>
            <a:ext cx="7244354" cy="338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ookman Old Style" panose="02050604050505020204" pitchFamily="18" charset="0"/>
              </a:rPr>
              <a:t>The project focused on addressing the issue of </a:t>
            </a:r>
            <a:r>
              <a:rPr lang="en-IN" sz="1400" b="1" dirty="0">
                <a:latin typeface="Bookman Old Style" panose="02050604050505020204" pitchFamily="18" charset="0"/>
              </a:rPr>
              <a:t>excessive water usage in Indian agriculture</a:t>
            </a:r>
            <a:r>
              <a:rPr lang="en-IN" sz="1400" dirty="0">
                <a:latin typeface="Bookman Old Style" panose="02050604050505020204" pitchFamily="18" charset="0"/>
              </a:rPr>
              <a:t>, primarily caused by the </a:t>
            </a:r>
            <a:r>
              <a:rPr lang="en-IN" sz="1400" b="1" dirty="0">
                <a:latin typeface="Bookman Old Style" panose="02050604050505020204" pitchFamily="18" charset="0"/>
              </a:rPr>
              <a:t>lack of accessible, technology-based solutions. </a:t>
            </a:r>
            <a:endParaRPr lang="en-IN" sz="1400" dirty="0">
              <a:latin typeface="Bookman Old Style" panose="020506040505050202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ookman Old Style" panose="02050604050505020204" pitchFamily="18" charset="0"/>
              </a:rPr>
              <a:t>The main objective was to develop an </a:t>
            </a:r>
            <a:r>
              <a:rPr lang="en-IN" sz="1400" b="1" dirty="0">
                <a:latin typeface="Bookman Old Style" panose="02050604050505020204" pitchFamily="18" charset="0"/>
              </a:rPr>
              <a:t>affordable</a:t>
            </a:r>
            <a:r>
              <a:rPr lang="en-IN" sz="1400" dirty="0">
                <a:latin typeface="Bookman Old Style" panose="02050604050505020204" pitchFamily="18" charset="0"/>
              </a:rPr>
              <a:t>, </a:t>
            </a:r>
            <a:r>
              <a:rPr lang="en-IN" sz="1400" b="1" dirty="0">
                <a:latin typeface="Bookman Old Style" panose="02050604050505020204" pitchFamily="18" charset="0"/>
              </a:rPr>
              <a:t>solar</a:t>
            </a:r>
            <a:r>
              <a:rPr lang="en-IN" sz="1400" dirty="0">
                <a:latin typeface="Bookman Old Style" panose="02050604050505020204" pitchFamily="18" charset="0"/>
              </a:rPr>
              <a:t>-</a:t>
            </a:r>
            <a:r>
              <a:rPr lang="en-IN" sz="1400" b="1" dirty="0">
                <a:latin typeface="Bookman Old Style" panose="02050604050505020204" pitchFamily="18" charset="0"/>
              </a:rPr>
              <a:t>powered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>
                <a:latin typeface="Bookman Old Style" panose="02050604050505020204" pitchFamily="18" charset="0"/>
              </a:rPr>
              <a:t>agricultural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>
                <a:latin typeface="Bookman Old Style" panose="02050604050505020204" pitchFamily="18" charset="0"/>
              </a:rPr>
              <a:t>assistance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>
                <a:latin typeface="Bookman Old Style" panose="02050604050505020204" pitchFamily="18" charset="0"/>
              </a:rPr>
              <a:t>system</a:t>
            </a:r>
            <a:r>
              <a:rPr lang="en-IN" sz="1400" dirty="0">
                <a:latin typeface="Bookman Old Style" panose="02050604050505020204" pitchFamily="18" charset="0"/>
              </a:rPr>
              <a:t> capable of monitoring soil moisture levels, improving irrigation efficiency, and providing farmers with practical insights.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Bookman Old Style" panose="02050604050505020204" pitchFamily="18" charset="0"/>
              </a:rPr>
              <a:t>The system combined a soil moisture sensor, ESP32 modules, and a solar-powered energy management system. Using the ESP-NOW protocol, it enabled communication between sensor nodes and the main module, allowing real-time soil moisture monitoring and remote control of irrigation motors through a mobile device.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latin typeface="Bookman Old Style" panose="02050604050505020204" pitchFamily="18" charset="0"/>
              </a:rPr>
              <a:t>Testing results confirmed the potential for significant water savings through the system</a:t>
            </a:r>
            <a:r>
              <a:rPr lang="en-IN" sz="1400" dirty="0">
                <a:latin typeface="Bookman Old Style" panose="02050604050505020204" pitchFamily="18" charset="0"/>
              </a:rPr>
              <a:t>. By irrigating only when the soil moisture levels dropped below the optimal threshold, unnecessary water usage was avoided, demonstrating the viability of technology-driven farming practices. </a:t>
            </a:r>
          </a:p>
        </p:txBody>
      </p:sp>
      <p:sp>
        <p:nvSpPr>
          <p:cNvPr id="9" name="Google Shape;174;p1">
            <a:extLst>
              <a:ext uri="{FF2B5EF4-FFF2-40B4-BE49-F238E27FC236}">
                <a16:creationId xmlns:a16="http://schemas.microsoft.com/office/drawing/2014/main" id="{2F547D69-D0D0-C594-CD7F-F9B90CF1C02A}"/>
              </a:ext>
            </a:extLst>
          </p:cNvPr>
          <p:cNvSpPr txBox="1"/>
          <p:nvPr/>
        </p:nvSpPr>
        <p:spPr>
          <a:xfrm>
            <a:off x="7849535" y="18729081"/>
            <a:ext cx="7097496" cy="34641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/>
            <a:r>
              <a:rPr lang="en-US" sz="2000" b="1" i="0" dirty="0">
                <a:effectLst/>
                <a:latin typeface="Bookman Old Style" panose="02050604050505020204" pitchFamily="18" charset="0"/>
              </a:rPr>
              <a:t>QR Code of the Demonstration Video</a:t>
            </a:r>
            <a:endParaRPr lang="en-IN" sz="2000" b="1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6F1F9-494D-4A43-43B3-149CB393A98B}"/>
              </a:ext>
            </a:extLst>
          </p:cNvPr>
          <p:cNvSpPr txBox="1"/>
          <p:nvPr/>
        </p:nvSpPr>
        <p:spPr>
          <a:xfrm>
            <a:off x="7855538" y="16991415"/>
            <a:ext cx="720097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Bookman Old Style" panose="02050604050505020204" pitchFamily="18" charset="0"/>
              </a:rPr>
              <a:t>(03-March-2020) “Decrease in Agricultural Holdings” - </a:t>
            </a:r>
            <a:r>
              <a:rPr lang="en-US" sz="1000" dirty="0">
                <a:latin typeface="Bookman Old Style" panose="02050604050505020204" pitchFamily="18" charset="0"/>
              </a:rPr>
              <a:t>pib.gov.in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Bookman Old Style" panose="02050604050505020204" pitchFamily="18" charset="0"/>
              </a:rPr>
              <a:t>Dr. Vibha Dhawan (2017) “Water and Agriculture in India”- </a:t>
            </a:r>
            <a:r>
              <a:rPr lang="en-US" sz="1000" dirty="0">
                <a:latin typeface="Bookman Old Style" panose="02050604050505020204" pitchFamily="18" charset="0"/>
              </a:rPr>
              <a:t>oav.de/fileadmin/user_upload/5_Publikationen/5_Studien/170118_Study_Water_Agriculture_India.pdf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Bookman Old Style" panose="02050604050505020204" pitchFamily="18" charset="0"/>
              </a:rPr>
              <a:t>Rajini Jain &amp; Prabhat Kishore (March-2020) “Irrigation in India: Status, Challenges and options”- </a:t>
            </a:r>
            <a:r>
              <a:rPr lang="en-US" sz="1000" dirty="0">
                <a:latin typeface="Bookman Old Style" panose="02050604050505020204" pitchFamily="18" charset="0"/>
              </a:rPr>
              <a:t>researchgate.net/publication/340234257_Irrigation_in_India_Status_challenges_and_options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Bookman Old Style" panose="02050604050505020204" pitchFamily="18" charset="0"/>
              </a:rPr>
              <a:t>Rita Pandey (August-2014) “Groundwater Irrigation in Punjab” </a:t>
            </a:r>
            <a:r>
              <a:rPr lang="en-US" sz="700" dirty="0">
                <a:latin typeface="Bookman Old Style" panose="02050604050505020204" pitchFamily="18" charset="0"/>
              </a:rPr>
              <a:t>https://www.nipfp.org.in/media/medialibrary/2014/09/WP_2014_140.pdf#:~:text=The%20water%20tables%20in%20Punjab%20have%20been,year%20of%20excessive%20extraction)%20(World%20Bank%202010).&amp;text=Punjab%20had%20the%20largest%20area%20experiencing%20such%20decline%20(Sekhri%2C%202012a)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Bookman Old Style" panose="02050604050505020204" pitchFamily="18" charset="0"/>
              </a:rPr>
              <a:t>C.V. Dharma Rao (2018) “Water use efficiency” </a:t>
            </a:r>
            <a:r>
              <a:rPr lang="en-IN" sz="800" dirty="0">
                <a:latin typeface="Bookman Old Style" panose="02050604050505020204" pitchFamily="18" charset="0"/>
              </a:rPr>
              <a:t>nwm.gov.in/sites/default/files/1.%20National-water-mission-%20%20%20water-use-efficiency.pdf</a:t>
            </a:r>
            <a:endParaRPr lang="en-IN" sz="1000" dirty="0">
              <a:latin typeface="Bookman Old Style" panose="0205060405050502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5" y="12208387"/>
            <a:ext cx="6396876" cy="43526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255" y="16716044"/>
            <a:ext cx="72920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u="sng" dirty="0">
                <a:latin typeface="Bookman Old Style" panose="02050604050505020204" pitchFamily="18" charset="0"/>
              </a:rPr>
              <a:t>Timeline</a:t>
            </a:r>
            <a:endParaRPr lang="en-IN" sz="1700" dirty="0">
              <a:latin typeface="Bookman Old Style" panose="02050604050505020204" pitchFamily="18" charset="0"/>
            </a:endParaRPr>
          </a:p>
          <a:p>
            <a:r>
              <a:rPr lang="en-IN" sz="1700" b="1" dirty="0">
                <a:latin typeface="Bookman Old Style" panose="02050604050505020204" pitchFamily="18" charset="0"/>
              </a:rPr>
              <a:t>Week (1 to 2) </a:t>
            </a:r>
            <a:r>
              <a:rPr lang="en-IN" sz="1700" dirty="0">
                <a:latin typeface="Bookman Old Style" panose="02050604050505020204" pitchFamily="18" charset="0"/>
              </a:rPr>
              <a:t>- Phase 1: Planning and </a:t>
            </a:r>
            <a:r>
              <a:rPr lang="en-IN" sz="1700" dirty="0" smtClean="0">
                <a:latin typeface="Bookman Old Style" panose="02050604050505020204" pitchFamily="18" charset="0"/>
              </a:rPr>
              <a:t>Design</a:t>
            </a:r>
          </a:p>
          <a:p>
            <a:r>
              <a:rPr lang="en-IN" sz="1700" dirty="0">
                <a:latin typeface="Bookman Old Style" panose="02050604050505020204" pitchFamily="18" charset="0"/>
              </a:rPr>
              <a:t>	</a:t>
            </a:r>
            <a:r>
              <a:rPr lang="en-IN" sz="1700" dirty="0">
                <a:latin typeface="Bookman Old Style" panose="02050604050505020204" pitchFamily="18" charset="0"/>
              </a:rPr>
              <a:t>Finalize project </a:t>
            </a:r>
            <a:r>
              <a:rPr lang="en-IN" sz="1700" b="1" dirty="0">
                <a:latin typeface="Bookman Old Style" panose="02050604050505020204" pitchFamily="18" charset="0"/>
              </a:rPr>
              <a:t>concept</a:t>
            </a:r>
            <a:r>
              <a:rPr lang="en-IN" sz="1700" dirty="0">
                <a:latin typeface="Bookman Old Style" panose="02050604050505020204" pitchFamily="18" charset="0"/>
              </a:rPr>
              <a:t> and </a:t>
            </a:r>
            <a:r>
              <a:rPr lang="en-IN" sz="1700" b="1" dirty="0">
                <a:latin typeface="Bookman Old Style" panose="02050604050505020204" pitchFamily="18" charset="0"/>
              </a:rPr>
              <a:t>objectives</a:t>
            </a:r>
            <a:endParaRPr lang="en-IN" sz="1700" dirty="0" smtClean="0">
              <a:latin typeface="Bookman Old Style" panose="02050604050505020204" pitchFamily="18" charset="0"/>
            </a:endParaRPr>
          </a:p>
          <a:p>
            <a:r>
              <a:rPr lang="en-IN" sz="1700" b="1" dirty="0" smtClean="0">
                <a:latin typeface="Bookman Old Style" panose="02050604050505020204" pitchFamily="18" charset="0"/>
              </a:rPr>
              <a:t>Week </a:t>
            </a:r>
            <a:r>
              <a:rPr lang="en-IN" sz="1700" b="1" dirty="0">
                <a:latin typeface="Bookman Old Style" panose="02050604050505020204" pitchFamily="18" charset="0"/>
              </a:rPr>
              <a:t>(3 to 4) </a:t>
            </a:r>
            <a:r>
              <a:rPr lang="en-IN" sz="1700" dirty="0">
                <a:latin typeface="Bookman Old Style" panose="02050604050505020204" pitchFamily="18" charset="0"/>
              </a:rPr>
              <a:t>- Phase 1: Prototype </a:t>
            </a:r>
            <a:r>
              <a:rPr lang="en-IN" sz="1700" dirty="0" smtClean="0">
                <a:latin typeface="Bookman Old Style" panose="02050604050505020204" pitchFamily="18" charset="0"/>
              </a:rPr>
              <a:t>Development</a:t>
            </a:r>
          </a:p>
          <a:p>
            <a:r>
              <a:rPr lang="en-IN" sz="1700" dirty="0">
                <a:latin typeface="Bookman Old Style" panose="02050604050505020204" pitchFamily="18" charset="0"/>
              </a:rPr>
              <a:t>	</a:t>
            </a:r>
            <a:r>
              <a:rPr lang="en-IN" sz="1700" dirty="0">
                <a:latin typeface="Bookman Old Style" panose="02050604050505020204" pitchFamily="18" charset="0"/>
              </a:rPr>
              <a:t>Integrate </a:t>
            </a:r>
            <a:r>
              <a:rPr lang="en-IN" sz="1700" b="1" dirty="0">
                <a:latin typeface="Bookman Old Style" panose="02050604050505020204" pitchFamily="18" charset="0"/>
              </a:rPr>
              <a:t>sensors</a:t>
            </a:r>
            <a:r>
              <a:rPr lang="en-IN" sz="1700" dirty="0">
                <a:latin typeface="Bookman Old Style" panose="02050604050505020204" pitchFamily="18" charset="0"/>
              </a:rPr>
              <a:t> and </a:t>
            </a:r>
            <a:r>
              <a:rPr lang="en-IN" sz="1700" b="1" dirty="0">
                <a:latin typeface="Bookman Old Style" panose="02050604050505020204" pitchFamily="18" charset="0"/>
              </a:rPr>
              <a:t>microcontrollers</a:t>
            </a:r>
            <a:r>
              <a:rPr lang="en-IN" sz="1700" dirty="0">
                <a:latin typeface="Bookman Old Style" panose="02050604050505020204" pitchFamily="18" charset="0"/>
              </a:rPr>
              <a:t> for basic functionality</a:t>
            </a:r>
          </a:p>
          <a:p>
            <a:r>
              <a:rPr lang="en-IN" sz="1700" b="1" dirty="0">
                <a:latin typeface="Bookman Old Style" panose="02050604050505020204" pitchFamily="18" charset="0"/>
              </a:rPr>
              <a:t>Week (5 to 6) </a:t>
            </a:r>
            <a:r>
              <a:rPr lang="en-IN" sz="1700" dirty="0">
                <a:latin typeface="Bookman Old Style" panose="02050604050505020204" pitchFamily="18" charset="0"/>
              </a:rPr>
              <a:t>- Phase 2: Prototype Testing and </a:t>
            </a:r>
            <a:r>
              <a:rPr lang="en-IN" sz="1700" dirty="0" smtClean="0">
                <a:latin typeface="Bookman Old Style" panose="02050604050505020204" pitchFamily="18" charset="0"/>
              </a:rPr>
              <a:t>Demonstration</a:t>
            </a:r>
          </a:p>
          <a:p>
            <a:r>
              <a:rPr lang="en-IN" sz="1700" dirty="0">
                <a:latin typeface="Bookman Old Style" panose="02050604050505020204" pitchFamily="18" charset="0"/>
              </a:rPr>
              <a:t>	</a:t>
            </a:r>
            <a:r>
              <a:rPr lang="en-IN" sz="1700" dirty="0">
                <a:latin typeface="Bookman Old Style" panose="02050604050505020204" pitchFamily="18" charset="0"/>
              </a:rPr>
              <a:t>Test </a:t>
            </a:r>
            <a:r>
              <a:rPr lang="en-IN" sz="1700" b="1" u="sng" dirty="0">
                <a:latin typeface="Bookman Old Style" panose="02050604050505020204" pitchFamily="18" charset="0"/>
              </a:rPr>
              <a:t>real-time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u="sng" dirty="0">
                <a:latin typeface="Bookman Old Style" panose="02050604050505020204" pitchFamily="18" charset="0"/>
              </a:rPr>
              <a:t>data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u="sng" dirty="0">
                <a:latin typeface="Bookman Old Style" panose="02050604050505020204" pitchFamily="18" charset="0"/>
              </a:rPr>
              <a:t>transmission</a:t>
            </a:r>
            <a:r>
              <a:rPr lang="en-IN" sz="1700" dirty="0">
                <a:latin typeface="Bookman Old Style" panose="02050604050505020204" pitchFamily="18" charset="0"/>
              </a:rPr>
              <a:t> and control of irrigation </a:t>
            </a:r>
            <a:r>
              <a:rPr lang="en-IN" sz="1700" b="1" dirty="0">
                <a:latin typeface="Bookman Old Style" panose="02050604050505020204" pitchFamily="18" charset="0"/>
              </a:rPr>
              <a:t>via</a:t>
            </a:r>
            <a:r>
              <a:rPr lang="en-IN" sz="1700" dirty="0">
                <a:latin typeface="Bookman Old Style" panose="02050604050505020204" pitchFamily="18" charset="0"/>
              </a:rPr>
              <a:t> </a:t>
            </a:r>
            <a:r>
              <a:rPr lang="en-IN" sz="1700" b="1" dirty="0">
                <a:latin typeface="Bookman Old Style" panose="02050604050505020204" pitchFamily="18" charset="0"/>
              </a:rPr>
              <a:t>relay</a:t>
            </a:r>
            <a:endParaRPr lang="en-IN" sz="1700" dirty="0">
              <a:latin typeface="Bookman Old Style" panose="02050604050505020204" pitchFamily="18" charset="0"/>
            </a:endParaRPr>
          </a:p>
          <a:p>
            <a:r>
              <a:rPr lang="en-IN" sz="1700" b="1" dirty="0">
                <a:latin typeface="Bookman Old Style" panose="02050604050505020204" pitchFamily="18" charset="0"/>
              </a:rPr>
              <a:t>Week (7 to 8) </a:t>
            </a:r>
            <a:r>
              <a:rPr lang="en-IN" sz="1700" dirty="0">
                <a:latin typeface="Bookman Old Style" panose="02050604050505020204" pitchFamily="18" charset="0"/>
              </a:rPr>
              <a:t>- Phase 2: Scalability and Portability </a:t>
            </a:r>
            <a:r>
              <a:rPr lang="en-IN" sz="1700" dirty="0" smtClean="0">
                <a:latin typeface="Bookman Old Style" panose="02050604050505020204" pitchFamily="18" charset="0"/>
              </a:rPr>
              <a:t>Testing</a:t>
            </a:r>
          </a:p>
          <a:p>
            <a:r>
              <a:rPr lang="en-IN" sz="1700" dirty="0">
                <a:latin typeface="Bookman Old Style" panose="02050604050505020204" pitchFamily="18" charset="0"/>
              </a:rPr>
              <a:t>	</a:t>
            </a:r>
            <a:r>
              <a:rPr lang="en-IN" sz="1700" dirty="0">
                <a:latin typeface="Bookman Old Style" panose="02050604050505020204" pitchFamily="18" charset="0"/>
              </a:rPr>
              <a:t>Finalize testing of the prototype for connectivity between modules and scalability</a:t>
            </a:r>
          </a:p>
          <a:p>
            <a:r>
              <a:rPr lang="en-IN" sz="1700" b="1" dirty="0">
                <a:latin typeface="Bookman Old Style" panose="02050604050505020204" pitchFamily="18" charset="0"/>
              </a:rPr>
              <a:t>Week (9 to 10) </a:t>
            </a:r>
            <a:r>
              <a:rPr lang="en-IN" sz="1700" dirty="0">
                <a:latin typeface="Bookman Old Style" panose="02050604050505020204" pitchFamily="18" charset="0"/>
              </a:rPr>
              <a:t>- Phase 3: Field Testing and </a:t>
            </a:r>
            <a:r>
              <a:rPr lang="en-IN" sz="1700" dirty="0" smtClean="0">
                <a:latin typeface="Bookman Old Style" panose="02050604050505020204" pitchFamily="18" charset="0"/>
              </a:rPr>
              <a:t>Refinements</a:t>
            </a:r>
          </a:p>
          <a:p>
            <a:r>
              <a:rPr lang="en-IN" sz="1700" dirty="0">
                <a:latin typeface="Bookman Old Style" panose="02050604050505020204" pitchFamily="18" charset="0"/>
              </a:rPr>
              <a:t>	</a:t>
            </a:r>
            <a:r>
              <a:rPr lang="en-IN" dirty="0">
                <a:latin typeface="Bookman Old Style" panose="02050604050505020204" pitchFamily="18" charset="0"/>
              </a:rPr>
              <a:t>Implement solar panels to make the modules self-sustaining</a:t>
            </a:r>
            <a:endParaRPr lang="en-IN" sz="1700" dirty="0">
              <a:latin typeface="Bookman Old Style" panose="02050604050505020204" pitchFamily="18" charset="0"/>
            </a:endParaRPr>
          </a:p>
          <a:p>
            <a:r>
              <a:rPr lang="en-IN" sz="1700" b="1" dirty="0">
                <a:latin typeface="Bookman Old Style" panose="02050604050505020204" pitchFamily="18" charset="0"/>
              </a:rPr>
              <a:t>Week (11 to 12) </a:t>
            </a:r>
            <a:r>
              <a:rPr lang="en-IN" sz="1700" dirty="0">
                <a:latin typeface="Bookman Old Style" panose="02050604050505020204" pitchFamily="18" charset="0"/>
              </a:rPr>
              <a:t>- Phase 3: Final Testing and Adjustments</a:t>
            </a:r>
          </a:p>
          <a:p>
            <a:r>
              <a:rPr lang="en-IN" sz="1700" b="1" dirty="0">
                <a:latin typeface="Bookman Old Style" panose="02050604050505020204" pitchFamily="18" charset="0"/>
              </a:rPr>
              <a:t>Week (13</a:t>
            </a:r>
            <a:r>
              <a:rPr lang="en-IN" sz="1700" b="1" dirty="0" smtClean="0">
                <a:latin typeface="Bookman Old Style" panose="02050604050505020204" pitchFamily="18" charset="0"/>
              </a:rPr>
              <a:t>+) </a:t>
            </a:r>
            <a:r>
              <a:rPr lang="en-IN" sz="1700" dirty="0" smtClean="0">
                <a:latin typeface="Bookman Old Style" panose="02050604050505020204" pitchFamily="18" charset="0"/>
              </a:rPr>
              <a:t>- Website Development and Testing and Integration</a:t>
            </a:r>
            <a:endParaRPr lang="en-IN" sz="1700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0112" y="2539020"/>
            <a:ext cx="342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u="sng" dirty="0">
                <a:latin typeface="Bookman Old Style" panose="02050604050505020204" pitchFamily="18" charset="0"/>
              </a:rPr>
              <a:t>Hardware</a:t>
            </a:r>
            <a:endParaRPr lang="en-IN" sz="1400" dirty="0">
              <a:latin typeface="Bookman Old Style" panose="0205060405050502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18650</a:t>
            </a:r>
            <a:r>
              <a:rPr lang="en-IN" sz="1400" dirty="0">
                <a:latin typeface="Bookman Old Style" panose="02050604050505020204" pitchFamily="18" charset="0"/>
              </a:rPr>
              <a:t> Battery (3.7v) [power source]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HW736</a:t>
            </a:r>
            <a:r>
              <a:rPr lang="en-IN" sz="1400" dirty="0">
                <a:latin typeface="Bookman Old Style" panose="02050604050505020204" pitchFamily="18" charset="0"/>
              </a:rPr>
              <a:t> [solar charger for Li-Ion batteries]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Esp32</a:t>
            </a:r>
            <a:r>
              <a:rPr lang="en-IN" sz="1400" dirty="0">
                <a:latin typeface="Bookman Old Style" panose="02050604050505020204" pitchFamily="18" charset="0"/>
              </a:rPr>
              <a:t> [microcontroller]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AMS1117</a:t>
            </a:r>
            <a:r>
              <a:rPr lang="en-IN" sz="1400" dirty="0">
                <a:latin typeface="Bookman Old Style" panose="02050604050505020204" pitchFamily="18" charset="0"/>
              </a:rPr>
              <a:t> (3.3v) [Voltage regulator]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dirty="0">
                <a:latin typeface="Bookman Old Style" panose="02050604050505020204" pitchFamily="18" charset="0"/>
              </a:rPr>
              <a:t>Capacitive moisture sensor ( with 662k voltage regulator and </a:t>
            </a:r>
            <a:r>
              <a:rPr lang="en-IN" sz="1400" b="1" dirty="0">
                <a:latin typeface="Bookman Old Style" panose="02050604050505020204" pitchFamily="18" charset="0"/>
              </a:rPr>
              <a:t>TLC555C</a:t>
            </a:r>
            <a:r>
              <a:rPr lang="en-IN" sz="1400" dirty="0">
                <a:latin typeface="Bookman Old Style" panose="02050604050505020204" pitchFamily="18" charset="0"/>
              </a:rPr>
              <a:t> OR </a:t>
            </a:r>
            <a:r>
              <a:rPr lang="en-IN" sz="1400" b="1" dirty="0">
                <a:latin typeface="Bookman Old Style" panose="02050604050505020204" pitchFamily="18" charset="0"/>
              </a:rPr>
              <a:t>TLC555I</a:t>
            </a:r>
            <a:r>
              <a:rPr lang="en-IN" sz="1400" dirty="0">
                <a:latin typeface="Bookman Old Style" panose="02050604050505020204" pitchFamily="18" charset="0"/>
              </a:rPr>
              <a:t> chip )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XL6009 </a:t>
            </a:r>
            <a:r>
              <a:rPr lang="en-IN" sz="1400" dirty="0">
                <a:latin typeface="Bookman Old Style" panose="02050604050505020204" pitchFamily="18" charset="0"/>
              </a:rPr>
              <a:t>[Buck booster upto 30v]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400" b="1" dirty="0">
                <a:latin typeface="Bookman Old Style" panose="02050604050505020204" pitchFamily="18" charset="0"/>
              </a:rPr>
              <a:t>Veroboard </a:t>
            </a:r>
            <a:r>
              <a:rPr lang="en-IN" sz="1400" dirty="0">
                <a:latin typeface="Bookman Old Style" panose="02050604050505020204" pitchFamily="18" charset="0"/>
              </a:rPr>
              <a:t>[Soldering Board]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>
                <a:latin typeface="Bookman Old Style" panose="02050604050505020204" pitchFamily="18" charset="0"/>
              </a:rPr>
              <a:t>Soldering Iron </a:t>
            </a:r>
            <a:endParaRPr lang="en-IN" sz="1400" dirty="0">
              <a:latin typeface="Bookman Old Style" panose="0205060405050502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b="1" dirty="0">
                <a:latin typeface="Bookman Old Style" panose="02050604050505020204" pitchFamily="18" charset="0"/>
              </a:rPr>
              <a:t>Soldering flux </a:t>
            </a:r>
            <a:r>
              <a:rPr lang="en-US" sz="1400" dirty="0">
                <a:latin typeface="Bookman Old Style" panose="02050604050505020204" pitchFamily="18" charset="0"/>
              </a:rPr>
              <a:t>[to remove oxidation layer]</a:t>
            </a:r>
            <a:endParaRPr lang="en-IN" sz="1400" dirty="0">
              <a:latin typeface="Bookman Old Style" panose="020506040505050202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>
                <a:latin typeface="Bookman Old Style" panose="02050604050505020204" pitchFamily="18" charset="0"/>
              </a:rPr>
              <a:t>2000-count </a:t>
            </a:r>
            <a:r>
              <a:rPr lang="en-US" sz="1400" b="1" dirty="0">
                <a:latin typeface="Bookman Old Style" panose="02050604050505020204" pitchFamily="18" charset="0"/>
              </a:rPr>
              <a:t>digital multimeter </a:t>
            </a:r>
            <a:r>
              <a:rPr lang="en-US" sz="1400" dirty="0">
                <a:latin typeface="Bookman Old Style" panose="02050604050505020204" pitchFamily="18" charset="0"/>
              </a:rPr>
              <a:t>[voltmeter, ammeter</a:t>
            </a:r>
            <a:r>
              <a:rPr lang="en-US" sz="1400" dirty="0" smtClean="0">
                <a:latin typeface="Bookman Old Style" panose="02050604050505020204" pitchFamily="18" charset="0"/>
              </a:rPr>
              <a:t>]</a:t>
            </a:r>
            <a:endParaRPr lang="en-IN" sz="1400" dirty="0">
              <a:latin typeface="Bookman Old Style" panose="0205060405050502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08842" y="2516113"/>
            <a:ext cx="37190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>
                <a:latin typeface="Bookman Old Style" panose="02050604050505020204" pitchFamily="18" charset="0"/>
              </a:rPr>
              <a:t>12. Solid </a:t>
            </a:r>
            <a:r>
              <a:rPr lang="en-US" sz="1400" dirty="0">
                <a:latin typeface="Bookman Old Style" panose="02050604050505020204" pitchFamily="18" charset="0"/>
              </a:rPr>
              <a:t>core wires [forming connections on veroboard]</a:t>
            </a:r>
            <a:endParaRPr lang="en-IN" sz="1400" dirty="0">
              <a:latin typeface="Bookman Old Style" panose="02050604050505020204" pitchFamily="18" charset="0"/>
            </a:endParaRPr>
          </a:p>
          <a:p>
            <a:pPr lvl="0"/>
            <a:r>
              <a:rPr lang="en-US" sz="1400" dirty="0" smtClean="0">
                <a:latin typeface="Bookman Old Style" panose="02050604050505020204" pitchFamily="18" charset="0"/>
              </a:rPr>
              <a:t>13. 6V </a:t>
            </a:r>
            <a:r>
              <a:rPr lang="en-US" sz="1400" b="1" dirty="0">
                <a:latin typeface="Bookman Old Style" panose="02050604050505020204" pitchFamily="18" charset="0"/>
              </a:rPr>
              <a:t>polycrystalline</a:t>
            </a:r>
            <a:r>
              <a:rPr lang="en-US" sz="1400" dirty="0">
                <a:latin typeface="Bookman Old Style" panose="02050604050505020204" pitchFamily="18" charset="0"/>
              </a:rPr>
              <a:t> solar panel [charging power source for battery]</a:t>
            </a:r>
            <a:endParaRPr lang="en-IN" sz="1400" dirty="0">
              <a:latin typeface="Bookman Old Style" panose="02050604050505020204" pitchFamily="18" charset="0"/>
            </a:endParaRPr>
          </a:p>
          <a:p>
            <a:pPr lvl="0"/>
            <a:r>
              <a:rPr lang="en-IN" sz="1400" i="1" dirty="0" smtClean="0">
                <a:latin typeface="Bookman Old Style" panose="02050604050505020204" pitchFamily="18" charset="0"/>
              </a:rPr>
              <a:t>14. Bread </a:t>
            </a:r>
            <a:r>
              <a:rPr lang="en-IN" sz="1400" i="1" dirty="0">
                <a:latin typeface="Bookman Old Style" panose="02050604050505020204" pitchFamily="18" charset="0"/>
              </a:rPr>
              <a:t>board,Motor driver (replicating 240v relay in existing system), Water pump and Plastic pipe</a:t>
            </a:r>
            <a:r>
              <a:rPr lang="en-IN" sz="1400" dirty="0">
                <a:latin typeface="Bookman Old Style" panose="02050604050505020204" pitchFamily="18" charset="0"/>
              </a:rPr>
              <a:t>-*for demonstration only</a:t>
            </a:r>
            <a:r>
              <a:rPr lang="en-IN" sz="1400" dirty="0" smtClean="0">
                <a:latin typeface="Bookman Old Style" panose="02050604050505020204" pitchFamily="18" charset="0"/>
              </a:rPr>
              <a:t>*</a:t>
            </a:r>
          </a:p>
          <a:p>
            <a:pPr lvl="0"/>
            <a:endParaRPr lang="en-US" sz="1400" b="1" u="sng" dirty="0" smtClean="0">
              <a:latin typeface="Bookman Old Style" panose="02050604050505020204" pitchFamily="18" charset="0"/>
            </a:endParaRPr>
          </a:p>
          <a:p>
            <a:r>
              <a:rPr lang="en-US" sz="1400" b="1" u="sng" dirty="0" smtClean="0">
                <a:latin typeface="Bookman Old Style" panose="02050604050505020204" pitchFamily="18" charset="0"/>
              </a:rPr>
              <a:t>Software</a:t>
            </a:r>
            <a:endParaRPr lang="en-IN" sz="1400" dirty="0">
              <a:latin typeface="Bookman Old Style" panose="02050604050505020204" pitchFamily="18" charset="0"/>
            </a:endParaRP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Arduino IDE</a:t>
            </a:r>
            <a:endParaRPr lang="en-IN" sz="1400" dirty="0">
              <a:latin typeface="Bookman Old Style" panose="02050604050505020204" pitchFamily="18" charset="0"/>
            </a:endParaRPr>
          </a:p>
          <a:p>
            <a:pPr lvl="0"/>
            <a:r>
              <a:rPr lang="en-IN" sz="1400" dirty="0">
                <a:latin typeface="Bookman Old Style" panose="02050604050505020204" pitchFamily="18" charset="0"/>
              </a:rPr>
              <a:t>ESP32 Windows Driver [ </a:t>
            </a:r>
            <a:r>
              <a:rPr lang="en-IN" sz="1400" b="1" dirty="0">
                <a:latin typeface="Bookman Old Style" panose="02050604050505020204" pitchFamily="18" charset="0"/>
              </a:rPr>
              <a:t>CP210x</a:t>
            </a:r>
            <a:r>
              <a:rPr lang="en-IN" sz="1400" dirty="0">
                <a:latin typeface="Bookman Old Style" panose="02050604050505020204" pitchFamily="18" charset="0"/>
              </a:rPr>
              <a:t> ]</a:t>
            </a:r>
          </a:p>
          <a:p>
            <a:pPr lvl="0"/>
            <a:r>
              <a:rPr lang="en-IN" sz="1400" dirty="0">
                <a:latin typeface="Bookman Old Style" panose="02050604050505020204" pitchFamily="18" charset="0"/>
              </a:rPr>
              <a:t>ESP32 Extension [ </a:t>
            </a:r>
            <a:r>
              <a:rPr lang="en-IN" sz="1400" b="1" dirty="0">
                <a:latin typeface="Bookman Old Style" panose="02050604050505020204" pitchFamily="18" charset="0"/>
              </a:rPr>
              <a:t>Espressif</a:t>
            </a:r>
            <a:r>
              <a:rPr lang="en-IN" sz="1400" dirty="0">
                <a:latin typeface="Bookman Old Style" panose="02050604050505020204" pitchFamily="18" charset="0"/>
              </a:rPr>
              <a:t> ]</a:t>
            </a: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VSC</a:t>
            </a:r>
            <a:endParaRPr lang="en-IN" sz="1400" dirty="0">
              <a:latin typeface="Bookman Old Style" panose="02050604050505020204" pitchFamily="18" charset="0"/>
            </a:endParaRP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Canva</a:t>
            </a:r>
            <a:r>
              <a:rPr lang="en-IN" sz="1400" dirty="0">
                <a:latin typeface="Bookman Old Style" panose="02050604050505020204" pitchFamily="18" charset="0"/>
              </a:rPr>
              <a:t> [for diagram]</a:t>
            </a: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SolidWorks2020</a:t>
            </a:r>
            <a:r>
              <a:rPr lang="en-IN" sz="1400" dirty="0">
                <a:latin typeface="Bookman Old Style" panose="02050604050505020204" pitchFamily="18" charset="0"/>
              </a:rPr>
              <a:t> [3d encasing design]</a:t>
            </a: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UltiMaker</a:t>
            </a:r>
            <a:r>
              <a:rPr lang="en-IN" sz="1400" dirty="0">
                <a:latin typeface="Bookman Old Style" panose="02050604050505020204" pitchFamily="18" charset="0"/>
              </a:rPr>
              <a:t> </a:t>
            </a:r>
            <a:r>
              <a:rPr lang="en-IN" sz="1400" b="1" dirty="0">
                <a:latin typeface="Bookman Old Style" panose="02050604050505020204" pitchFamily="18" charset="0"/>
              </a:rPr>
              <a:t>Cura</a:t>
            </a:r>
            <a:r>
              <a:rPr lang="en-IN" sz="1400" dirty="0">
                <a:latin typeface="Bookman Old Style" panose="02050604050505020204" pitchFamily="18" charset="0"/>
              </a:rPr>
              <a:t> [3D printing]</a:t>
            </a:r>
          </a:p>
          <a:p>
            <a:pPr lvl="0"/>
            <a:r>
              <a:rPr lang="en-IN" sz="1400" b="1" dirty="0">
                <a:latin typeface="Bookman Old Style" panose="02050604050505020204" pitchFamily="18" charset="0"/>
              </a:rPr>
              <a:t>KiCAD </a:t>
            </a:r>
            <a:r>
              <a:rPr lang="en-IN" sz="1400" dirty="0">
                <a:latin typeface="Bookman Old Style" panose="02050604050505020204" pitchFamily="18" charset="0"/>
              </a:rPr>
              <a:t>[circuit design]</a:t>
            </a:r>
          </a:p>
          <a:p>
            <a:endParaRPr lang="en-IN" sz="1400" dirty="0"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17912" y="7252913"/>
            <a:ext cx="70456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The System was subjected to sustainability testing for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Battery life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Power draw under max power draw condition</a:t>
            </a:r>
          </a:p>
          <a:p>
            <a:pPr lvl="0"/>
            <a:r>
              <a:rPr lang="en-IN" dirty="0">
                <a:latin typeface="Bookman Old Style" panose="02050604050505020204" pitchFamily="18" charset="0"/>
              </a:rPr>
              <a:t>a</a:t>
            </a:r>
            <a:r>
              <a:rPr lang="en-IN" dirty="0" smtClean="0">
                <a:latin typeface="Bookman Old Style" panose="02050604050505020204" pitchFamily="18" charset="0"/>
              </a:rPr>
              <a:t>nd was proven to sustain itself even under low sunlight and upto 1.5 days without any sunlight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Bookman Old Style" panose="02050604050505020204" pitchFamily="18" charset="0"/>
              </a:rPr>
              <a:t>Based </a:t>
            </a:r>
            <a:r>
              <a:rPr lang="en-IN" dirty="0">
                <a:latin typeface="Bookman Old Style" panose="02050604050505020204" pitchFamily="18" charset="0"/>
              </a:rPr>
              <a:t>on </a:t>
            </a:r>
            <a:r>
              <a:rPr lang="en-IN" dirty="0" smtClean="0">
                <a:latin typeface="Bookman Old Style" panose="02050604050505020204" pitchFamily="18" charset="0"/>
              </a:rPr>
              <a:t>test results, </a:t>
            </a:r>
            <a:r>
              <a:rPr lang="en-IN" dirty="0">
                <a:latin typeface="Bookman Old Style" panose="02050604050505020204" pitchFamily="18" charset="0"/>
              </a:rPr>
              <a:t>the pump was ON for about </a:t>
            </a:r>
            <a:r>
              <a:rPr lang="en-IN" b="1" dirty="0">
                <a:latin typeface="Bookman Old Style" panose="02050604050505020204" pitchFamily="18" charset="0"/>
              </a:rPr>
              <a:t>half </a:t>
            </a:r>
            <a:r>
              <a:rPr lang="en-IN" dirty="0">
                <a:latin typeface="Bookman Old Style" panose="02050604050505020204" pitchFamily="18" charset="0"/>
              </a:rPr>
              <a:t>the time as the conventional system, implying the potential to save about </a:t>
            </a:r>
            <a:r>
              <a:rPr lang="en-IN" b="1" dirty="0">
                <a:latin typeface="Bookman Old Style" panose="02050604050505020204" pitchFamily="18" charset="0"/>
              </a:rPr>
              <a:t>half as much as water </a:t>
            </a:r>
            <a:r>
              <a:rPr lang="en-IN" dirty="0">
                <a:latin typeface="Bookman Old Style" panose="02050604050505020204" pitchFamily="18" charset="0"/>
              </a:rPr>
              <a:t>used traditionally.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This value may vary more or less based on the soil wetness status on a daily basis.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For example : The field used for testing consists of </a:t>
            </a:r>
            <a:r>
              <a:rPr lang="en-IN" b="1" dirty="0">
                <a:latin typeface="Bookman Old Style" panose="02050604050505020204" pitchFamily="18" charset="0"/>
              </a:rPr>
              <a:t>70</a:t>
            </a:r>
            <a:r>
              <a:rPr lang="en-IN" dirty="0">
                <a:latin typeface="Bookman Old Style" panose="02050604050505020204" pitchFamily="18" charset="0"/>
              </a:rPr>
              <a:t> coconut trees in a </a:t>
            </a:r>
            <a:r>
              <a:rPr lang="en-IN" b="1" dirty="0">
                <a:latin typeface="Bookman Old Style" panose="02050604050505020204" pitchFamily="18" charset="0"/>
              </a:rPr>
              <a:t>2</a:t>
            </a:r>
            <a:r>
              <a:rPr lang="en-IN" dirty="0">
                <a:latin typeface="Bookman Old Style" panose="02050604050505020204" pitchFamily="18" charset="0"/>
              </a:rPr>
              <a:t> </a:t>
            </a:r>
            <a:r>
              <a:rPr lang="en-IN" b="1" dirty="0">
                <a:latin typeface="Bookman Old Style" panose="02050604050505020204" pitchFamily="18" charset="0"/>
              </a:rPr>
              <a:t>Acre</a:t>
            </a:r>
            <a:r>
              <a:rPr lang="en-IN" dirty="0">
                <a:latin typeface="Bookman Old Style" panose="02050604050505020204" pitchFamily="18" charset="0"/>
              </a:rPr>
              <a:t> land, where each tree requires about </a:t>
            </a:r>
            <a:r>
              <a:rPr lang="en-IN" b="1" dirty="0">
                <a:latin typeface="Bookman Old Style" panose="02050604050505020204" pitchFamily="18" charset="0"/>
              </a:rPr>
              <a:t>100L</a:t>
            </a:r>
            <a:r>
              <a:rPr lang="en-IN" dirty="0">
                <a:latin typeface="Bookman Old Style" panose="02050604050505020204" pitchFamily="18" charset="0"/>
              </a:rPr>
              <a:t> of water per day.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This usage can be reduced to </a:t>
            </a:r>
            <a:r>
              <a:rPr lang="en-IN" b="1" dirty="0">
                <a:latin typeface="Bookman Old Style" panose="02050604050505020204" pitchFamily="18" charset="0"/>
              </a:rPr>
              <a:t>50-60L</a:t>
            </a:r>
            <a:r>
              <a:rPr lang="en-IN" dirty="0">
                <a:latin typeface="Bookman Old Style" panose="02050604050505020204" pitchFamily="18" charset="0"/>
              </a:rPr>
              <a:t> by using an automated system leading to savings of around </a:t>
            </a:r>
            <a:r>
              <a:rPr lang="en-IN" b="1" dirty="0">
                <a:latin typeface="Bookman Old Style" panose="02050604050505020204" pitchFamily="18" charset="0"/>
              </a:rPr>
              <a:t>30L(reduced number due to hot summer days) per tree </a:t>
            </a:r>
            <a:r>
              <a:rPr lang="en-IN" dirty="0">
                <a:latin typeface="Bookman Old Style" panose="02050604050505020204" pitchFamily="18" charset="0"/>
              </a:rPr>
              <a:t>per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Bookman Old Style" panose="02050604050505020204" pitchFamily="18" charset="0"/>
              </a:rPr>
              <a:t>So per year, </a:t>
            </a:r>
            <a:r>
              <a:rPr lang="en-IN" b="1" dirty="0">
                <a:latin typeface="Bookman Old Style" panose="02050604050505020204" pitchFamily="18" charset="0"/>
              </a:rPr>
              <a:t>upto (30x70x365) = 766,000 </a:t>
            </a:r>
            <a:r>
              <a:rPr lang="en-IN" dirty="0">
                <a:latin typeface="Bookman Old Style" panose="02050604050505020204" pitchFamily="18" charset="0"/>
              </a:rPr>
              <a:t>Litres of water can be saved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890" y="19131724"/>
            <a:ext cx="1888380" cy="1888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688</TotalTime>
  <Words>834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Times New Roman</vt:lpstr>
      <vt:lpstr>Wingdings</vt:lpstr>
      <vt:lpstr>Tahoma</vt:lpstr>
      <vt:lpstr>Calibri</vt:lpstr>
      <vt:lpstr>Arial</vt:lpstr>
      <vt:lpstr>Playfair Display</vt:lpstr>
      <vt:lpstr>Bookman Old Style</vt:lpstr>
      <vt:lpstr>Trebuchet MS</vt:lpstr>
      <vt:lpstr>Comic Sans MS</vt:lpstr>
      <vt:lpstr>Georgia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14900k_RTX4070ti_16G</cp:lastModifiedBy>
  <cp:revision>37</cp:revision>
  <cp:lastPrinted>2024-01-29T05:31:42Z</cp:lastPrinted>
  <dcterms:created xsi:type="dcterms:W3CDTF">2020-07-26T16:54:19Z</dcterms:created>
  <dcterms:modified xsi:type="dcterms:W3CDTF">2025-01-12T15:02:59Z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