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6" d="100"/>
          <a:sy n="26" d="100"/>
        </p:scale>
        <p:origin x="38" y="17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-43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ED448-16ED-A34D-B3F0-6C2DBA89E1FE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07E8E-E38B-E340-B369-776675B54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19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codepen.io</a:t>
            </a:r>
            <a:r>
              <a:rPr lang="en-US" dirty="0"/>
              <a:t>/</a:t>
            </a:r>
            <a:r>
              <a:rPr lang="en-US" dirty="0" err="1"/>
              <a:t>shayhowe</a:t>
            </a:r>
            <a:r>
              <a:rPr lang="en-US" dirty="0"/>
              <a:t>/pen/</a:t>
            </a:r>
            <a:r>
              <a:rPr lang="en-US" dirty="0" err="1"/>
              <a:t>FrCHn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E6729-C6DA-F142-9A72-886131A1D55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4241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3" y="1163056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69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6514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611695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529050"/>
            <a:ext cx="8432800" cy="35601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89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52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97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400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354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7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478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500050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51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196645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097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81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10883"/>
            <a:ext cx="8229600" cy="4247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introhtml_SC_topbar.png"/>
          <p:cNvPicPr>
            <a:picLocks noChangeAspect="1"/>
          </p:cNvPicPr>
          <p:nvPr userDrawn="1"/>
        </p:nvPicPr>
        <p:blipFill rotWithShape="1"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0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/>
          <p:cNvSpPr txBox="1"/>
          <p:nvPr userDrawn="1"/>
        </p:nvSpPr>
        <p:spPr>
          <a:xfrm>
            <a:off x="647093" y="18236"/>
            <a:ext cx="317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Advanced</a:t>
            </a:r>
            <a:r>
              <a:rPr lang="en-US" sz="1400" baseline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 Selectors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193037" y="-29678"/>
            <a:ext cx="1620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CSS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0236" y="-18144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02.04</a:t>
            </a:r>
          </a:p>
        </p:txBody>
      </p:sp>
    </p:spTree>
    <p:extLst>
      <p:ext uri="{BB962C8B-B14F-4D97-AF65-F5344CB8AC3E}">
        <p14:creationId xmlns:p14="http://schemas.microsoft.com/office/powerpoint/2010/main" val="337562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Selectors</a:t>
            </a:r>
          </a:p>
        </p:txBody>
      </p:sp>
    </p:spTree>
    <p:extLst>
      <p:ext uri="{BB962C8B-B14F-4D97-AF65-F5344CB8AC3E}">
        <p14:creationId xmlns:p14="http://schemas.microsoft.com/office/powerpoint/2010/main" val="3038920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Attribute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13538"/>
            <a:ext cx="8432800" cy="356015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Universal</a:t>
            </a:r>
          </a:p>
          <a:p>
            <a:pPr lvl="1"/>
            <a:r>
              <a:rPr lang="en-US" dirty="0"/>
              <a:t>* applies styling to every element on the page</a:t>
            </a:r>
          </a:p>
          <a:p>
            <a:pPr lvl="1"/>
            <a:r>
              <a:rPr lang="en-US" dirty="0" err="1"/>
              <a:t>Ackk</a:t>
            </a:r>
            <a:r>
              <a:rPr lang="en-US" dirty="0"/>
              <a:t>!!  Try this!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Attribute Selectors</a:t>
            </a:r>
          </a:p>
          <a:p>
            <a:pPr lvl="1"/>
            <a:r>
              <a:rPr lang="en-US" dirty="0"/>
              <a:t>a[</a:t>
            </a:r>
            <a:r>
              <a:rPr lang="en-US" dirty="0" err="1"/>
              <a:t>href</a:t>
            </a:r>
            <a:r>
              <a:rPr lang="en-US" dirty="0"/>
              <a:t>=‘</a:t>
            </a:r>
            <a:r>
              <a:rPr lang="en-US" dirty="0" err="1"/>
              <a:t>info.html</a:t>
            </a:r>
            <a:r>
              <a:rPr lang="en-US" dirty="0"/>
              <a:t>’] 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/>
              <a:t>PseudoClasses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Pseudo Elements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03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You may want to search the DOM for certain elements that have an attribute you are looking for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All the images that use gif files…..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All of the images that have empty alt text….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All of the links that go to government sites….</a:t>
            </a:r>
          </a:p>
          <a:p>
            <a:pPr marL="1200150" lvl="1" indent="-457200">
              <a:buFont typeface="Arial"/>
              <a:buChar char="•"/>
            </a:pPr>
            <a:endParaRPr lang="en-US" dirty="0"/>
          </a:p>
          <a:p>
            <a:pPr marL="1200150" lvl="1" indent="-457200">
              <a:buFont typeface="Arial"/>
              <a:buChar char="•"/>
            </a:pPr>
            <a:endParaRPr lang="en-US" dirty="0"/>
          </a:p>
          <a:p>
            <a:pPr marL="1200150" lvl="1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3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11994"/>
            <a:ext cx="8432800" cy="3831506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/>
              <a:t>Operators can be used to find those attribute values you are looking for</a:t>
            </a:r>
          </a:p>
          <a:p>
            <a:pPr marL="857250" lvl="2" indent="0">
              <a:buClr>
                <a:schemeClr val="bg1"/>
              </a:buClr>
              <a:buNone/>
            </a:pPr>
            <a:r>
              <a:rPr lang="en-US" sz="2400" dirty="0">
                <a:solidFill>
                  <a:srgbClr val="FF6600"/>
                </a:solidFill>
              </a:rPr>
              <a:t>^</a:t>
            </a:r>
            <a:r>
              <a:rPr lang="en-US" sz="2400" dirty="0"/>
              <a:t>  : match the beginning exactly</a:t>
            </a:r>
          </a:p>
          <a:p>
            <a:pPr marL="1371600" lvl="3" indent="0">
              <a:buClr>
                <a:schemeClr val="bg1"/>
              </a:buClr>
              <a:buNone/>
            </a:pPr>
            <a:r>
              <a:rPr lang="en-US" sz="2400" dirty="0">
                <a:solidFill>
                  <a:srgbClr val="FF6600"/>
                </a:solidFill>
              </a:rPr>
              <a:t>a [</a:t>
            </a:r>
            <a:r>
              <a:rPr lang="en-US" sz="2400" dirty="0" err="1">
                <a:solidFill>
                  <a:srgbClr val="FF6600"/>
                </a:solidFill>
              </a:rPr>
              <a:t>href</a:t>
            </a:r>
            <a:r>
              <a:rPr lang="en-US" sz="2400" dirty="0">
                <a:solidFill>
                  <a:srgbClr val="FF6600"/>
                </a:solidFill>
              </a:rPr>
              <a:t>^=‘http://</a:t>
            </a:r>
            <a:r>
              <a:rPr lang="en-US" sz="2400" dirty="0" err="1">
                <a:solidFill>
                  <a:srgbClr val="FF6600"/>
                </a:solidFill>
              </a:rPr>
              <a:t>umich</a:t>
            </a:r>
            <a:r>
              <a:rPr lang="en-US" sz="2400" dirty="0">
                <a:solidFill>
                  <a:srgbClr val="FF6600"/>
                </a:solidFill>
              </a:rPr>
              <a:t>’]</a:t>
            </a:r>
          </a:p>
          <a:p>
            <a:pPr marL="857250" lvl="2" indent="0">
              <a:buClr>
                <a:schemeClr val="bg1"/>
              </a:buClr>
              <a:buNone/>
            </a:pPr>
            <a:r>
              <a:rPr lang="en-US" sz="2400" dirty="0">
                <a:solidFill>
                  <a:srgbClr val="FF6600"/>
                </a:solidFill>
              </a:rPr>
              <a:t>$</a:t>
            </a:r>
            <a:r>
              <a:rPr lang="en-US" sz="2400" dirty="0"/>
              <a:t> : match the end exactly</a:t>
            </a:r>
          </a:p>
          <a:p>
            <a:pPr marL="1371600" lvl="3" indent="0">
              <a:buClr>
                <a:schemeClr val="bg1"/>
              </a:buClr>
              <a:buNone/>
            </a:pPr>
            <a:r>
              <a:rPr lang="en-US" sz="2400" dirty="0" err="1">
                <a:solidFill>
                  <a:srgbClr val="FF6600"/>
                </a:solidFill>
              </a:rPr>
              <a:t>img</a:t>
            </a:r>
            <a:r>
              <a:rPr lang="en-US" sz="2400" dirty="0">
                <a:solidFill>
                  <a:srgbClr val="FF6600"/>
                </a:solidFill>
              </a:rPr>
              <a:t>[</a:t>
            </a:r>
            <a:r>
              <a:rPr lang="en-US" sz="2400" dirty="0" err="1">
                <a:solidFill>
                  <a:srgbClr val="FF6600"/>
                </a:solidFill>
              </a:rPr>
              <a:t>src</a:t>
            </a:r>
            <a:r>
              <a:rPr lang="en-US" sz="2400" dirty="0">
                <a:solidFill>
                  <a:srgbClr val="FF6600"/>
                </a:solidFill>
              </a:rPr>
              <a:t>$ = ‘.</a:t>
            </a:r>
            <a:r>
              <a:rPr lang="en-US" sz="2400" dirty="0" err="1">
                <a:solidFill>
                  <a:srgbClr val="FF6600"/>
                </a:solidFill>
              </a:rPr>
              <a:t>png</a:t>
            </a:r>
            <a:r>
              <a:rPr lang="en-US" sz="2400" dirty="0">
                <a:solidFill>
                  <a:srgbClr val="FF6600"/>
                </a:solidFill>
              </a:rPr>
              <a:t>’]</a:t>
            </a:r>
            <a:r>
              <a:rPr lang="en-US" sz="2400" dirty="0"/>
              <a:t> </a:t>
            </a:r>
            <a:r>
              <a:rPr lang="en-US" sz="2400" dirty="0">
                <a:sym typeface="Wingdings"/>
              </a:rPr>
              <a:t> apply to .</a:t>
            </a:r>
            <a:r>
              <a:rPr lang="en-US" sz="2400" dirty="0" err="1">
                <a:sym typeface="Wingdings"/>
              </a:rPr>
              <a:t>png</a:t>
            </a:r>
            <a:r>
              <a:rPr lang="en-US" sz="2400" dirty="0">
                <a:sym typeface="Wingdings"/>
              </a:rPr>
              <a:t> images</a:t>
            </a:r>
          </a:p>
          <a:p>
            <a:pPr marL="857250" lvl="2" indent="0">
              <a:buClr>
                <a:schemeClr val="bg1"/>
              </a:buClr>
              <a:buNone/>
            </a:pPr>
            <a:r>
              <a:rPr lang="en-US" sz="2400" dirty="0">
                <a:solidFill>
                  <a:srgbClr val="FF6600"/>
                </a:solidFill>
                <a:sym typeface="Wingdings"/>
              </a:rPr>
              <a:t>*</a:t>
            </a:r>
            <a:r>
              <a:rPr lang="en-US" sz="2400" dirty="0">
                <a:sym typeface="Wingdings"/>
              </a:rPr>
              <a:t> : wildcard</a:t>
            </a:r>
          </a:p>
          <a:p>
            <a:pPr marL="1371600" lvl="3" indent="0">
              <a:buClr>
                <a:schemeClr val="bg1"/>
              </a:buClr>
              <a:buNone/>
            </a:pPr>
            <a:r>
              <a:rPr lang="en-US" sz="2400" dirty="0">
                <a:solidFill>
                  <a:srgbClr val="FF6600"/>
                </a:solidFill>
              </a:rPr>
              <a:t>a [</a:t>
            </a:r>
            <a:r>
              <a:rPr lang="en-US" sz="2400" dirty="0" err="1">
                <a:solidFill>
                  <a:srgbClr val="FF6600"/>
                </a:solidFill>
              </a:rPr>
              <a:t>href</a:t>
            </a:r>
            <a:r>
              <a:rPr lang="en-US" sz="2400" dirty="0">
                <a:solidFill>
                  <a:srgbClr val="FF6600"/>
                </a:solidFill>
              </a:rPr>
              <a:t>*=‘</a:t>
            </a:r>
            <a:r>
              <a:rPr lang="en-US" sz="2400" dirty="0" err="1">
                <a:solidFill>
                  <a:srgbClr val="FF6600"/>
                </a:solidFill>
              </a:rPr>
              <a:t>umich</a:t>
            </a:r>
            <a:r>
              <a:rPr lang="en-US" sz="2400" dirty="0">
                <a:solidFill>
                  <a:srgbClr val="FF6600"/>
                </a:solidFill>
              </a:rPr>
              <a:t>’]</a:t>
            </a:r>
          </a:p>
          <a:p>
            <a:pPr lvl="2"/>
            <a:endParaRPr lang="en-US" dirty="0">
              <a:sym typeface="Wingdings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98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368808"/>
            <a:ext cx="8432800" cy="70184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070651"/>
            <a:ext cx="5902325" cy="4018553"/>
          </a:xfrm>
        </p:spPr>
        <p:txBody>
          <a:bodyPr>
            <a:normAutofit fontScale="92500" lnSpcReduction="20000"/>
          </a:bodyPr>
          <a:lstStyle/>
          <a:p>
            <a:r>
              <a:rPr lang="en-IN" sz="2400" b="0" dirty="0">
                <a:solidFill>
                  <a:srgbClr val="E06C75"/>
                </a:solidFill>
                <a:effectLst/>
                <a:latin typeface="cascadia code" panose="020B0609020000020004" pitchFamily="49" charset="0"/>
              </a:rPr>
              <a:t>a</a:t>
            </a:r>
            <a:r>
              <a:rPr lang="en-IN" sz="2400" b="0" dirty="0">
                <a:solidFill>
                  <a:srgbClr val="C678DD"/>
                </a:solidFill>
                <a:effectLst/>
                <a:latin typeface="cascadia code" panose="020B0609020000020004" pitchFamily="49" charset="0"/>
              </a:rPr>
              <a:t>[</a:t>
            </a:r>
            <a:r>
              <a:rPr lang="en-IN" sz="2400" b="0" dirty="0" err="1">
                <a:solidFill>
                  <a:srgbClr val="D19A66"/>
                </a:solidFill>
                <a:effectLst/>
                <a:latin typeface="cascadia code" panose="020B0609020000020004" pitchFamily="49" charset="0"/>
              </a:rPr>
              <a:t>href</a:t>
            </a:r>
            <a:r>
              <a:rPr lang="en-IN" sz="2400" b="0" dirty="0">
                <a:solidFill>
                  <a:srgbClr val="ABB2BF"/>
                </a:solidFill>
                <a:effectLst/>
                <a:latin typeface="cascadia code" panose="020B0609020000020004" pitchFamily="49" charset="0"/>
              </a:rPr>
              <a:t>$=</a:t>
            </a:r>
            <a:r>
              <a:rPr lang="en-IN" sz="2400" b="0" dirty="0">
                <a:solidFill>
                  <a:srgbClr val="41B883"/>
                </a:solidFill>
                <a:effectLst/>
                <a:latin typeface="cascadia code" panose="020B0609020000020004" pitchFamily="49" charset="0"/>
              </a:rPr>
              <a:t>".org"</a:t>
            </a:r>
            <a:r>
              <a:rPr lang="en-IN" sz="2400" b="0" dirty="0">
                <a:solidFill>
                  <a:srgbClr val="C678DD"/>
                </a:solidFill>
                <a:effectLst/>
                <a:latin typeface="cascadia code" panose="020B0609020000020004" pitchFamily="49" charset="0"/>
              </a:rPr>
              <a:t>]</a:t>
            </a:r>
            <a:r>
              <a:rPr lang="en-IN" sz="2400" b="0" dirty="0">
                <a:solidFill>
                  <a:srgbClr val="BBBBBB"/>
                </a:solidFill>
                <a:effectLst/>
                <a:latin typeface="cascadia code" panose="020B0609020000020004" pitchFamily="49" charset="0"/>
              </a:rPr>
              <a:t>{</a:t>
            </a:r>
          </a:p>
          <a:p>
            <a:r>
              <a:rPr lang="en-IN" sz="2400" b="0" dirty="0">
                <a:solidFill>
                  <a:srgbClr val="BBBBBB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IN" sz="2400" b="0" dirty="0">
                <a:solidFill>
                  <a:srgbClr val="ABB2BF"/>
                </a:solidFill>
                <a:effectLst/>
                <a:latin typeface="cascadia code" panose="020B0609020000020004" pitchFamily="49" charset="0"/>
              </a:rPr>
              <a:t>background-</a:t>
            </a:r>
            <a:r>
              <a:rPr lang="en-IN" sz="2400" b="0" dirty="0" err="1">
                <a:solidFill>
                  <a:srgbClr val="ABB2BF"/>
                </a:solidFill>
                <a:effectLst/>
                <a:latin typeface="cascadia code" panose="020B0609020000020004" pitchFamily="49" charset="0"/>
              </a:rPr>
              <a:t>color</a:t>
            </a:r>
            <a:r>
              <a:rPr lang="en-IN" sz="2400" b="0" dirty="0">
                <a:solidFill>
                  <a:srgbClr val="BBBBBB"/>
                </a:solidFill>
                <a:effectLst/>
                <a:latin typeface="cascadia code" panose="020B0609020000020004" pitchFamily="49" charset="0"/>
              </a:rPr>
              <a:t>: </a:t>
            </a:r>
            <a:r>
              <a:rPr lang="en-IN" sz="2400" b="0" dirty="0">
                <a:solidFill>
                  <a:srgbClr val="D19A66"/>
                </a:solidFill>
                <a:effectLst/>
                <a:latin typeface="cascadia code" panose="020B0609020000020004" pitchFamily="49" charset="0"/>
              </a:rPr>
              <a:t>#</a:t>
            </a:r>
            <a:r>
              <a:rPr lang="en-IN" sz="2400" b="0" dirty="0">
                <a:solidFill>
                  <a:srgbClr val="56B6C2"/>
                </a:solidFill>
                <a:effectLst/>
                <a:latin typeface="cascadia code" panose="020B0609020000020004" pitchFamily="49" charset="0"/>
              </a:rPr>
              <a:t>fff00f</a:t>
            </a:r>
            <a:r>
              <a:rPr lang="en-IN" sz="2400" b="0" dirty="0">
                <a:solidFill>
                  <a:srgbClr val="BBBBBB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IN" sz="2400" b="0" dirty="0">
                <a:solidFill>
                  <a:srgbClr val="BBBBBB"/>
                </a:solidFill>
                <a:effectLst/>
                <a:latin typeface="cascadia code" panose="020B0609020000020004" pitchFamily="49" charset="0"/>
              </a:rPr>
              <a:t>}</a:t>
            </a:r>
          </a:p>
          <a:p>
            <a:br>
              <a:rPr lang="en-IN" sz="2400" b="0" dirty="0">
                <a:solidFill>
                  <a:srgbClr val="BBBBBB"/>
                </a:solidFill>
                <a:effectLst/>
                <a:latin typeface="cascadia code" panose="020B0609020000020004" pitchFamily="49" charset="0"/>
              </a:rPr>
            </a:br>
            <a:br>
              <a:rPr lang="en-IN" sz="2400" b="0" dirty="0">
                <a:solidFill>
                  <a:srgbClr val="BBBBBB"/>
                </a:solidFill>
                <a:effectLst/>
                <a:latin typeface="cascadia code" panose="020B0609020000020004" pitchFamily="49" charset="0"/>
              </a:rPr>
            </a:br>
            <a:r>
              <a:rPr lang="en-IN" sz="2400" b="0" dirty="0">
                <a:solidFill>
                  <a:srgbClr val="E06C75"/>
                </a:solidFill>
                <a:effectLst/>
                <a:latin typeface="cascadia code" panose="020B0609020000020004" pitchFamily="49" charset="0"/>
              </a:rPr>
              <a:t>a</a:t>
            </a:r>
            <a:r>
              <a:rPr lang="en-IN" sz="2400" b="0" dirty="0">
                <a:solidFill>
                  <a:srgbClr val="C678DD"/>
                </a:solidFill>
                <a:effectLst/>
                <a:latin typeface="cascadia code" panose="020B0609020000020004" pitchFamily="49" charset="0"/>
              </a:rPr>
              <a:t>[</a:t>
            </a:r>
            <a:r>
              <a:rPr lang="en-IN" sz="2400" b="0" dirty="0" err="1">
                <a:solidFill>
                  <a:srgbClr val="D19A66"/>
                </a:solidFill>
                <a:effectLst/>
                <a:latin typeface="cascadia code" panose="020B0609020000020004" pitchFamily="49" charset="0"/>
              </a:rPr>
              <a:t>href</a:t>
            </a:r>
            <a:r>
              <a:rPr lang="en-IN" sz="2400" b="0" dirty="0">
                <a:solidFill>
                  <a:srgbClr val="ABB2BF"/>
                </a:solidFill>
                <a:effectLst/>
                <a:latin typeface="cascadia code" panose="020B0609020000020004" pitchFamily="49" charset="0"/>
              </a:rPr>
              <a:t>$=</a:t>
            </a:r>
            <a:r>
              <a:rPr lang="en-IN" sz="2400" b="0" dirty="0">
                <a:solidFill>
                  <a:srgbClr val="41B883"/>
                </a:solidFill>
                <a:effectLst/>
                <a:latin typeface="cascadia code" panose="020B0609020000020004" pitchFamily="49" charset="0"/>
              </a:rPr>
              <a:t>".gov"</a:t>
            </a:r>
            <a:r>
              <a:rPr lang="en-IN" sz="2400" b="0" dirty="0">
                <a:solidFill>
                  <a:srgbClr val="C678DD"/>
                </a:solidFill>
                <a:effectLst/>
                <a:latin typeface="cascadia code" panose="020B0609020000020004" pitchFamily="49" charset="0"/>
              </a:rPr>
              <a:t>]</a:t>
            </a:r>
            <a:r>
              <a:rPr lang="en-IN" sz="2400" b="0" dirty="0">
                <a:solidFill>
                  <a:srgbClr val="BBBBBB"/>
                </a:solidFill>
                <a:effectLst/>
                <a:latin typeface="cascadia code" panose="020B0609020000020004" pitchFamily="49" charset="0"/>
              </a:rPr>
              <a:t>{</a:t>
            </a:r>
          </a:p>
          <a:p>
            <a:r>
              <a:rPr lang="en-IN" sz="2400" b="0" dirty="0">
                <a:solidFill>
                  <a:srgbClr val="BBBBBB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IN" sz="2400" b="0" dirty="0">
                <a:solidFill>
                  <a:srgbClr val="ABB2BF"/>
                </a:solidFill>
                <a:effectLst/>
                <a:latin typeface="cascadia code" panose="020B0609020000020004" pitchFamily="49" charset="0"/>
              </a:rPr>
              <a:t>background-</a:t>
            </a:r>
            <a:r>
              <a:rPr lang="en-IN" sz="2400" b="0" dirty="0" err="1">
                <a:solidFill>
                  <a:srgbClr val="ABB2BF"/>
                </a:solidFill>
                <a:effectLst/>
                <a:latin typeface="cascadia code" panose="020B0609020000020004" pitchFamily="49" charset="0"/>
              </a:rPr>
              <a:t>color</a:t>
            </a:r>
            <a:r>
              <a:rPr lang="en-IN" sz="2400" b="0" dirty="0">
                <a:solidFill>
                  <a:srgbClr val="BBBBBB"/>
                </a:solidFill>
                <a:effectLst/>
                <a:latin typeface="cascadia code" panose="020B0609020000020004" pitchFamily="49" charset="0"/>
              </a:rPr>
              <a:t>: </a:t>
            </a:r>
            <a:r>
              <a:rPr lang="en-IN" sz="2400" b="0" dirty="0">
                <a:solidFill>
                  <a:srgbClr val="D19A66"/>
                </a:solidFill>
                <a:effectLst/>
                <a:latin typeface="cascadia code" panose="020B0609020000020004" pitchFamily="49" charset="0"/>
              </a:rPr>
              <a:t>#</a:t>
            </a:r>
            <a:r>
              <a:rPr lang="en-IN" sz="2400" b="0" dirty="0">
                <a:solidFill>
                  <a:srgbClr val="56B6C2"/>
                </a:solidFill>
                <a:effectLst/>
                <a:latin typeface="cascadia code" panose="020B0609020000020004" pitchFamily="49" charset="0"/>
              </a:rPr>
              <a:t>03fcf4</a:t>
            </a:r>
            <a:r>
              <a:rPr lang="en-IN" sz="2400" b="0" dirty="0">
                <a:solidFill>
                  <a:srgbClr val="BBBBBB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IN" sz="2400" b="0" dirty="0">
                <a:solidFill>
                  <a:srgbClr val="BBBBBB"/>
                </a:solidFill>
                <a:effectLst/>
                <a:latin typeface="cascadia code" panose="020B0609020000020004" pitchFamily="49" charset="0"/>
              </a:rPr>
              <a:t>}</a:t>
            </a:r>
          </a:p>
          <a:p>
            <a:br>
              <a:rPr lang="en-IN" sz="2400" b="0" dirty="0">
                <a:solidFill>
                  <a:srgbClr val="BBBBBB"/>
                </a:solidFill>
                <a:effectLst/>
                <a:latin typeface="cascadia code" panose="020B0609020000020004" pitchFamily="49" charset="0"/>
              </a:rPr>
            </a:br>
            <a:r>
              <a:rPr lang="en-IN" sz="2400" b="0" dirty="0">
                <a:solidFill>
                  <a:srgbClr val="E06C75"/>
                </a:solidFill>
                <a:effectLst/>
                <a:latin typeface="cascadia code" panose="020B0609020000020004" pitchFamily="49" charset="0"/>
              </a:rPr>
              <a:t>a</a:t>
            </a:r>
            <a:r>
              <a:rPr lang="en-IN" sz="2400" b="0" dirty="0">
                <a:solidFill>
                  <a:srgbClr val="C678DD"/>
                </a:solidFill>
                <a:effectLst/>
                <a:latin typeface="cascadia code" panose="020B0609020000020004" pitchFamily="49" charset="0"/>
              </a:rPr>
              <a:t>[</a:t>
            </a:r>
            <a:r>
              <a:rPr lang="en-IN" sz="2400" b="0" dirty="0" err="1">
                <a:solidFill>
                  <a:srgbClr val="D19A66"/>
                </a:solidFill>
                <a:effectLst/>
                <a:latin typeface="cascadia code" panose="020B0609020000020004" pitchFamily="49" charset="0"/>
              </a:rPr>
              <a:t>href</a:t>
            </a:r>
            <a:r>
              <a:rPr lang="en-IN" sz="2400" b="0" dirty="0">
                <a:solidFill>
                  <a:srgbClr val="ABB2BF"/>
                </a:solidFill>
                <a:effectLst/>
                <a:latin typeface="cascadia code" panose="020B0609020000020004" pitchFamily="49" charset="0"/>
              </a:rPr>
              <a:t>$=</a:t>
            </a:r>
            <a:r>
              <a:rPr lang="en-IN" sz="2400" b="0" dirty="0">
                <a:solidFill>
                  <a:srgbClr val="41B883"/>
                </a:solidFill>
                <a:effectLst/>
                <a:latin typeface="cascadia code" panose="020B0609020000020004" pitchFamily="49" charset="0"/>
              </a:rPr>
              <a:t>".</a:t>
            </a:r>
            <a:r>
              <a:rPr lang="en-IN" sz="2400" b="0" dirty="0" err="1">
                <a:solidFill>
                  <a:srgbClr val="41B883"/>
                </a:solidFill>
                <a:effectLst/>
                <a:latin typeface="cascadia code" panose="020B0609020000020004" pitchFamily="49" charset="0"/>
              </a:rPr>
              <a:t>edu</a:t>
            </a:r>
            <a:r>
              <a:rPr lang="en-IN" sz="2400" b="0" dirty="0">
                <a:solidFill>
                  <a:srgbClr val="41B883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IN" sz="2400" b="0" dirty="0">
                <a:solidFill>
                  <a:srgbClr val="C678DD"/>
                </a:solidFill>
                <a:effectLst/>
                <a:latin typeface="cascadia code" panose="020B0609020000020004" pitchFamily="49" charset="0"/>
              </a:rPr>
              <a:t>]</a:t>
            </a:r>
            <a:r>
              <a:rPr lang="en-IN" sz="2400" b="0" dirty="0">
                <a:solidFill>
                  <a:srgbClr val="BBBBBB"/>
                </a:solidFill>
                <a:effectLst/>
                <a:latin typeface="cascadia code" panose="020B0609020000020004" pitchFamily="49" charset="0"/>
              </a:rPr>
              <a:t>{</a:t>
            </a:r>
          </a:p>
          <a:p>
            <a:r>
              <a:rPr lang="en-IN" sz="2400" b="0" dirty="0">
                <a:solidFill>
                  <a:srgbClr val="BBBBBB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IN" sz="2400" b="0" dirty="0">
                <a:solidFill>
                  <a:srgbClr val="ABB2BF"/>
                </a:solidFill>
                <a:effectLst/>
                <a:latin typeface="cascadia code" panose="020B0609020000020004" pitchFamily="49" charset="0"/>
              </a:rPr>
              <a:t>background-</a:t>
            </a:r>
            <a:r>
              <a:rPr lang="en-IN" sz="2400" b="0" dirty="0" err="1">
                <a:solidFill>
                  <a:srgbClr val="ABB2BF"/>
                </a:solidFill>
                <a:effectLst/>
                <a:latin typeface="cascadia code" panose="020B0609020000020004" pitchFamily="49" charset="0"/>
              </a:rPr>
              <a:t>color</a:t>
            </a:r>
            <a:r>
              <a:rPr lang="en-IN" sz="2400" b="0" dirty="0">
                <a:solidFill>
                  <a:srgbClr val="BBBBBB"/>
                </a:solidFill>
                <a:effectLst/>
                <a:latin typeface="cascadia code" panose="020B0609020000020004" pitchFamily="49" charset="0"/>
              </a:rPr>
              <a:t>: </a:t>
            </a:r>
            <a:r>
              <a:rPr lang="en-IN" sz="2400" b="0" dirty="0">
                <a:solidFill>
                  <a:srgbClr val="D19A66"/>
                </a:solidFill>
                <a:effectLst/>
                <a:latin typeface="cascadia code" panose="020B0609020000020004" pitchFamily="49" charset="0"/>
              </a:rPr>
              <a:t>#</a:t>
            </a:r>
            <a:r>
              <a:rPr lang="en-IN" sz="2400" b="0" dirty="0">
                <a:solidFill>
                  <a:srgbClr val="56B6C2"/>
                </a:solidFill>
                <a:effectLst/>
                <a:latin typeface="cascadia code" panose="020B0609020000020004" pitchFamily="49" charset="0"/>
              </a:rPr>
              <a:t>781657</a:t>
            </a:r>
            <a:r>
              <a:rPr lang="en-IN" sz="2400" b="0" dirty="0">
                <a:solidFill>
                  <a:srgbClr val="BBBBBB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IN" sz="2400" b="0" dirty="0">
                <a:solidFill>
                  <a:srgbClr val="BBBBBB"/>
                </a:solidFill>
                <a:effectLst/>
                <a:latin typeface="cascadia code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3089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Whew!!!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13538"/>
            <a:ext cx="8432800" cy="356015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We have actually covered a lot in this short video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Know that each of these ideas can merge.  One element can have many classes and ids associated with it</a:t>
            </a:r>
          </a:p>
          <a:p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Browser “starts at the top” and applies each rule, sometimes overriding earlier rules.</a:t>
            </a:r>
          </a:p>
        </p:txBody>
      </p:sp>
      <p:pic>
        <p:nvPicPr>
          <p:cNvPr id="4" name="Picture 3" descr="Screen Shot 2015-09-13 at 12.15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22" y="3155513"/>
            <a:ext cx="6892940" cy="46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25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/>
              <a:t>You can use style sheets from others to style your code, just by adding class!!</a:t>
            </a:r>
          </a:p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/>
              <a:t>You can override style sheets from others just by rewriting the class, or making your own version of it and linking it last.</a:t>
            </a:r>
          </a:p>
        </p:txBody>
      </p:sp>
    </p:spTree>
    <p:extLst>
      <p:ext uri="{BB962C8B-B14F-4D97-AF65-F5344CB8AC3E}">
        <p14:creationId xmlns:p14="http://schemas.microsoft.com/office/powerpoint/2010/main" val="1976379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30997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Type selectors can be combined to narrow the scope of where rules are applied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An id is used to specify a specific element in a page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Classes can be used to associate elements that should treated in a similar manner</a:t>
            </a:r>
          </a:p>
        </p:txBody>
      </p:sp>
    </p:spTree>
    <p:extLst>
      <p:ext uri="{BB962C8B-B14F-4D97-AF65-F5344CB8AC3E}">
        <p14:creationId xmlns:p14="http://schemas.microsoft.com/office/powerpoint/2010/main" val="1810221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6"/>
            <a:ext cx="9144000" cy="701843"/>
          </a:xfrm>
        </p:spPr>
        <p:txBody>
          <a:bodyPr/>
          <a:lstStyle/>
          <a:p>
            <a:r>
              <a:rPr lang="en-US" dirty="0"/>
              <a:t>Acknowledgements/Contributions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2015-  Colleen van Lent as 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</a:t>
            </a:r>
            <a:r>
              <a:rPr lang="en-US" sz="2000"/>
              <a:t>Commons Attribution Non-Commercial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Colleen van Lent , University of Michigan School of Information</a:t>
            </a: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6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3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Specific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spcBef>
                <a:spcPts val="1968"/>
              </a:spcBef>
              <a:buFont typeface="Arial"/>
              <a:buChar char="•"/>
            </a:pPr>
            <a:r>
              <a:rPr lang="en-US" dirty="0"/>
              <a:t>We have focused on </a:t>
            </a:r>
            <a:r>
              <a:rPr lang="en-US" b="0" i="1" dirty="0"/>
              <a:t>type</a:t>
            </a:r>
            <a:r>
              <a:rPr lang="en-US" dirty="0"/>
              <a:t> selectors.</a:t>
            </a:r>
          </a:p>
          <a:p>
            <a:pPr marL="457200" indent="-457200">
              <a:lnSpc>
                <a:spcPct val="120000"/>
              </a:lnSpc>
              <a:spcBef>
                <a:spcPts val="1968"/>
              </a:spcBef>
              <a:buFont typeface="Arial"/>
              <a:buChar char="•"/>
            </a:pPr>
            <a:r>
              <a:rPr lang="en-US" dirty="0"/>
              <a:t>What if you don</a:t>
            </a:r>
            <a:r>
              <a:rPr lang="fr-FR" dirty="0"/>
              <a:t>’</a:t>
            </a:r>
            <a:r>
              <a:rPr lang="en-US" dirty="0"/>
              <a:t>t want to style </a:t>
            </a:r>
            <a:r>
              <a:rPr lang="en-US" b="0" i="1" dirty="0"/>
              <a:t>all</a:t>
            </a:r>
            <a:r>
              <a:rPr lang="en-US" dirty="0"/>
              <a:t> of the links, just some?  Or just some of the lists?</a:t>
            </a:r>
          </a:p>
          <a:p>
            <a:pPr marL="457200" indent="-457200">
              <a:lnSpc>
                <a:spcPct val="120000"/>
              </a:lnSpc>
              <a:spcBef>
                <a:spcPts val="1968"/>
              </a:spcBef>
              <a:buFont typeface="Arial"/>
              <a:buChar char="•"/>
            </a:pPr>
            <a:r>
              <a:rPr lang="en-US" dirty="0"/>
              <a:t>CSS gives you options</a:t>
            </a:r>
          </a:p>
        </p:txBody>
      </p:sp>
    </p:spTree>
    <p:extLst>
      <p:ext uri="{BB962C8B-B14F-4D97-AF65-F5344CB8AC3E}">
        <p14:creationId xmlns:p14="http://schemas.microsoft.com/office/powerpoint/2010/main" val="292431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13538"/>
            <a:ext cx="8432800" cy="397703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Some selectors follow the DOM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Descendant selectors (</a:t>
            </a:r>
            <a:r>
              <a:rPr lang="en-US" sz="2800" dirty="0" err="1"/>
              <a:t>nav</a:t>
            </a:r>
            <a:r>
              <a:rPr lang="en-US" sz="2800" dirty="0"/>
              <a:t> a)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/>
              <a:t>Style all of the anchor links inside a </a:t>
            </a:r>
            <a:r>
              <a:rPr lang="en-US" sz="2200" dirty="0" err="1"/>
              <a:t>nav</a:t>
            </a:r>
            <a:r>
              <a:rPr lang="en-US" sz="2200" dirty="0"/>
              <a:t> tag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Child selectors  (</a:t>
            </a:r>
            <a:r>
              <a:rPr lang="en-US" sz="2800" dirty="0" err="1"/>
              <a:t>nav</a:t>
            </a:r>
            <a:r>
              <a:rPr lang="en-US" sz="2800" dirty="0"/>
              <a:t> &gt; a)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/>
              <a:t>more constraining  The anchor elements must be a child of the </a:t>
            </a:r>
            <a:r>
              <a:rPr lang="en-US" sz="2200" dirty="0" err="1"/>
              <a:t>nav</a:t>
            </a:r>
            <a:r>
              <a:rPr lang="en-US" sz="2200" dirty="0"/>
              <a:t>, no intermediate tags, e.g. paragraph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Adjacent sibling (h1 + o)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>
                <a:sym typeface="Wingdings"/>
              </a:rPr>
              <a:t>elements must be at same level and follow each other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3686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243088"/>
            <a:ext cx="8432800" cy="4110788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# id selector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Used to identify a single element in the DOM.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Was used extensively for &lt;div id = “header”&gt;, &lt;div id=“footer”&gt;, etc.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There is a small movement to move the use of id OUT of CSS</a:t>
            </a:r>
          </a:p>
          <a:p>
            <a:endParaRPr lang="en-US" dirty="0"/>
          </a:p>
        </p:txBody>
      </p:sp>
      <p:pic>
        <p:nvPicPr>
          <p:cNvPr id="4" name="Picture 3" descr="Screen Shot 2015-09-12 at 11.05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850" y="4076389"/>
            <a:ext cx="5116240" cy="504055"/>
          </a:xfrm>
          <a:prstGeom prst="rect">
            <a:avLst/>
          </a:prstGeom>
        </p:spPr>
      </p:pic>
      <p:pic>
        <p:nvPicPr>
          <p:cNvPr id="5" name="Picture 4" descr="Screen Shot 2015-09-12 at 11.04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4" y="3815132"/>
            <a:ext cx="3636433" cy="97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4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240757"/>
            <a:ext cx="8432800" cy="356015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. class selector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Used to identify an element in the DOM that is part of a special class of items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Think of thumbnail images, all of the links that are in the navigation, your social media images, etc….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5-09-12 at 11.11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3412984"/>
            <a:ext cx="4502130" cy="1133630"/>
          </a:xfrm>
          <a:prstGeom prst="rect">
            <a:avLst/>
          </a:prstGeom>
        </p:spPr>
      </p:pic>
      <p:pic>
        <p:nvPicPr>
          <p:cNvPr id="5" name="Picture 4" descr="Screen Shot 2015-09-12 at 11.11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82" y="3979798"/>
            <a:ext cx="5666322" cy="90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9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13538"/>
            <a:ext cx="8432800" cy="356015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Syntax is “.” and “#”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classes can be used multiple times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id should be unique 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Think of images and navigation bars</a:t>
            </a:r>
          </a:p>
          <a:p>
            <a:pPr lvl="1"/>
            <a:r>
              <a:rPr lang="en-US" sz="2400" dirty="0"/>
              <a:t>Format numerous (but not all) images the same way</a:t>
            </a:r>
          </a:p>
          <a:p>
            <a:pPr lvl="1"/>
            <a:r>
              <a:rPr lang="en-US" sz="2400" dirty="0"/>
              <a:t>Visually signify the current page </a:t>
            </a:r>
          </a:p>
        </p:txBody>
      </p:sp>
    </p:spTree>
    <p:extLst>
      <p:ext uri="{BB962C8B-B14F-4D97-AF65-F5344CB8AC3E}">
        <p14:creationId xmlns:p14="http://schemas.microsoft.com/office/powerpoint/2010/main" val="102495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68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Narrowing the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As you get more advanced pages, you will want to narrow the scope of the of action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err="1">
                <a:solidFill>
                  <a:srgbClr val="FF6600"/>
                </a:solidFill>
              </a:rPr>
              <a:t>p.main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 paragraphs using main class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>
                <a:solidFill>
                  <a:srgbClr val="FF6600"/>
                </a:solidFill>
                <a:sym typeface="Wingdings"/>
              </a:rPr>
              <a:t>header </a:t>
            </a:r>
            <a:r>
              <a:rPr lang="en-US" dirty="0" err="1">
                <a:solidFill>
                  <a:srgbClr val="FF6600"/>
                </a:solidFill>
                <a:sym typeface="Wingdings"/>
              </a:rPr>
              <a:t>img.special</a:t>
            </a:r>
            <a:r>
              <a:rPr lang="en-US" dirty="0">
                <a:solidFill>
                  <a:srgbClr val="FF6600"/>
                </a:solidFill>
                <a:sym typeface="Wingdings"/>
              </a:rPr>
              <a:t> </a:t>
            </a:r>
            <a:r>
              <a:rPr lang="en-US" dirty="0">
                <a:sym typeface="Wingdings"/>
              </a:rPr>
              <a:t> paragraphs inside header that use special class</a:t>
            </a:r>
          </a:p>
          <a:p>
            <a:pPr>
              <a:spcBef>
                <a:spcPts val="1968"/>
              </a:spcBef>
            </a:pP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0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the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38789"/>
            <a:ext cx="8432800" cy="356015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You can combine elements with a comma</a:t>
            </a:r>
          </a:p>
          <a:p>
            <a:pPr lvl="1"/>
            <a:r>
              <a:rPr lang="en-US" sz="2400" dirty="0">
                <a:solidFill>
                  <a:srgbClr val="FF6600"/>
                </a:solidFill>
              </a:rPr>
              <a:t>p, h1, #main, .special</a:t>
            </a:r>
            <a:r>
              <a:rPr lang="en-US" sz="2400" dirty="0"/>
              <a:t>{…rules to apply to all of them…}</a:t>
            </a:r>
            <a:endParaRPr lang="en-US" sz="2400" dirty="0">
              <a:solidFill>
                <a:srgbClr val="FF6600"/>
              </a:solidFill>
            </a:endParaRPr>
          </a:p>
          <a:p>
            <a:pPr lvl="1"/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Review : What happens when there are multiple rules for the same selector?</a:t>
            </a:r>
          </a:p>
          <a:p>
            <a:pPr lvl="1"/>
            <a:r>
              <a:rPr lang="en-US" sz="2400" dirty="0"/>
              <a:t>When there are conflicts, use the one processed most recently</a:t>
            </a:r>
          </a:p>
          <a:p>
            <a:pPr lvl="1"/>
            <a:r>
              <a:rPr lang="en-US" sz="2400" dirty="0"/>
              <a:t>UNLESS a rule has </a:t>
            </a:r>
            <a:r>
              <a:rPr lang="en-US" sz="2400" b="1" dirty="0">
                <a:solidFill>
                  <a:srgbClr val="FF6600"/>
                </a:solidFill>
              </a:rPr>
              <a:t>!important</a:t>
            </a:r>
          </a:p>
        </p:txBody>
      </p:sp>
    </p:spTree>
    <p:extLst>
      <p:ext uri="{BB962C8B-B14F-4D97-AF65-F5344CB8AC3E}">
        <p14:creationId xmlns:p14="http://schemas.microsoft.com/office/powerpoint/2010/main" val="770804091"/>
      </p:ext>
    </p:extLst>
  </p:cSld>
  <p:clrMapOvr>
    <a:masterClrMapping/>
  </p:clrMapOvr>
</p:sld>
</file>

<file path=ppt/theme/theme1.xml><?xml version="1.0" encoding="utf-8"?>
<a:theme xmlns:a="http://schemas.openxmlformats.org/drawingml/2006/main" name="041415 Powerpoint 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766</Words>
  <Application>Microsoft Office PowerPoint</Application>
  <PresentationFormat>On-screen Show (16:9)</PresentationFormat>
  <Paragraphs>94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cascadia code</vt:lpstr>
      <vt:lpstr>Gill Sans SemiBold</vt:lpstr>
      <vt:lpstr>Helvetica Neue Bold Condensed</vt:lpstr>
      <vt:lpstr>Lucida Grande</vt:lpstr>
      <vt:lpstr>Times New Roman</vt:lpstr>
      <vt:lpstr>041415 Powerpoint A</vt:lpstr>
      <vt:lpstr>Advanced Selectors</vt:lpstr>
      <vt:lpstr>Styling Specific Objects</vt:lpstr>
      <vt:lpstr>CSS Selectors</vt:lpstr>
      <vt:lpstr>id Selectors</vt:lpstr>
      <vt:lpstr>class Selector</vt:lpstr>
      <vt:lpstr>classes vs. ids</vt:lpstr>
      <vt:lpstr>Example</vt:lpstr>
      <vt:lpstr>Narrowing the Scope</vt:lpstr>
      <vt:lpstr>Expanding the scope</vt:lpstr>
      <vt:lpstr>More Attribute Selectors</vt:lpstr>
      <vt:lpstr>Attribute selectors</vt:lpstr>
      <vt:lpstr>Using Operators</vt:lpstr>
      <vt:lpstr>Example</vt:lpstr>
      <vt:lpstr>Whew!!!</vt:lpstr>
      <vt:lpstr>The Good News</vt:lpstr>
      <vt:lpstr>Review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Selectors</dc:title>
  <dc:creator>School of Michigan</dc:creator>
  <cp:lastModifiedBy>Pramatma Vishwakarma</cp:lastModifiedBy>
  <cp:revision>6</cp:revision>
  <dcterms:created xsi:type="dcterms:W3CDTF">2015-09-14T18:23:03Z</dcterms:created>
  <dcterms:modified xsi:type="dcterms:W3CDTF">2021-12-14T12:41:27Z</dcterms:modified>
</cp:coreProperties>
</file>