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7" r:id="rId4"/>
    <p:sldId id="266" r:id="rId5"/>
    <p:sldId id="258" r:id="rId6"/>
    <p:sldId id="263" r:id="rId7"/>
    <p:sldId id="270" r:id="rId8"/>
    <p:sldId id="268" r:id="rId9"/>
    <p:sldId id="27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64FB6-07A4-4895-A6BF-E9A48AD3BD7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E5FE9AA-3B6A-4804-99BA-031E32CDD185}">
      <dgm:prSet phldrT="[Text]">
        <dgm:style>
          <a:lnRef idx="2">
            <a:schemeClr val="accent6"/>
          </a:lnRef>
          <a:fillRef idx="1">
            <a:schemeClr val="lt1"/>
          </a:fillRef>
          <a:effectRef idx="0">
            <a:schemeClr val="accent6"/>
          </a:effectRef>
          <a:fontRef idx="minor">
            <a:schemeClr val="dk1"/>
          </a:fontRef>
        </dgm:style>
      </dgm:prSet>
      <dgm:spPr>
        <a:solidFill>
          <a:srgbClr val="002060"/>
        </a:solidFill>
        <a:ln>
          <a:solidFill>
            <a:srgbClr val="7030A0"/>
          </a:solidFill>
        </a:ln>
      </dgm:spPr>
      <dgm:t>
        <a:bodyPr>
          <a:scene3d>
            <a:camera prst="orthographicFront"/>
            <a:lightRig rig="soft" dir="t">
              <a:rot lat="0" lon="0" rev="15600000"/>
            </a:lightRig>
          </a:scene3d>
          <a:sp3d extrusionH="57150" prstMaterial="softEdge">
            <a:bevelT w="25400" h="38100"/>
          </a:sp3d>
        </a:bodyPr>
        <a:lstStyle/>
        <a:p>
          <a:r>
            <a:rPr lang="en-US" b="1" cap="none" spc="0" dirty="0">
              <a:ln/>
              <a:solidFill>
                <a:schemeClr val="accent4"/>
              </a:solidFill>
              <a:effectLst/>
            </a:rPr>
            <a:t>Self-Learning</a:t>
          </a:r>
          <a:endParaRPr lang="en-IN" b="1" cap="none" spc="0" dirty="0">
            <a:ln/>
            <a:solidFill>
              <a:schemeClr val="accent4"/>
            </a:solidFill>
            <a:effectLst/>
          </a:endParaRPr>
        </a:p>
      </dgm:t>
    </dgm:pt>
    <dgm:pt modelId="{DC270F5D-4CFB-4C14-98DB-687A2969AE40}" type="parTrans" cxnId="{B36360B5-F467-41EC-8CA8-60A47B094D6A}">
      <dgm:prSet/>
      <dgm:spPr/>
      <dgm:t>
        <a:bodyPr/>
        <a:lstStyle/>
        <a:p>
          <a:endParaRPr lang="en-IN"/>
        </a:p>
      </dgm:t>
    </dgm:pt>
    <dgm:pt modelId="{C121FA57-0270-4979-B1DB-D885CCF16D24}" type="sibTrans" cxnId="{B36360B5-F467-41EC-8CA8-60A47B094D6A}">
      <dgm:prSet/>
      <dgm:spPr>
        <a:solidFill>
          <a:schemeClr val="accent2"/>
        </a:solidFill>
        <a:ln>
          <a:solidFill>
            <a:srgbClr val="002060"/>
          </a:solidFill>
        </a:ln>
      </dgm:spPr>
      <dgm:t>
        <a:bodyPr/>
        <a:lstStyle/>
        <a:p>
          <a:endParaRPr lang="en-IN"/>
        </a:p>
      </dgm:t>
    </dgm:pt>
    <dgm:pt modelId="{C23B30F8-D7E2-4651-80ED-C94E30978D18}">
      <dgm:prSet phldrT="[Text]"/>
      <dgm:spPr>
        <a:solidFill>
          <a:srgbClr val="002060"/>
        </a:solidFill>
        <a:ln>
          <a:solidFill>
            <a:srgbClr val="7030A0"/>
          </a:solidFill>
        </a:ln>
      </dgm:spPr>
      <dgm:t>
        <a:bodyPr/>
        <a:lstStyle/>
        <a:p>
          <a:r>
            <a:rPr lang="en-US" b="1" cap="none" spc="0" dirty="0">
              <a:ln/>
              <a:solidFill>
                <a:schemeClr val="accent4"/>
              </a:solidFill>
              <a:effectLst/>
            </a:rPr>
            <a:t>Apex Specialist Super badge</a:t>
          </a:r>
          <a:endParaRPr lang="en-IN" dirty="0"/>
        </a:p>
      </dgm:t>
    </dgm:pt>
    <dgm:pt modelId="{AD77C9D5-DFAC-46B8-94E7-8E558D721B41}" type="parTrans" cxnId="{E800994F-6D9A-4F54-A2F2-2F9A7B6018AA}">
      <dgm:prSet/>
      <dgm:spPr/>
      <dgm:t>
        <a:bodyPr/>
        <a:lstStyle/>
        <a:p>
          <a:endParaRPr lang="en-IN"/>
        </a:p>
      </dgm:t>
    </dgm:pt>
    <dgm:pt modelId="{63CC04BE-5AD2-4D9B-B35A-818C4D318D47}" type="sibTrans" cxnId="{E800994F-6D9A-4F54-A2F2-2F9A7B6018AA}">
      <dgm:prSet/>
      <dgm:spPr/>
      <dgm:t>
        <a:bodyPr/>
        <a:lstStyle/>
        <a:p>
          <a:endParaRPr lang="en-IN"/>
        </a:p>
      </dgm:t>
    </dgm:pt>
    <dgm:pt modelId="{399CEF93-F338-47BD-B9C6-52AC2FB42F4E}">
      <dgm:prSet phldrT="[Text]"/>
      <dgm:spPr>
        <a:solidFill>
          <a:srgbClr val="002060"/>
        </a:solidFill>
        <a:ln>
          <a:solidFill>
            <a:srgbClr val="7030A0"/>
          </a:solidFill>
        </a:ln>
      </dgm:spPr>
      <dgm:t>
        <a:bodyPr/>
        <a:lstStyle/>
        <a:p>
          <a:r>
            <a:rPr lang="en-US" b="1" cap="none" spc="0" dirty="0">
              <a:ln/>
              <a:solidFill>
                <a:schemeClr val="accent4"/>
              </a:solidFill>
              <a:effectLst/>
            </a:rPr>
            <a:t>Process Automation Specialist Super Badge</a:t>
          </a:r>
          <a:endParaRPr lang="en-IN" dirty="0"/>
        </a:p>
      </dgm:t>
    </dgm:pt>
    <dgm:pt modelId="{1D80D203-35CD-4D27-A71A-0CEBD04A9A9D}" type="parTrans" cxnId="{78AE46FA-0164-4D2B-A336-FC8AB5426844}">
      <dgm:prSet/>
      <dgm:spPr/>
      <dgm:t>
        <a:bodyPr/>
        <a:lstStyle/>
        <a:p>
          <a:endParaRPr lang="en-IN"/>
        </a:p>
      </dgm:t>
    </dgm:pt>
    <dgm:pt modelId="{DF81A9D2-C383-41F3-BF61-8691DDF798DC}" type="sibTrans" cxnId="{78AE46FA-0164-4D2B-A336-FC8AB5426844}">
      <dgm:prSet/>
      <dgm:spPr/>
      <dgm:t>
        <a:bodyPr/>
        <a:lstStyle/>
        <a:p>
          <a:endParaRPr lang="en-IN"/>
        </a:p>
      </dgm:t>
    </dgm:pt>
    <dgm:pt modelId="{7BF714F6-B7D9-42C4-8F59-3D28B413872F}" type="pres">
      <dgm:prSet presAssocID="{99964FB6-07A4-4895-A6BF-E9A48AD3BD78}" presName="Name0" presStyleCnt="0">
        <dgm:presLayoutVars>
          <dgm:chMax val="7"/>
          <dgm:chPref val="7"/>
          <dgm:dir/>
        </dgm:presLayoutVars>
      </dgm:prSet>
      <dgm:spPr/>
    </dgm:pt>
    <dgm:pt modelId="{4AB65551-A7E5-436D-BB78-549AEB77D396}" type="pres">
      <dgm:prSet presAssocID="{99964FB6-07A4-4895-A6BF-E9A48AD3BD78}" presName="Name1" presStyleCnt="0"/>
      <dgm:spPr/>
    </dgm:pt>
    <dgm:pt modelId="{E879D0FF-C35C-460E-8998-C51A977A37E6}" type="pres">
      <dgm:prSet presAssocID="{99964FB6-07A4-4895-A6BF-E9A48AD3BD78}" presName="cycle" presStyleCnt="0"/>
      <dgm:spPr/>
    </dgm:pt>
    <dgm:pt modelId="{E3768B2E-D323-40A6-AD28-091AC2AA2A84}" type="pres">
      <dgm:prSet presAssocID="{99964FB6-07A4-4895-A6BF-E9A48AD3BD78}" presName="srcNode" presStyleLbl="node1" presStyleIdx="0" presStyleCnt="3"/>
      <dgm:spPr/>
    </dgm:pt>
    <dgm:pt modelId="{E2567DD0-FB9F-4817-8790-31674FB8A3BF}" type="pres">
      <dgm:prSet presAssocID="{99964FB6-07A4-4895-A6BF-E9A48AD3BD78}" presName="conn" presStyleLbl="parChTrans1D2" presStyleIdx="0" presStyleCnt="1"/>
      <dgm:spPr/>
    </dgm:pt>
    <dgm:pt modelId="{81579BC6-2127-4FAD-8ACB-6C09E1DA6742}" type="pres">
      <dgm:prSet presAssocID="{99964FB6-07A4-4895-A6BF-E9A48AD3BD78}" presName="extraNode" presStyleLbl="node1" presStyleIdx="0" presStyleCnt="3"/>
      <dgm:spPr/>
    </dgm:pt>
    <dgm:pt modelId="{AE75161B-3B25-489A-9D37-3D36BFA90565}" type="pres">
      <dgm:prSet presAssocID="{99964FB6-07A4-4895-A6BF-E9A48AD3BD78}" presName="dstNode" presStyleLbl="node1" presStyleIdx="0" presStyleCnt="3"/>
      <dgm:spPr/>
    </dgm:pt>
    <dgm:pt modelId="{37F9BFFB-5B21-4A62-9F7E-DD9917CE8A5B}" type="pres">
      <dgm:prSet presAssocID="{EE5FE9AA-3B6A-4804-99BA-031E32CDD185}" presName="text_1" presStyleLbl="node1" presStyleIdx="0" presStyleCnt="3">
        <dgm:presLayoutVars>
          <dgm:bulletEnabled val="1"/>
        </dgm:presLayoutVars>
      </dgm:prSet>
      <dgm:spPr/>
    </dgm:pt>
    <dgm:pt modelId="{6ACD842C-8854-4D16-9C0B-31E3CA8AD49F}" type="pres">
      <dgm:prSet presAssocID="{EE5FE9AA-3B6A-4804-99BA-031E32CDD185}" presName="accent_1" presStyleCnt="0"/>
      <dgm:spPr/>
    </dgm:pt>
    <dgm:pt modelId="{B96A0D32-1689-4E09-B1E7-055A921EE012}" type="pres">
      <dgm:prSet presAssocID="{EE5FE9AA-3B6A-4804-99BA-031E32CDD185}" presName="accentRepeatNode" presStyleLbl="solidFgAcc1" presStyleIdx="0" presStyleCnt="3"/>
      <dgm:spPr>
        <a:blipFill rotWithShape="0">
          <a:blip xmlns:r="http://schemas.openxmlformats.org/officeDocument/2006/relationships" r:embed="rId1"/>
          <a:srcRect/>
          <a:stretch>
            <a:fillRect l="-22000" r="-22000"/>
          </a:stretch>
        </a:blipFill>
        <a:ln>
          <a:solidFill>
            <a:srgbClr val="002060"/>
          </a:solidFill>
        </a:ln>
      </dgm:spPr>
    </dgm:pt>
    <dgm:pt modelId="{83DF469B-5166-4EE3-B12A-7246AC80A10E}" type="pres">
      <dgm:prSet presAssocID="{C23B30F8-D7E2-4651-80ED-C94E30978D18}" presName="text_2" presStyleLbl="node1" presStyleIdx="1" presStyleCnt="3">
        <dgm:presLayoutVars>
          <dgm:bulletEnabled val="1"/>
        </dgm:presLayoutVars>
      </dgm:prSet>
      <dgm:spPr/>
    </dgm:pt>
    <dgm:pt modelId="{A625A526-56FA-43D1-950B-1B02D3640D86}" type="pres">
      <dgm:prSet presAssocID="{C23B30F8-D7E2-4651-80ED-C94E30978D18}" presName="accent_2" presStyleCnt="0"/>
      <dgm:spPr/>
    </dgm:pt>
    <dgm:pt modelId="{31ED3F5F-1490-4B5E-BFE1-0EA2526FEED3}" type="pres">
      <dgm:prSet presAssocID="{C23B30F8-D7E2-4651-80ED-C94E30978D18}" presName="accentRepeatNode" presStyleLbl="solidFgAcc1" presStyleIdx="1" presStyleCnt="3"/>
      <dgm:spPr>
        <a:blipFill rotWithShape="0">
          <a:blip xmlns:r="http://schemas.openxmlformats.org/officeDocument/2006/relationships" r:embed="rId2"/>
          <a:srcRect/>
          <a:stretch>
            <a:fillRect l="-7000" r="-7000"/>
          </a:stretch>
        </a:blipFill>
        <a:ln>
          <a:solidFill>
            <a:srgbClr val="002060"/>
          </a:solidFill>
        </a:ln>
      </dgm:spPr>
    </dgm:pt>
    <dgm:pt modelId="{5D3FFB6F-B45A-4662-BC84-7DF1F8A85C86}" type="pres">
      <dgm:prSet presAssocID="{399CEF93-F338-47BD-B9C6-52AC2FB42F4E}" presName="text_3" presStyleLbl="node1" presStyleIdx="2" presStyleCnt="3">
        <dgm:presLayoutVars>
          <dgm:bulletEnabled val="1"/>
        </dgm:presLayoutVars>
      </dgm:prSet>
      <dgm:spPr/>
    </dgm:pt>
    <dgm:pt modelId="{B61AF2AC-C997-4A88-89D5-59B461CB7B6E}" type="pres">
      <dgm:prSet presAssocID="{399CEF93-F338-47BD-B9C6-52AC2FB42F4E}" presName="accent_3" presStyleCnt="0"/>
      <dgm:spPr/>
    </dgm:pt>
    <dgm:pt modelId="{E93B2ECB-79FD-465C-88D4-9D8F4B6F2ECC}" type="pres">
      <dgm:prSet presAssocID="{399CEF93-F338-47BD-B9C6-52AC2FB42F4E}" presName="accentRepeatNode" presStyleLbl="solidFgAcc1" presStyleIdx="2" presStyleCnt="3"/>
      <dgm:spPr>
        <a:blipFill rotWithShape="0">
          <a:blip xmlns:r="http://schemas.openxmlformats.org/officeDocument/2006/relationships" r:embed="rId3"/>
          <a:srcRect/>
          <a:stretch>
            <a:fillRect l="-2000" r="-2000"/>
          </a:stretch>
        </a:blipFill>
        <a:ln>
          <a:solidFill>
            <a:srgbClr val="002060"/>
          </a:solidFill>
        </a:ln>
      </dgm:spPr>
    </dgm:pt>
  </dgm:ptLst>
  <dgm:cxnLst>
    <dgm:cxn modelId="{9B76F725-47CB-424F-A35A-64525A4353BC}" type="presOf" srcId="{C23B30F8-D7E2-4651-80ED-C94E30978D18}" destId="{83DF469B-5166-4EE3-B12A-7246AC80A10E}" srcOrd="0" destOrd="0" presId="urn:microsoft.com/office/officeart/2008/layout/VerticalCurvedList"/>
    <dgm:cxn modelId="{E800994F-6D9A-4F54-A2F2-2F9A7B6018AA}" srcId="{99964FB6-07A4-4895-A6BF-E9A48AD3BD78}" destId="{C23B30F8-D7E2-4651-80ED-C94E30978D18}" srcOrd="1" destOrd="0" parTransId="{AD77C9D5-DFAC-46B8-94E7-8E558D721B41}" sibTransId="{63CC04BE-5AD2-4D9B-B35A-818C4D318D47}"/>
    <dgm:cxn modelId="{B36360B5-F467-41EC-8CA8-60A47B094D6A}" srcId="{99964FB6-07A4-4895-A6BF-E9A48AD3BD78}" destId="{EE5FE9AA-3B6A-4804-99BA-031E32CDD185}" srcOrd="0" destOrd="0" parTransId="{DC270F5D-4CFB-4C14-98DB-687A2969AE40}" sibTransId="{C121FA57-0270-4979-B1DB-D885CCF16D24}"/>
    <dgm:cxn modelId="{286FCEDE-3FEF-45F8-A3BB-916224BF02C5}" type="presOf" srcId="{EE5FE9AA-3B6A-4804-99BA-031E32CDD185}" destId="{37F9BFFB-5B21-4A62-9F7E-DD9917CE8A5B}" srcOrd="0" destOrd="0" presId="urn:microsoft.com/office/officeart/2008/layout/VerticalCurvedList"/>
    <dgm:cxn modelId="{71FE8AEB-80E0-418C-B4FB-408930B185D5}" type="presOf" srcId="{399CEF93-F338-47BD-B9C6-52AC2FB42F4E}" destId="{5D3FFB6F-B45A-4662-BC84-7DF1F8A85C86}" srcOrd="0" destOrd="0" presId="urn:microsoft.com/office/officeart/2008/layout/VerticalCurvedList"/>
    <dgm:cxn modelId="{1521E9EE-D751-474F-9F4C-BB25D85B3C65}" type="presOf" srcId="{99964FB6-07A4-4895-A6BF-E9A48AD3BD78}" destId="{7BF714F6-B7D9-42C4-8F59-3D28B413872F}" srcOrd="0" destOrd="0" presId="urn:microsoft.com/office/officeart/2008/layout/VerticalCurvedList"/>
    <dgm:cxn modelId="{AC02E7F3-4A4E-4601-AF54-06440291760D}" type="presOf" srcId="{C121FA57-0270-4979-B1DB-D885CCF16D24}" destId="{E2567DD0-FB9F-4817-8790-31674FB8A3BF}" srcOrd="0" destOrd="0" presId="urn:microsoft.com/office/officeart/2008/layout/VerticalCurvedList"/>
    <dgm:cxn modelId="{78AE46FA-0164-4D2B-A336-FC8AB5426844}" srcId="{99964FB6-07A4-4895-A6BF-E9A48AD3BD78}" destId="{399CEF93-F338-47BD-B9C6-52AC2FB42F4E}" srcOrd="2" destOrd="0" parTransId="{1D80D203-35CD-4D27-A71A-0CEBD04A9A9D}" sibTransId="{DF81A9D2-C383-41F3-BF61-8691DDF798DC}"/>
    <dgm:cxn modelId="{46A4F28B-783D-482B-9D97-B5613F519588}" type="presParOf" srcId="{7BF714F6-B7D9-42C4-8F59-3D28B413872F}" destId="{4AB65551-A7E5-436D-BB78-549AEB77D396}" srcOrd="0" destOrd="0" presId="urn:microsoft.com/office/officeart/2008/layout/VerticalCurvedList"/>
    <dgm:cxn modelId="{95A9F9BB-899E-4C56-96C2-9D43EB378A79}" type="presParOf" srcId="{4AB65551-A7E5-436D-BB78-549AEB77D396}" destId="{E879D0FF-C35C-460E-8998-C51A977A37E6}" srcOrd="0" destOrd="0" presId="urn:microsoft.com/office/officeart/2008/layout/VerticalCurvedList"/>
    <dgm:cxn modelId="{B4E523E0-0BD0-43A9-9FA8-FD3B8FDE794F}" type="presParOf" srcId="{E879D0FF-C35C-460E-8998-C51A977A37E6}" destId="{E3768B2E-D323-40A6-AD28-091AC2AA2A84}" srcOrd="0" destOrd="0" presId="urn:microsoft.com/office/officeart/2008/layout/VerticalCurvedList"/>
    <dgm:cxn modelId="{AA8E36B4-F47D-437F-B169-4B9B8F3E41E6}" type="presParOf" srcId="{E879D0FF-C35C-460E-8998-C51A977A37E6}" destId="{E2567DD0-FB9F-4817-8790-31674FB8A3BF}" srcOrd="1" destOrd="0" presId="urn:microsoft.com/office/officeart/2008/layout/VerticalCurvedList"/>
    <dgm:cxn modelId="{B8F6674C-0A35-4CA3-A75F-0DFFCADF62C6}" type="presParOf" srcId="{E879D0FF-C35C-460E-8998-C51A977A37E6}" destId="{81579BC6-2127-4FAD-8ACB-6C09E1DA6742}" srcOrd="2" destOrd="0" presId="urn:microsoft.com/office/officeart/2008/layout/VerticalCurvedList"/>
    <dgm:cxn modelId="{8622AF7A-B118-4489-AA9C-F06BA7E73857}" type="presParOf" srcId="{E879D0FF-C35C-460E-8998-C51A977A37E6}" destId="{AE75161B-3B25-489A-9D37-3D36BFA90565}" srcOrd="3" destOrd="0" presId="urn:microsoft.com/office/officeart/2008/layout/VerticalCurvedList"/>
    <dgm:cxn modelId="{4AD7D522-C1F7-48A1-AB77-5102F13A4416}" type="presParOf" srcId="{4AB65551-A7E5-436D-BB78-549AEB77D396}" destId="{37F9BFFB-5B21-4A62-9F7E-DD9917CE8A5B}" srcOrd="1" destOrd="0" presId="urn:microsoft.com/office/officeart/2008/layout/VerticalCurvedList"/>
    <dgm:cxn modelId="{C48910B2-AC40-4669-9BBC-B24F62CAF749}" type="presParOf" srcId="{4AB65551-A7E5-436D-BB78-549AEB77D396}" destId="{6ACD842C-8854-4D16-9C0B-31E3CA8AD49F}" srcOrd="2" destOrd="0" presId="urn:microsoft.com/office/officeart/2008/layout/VerticalCurvedList"/>
    <dgm:cxn modelId="{F8E47A82-9E85-4E50-9162-6EAA9BD0218E}" type="presParOf" srcId="{6ACD842C-8854-4D16-9C0B-31E3CA8AD49F}" destId="{B96A0D32-1689-4E09-B1E7-055A921EE012}" srcOrd="0" destOrd="0" presId="urn:microsoft.com/office/officeart/2008/layout/VerticalCurvedList"/>
    <dgm:cxn modelId="{F348D769-BB47-4040-AC2C-57E223EF7ED9}" type="presParOf" srcId="{4AB65551-A7E5-436D-BB78-549AEB77D396}" destId="{83DF469B-5166-4EE3-B12A-7246AC80A10E}" srcOrd="3" destOrd="0" presId="urn:microsoft.com/office/officeart/2008/layout/VerticalCurvedList"/>
    <dgm:cxn modelId="{996AEFE1-0753-497C-93D2-2BCBFE2251A0}" type="presParOf" srcId="{4AB65551-A7E5-436D-BB78-549AEB77D396}" destId="{A625A526-56FA-43D1-950B-1B02D3640D86}" srcOrd="4" destOrd="0" presId="urn:microsoft.com/office/officeart/2008/layout/VerticalCurvedList"/>
    <dgm:cxn modelId="{FCF0FFC1-2A43-49CF-A940-C99D85A56D92}" type="presParOf" srcId="{A625A526-56FA-43D1-950B-1B02D3640D86}" destId="{31ED3F5F-1490-4B5E-BFE1-0EA2526FEED3}" srcOrd="0" destOrd="0" presId="urn:microsoft.com/office/officeart/2008/layout/VerticalCurvedList"/>
    <dgm:cxn modelId="{7A49C677-DD11-48E7-A44F-13B1900CC1AD}" type="presParOf" srcId="{4AB65551-A7E5-436D-BB78-549AEB77D396}" destId="{5D3FFB6F-B45A-4662-BC84-7DF1F8A85C86}" srcOrd="5" destOrd="0" presId="urn:microsoft.com/office/officeart/2008/layout/VerticalCurvedList"/>
    <dgm:cxn modelId="{A4FE2D7A-328C-4C0D-99B8-F2A6630AF934}" type="presParOf" srcId="{4AB65551-A7E5-436D-BB78-549AEB77D396}" destId="{B61AF2AC-C997-4A88-89D5-59B461CB7B6E}" srcOrd="6" destOrd="0" presId="urn:microsoft.com/office/officeart/2008/layout/VerticalCurvedList"/>
    <dgm:cxn modelId="{35BC7242-5D32-4A80-ADBF-8B40FC66FB61}" type="presParOf" srcId="{B61AF2AC-C997-4A88-89D5-59B461CB7B6E}" destId="{E93B2ECB-79FD-465C-88D4-9D8F4B6F2EC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67DD0-FB9F-4817-8790-31674FB8A3BF}">
      <dsp:nvSpPr>
        <dsp:cNvPr id="0" name=""/>
        <dsp:cNvSpPr/>
      </dsp:nvSpPr>
      <dsp:spPr>
        <a:xfrm>
          <a:off x="-4723370" y="-724024"/>
          <a:ext cx="5626100" cy="5626100"/>
        </a:xfrm>
        <a:prstGeom prst="blockArc">
          <a:avLst>
            <a:gd name="adj1" fmla="val 18900000"/>
            <a:gd name="adj2" fmla="val 2700000"/>
            <a:gd name="adj3" fmla="val 384"/>
          </a:avLst>
        </a:prstGeom>
        <a:solidFill>
          <a:schemeClr val="accent2"/>
        </a:solidFill>
        <a:ln w="19050" cap="rnd" cmpd="sng" algn="ctr">
          <a:solidFill>
            <a:srgbClr val="002060"/>
          </a:solidFill>
          <a:prstDash val="solid"/>
        </a:ln>
        <a:effectLst/>
      </dsp:spPr>
      <dsp:style>
        <a:lnRef idx="2">
          <a:scrgbClr r="0" g="0" b="0"/>
        </a:lnRef>
        <a:fillRef idx="0">
          <a:scrgbClr r="0" g="0" b="0"/>
        </a:fillRef>
        <a:effectRef idx="0">
          <a:scrgbClr r="0" g="0" b="0"/>
        </a:effectRef>
        <a:fontRef idx="minor"/>
      </dsp:style>
    </dsp:sp>
    <dsp:sp modelId="{37F9BFFB-5B21-4A62-9F7E-DD9917CE8A5B}">
      <dsp:nvSpPr>
        <dsp:cNvPr id="0" name=""/>
        <dsp:cNvSpPr/>
      </dsp:nvSpPr>
      <dsp:spPr>
        <a:xfrm>
          <a:off x="580582" y="417805"/>
          <a:ext cx="7874416" cy="835610"/>
        </a:xfrm>
        <a:prstGeom prst="rect">
          <a:avLst/>
        </a:prstGeom>
        <a:solidFill>
          <a:srgbClr val="002060"/>
        </a:solidFill>
        <a:ln w="19050" cap="rnd" cmpd="sng" algn="ctr">
          <a:solidFill>
            <a:srgbClr val="7030A0"/>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663266" tIns="78740" rIns="78740" bIns="78740" numCol="1" spcCol="1270" anchor="ctr" anchorCtr="0">
          <a:noAutofit/>
          <a:scene3d>
            <a:camera prst="orthographicFront"/>
            <a:lightRig rig="soft" dir="t">
              <a:rot lat="0" lon="0" rev="15600000"/>
            </a:lightRig>
          </a:scene3d>
          <a:sp3d extrusionH="57150" prstMaterial="softEdge">
            <a:bevelT w="25400" h="38100"/>
          </a:sp3d>
        </a:bodyPr>
        <a:lstStyle/>
        <a:p>
          <a:pPr marL="0" lvl="0" indent="0" algn="l" defTabSz="1377950">
            <a:lnSpc>
              <a:spcPct val="90000"/>
            </a:lnSpc>
            <a:spcBef>
              <a:spcPct val="0"/>
            </a:spcBef>
            <a:spcAft>
              <a:spcPct val="35000"/>
            </a:spcAft>
            <a:buNone/>
          </a:pPr>
          <a:r>
            <a:rPr lang="en-US" sz="3100" b="1" kern="1200" cap="none" spc="0" dirty="0">
              <a:ln/>
              <a:solidFill>
                <a:schemeClr val="accent4"/>
              </a:solidFill>
              <a:effectLst/>
            </a:rPr>
            <a:t>Self-Learning</a:t>
          </a:r>
          <a:endParaRPr lang="en-IN" sz="3100" b="1" kern="1200" cap="none" spc="0" dirty="0">
            <a:ln/>
            <a:solidFill>
              <a:schemeClr val="accent4"/>
            </a:solidFill>
            <a:effectLst/>
          </a:endParaRPr>
        </a:p>
      </dsp:txBody>
      <dsp:txXfrm>
        <a:off x="580582" y="417805"/>
        <a:ext cx="7874416" cy="835610"/>
      </dsp:txXfrm>
    </dsp:sp>
    <dsp:sp modelId="{B96A0D32-1689-4E09-B1E7-055A921EE012}">
      <dsp:nvSpPr>
        <dsp:cNvPr id="0" name=""/>
        <dsp:cNvSpPr/>
      </dsp:nvSpPr>
      <dsp:spPr>
        <a:xfrm>
          <a:off x="58326" y="313353"/>
          <a:ext cx="1044512" cy="1044512"/>
        </a:xfrm>
        <a:prstGeom prst="ellipse">
          <a:avLst/>
        </a:prstGeom>
        <a:blipFill rotWithShape="0">
          <a:blip xmlns:r="http://schemas.openxmlformats.org/officeDocument/2006/relationships" r:embed="rId1"/>
          <a:srcRect/>
          <a:stretch>
            <a:fillRect l="-22000" r="-22000"/>
          </a:stretch>
        </a:blipFill>
        <a:ln w="19050" cap="rnd" cmpd="sng" algn="ctr">
          <a:solidFill>
            <a:srgbClr val="002060"/>
          </a:solidFill>
          <a:prstDash val="solid"/>
        </a:ln>
        <a:effectLst/>
      </dsp:spPr>
      <dsp:style>
        <a:lnRef idx="2">
          <a:scrgbClr r="0" g="0" b="0"/>
        </a:lnRef>
        <a:fillRef idx="1">
          <a:scrgbClr r="0" g="0" b="0"/>
        </a:fillRef>
        <a:effectRef idx="0">
          <a:scrgbClr r="0" g="0" b="0"/>
        </a:effectRef>
        <a:fontRef idx="minor"/>
      </dsp:style>
    </dsp:sp>
    <dsp:sp modelId="{83DF469B-5166-4EE3-B12A-7246AC80A10E}">
      <dsp:nvSpPr>
        <dsp:cNvPr id="0" name=""/>
        <dsp:cNvSpPr/>
      </dsp:nvSpPr>
      <dsp:spPr>
        <a:xfrm>
          <a:off x="884327" y="1671220"/>
          <a:ext cx="7570672" cy="835610"/>
        </a:xfrm>
        <a:prstGeom prst="rect">
          <a:avLst/>
        </a:prstGeom>
        <a:solidFill>
          <a:srgbClr val="002060"/>
        </a:solidFill>
        <a:ln w="19050" cap="rnd"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2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kern="1200" cap="none" spc="0" dirty="0">
              <a:ln/>
              <a:solidFill>
                <a:schemeClr val="accent4"/>
              </a:solidFill>
              <a:effectLst/>
            </a:rPr>
            <a:t>Apex Specialist Super badge</a:t>
          </a:r>
          <a:endParaRPr lang="en-IN" sz="3100" kern="1200" dirty="0"/>
        </a:p>
      </dsp:txBody>
      <dsp:txXfrm>
        <a:off x="884327" y="1671220"/>
        <a:ext cx="7570672" cy="835610"/>
      </dsp:txXfrm>
    </dsp:sp>
    <dsp:sp modelId="{31ED3F5F-1490-4B5E-BFE1-0EA2526FEED3}">
      <dsp:nvSpPr>
        <dsp:cNvPr id="0" name=""/>
        <dsp:cNvSpPr/>
      </dsp:nvSpPr>
      <dsp:spPr>
        <a:xfrm>
          <a:off x="362070" y="1566769"/>
          <a:ext cx="1044512" cy="1044512"/>
        </a:xfrm>
        <a:prstGeom prst="ellipse">
          <a:avLst/>
        </a:prstGeom>
        <a:blipFill rotWithShape="0">
          <a:blip xmlns:r="http://schemas.openxmlformats.org/officeDocument/2006/relationships" r:embed="rId2"/>
          <a:srcRect/>
          <a:stretch>
            <a:fillRect l="-7000" r="-7000"/>
          </a:stretch>
        </a:blipFill>
        <a:ln w="19050" cap="rnd" cmpd="sng" algn="ctr">
          <a:solidFill>
            <a:srgbClr val="002060"/>
          </a:solidFill>
          <a:prstDash val="solid"/>
        </a:ln>
        <a:effectLst/>
      </dsp:spPr>
      <dsp:style>
        <a:lnRef idx="2">
          <a:scrgbClr r="0" g="0" b="0"/>
        </a:lnRef>
        <a:fillRef idx="1">
          <a:scrgbClr r="0" g="0" b="0"/>
        </a:fillRef>
        <a:effectRef idx="0">
          <a:scrgbClr r="0" g="0" b="0"/>
        </a:effectRef>
        <a:fontRef idx="minor"/>
      </dsp:style>
    </dsp:sp>
    <dsp:sp modelId="{5D3FFB6F-B45A-4662-BC84-7DF1F8A85C86}">
      <dsp:nvSpPr>
        <dsp:cNvPr id="0" name=""/>
        <dsp:cNvSpPr/>
      </dsp:nvSpPr>
      <dsp:spPr>
        <a:xfrm>
          <a:off x="580582" y="2924635"/>
          <a:ext cx="7874416" cy="835610"/>
        </a:xfrm>
        <a:prstGeom prst="rect">
          <a:avLst/>
        </a:prstGeom>
        <a:solidFill>
          <a:srgbClr val="002060"/>
        </a:solidFill>
        <a:ln w="19050" cap="rnd"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2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kern="1200" cap="none" spc="0" dirty="0">
              <a:ln/>
              <a:solidFill>
                <a:schemeClr val="accent4"/>
              </a:solidFill>
              <a:effectLst/>
            </a:rPr>
            <a:t>Process Automation Specialist Super Badge</a:t>
          </a:r>
          <a:endParaRPr lang="en-IN" sz="3100" kern="1200" dirty="0"/>
        </a:p>
      </dsp:txBody>
      <dsp:txXfrm>
        <a:off x="580582" y="2924635"/>
        <a:ext cx="7874416" cy="835610"/>
      </dsp:txXfrm>
    </dsp:sp>
    <dsp:sp modelId="{E93B2ECB-79FD-465C-88D4-9D8F4B6F2ECC}">
      <dsp:nvSpPr>
        <dsp:cNvPr id="0" name=""/>
        <dsp:cNvSpPr/>
      </dsp:nvSpPr>
      <dsp:spPr>
        <a:xfrm>
          <a:off x="58326" y="2820184"/>
          <a:ext cx="1044512" cy="1044512"/>
        </a:xfrm>
        <a:prstGeom prst="ellipse">
          <a:avLst/>
        </a:prstGeom>
        <a:blipFill rotWithShape="0">
          <a:blip xmlns:r="http://schemas.openxmlformats.org/officeDocument/2006/relationships" r:embed="rId3"/>
          <a:srcRect/>
          <a:stretch>
            <a:fillRect l="-2000" r="-2000"/>
          </a:stretch>
        </a:blipFill>
        <a:ln w="19050" cap="rnd" cmpd="sng" algn="ctr">
          <a:solidFill>
            <a:srgbClr val="00206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301946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53559-08C6-45B9-81F9-78D44F331863}"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250488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3921504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3022250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906699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2573906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4210616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05406-8076-457B-9D94-210D88E0D085}"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81238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397707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426232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53559-08C6-45B9-81F9-78D44F331863}"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58338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53559-08C6-45B9-81F9-78D44F331863}"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387272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53559-08C6-45B9-81F9-78D44F331863}"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245483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53559-08C6-45B9-81F9-78D44F331863}" type="datetimeFigureOut">
              <a:rPr lang="en-IN" smtClean="0"/>
              <a:t>15-09-2022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37709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3453559-08C6-45B9-81F9-78D44F331863}" type="datetimeFigureOut">
              <a:rPr lang="en-IN" smtClean="0"/>
              <a:t>15-09-2022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230445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53559-08C6-45B9-81F9-78D44F331863}"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108293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53559-08C6-45B9-81F9-78D44F331863}"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805406-8076-457B-9D94-210D88E0D085}" type="slidenum">
              <a:rPr lang="en-IN" smtClean="0"/>
              <a:t>‹#›</a:t>
            </a:fld>
            <a:endParaRPr lang="en-IN"/>
          </a:p>
        </p:txBody>
      </p:sp>
    </p:spTree>
    <p:extLst>
      <p:ext uri="{BB962C8B-B14F-4D97-AF65-F5344CB8AC3E}">
        <p14:creationId xmlns:p14="http://schemas.microsoft.com/office/powerpoint/2010/main" val="43234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453559-08C6-45B9-81F9-78D44F331863}" type="datetimeFigureOut">
              <a:rPr lang="en-IN" smtClean="0"/>
              <a:t>15-09-2022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805406-8076-457B-9D94-210D88E0D085}" type="slidenum">
              <a:rPr lang="en-IN" smtClean="0"/>
              <a:t>‹#›</a:t>
            </a:fld>
            <a:endParaRPr lang="en-IN"/>
          </a:p>
        </p:txBody>
      </p:sp>
    </p:spTree>
    <p:extLst>
      <p:ext uri="{BB962C8B-B14F-4D97-AF65-F5344CB8AC3E}">
        <p14:creationId xmlns:p14="http://schemas.microsoft.com/office/powerpoint/2010/main" val="34560784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83E6-A35B-971A-946C-7449DE0F62D3}"/>
              </a:ext>
            </a:extLst>
          </p:cNvPr>
          <p:cNvSpPr>
            <a:spLocks noGrp="1"/>
          </p:cNvSpPr>
          <p:nvPr>
            <p:ph type="ctrTitle"/>
          </p:nvPr>
        </p:nvSpPr>
        <p:spPr>
          <a:xfrm>
            <a:off x="802106" y="882316"/>
            <a:ext cx="10358020" cy="3044225"/>
          </a:xfrm>
        </p:spPr>
        <p:txBody>
          <a:bodyPr>
            <a:noAutofit/>
          </a:bodyPr>
          <a:lstStyle/>
          <a:p>
            <a:r>
              <a:rPr lang="en-US" sz="7500" dirty="0">
                <a:ln w="31750" cmpd="sng">
                  <a:solidFill>
                    <a:srgbClr val="FFFF00"/>
                  </a:solidFill>
                </a:ln>
                <a:solidFill>
                  <a:schemeClr val="bg2"/>
                </a:solidFill>
                <a:latin typeface="Arial Rounded MT Bold" panose="020F0704030504030204" pitchFamily="34" charset="0"/>
              </a:rPr>
              <a:t>S</a:t>
            </a:r>
            <a:r>
              <a:rPr lang="en-IN" sz="7500" dirty="0">
                <a:ln w="31750" cmpd="sng">
                  <a:solidFill>
                    <a:srgbClr val="FFFF00"/>
                  </a:solidFill>
                </a:ln>
                <a:solidFill>
                  <a:schemeClr val="bg2"/>
                </a:solidFill>
                <a:latin typeface="Arial Rounded MT Bold" panose="020F0704030504030204" pitchFamily="34" charset="0"/>
              </a:rPr>
              <a:t>UMMER INTERNSHIP</a:t>
            </a:r>
          </a:p>
        </p:txBody>
      </p:sp>
      <p:sp>
        <p:nvSpPr>
          <p:cNvPr id="3" name="Subtitle 2">
            <a:extLst>
              <a:ext uri="{FF2B5EF4-FFF2-40B4-BE49-F238E27FC236}">
                <a16:creationId xmlns:a16="http://schemas.microsoft.com/office/drawing/2014/main" id="{B4B31526-47A1-5CFB-7BF4-D6CCB892953B}"/>
              </a:ext>
            </a:extLst>
          </p:cNvPr>
          <p:cNvSpPr>
            <a:spLocks noGrp="1"/>
          </p:cNvSpPr>
          <p:nvPr>
            <p:ph type="subTitle" idx="1"/>
          </p:nvPr>
        </p:nvSpPr>
        <p:spPr/>
        <p:txBody>
          <a:bodyPr>
            <a:normAutofit/>
          </a:bodyPr>
          <a:lstStyle/>
          <a:p>
            <a:r>
              <a:rPr lang="en-IN" sz="2500" dirty="0">
                <a:ln w="0">
                  <a:solidFill>
                    <a:schemeClr val="bg2"/>
                  </a:solidFill>
                </a:ln>
                <a:solidFill>
                  <a:srgbClr val="FFFF00"/>
                </a:solidFill>
              </a:rPr>
              <a:t>Prameela </a:t>
            </a:r>
          </a:p>
          <a:p>
            <a:r>
              <a:rPr lang="en-IN" sz="2500" dirty="0">
                <a:ln w="0">
                  <a:solidFill>
                    <a:schemeClr val="bg2"/>
                  </a:solidFill>
                </a:ln>
                <a:solidFill>
                  <a:srgbClr val="FFFF00"/>
                </a:solidFill>
              </a:rPr>
              <a:t>AP20110010120</a:t>
            </a:r>
          </a:p>
          <a:p>
            <a:endParaRPr lang="en-IN" sz="2500" dirty="0">
              <a:ln w="0">
                <a:solidFill>
                  <a:schemeClr val="bg2"/>
                </a:solidFill>
              </a:ln>
              <a:solidFill>
                <a:srgbClr val="FFFF00"/>
              </a:solidFill>
            </a:endParaRPr>
          </a:p>
        </p:txBody>
      </p:sp>
    </p:spTree>
    <p:extLst>
      <p:ext uri="{BB962C8B-B14F-4D97-AF65-F5344CB8AC3E}">
        <p14:creationId xmlns:p14="http://schemas.microsoft.com/office/powerpoint/2010/main" val="2110687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8BE36-A1F5-A322-6F55-27A2B826BD23}"/>
              </a:ext>
            </a:extLst>
          </p:cNvPr>
          <p:cNvSpPr>
            <a:spLocks noGrp="1"/>
          </p:cNvSpPr>
          <p:nvPr>
            <p:ph idx="1"/>
          </p:nvPr>
        </p:nvSpPr>
        <p:spPr>
          <a:xfrm>
            <a:off x="685801" y="932329"/>
            <a:ext cx="10131425" cy="4858871"/>
          </a:xfrm>
        </p:spPr>
        <p:txBody>
          <a:bodyPr>
            <a:normAutofit/>
          </a:bodyPr>
          <a:lstStyle/>
          <a:p>
            <a:pPr marL="0" indent="0">
              <a:buNone/>
            </a:pPr>
            <a:r>
              <a:rPr lang="en-IN" sz="10000" dirty="0">
                <a:ln w="19050">
                  <a:solidFill>
                    <a:srgbClr val="FFFF00"/>
                  </a:solidFill>
                </a:ln>
                <a:solidFill>
                  <a:srgbClr val="00B0F0"/>
                </a:solidFill>
              </a:rPr>
              <a:t>Thank You</a:t>
            </a:r>
          </a:p>
        </p:txBody>
      </p:sp>
    </p:spTree>
    <p:extLst>
      <p:ext uri="{BB962C8B-B14F-4D97-AF65-F5344CB8AC3E}">
        <p14:creationId xmlns:p14="http://schemas.microsoft.com/office/powerpoint/2010/main" val="389679329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7A97-9E68-0587-B40A-0D879F8DA56A}"/>
              </a:ext>
            </a:extLst>
          </p:cNvPr>
          <p:cNvSpPr>
            <a:spLocks noGrp="1"/>
          </p:cNvSpPr>
          <p:nvPr>
            <p:ph type="title"/>
          </p:nvPr>
        </p:nvSpPr>
        <p:spPr>
          <a:xfrm>
            <a:off x="685801" y="609601"/>
            <a:ext cx="10131425" cy="1027086"/>
          </a:xfrm>
        </p:spPr>
        <p:txBody>
          <a:bodyPr>
            <a:normAutofit/>
          </a:bodyPr>
          <a:lstStyle/>
          <a:p>
            <a:r>
              <a:rPr lang="en-US" sz="5000" dirty="0">
                <a:solidFill>
                  <a:srgbClr val="00B0F0"/>
                </a:solidFill>
              </a:rPr>
              <a:t>INTRODUCTION</a:t>
            </a:r>
            <a:endParaRPr lang="en-IN" sz="5000" dirty="0">
              <a:solidFill>
                <a:srgbClr val="00B0F0"/>
              </a:solidFill>
            </a:endParaRPr>
          </a:p>
        </p:txBody>
      </p:sp>
      <p:sp>
        <p:nvSpPr>
          <p:cNvPr id="3" name="Content Placeholder 2">
            <a:extLst>
              <a:ext uri="{FF2B5EF4-FFF2-40B4-BE49-F238E27FC236}">
                <a16:creationId xmlns:a16="http://schemas.microsoft.com/office/drawing/2014/main" id="{1F844F39-D4F9-01F1-EC3D-89912AA414EA}"/>
              </a:ext>
            </a:extLst>
          </p:cNvPr>
          <p:cNvSpPr>
            <a:spLocks noGrp="1"/>
          </p:cNvSpPr>
          <p:nvPr>
            <p:ph idx="1"/>
          </p:nvPr>
        </p:nvSpPr>
        <p:spPr>
          <a:xfrm>
            <a:off x="685801" y="1636687"/>
            <a:ext cx="10131425" cy="1792313"/>
          </a:xfrm>
        </p:spPr>
        <p:txBody>
          <a:bodyPr>
            <a:normAutofit/>
          </a:bodyPr>
          <a:lstStyle/>
          <a:p>
            <a:r>
              <a:rPr lang="en-US" sz="2000" dirty="0"/>
              <a:t>Salesforce-supported virtual internship - Launched by </a:t>
            </a:r>
            <a:r>
              <a:rPr lang="en-US" sz="2000" dirty="0" err="1"/>
              <a:t>Smartbridge</a:t>
            </a:r>
            <a:r>
              <a:rPr lang="en-US" sz="2000" dirty="0"/>
              <a:t> through the </a:t>
            </a:r>
            <a:r>
              <a:rPr lang="en-US" sz="2000" dirty="0" err="1"/>
              <a:t>smartinternz</a:t>
            </a:r>
            <a:r>
              <a:rPr lang="en-US" sz="2000" dirty="0"/>
              <a:t> platform.</a:t>
            </a:r>
          </a:p>
          <a:p>
            <a:r>
              <a:rPr lang="en-IN" sz="2000" dirty="0"/>
              <a:t>Role: Salesforce developer.</a:t>
            </a:r>
            <a:endParaRPr lang="en-US" sz="2000" dirty="0"/>
          </a:p>
        </p:txBody>
      </p:sp>
      <p:pic>
        <p:nvPicPr>
          <p:cNvPr id="4" name="Picture 4" descr="What is Salesforce Customer 360? | CRM Consulting">
            <a:extLst>
              <a:ext uri="{FF2B5EF4-FFF2-40B4-BE49-F238E27FC236}">
                <a16:creationId xmlns:a16="http://schemas.microsoft.com/office/drawing/2014/main" id="{702CC6BD-32E6-BDA2-ECD8-DA599BFF4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610" y="3057619"/>
            <a:ext cx="3190780" cy="31907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Salesforce? | A Complete Guide To Salesforce Beginners">
            <a:extLst>
              <a:ext uri="{FF2B5EF4-FFF2-40B4-BE49-F238E27FC236}">
                <a16:creationId xmlns:a16="http://schemas.microsoft.com/office/drawing/2014/main" id="{CEA3950A-2FD1-6B9E-2A2F-77F4C50C3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85" y="3387537"/>
            <a:ext cx="2860862" cy="28608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40D0D2A-637B-3D61-618B-64E004E15523}"/>
              </a:ext>
            </a:extLst>
          </p:cNvPr>
          <p:cNvPicPr>
            <a:picLocks noChangeAspect="1"/>
          </p:cNvPicPr>
          <p:nvPr/>
        </p:nvPicPr>
        <p:blipFill>
          <a:blip r:embed="rId4"/>
          <a:stretch>
            <a:fillRect/>
          </a:stretch>
        </p:blipFill>
        <p:spPr>
          <a:xfrm>
            <a:off x="8071353" y="2532843"/>
            <a:ext cx="3681749" cy="3720369"/>
          </a:xfrm>
          <a:prstGeom prst="rect">
            <a:avLst/>
          </a:prstGeom>
        </p:spPr>
      </p:pic>
    </p:spTree>
    <p:extLst>
      <p:ext uri="{BB962C8B-B14F-4D97-AF65-F5344CB8AC3E}">
        <p14:creationId xmlns:p14="http://schemas.microsoft.com/office/powerpoint/2010/main" val="261303642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37A1A-F9C7-2BD9-69D7-C2AF8BAE9494}"/>
              </a:ext>
            </a:extLst>
          </p:cNvPr>
          <p:cNvSpPr>
            <a:spLocks noGrp="1"/>
          </p:cNvSpPr>
          <p:nvPr>
            <p:ph idx="1"/>
          </p:nvPr>
        </p:nvSpPr>
        <p:spPr>
          <a:xfrm>
            <a:off x="685801" y="717176"/>
            <a:ext cx="10131425" cy="5486400"/>
          </a:xfrm>
        </p:spPr>
        <p:txBody>
          <a:bodyPr/>
          <a:lstStyle/>
          <a:p>
            <a:pPr marL="0" indent="0">
              <a:buNone/>
            </a:pPr>
            <a:r>
              <a:rPr lang="en-US" sz="2000" b="0" i="0" dirty="0">
                <a:effectLst/>
              </a:rPr>
              <a:t>Salesforce is a customer success platform, designed to help businesses sell, service, market, analyze, and connect with </a:t>
            </a:r>
            <a:r>
              <a:rPr lang="en-US" sz="2000" dirty="0"/>
              <a:t>thei</a:t>
            </a:r>
            <a:r>
              <a:rPr lang="en-US" sz="2000" b="0" i="0" dirty="0">
                <a:effectLst/>
              </a:rPr>
              <a:t>r customers.</a:t>
            </a: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IN" dirty="0"/>
          </a:p>
        </p:txBody>
      </p:sp>
      <p:pic>
        <p:nvPicPr>
          <p:cNvPr id="4" name="Picture 3">
            <a:extLst>
              <a:ext uri="{FF2B5EF4-FFF2-40B4-BE49-F238E27FC236}">
                <a16:creationId xmlns:a16="http://schemas.microsoft.com/office/drawing/2014/main" id="{618F2E2C-F82C-97BF-9ABF-11D6E3924A61}"/>
              </a:ext>
            </a:extLst>
          </p:cNvPr>
          <p:cNvPicPr>
            <a:picLocks noChangeAspect="1"/>
          </p:cNvPicPr>
          <p:nvPr/>
        </p:nvPicPr>
        <p:blipFill>
          <a:blip r:embed="rId2"/>
          <a:stretch>
            <a:fillRect/>
          </a:stretch>
        </p:blipFill>
        <p:spPr>
          <a:xfrm>
            <a:off x="685801" y="1487682"/>
            <a:ext cx="10131425" cy="4715893"/>
          </a:xfrm>
          <a:prstGeom prst="rect">
            <a:avLst/>
          </a:prstGeom>
        </p:spPr>
      </p:pic>
    </p:spTree>
    <p:extLst>
      <p:ext uri="{BB962C8B-B14F-4D97-AF65-F5344CB8AC3E}">
        <p14:creationId xmlns:p14="http://schemas.microsoft.com/office/powerpoint/2010/main" val="27987489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725D-365A-82F9-C1B6-A5D2E4539DD7}"/>
              </a:ext>
            </a:extLst>
          </p:cNvPr>
          <p:cNvSpPr>
            <a:spLocks noGrp="1"/>
          </p:cNvSpPr>
          <p:nvPr>
            <p:ph type="title"/>
          </p:nvPr>
        </p:nvSpPr>
        <p:spPr/>
        <p:txBody>
          <a:bodyPr>
            <a:normAutofit/>
          </a:bodyPr>
          <a:lstStyle/>
          <a:p>
            <a:pPr algn="ctr"/>
            <a:r>
              <a:rPr lang="en-IN" sz="5000" dirty="0">
                <a:solidFill>
                  <a:srgbClr val="00B0F0"/>
                </a:solidFill>
              </a:rPr>
              <a:t>Overview of the Project</a:t>
            </a:r>
          </a:p>
        </p:txBody>
      </p:sp>
      <p:graphicFrame>
        <p:nvGraphicFramePr>
          <p:cNvPr id="4" name="Diagram 3">
            <a:extLst>
              <a:ext uri="{FF2B5EF4-FFF2-40B4-BE49-F238E27FC236}">
                <a16:creationId xmlns:a16="http://schemas.microsoft.com/office/drawing/2014/main" id="{E59B8285-5742-2AB6-6A86-708B18B1532E}"/>
              </a:ext>
            </a:extLst>
          </p:cNvPr>
          <p:cNvGraphicFramePr/>
          <p:nvPr>
            <p:extLst>
              <p:ext uri="{D42A27DB-BD31-4B8C-83A1-F6EECF244321}">
                <p14:modId xmlns:p14="http://schemas.microsoft.com/office/powerpoint/2010/main" val="615386382"/>
              </p:ext>
            </p:extLst>
          </p:nvPr>
        </p:nvGraphicFramePr>
        <p:xfrm>
          <a:off x="1840006" y="2065867"/>
          <a:ext cx="8511987" cy="4178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213389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F486-7858-DA0E-AA8E-EE6FD9B51BB9}"/>
              </a:ext>
            </a:extLst>
          </p:cNvPr>
          <p:cNvSpPr>
            <a:spLocks noGrp="1"/>
          </p:cNvSpPr>
          <p:nvPr>
            <p:ph type="title"/>
          </p:nvPr>
        </p:nvSpPr>
        <p:spPr/>
        <p:txBody>
          <a:bodyPr>
            <a:noAutofit/>
          </a:bodyPr>
          <a:lstStyle/>
          <a:p>
            <a:r>
              <a:rPr lang="en-IN" sz="5000" dirty="0">
                <a:solidFill>
                  <a:srgbClr val="00B0F0"/>
                </a:solidFill>
              </a:rPr>
              <a:t>DETAILS of the internship PROJECT</a:t>
            </a:r>
          </a:p>
        </p:txBody>
      </p:sp>
      <p:sp>
        <p:nvSpPr>
          <p:cNvPr id="3" name="Content Placeholder 2">
            <a:extLst>
              <a:ext uri="{FF2B5EF4-FFF2-40B4-BE49-F238E27FC236}">
                <a16:creationId xmlns:a16="http://schemas.microsoft.com/office/drawing/2014/main" id="{F395D4AD-7374-A788-2DE0-1C51A5975723}"/>
              </a:ext>
            </a:extLst>
          </p:cNvPr>
          <p:cNvSpPr>
            <a:spLocks noGrp="1"/>
          </p:cNvSpPr>
          <p:nvPr>
            <p:ph idx="1"/>
          </p:nvPr>
        </p:nvSpPr>
        <p:spPr/>
        <p:txBody>
          <a:bodyPr>
            <a:normAutofit fontScale="92500" lnSpcReduction="20000"/>
          </a:bodyPr>
          <a:lstStyle/>
          <a:p>
            <a:r>
              <a:rPr lang="en-US" sz="2500" b="1" dirty="0">
                <a:solidFill>
                  <a:srgbClr val="FFFF00"/>
                </a:solidFill>
              </a:rPr>
              <a:t>Self-Learning:</a:t>
            </a:r>
            <a:endParaRPr lang="en-US" sz="2000" dirty="0"/>
          </a:p>
          <a:p>
            <a:pPr lvl="1"/>
            <a:r>
              <a:rPr lang="en-US" sz="2250" u="sng" dirty="0">
                <a:solidFill>
                  <a:srgbClr val="92D050"/>
                </a:solidFill>
              </a:rPr>
              <a:t>Relationships: </a:t>
            </a:r>
            <a:r>
              <a:rPr lang="en-IN" sz="2000" dirty="0"/>
              <a:t>Link objects to make connections between them.</a:t>
            </a:r>
            <a:endParaRPr lang="en-US" sz="2000" dirty="0"/>
          </a:p>
          <a:p>
            <a:pPr lvl="1"/>
            <a:r>
              <a:rPr lang="en-US" sz="2250" u="sng" dirty="0">
                <a:solidFill>
                  <a:srgbClr val="92D050"/>
                </a:solidFill>
              </a:rPr>
              <a:t>Process Automation: </a:t>
            </a:r>
            <a:r>
              <a:rPr lang="en-US" sz="2000" dirty="0"/>
              <a:t>Tools that simplify tasks. Automation tools provided by salesforce: Workflow, Process Builder, Flow builder, Approvals.</a:t>
            </a:r>
            <a:endParaRPr lang="en-IN" sz="2000" dirty="0"/>
          </a:p>
          <a:p>
            <a:pPr lvl="1"/>
            <a:r>
              <a:rPr lang="en-IN" sz="2250" u="sng" dirty="0">
                <a:solidFill>
                  <a:srgbClr val="92D050"/>
                </a:solidFill>
              </a:rPr>
              <a:t>Security: </a:t>
            </a:r>
            <a:r>
              <a:rPr lang="en-IN" sz="2000" dirty="0"/>
              <a:t>Deals with sharing settings of data and visibility between users across the organization.</a:t>
            </a:r>
          </a:p>
          <a:p>
            <a:pPr lvl="1"/>
            <a:r>
              <a:rPr lang="en-IN" sz="2250" u="sng" dirty="0">
                <a:solidFill>
                  <a:srgbClr val="92D050"/>
                </a:solidFill>
              </a:rPr>
              <a:t>Apex: </a:t>
            </a:r>
            <a:r>
              <a:rPr lang="en-US" sz="2000" dirty="0"/>
              <a:t>Apex is an object-oriented programming language that allows developers to execute flow and transaction control statements on the Lightning platform server. It ensures deliver of high quality apps.</a:t>
            </a:r>
            <a:endParaRPr lang="en-IN" sz="2000" u="sng" dirty="0"/>
          </a:p>
          <a:p>
            <a:pPr lvl="1"/>
            <a:r>
              <a:rPr lang="en-IN" sz="2250" u="sng" dirty="0">
                <a:solidFill>
                  <a:srgbClr val="92D050"/>
                </a:solidFill>
              </a:rPr>
              <a:t>Integration: </a:t>
            </a:r>
            <a:r>
              <a:rPr lang="en-IN" sz="2000" dirty="0"/>
              <a:t>Creating a connection between a specific Salesforce instance and another database or instance or system. </a:t>
            </a:r>
            <a:endParaRPr lang="en-US" sz="2000" dirty="0"/>
          </a:p>
        </p:txBody>
      </p:sp>
    </p:spTree>
    <p:extLst>
      <p:ext uri="{BB962C8B-B14F-4D97-AF65-F5344CB8AC3E}">
        <p14:creationId xmlns:p14="http://schemas.microsoft.com/office/powerpoint/2010/main" val="238464568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C57F-3227-1706-0EA6-A6E3123CB8AC}"/>
              </a:ext>
            </a:extLst>
          </p:cNvPr>
          <p:cNvSpPr>
            <a:spLocks noGrp="1"/>
          </p:cNvSpPr>
          <p:nvPr>
            <p:ph type="title"/>
          </p:nvPr>
        </p:nvSpPr>
        <p:spPr>
          <a:xfrm>
            <a:off x="685801" y="609600"/>
            <a:ext cx="10131425" cy="1048871"/>
          </a:xfrm>
        </p:spPr>
        <p:txBody>
          <a:bodyPr/>
          <a:lstStyle/>
          <a:p>
            <a:r>
              <a:rPr lang="en-IN" sz="4400" dirty="0">
                <a:solidFill>
                  <a:srgbClr val="FFFF00"/>
                </a:solidFill>
              </a:rPr>
              <a:t>Apex Specialist </a:t>
            </a:r>
            <a:endParaRPr lang="en-IN" dirty="0"/>
          </a:p>
        </p:txBody>
      </p:sp>
      <p:sp>
        <p:nvSpPr>
          <p:cNvPr id="4" name="Content Placeholder 3">
            <a:extLst>
              <a:ext uri="{FF2B5EF4-FFF2-40B4-BE49-F238E27FC236}">
                <a16:creationId xmlns:a16="http://schemas.microsoft.com/office/drawing/2014/main" id="{B58821F4-6380-84ED-7363-70E60C204C1E}"/>
              </a:ext>
            </a:extLst>
          </p:cNvPr>
          <p:cNvSpPr>
            <a:spLocks noGrp="1"/>
          </p:cNvSpPr>
          <p:nvPr>
            <p:ph idx="1"/>
          </p:nvPr>
        </p:nvSpPr>
        <p:spPr>
          <a:xfrm>
            <a:off x="685801" y="1748119"/>
            <a:ext cx="10131425" cy="4043082"/>
          </a:xfrm>
        </p:spPr>
        <p:txBody>
          <a:bodyPr/>
          <a:lstStyle/>
          <a:p>
            <a:r>
              <a:rPr lang="en-US" dirty="0"/>
              <a:t>Recreation vehicle rental company</a:t>
            </a:r>
          </a:p>
          <a:p>
            <a:r>
              <a:rPr lang="en-US" dirty="0">
                <a:latin typeface="Salesforce Sans"/>
              </a:rPr>
              <a:t>S</a:t>
            </a:r>
            <a:r>
              <a:rPr lang="en-US" b="0" i="0" dirty="0">
                <a:effectLst/>
                <a:latin typeface="Salesforce Sans"/>
              </a:rPr>
              <a:t>ervice requests for broken or malfunctioning equipment and routine maintenance requests for vehicles</a:t>
            </a:r>
          </a:p>
          <a:p>
            <a:r>
              <a:rPr lang="en-US" dirty="0">
                <a:latin typeface="Salesforce Sans"/>
              </a:rPr>
              <a:t>I</a:t>
            </a:r>
            <a:r>
              <a:rPr lang="en-US" b="0" i="0" dirty="0">
                <a:effectLst/>
                <a:latin typeface="Salesforce Sans"/>
              </a:rPr>
              <a:t>ntegrate Salesforce with the company’s back-office system</a:t>
            </a:r>
          </a:p>
          <a:p>
            <a:r>
              <a:rPr lang="en-US" b="0" i="0" dirty="0">
                <a:effectLst/>
                <a:latin typeface="Salesforce Sans"/>
              </a:rPr>
              <a:t>Synchronization – to ensure the company’s headquarters (HQ) knows how much equipment is available when making a maintenance request, and alerts them when they need to order more equipment.</a:t>
            </a:r>
          </a:p>
          <a:p>
            <a:endParaRPr lang="en-US" dirty="0">
              <a:latin typeface="Salesforce Sans"/>
            </a:endParaRPr>
          </a:p>
          <a:p>
            <a:endParaRPr lang="en-US" dirty="0">
              <a:latin typeface="Salesforce Sans"/>
            </a:endParaRPr>
          </a:p>
          <a:p>
            <a:endParaRPr lang="en-IN" dirty="0"/>
          </a:p>
        </p:txBody>
      </p:sp>
      <p:pic>
        <p:nvPicPr>
          <p:cNvPr id="5" name="Picture 4">
            <a:extLst>
              <a:ext uri="{FF2B5EF4-FFF2-40B4-BE49-F238E27FC236}">
                <a16:creationId xmlns:a16="http://schemas.microsoft.com/office/drawing/2014/main" id="{5F27D9D7-E79F-9449-C2DE-695411DF3C92}"/>
              </a:ext>
            </a:extLst>
          </p:cNvPr>
          <p:cNvPicPr>
            <a:picLocks noChangeAspect="1"/>
          </p:cNvPicPr>
          <p:nvPr/>
        </p:nvPicPr>
        <p:blipFill>
          <a:blip r:embed="rId2"/>
          <a:stretch>
            <a:fillRect/>
          </a:stretch>
        </p:blipFill>
        <p:spPr>
          <a:xfrm>
            <a:off x="2341267" y="4289931"/>
            <a:ext cx="6820491" cy="1501270"/>
          </a:xfrm>
          <a:prstGeom prst="rect">
            <a:avLst/>
          </a:prstGeom>
        </p:spPr>
      </p:pic>
    </p:spTree>
    <p:extLst>
      <p:ext uri="{BB962C8B-B14F-4D97-AF65-F5344CB8AC3E}">
        <p14:creationId xmlns:p14="http://schemas.microsoft.com/office/powerpoint/2010/main" val="389411566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A78B29-726A-E235-791F-DC37874745F0}"/>
              </a:ext>
            </a:extLst>
          </p:cNvPr>
          <p:cNvPicPr>
            <a:picLocks noChangeAspect="1"/>
          </p:cNvPicPr>
          <p:nvPr/>
        </p:nvPicPr>
        <p:blipFill>
          <a:blip r:embed="rId2"/>
          <a:stretch>
            <a:fillRect/>
          </a:stretch>
        </p:blipFill>
        <p:spPr>
          <a:xfrm>
            <a:off x="128938" y="684773"/>
            <a:ext cx="11934124" cy="5488454"/>
          </a:xfrm>
          <a:prstGeom prst="rect">
            <a:avLst/>
          </a:prstGeom>
        </p:spPr>
      </p:pic>
    </p:spTree>
    <p:extLst>
      <p:ext uri="{BB962C8B-B14F-4D97-AF65-F5344CB8AC3E}">
        <p14:creationId xmlns:p14="http://schemas.microsoft.com/office/powerpoint/2010/main" val="304991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38FFDA-A53F-D6B4-3243-CB3D6E2CB779}"/>
              </a:ext>
            </a:extLst>
          </p:cNvPr>
          <p:cNvSpPr>
            <a:spLocks noGrp="1"/>
          </p:cNvSpPr>
          <p:nvPr>
            <p:ph type="title"/>
          </p:nvPr>
        </p:nvSpPr>
        <p:spPr/>
        <p:txBody>
          <a:bodyPr>
            <a:normAutofit/>
          </a:bodyPr>
          <a:lstStyle/>
          <a:p>
            <a:r>
              <a:rPr lang="en-IN" sz="4400" dirty="0">
                <a:solidFill>
                  <a:srgbClr val="FFFF00"/>
                </a:solidFill>
              </a:rPr>
              <a:t>Process Automation Specialist: </a:t>
            </a:r>
            <a:endParaRPr lang="en-IN" dirty="0"/>
          </a:p>
        </p:txBody>
      </p:sp>
      <p:sp>
        <p:nvSpPr>
          <p:cNvPr id="10" name="Content Placeholder 9">
            <a:extLst>
              <a:ext uri="{FF2B5EF4-FFF2-40B4-BE49-F238E27FC236}">
                <a16:creationId xmlns:a16="http://schemas.microsoft.com/office/drawing/2014/main" id="{D1B7205E-54B1-2979-6572-B40D9037EB16}"/>
              </a:ext>
            </a:extLst>
          </p:cNvPr>
          <p:cNvSpPr>
            <a:spLocks noGrp="1"/>
          </p:cNvSpPr>
          <p:nvPr>
            <p:ph idx="1"/>
          </p:nvPr>
        </p:nvSpPr>
        <p:spPr/>
        <p:txBody>
          <a:bodyPr/>
          <a:lstStyle/>
          <a:p>
            <a:r>
              <a:rPr lang="en-US" b="0" i="0" dirty="0">
                <a:effectLst/>
                <a:latin typeface="Salesforce Sans"/>
              </a:rPr>
              <a:t>Representatives request deal approvals by emailing a manager. Managers evaluate leads one by one before assigning them to the right team. The list of inefficient, error-prone business processes goes on and on. Meanwhile, the company is missing out on opportunities because the sales team spends too much time keeping records and not enough time closing deals. </a:t>
            </a:r>
            <a:r>
              <a:rPr lang="en-US" dirty="0">
                <a:latin typeface="Salesforce Sans"/>
              </a:rPr>
              <a:t>So,</a:t>
            </a:r>
            <a:r>
              <a:rPr lang="en-US" b="0" i="0" dirty="0">
                <a:effectLst/>
                <a:latin typeface="Salesforce Sans"/>
              </a:rPr>
              <a:t> the company needs to get automated.</a:t>
            </a:r>
          </a:p>
          <a:p>
            <a:endParaRPr lang="en-US" dirty="0">
              <a:latin typeface="Salesforce Sans"/>
            </a:endParaRPr>
          </a:p>
          <a:p>
            <a:endParaRPr lang="en-US" dirty="0">
              <a:latin typeface="Salesforce Sans"/>
            </a:endParaRPr>
          </a:p>
          <a:p>
            <a:endParaRPr lang="en-US" dirty="0">
              <a:latin typeface="Salesforce Sans"/>
            </a:endParaRPr>
          </a:p>
          <a:p>
            <a:endParaRPr lang="en-IN" dirty="0"/>
          </a:p>
        </p:txBody>
      </p:sp>
      <p:pic>
        <p:nvPicPr>
          <p:cNvPr id="12" name="Content Placeholder 2">
            <a:extLst>
              <a:ext uri="{FF2B5EF4-FFF2-40B4-BE49-F238E27FC236}">
                <a16:creationId xmlns:a16="http://schemas.microsoft.com/office/drawing/2014/main" id="{58F77341-3776-0026-6F28-BD5A97CCDD70}"/>
              </a:ext>
            </a:extLst>
          </p:cNvPr>
          <p:cNvPicPr>
            <a:picLocks noChangeAspect="1"/>
          </p:cNvPicPr>
          <p:nvPr/>
        </p:nvPicPr>
        <p:blipFill>
          <a:blip r:embed="rId2"/>
          <a:stretch>
            <a:fillRect/>
          </a:stretch>
        </p:blipFill>
        <p:spPr>
          <a:xfrm>
            <a:off x="2769581" y="3966633"/>
            <a:ext cx="6652837" cy="1714649"/>
          </a:xfrm>
          <a:prstGeom prst="rect">
            <a:avLst/>
          </a:prstGeom>
        </p:spPr>
      </p:pic>
    </p:spTree>
    <p:extLst>
      <p:ext uri="{BB962C8B-B14F-4D97-AF65-F5344CB8AC3E}">
        <p14:creationId xmlns:p14="http://schemas.microsoft.com/office/powerpoint/2010/main" val="240750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6DF93-F71F-1571-8C0F-1FFD128B584C}"/>
              </a:ext>
            </a:extLst>
          </p:cNvPr>
          <p:cNvSpPr>
            <a:spLocks noGrp="1"/>
          </p:cNvSpPr>
          <p:nvPr>
            <p:ph idx="1"/>
          </p:nvPr>
        </p:nvSpPr>
        <p:spPr>
          <a:xfrm>
            <a:off x="685801" y="645459"/>
            <a:ext cx="10131425" cy="5145741"/>
          </a:xfrm>
        </p:spPr>
        <p:txBody>
          <a:bodyPr>
            <a:normAutofit/>
          </a:bodyPr>
          <a:lstStyle/>
          <a:p>
            <a:r>
              <a:rPr lang="en-US" dirty="0">
                <a:effectLst/>
              </a:rPr>
              <a:t>RB Robotics uses the following standard objects to store all deal-related data.</a:t>
            </a:r>
          </a:p>
          <a:p>
            <a:pPr lvl="1">
              <a:buFont typeface="Arial" panose="020B0604020202020204" pitchFamily="34" charset="0"/>
              <a:buChar char="•"/>
            </a:pPr>
            <a:r>
              <a:rPr lang="en-US" b="1" dirty="0">
                <a:effectLst/>
              </a:rPr>
              <a:t>Account</a:t>
            </a:r>
            <a:r>
              <a:rPr lang="en-US" dirty="0">
                <a:effectLst/>
              </a:rPr>
              <a:t> - Businesses that purchase from RB Robotics (Customer - Direct and Customer - Channel) and businesses that might purchase in the future (Prospect)</a:t>
            </a:r>
          </a:p>
          <a:p>
            <a:pPr lvl="1">
              <a:buFont typeface="Arial" panose="020B0604020202020204" pitchFamily="34" charset="0"/>
              <a:buChar char="•"/>
            </a:pPr>
            <a:r>
              <a:rPr lang="en-US" b="1" dirty="0">
                <a:effectLst/>
              </a:rPr>
              <a:t>Contact</a:t>
            </a:r>
            <a:r>
              <a:rPr lang="en-US" dirty="0">
                <a:effectLst/>
              </a:rPr>
              <a:t> - Prospective and existing customers of RB Robotics</a:t>
            </a:r>
          </a:p>
          <a:p>
            <a:pPr lvl="1">
              <a:buFont typeface="Arial" panose="020B0604020202020204" pitchFamily="34" charset="0"/>
              <a:buChar char="•"/>
            </a:pPr>
            <a:r>
              <a:rPr lang="en-US" b="1" dirty="0">
                <a:effectLst/>
              </a:rPr>
              <a:t>Opportunity</a:t>
            </a:r>
            <a:r>
              <a:rPr lang="en-US" dirty="0">
                <a:effectLst/>
              </a:rPr>
              <a:t> - Potential sale of </a:t>
            </a:r>
            <a:r>
              <a:rPr lang="en-US" dirty="0" err="1">
                <a:effectLst/>
              </a:rPr>
              <a:t>Rainbowbots</a:t>
            </a:r>
            <a:r>
              <a:rPr lang="en-US" dirty="0">
                <a:effectLst/>
              </a:rPr>
              <a:t> or RB Robotics assembly systems</a:t>
            </a:r>
          </a:p>
          <a:p>
            <a:r>
              <a:rPr lang="en-US" b="1" dirty="0">
                <a:effectLst/>
              </a:rPr>
              <a:t>Custom Objects:</a:t>
            </a:r>
          </a:p>
          <a:p>
            <a:pPr lvl="1"/>
            <a:r>
              <a:rPr lang="en-US" dirty="0">
                <a:effectLst/>
              </a:rPr>
              <a:t>Robot Setup—Information about RB Robotics robot setup. Each robot setup record has a Master-Detail relationship to an opportunity.</a:t>
            </a:r>
          </a:p>
          <a:p>
            <a:pPr lvl="2">
              <a:buFont typeface="Arial" panose="020B0604020202020204" pitchFamily="34" charset="0"/>
              <a:buChar char="•"/>
            </a:pPr>
            <a:r>
              <a:rPr lang="en-US" dirty="0">
                <a:effectLst/>
              </a:rPr>
              <a:t>Fields</a:t>
            </a:r>
          </a:p>
          <a:p>
            <a:pPr marL="1143000" lvl="2" indent="-228600">
              <a:buFont typeface="Arial" panose="020B0604020202020204" pitchFamily="34" charset="0"/>
              <a:buChar char="•"/>
            </a:pPr>
            <a:r>
              <a:rPr lang="en-US" dirty="0">
                <a:effectLst/>
              </a:rPr>
              <a:t>Name</a:t>
            </a:r>
          </a:p>
          <a:p>
            <a:pPr marL="1143000" lvl="2" indent="-228600">
              <a:buFont typeface="Arial" panose="020B0604020202020204" pitchFamily="34" charset="0"/>
              <a:buChar char="•"/>
            </a:pPr>
            <a:r>
              <a:rPr lang="en-US" dirty="0">
                <a:effectLst/>
              </a:rPr>
              <a:t>Date</a:t>
            </a:r>
          </a:p>
          <a:p>
            <a:pPr marL="1143000" lvl="2" indent="-228600">
              <a:buFont typeface="Arial" panose="020B0604020202020204" pitchFamily="34" charset="0"/>
              <a:buChar char="•"/>
            </a:pPr>
            <a:r>
              <a:rPr lang="en-US" dirty="0">
                <a:effectLst/>
              </a:rPr>
              <a:t>Notes</a:t>
            </a:r>
          </a:p>
          <a:p>
            <a:pPr marL="1143000" lvl="2" indent="-228600">
              <a:buFont typeface="Arial" panose="020B0604020202020204" pitchFamily="34" charset="0"/>
              <a:buChar char="•"/>
            </a:pPr>
            <a:r>
              <a:rPr lang="en-US" dirty="0">
                <a:effectLst/>
              </a:rPr>
              <a:t>Day of the Week</a:t>
            </a:r>
          </a:p>
        </p:txBody>
      </p:sp>
    </p:spTree>
    <p:extLst>
      <p:ext uri="{BB962C8B-B14F-4D97-AF65-F5344CB8AC3E}">
        <p14:creationId xmlns:p14="http://schemas.microsoft.com/office/powerpoint/2010/main" val="1748652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1603</TotalTime>
  <Words>399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Rounded MT Bold</vt:lpstr>
      <vt:lpstr>Calibri</vt:lpstr>
      <vt:lpstr>Calibri Light</vt:lpstr>
      <vt:lpstr>Montserrat</vt:lpstr>
      <vt:lpstr>Salesforce Sans</vt:lpstr>
      <vt:lpstr>Celestial</vt:lpstr>
      <vt:lpstr>SUMMER INTERNSHIP</vt:lpstr>
      <vt:lpstr>INTRODUCTION</vt:lpstr>
      <vt:lpstr>PowerPoint Presentation</vt:lpstr>
      <vt:lpstr>Overview of the Project</vt:lpstr>
      <vt:lpstr>DETAILS of the internship PROJECT</vt:lpstr>
      <vt:lpstr>Apex Specialist </vt:lpstr>
      <vt:lpstr>PowerPoint Presentation</vt:lpstr>
      <vt:lpstr>Process Automation Specialist: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prameela nannapaneni</dc:creator>
  <cp:lastModifiedBy>prameela nannapaneni</cp:lastModifiedBy>
  <cp:revision>20</cp:revision>
  <dcterms:created xsi:type="dcterms:W3CDTF">2022-09-04T15:08:30Z</dcterms:created>
  <dcterms:modified xsi:type="dcterms:W3CDTF">2022-09-15T17:25:45Z</dcterms:modified>
</cp:coreProperties>
</file>