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2" r:id="rId8"/>
    <p:sldId id="263" r:id="rId9"/>
    <p:sldId id="264" r:id="rId10"/>
    <p:sldId id="287" r:id="rId11"/>
    <p:sldId id="290" r:id="rId12"/>
    <p:sldId id="279"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12/7/2022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582955" y="737118"/>
            <a:ext cx="7988109" cy="1558213"/>
          </a:xfrm>
        </p:spPr>
        <p:txBody>
          <a:bodyPr>
            <a:normAutofit/>
          </a:bodyPr>
          <a:lstStyle/>
          <a:p>
            <a:r>
              <a:rPr lang="en-US" sz="4800" dirty="0"/>
              <a:t>SUBJECT ALLOCATION OF 	FACULTY MEMBERS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284377"/>
            <a:ext cx="5486400" cy="3321696"/>
          </a:xfrm>
        </p:spPr>
        <p:txBody>
          <a:bodyPr/>
          <a:lstStyle/>
          <a:p>
            <a:r>
              <a:rPr lang="en-US" dirty="0"/>
              <a:t>		Group -  6:</a:t>
            </a:r>
          </a:p>
          <a:p>
            <a:r>
              <a:rPr lang="en-US" dirty="0"/>
              <a:t>		AP20110010074 – Kavyasri</a:t>
            </a:r>
          </a:p>
          <a:p>
            <a:r>
              <a:rPr lang="en-US" dirty="0"/>
              <a:t>		AP20110010081 – </a:t>
            </a:r>
            <a:r>
              <a:rPr lang="en-US" dirty="0" err="1"/>
              <a:t>Hima</a:t>
            </a:r>
            <a:r>
              <a:rPr lang="en-US" dirty="0"/>
              <a:t> Sri</a:t>
            </a:r>
          </a:p>
          <a:p>
            <a:r>
              <a:rPr lang="en-US" dirty="0"/>
              <a:t>		AP20110010112 – Sai Manoj</a:t>
            </a:r>
          </a:p>
          <a:p>
            <a:r>
              <a:rPr lang="en-US" dirty="0"/>
              <a:t>		AP20110010120 – </a:t>
            </a:r>
            <a:r>
              <a:rPr lang="en-US" dirty="0" err="1"/>
              <a:t>Prameela</a:t>
            </a:r>
            <a:endParaRPr lang="en-US" dirty="0"/>
          </a:p>
          <a:p>
            <a:r>
              <a:rPr lang="en-US" dirty="0"/>
              <a:t>		AP20110010122 – Rakesh</a:t>
            </a:r>
          </a:p>
          <a:p>
            <a:endParaRPr lang="en-US" dirty="0"/>
          </a:p>
          <a:p>
            <a:r>
              <a:rPr lang="en-US" dirty="0"/>
              <a:t>      Under the guidance of  Dr. Tapas Kumar Mishra</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Thank you</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309201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587829"/>
            <a:ext cx="6343650" cy="1636575"/>
          </a:xfrm>
        </p:spPr>
        <p:txBody>
          <a:bodyPr>
            <a:normAutofit/>
          </a:bodyPr>
          <a:lstStyle/>
          <a:p>
            <a:r>
              <a:rPr lang="en-ZA" sz="2800" dirty="0"/>
              <a:t>Contents: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1408923"/>
            <a:ext cx="6400800" cy="4749282"/>
          </a:xfrm>
        </p:spPr>
        <p:txBody>
          <a:bodyPr>
            <a:normAutofit/>
          </a:bodyPr>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Objective</a:t>
            </a:r>
          </a:p>
          <a:p>
            <a:endParaRPr lang="en-US" dirty="0"/>
          </a:p>
          <a:p>
            <a:pPr marL="285750" indent="-285750">
              <a:buFont typeface="Wingdings" panose="05000000000000000000" pitchFamily="2" charset="2"/>
              <a:buChar char="q"/>
            </a:pPr>
            <a:r>
              <a:rPr lang="en-US" dirty="0"/>
              <a:t>Constraint Satisfaction Problem</a:t>
            </a:r>
          </a:p>
          <a:p>
            <a:endParaRPr lang="en-US" dirty="0"/>
          </a:p>
          <a:p>
            <a:pPr marL="285750" indent="-285750">
              <a:buFont typeface="Wingdings" panose="05000000000000000000" pitchFamily="2" charset="2"/>
              <a:buChar char="q"/>
            </a:pPr>
            <a:r>
              <a:rPr lang="en-US" dirty="0"/>
              <a:t>Constraints</a:t>
            </a:r>
          </a:p>
          <a:p>
            <a:endParaRPr lang="en-US" dirty="0"/>
          </a:p>
          <a:p>
            <a:pPr marL="285750" indent="-285750">
              <a:buFont typeface="Wingdings" panose="05000000000000000000" pitchFamily="2" charset="2"/>
              <a:buChar char="q"/>
            </a:pPr>
            <a:r>
              <a:rPr lang="en-US" dirty="0"/>
              <a:t>Project model</a:t>
            </a:r>
          </a:p>
          <a:p>
            <a:endParaRPr lang="en-US" dirty="0"/>
          </a:p>
          <a:p>
            <a:pPr marL="285750" indent="-285750">
              <a:buFont typeface="Wingdings" panose="05000000000000000000" pitchFamily="2" charset="2"/>
              <a:buChar char="q"/>
            </a:pPr>
            <a:r>
              <a:rPr lang="en-US" dirty="0"/>
              <a:t>Input and output models</a:t>
            </a:r>
          </a:p>
          <a:p>
            <a:endParaRPr lang="en-US" dirty="0"/>
          </a:p>
          <a:p>
            <a:pPr marL="285750" indent="-285750">
              <a:buFont typeface="Wingdings" panose="05000000000000000000" pitchFamily="2" charset="2"/>
              <a:buChar char="q"/>
            </a:pPr>
            <a:r>
              <a:rPr lang="en-US" dirty="0"/>
              <a:t>Conclusion</a:t>
            </a:r>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1000"/>
                                        <p:tgtEl>
                                          <p:spTgt spid="3">
                                            <p:txEl>
                                              <p:pRg st="12" end="12"/>
                                            </p:txEl>
                                          </p:spTgt>
                                        </p:tgtEl>
                                      </p:cBhvr>
                                    </p:animEffect>
                                    <p:anim calcmode="lin" valueType="num">
                                      <p:cBhvr>
                                        <p:cTn id="4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308595" y="287946"/>
            <a:ext cx="6969005" cy="73152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308596" y="1307137"/>
            <a:ext cx="3200400" cy="365760"/>
          </a:xfrm>
        </p:spPr>
        <p:txBody>
          <a:bodyPr/>
          <a:lstStyle/>
          <a:p>
            <a:r>
              <a:rPr lang="en-US" dirty="0"/>
              <a:t>STATEMENT:</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308595" y="1806514"/>
            <a:ext cx="7074752" cy="2052400"/>
          </a:xfrm>
        </p:spPr>
        <p:txBody>
          <a:bodyPr>
            <a:noAutofit/>
          </a:bodyPr>
          <a:lstStyle/>
          <a:p>
            <a:r>
              <a:rPr lang="en-IN" sz="1600" dirty="0">
                <a:ea typeface="Calibri" panose="020F0502020204030204" pitchFamily="34" charset="0"/>
                <a:cs typeface="Times New Roman" panose="02020603050405020304" pitchFamily="18" charset="0"/>
              </a:rPr>
              <a:t>In any educational institute, the timetable committee has to assign subjects to faculty before starting the new academic year </a:t>
            </a:r>
            <a:r>
              <a:rPr lang="en-IN" sz="1600" dirty="0">
                <a:effectLst/>
                <a:latin typeface="Book Antiqua" panose="02040602050305030304" pitchFamily="18" charset="0"/>
                <a:ea typeface="Calibri" panose="020F0502020204030204" pitchFamily="34" charset="0"/>
                <a:cs typeface="Times New Roman" panose="02020603050405020304" pitchFamily="18" charset="0"/>
              </a:rPr>
              <a:t>. </a:t>
            </a:r>
            <a:r>
              <a:rPr lang="en-IN" sz="1600" dirty="0">
                <a:effectLst/>
                <a:ea typeface="Calibri" panose="020F0502020204030204" pitchFamily="34" charset="0"/>
                <a:cs typeface="Times New Roman" panose="02020603050405020304" pitchFamily="18" charset="0"/>
              </a:rPr>
              <a:t>In this process the subject allocation committee has to take many points into consideration such as interests of faculty in a subject, capability of the faculty to take newly introduced challenging subject, availability of faculty, and some other points. The subject allocation committee has to do tiresome, complex manual work which takes a lot of time to analyse before assigning any subject to any faculty.   </a:t>
            </a:r>
          </a:p>
          <a:p>
            <a:endParaRPr lang="en-IN" dirty="0">
              <a:effectLst/>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434840" y="3997073"/>
            <a:ext cx="3200400" cy="336479"/>
          </a:xfrm>
        </p:spPr>
        <p:txBody>
          <a:bodyPr/>
          <a:lstStyle/>
          <a:p>
            <a:r>
              <a:rPr lang="en-US" dirty="0"/>
              <a:t>objective :</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434840" y="4544008"/>
            <a:ext cx="6842760" cy="1120898"/>
          </a:xfrm>
        </p:spPr>
        <p:txBody>
          <a:bodyPr>
            <a:noAutofit/>
          </a:bodyPr>
          <a:lstStyle/>
          <a:p>
            <a:r>
              <a:rPr lang="en-IN" sz="1600" dirty="0">
                <a:ea typeface="Calibri" panose="020F0502020204030204" pitchFamily="34" charset="0"/>
                <a:cs typeface="Times New Roman" panose="02020603050405020304" pitchFamily="18" charset="0"/>
              </a:rPr>
              <a:t>A</a:t>
            </a:r>
            <a:r>
              <a:rPr lang="en-IN" sz="1600" dirty="0">
                <a:effectLst/>
                <a:ea typeface="Calibri" panose="020F0502020204030204" pitchFamily="34" charset="0"/>
                <a:cs typeface="Times New Roman" panose="02020603050405020304" pitchFamily="18" charset="0"/>
              </a:rPr>
              <a:t>llocating faculty with a set of subjects to different sections based on their preferences/interests, availability etc. by using constraint satisfaction problem. </a:t>
            </a:r>
            <a:endParaRPr lang="en-US" sz="1600"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ctrTitle"/>
          </p:nvPr>
        </p:nvSpPr>
        <p:spPr>
          <a:xfrm>
            <a:off x="1987420" y="223935"/>
            <a:ext cx="9583644" cy="774441"/>
          </a:xfrm>
        </p:spPr>
        <p:txBody>
          <a:bodyPr>
            <a:normAutofit/>
          </a:bodyPr>
          <a:lstStyle/>
          <a:p>
            <a:r>
              <a:rPr lang="en-US" sz="3600" dirty="0"/>
              <a:t>Constraint satisfaction problem</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subTitle" idx="1"/>
          </p:nvPr>
        </p:nvSpPr>
        <p:spPr>
          <a:xfrm>
            <a:off x="5421086" y="1399591"/>
            <a:ext cx="6146073" cy="4469364"/>
          </a:xfrm>
        </p:spPr>
        <p:txBody>
          <a:bodyPr vert="horz" lIns="91440" tIns="45720" rIns="91440" bIns="45720" rtlCol="0" anchor="t">
            <a:noAutofit/>
          </a:bodyPr>
          <a:lstStyle/>
          <a:p>
            <a:pPr marL="285750" lvl="0" indent="-285750">
              <a:lnSpc>
                <a:spcPct val="107000"/>
              </a:lnSpc>
              <a:buFont typeface="Wingdings" panose="05000000000000000000" pitchFamily="2" charset="2"/>
              <a:buChar char="§"/>
            </a:pPr>
            <a:r>
              <a:rPr lang="en-IN" sz="1600" dirty="0">
                <a:effectLst/>
                <a:ea typeface="Calibri" panose="020F0502020204030204" pitchFamily="34" charset="0"/>
                <a:cs typeface="Times New Roman" panose="02020603050405020304" pitchFamily="18" charset="0"/>
              </a:rPr>
              <a:t>Constraint satisfaction is a technique where a problem is solved when its value satisfies certain constraints or rules of the problem.</a:t>
            </a:r>
          </a:p>
          <a:p>
            <a:pPr lvl="0">
              <a:lnSpc>
                <a:spcPct val="107000"/>
              </a:lnSpc>
            </a:pPr>
            <a:endParaRPr lang="en-IN" sz="1600" dirty="0">
              <a:effectLst/>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
            </a:pPr>
            <a:r>
              <a:rPr lang="en-IN" sz="1600" dirty="0">
                <a:effectLst/>
                <a:ea typeface="Calibri" panose="020F0502020204030204" pitchFamily="34" charset="0"/>
                <a:cs typeface="Times New Roman" panose="02020603050405020304" pitchFamily="18" charset="0"/>
              </a:rPr>
              <a:t> Here in CSP we represent each problem with a set of          components namely V, D, and C. where,</a:t>
            </a:r>
          </a:p>
          <a:p>
            <a:pPr marL="457200">
              <a:lnSpc>
                <a:spcPct val="107000"/>
              </a:lnSpc>
            </a:pPr>
            <a:r>
              <a:rPr lang="en-IN" sz="1600" dirty="0">
                <a:effectLst/>
                <a:ea typeface="Calibri" panose="020F0502020204030204" pitchFamily="34" charset="0"/>
                <a:cs typeface="Times New Roman" panose="02020603050405020304" pitchFamily="18" charset="0"/>
              </a:rPr>
              <a:t>V: It is a set of variables.</a:t>
            </a:r>
          </a:p>
          <a:p>
            <a:pPr marL="457200">
              <a:lnSpc>
                <a:spcPct val="107000"/>
              </a:lnSpc>
            </a:pPr>
            <a:r>
              <a:rPr lang="en-IN" sz="1600" dirty="0">
                <a:effectLst/>
                <a:ea typeface="Calibri" panose="020F0502020204030204" pitchFamily="34" charset="0"/>
                <a:cs typeface="Times New Roman" panose="02020603050405020304" pitchFamily="18" charset="0"/>
              </a:rPr>
              <a:t>D: It is a set of domains.</a:t>
            </a:r>
          </a:p>
          <a:p>
            <a:pPr marL="457200">
              <a:lnSpc>
                <a:spcPct val="107000"/>
              </a:lnSpc>
              <a:spcAft>
                <a:spcPts val="800"/>
              </a:spcAft>
            </a:pPr>
            <a:r>
              <a:rPr lang="en-IN" sz="1600" dirty="0">
                <a:effectLst/>
                <a:ea typeface="Calibri" panose="020F0502020204030204" pitchFamily="34" charset="0"/>
                <a:cs typeface="Times New Roman" panose="02020603050405020304" pitchFamily="18" charset="0"/>
              </a:rPr>
              <a:t>C: It is a set of constraints.</a:t>
            </a:r>
          </a:p>
          <a:p>
            <a:pPr marL="457200">
              <a:lnSpc>
                <a:spcPct val="107000"/>
              </a:lnSpc>
              <a:spcAft>
                <a:spcPts val="800"/>
              </a:spcAft>
            </a:pPr>
            <a:endParaRPr lang="en-IN" sz="1600"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ea typeface="Calibri" panose="020F0502020204030204" pitchFamily="34" charset="0"/>
                <a:cs typeface="Times New Roman" panose="02020603050405020304" pitchFamily="18" charset="0"/>
              </a:rPr>
              <a:t>The constraint value is a pair of (scope, </a:t>
            </a:r>
            <a:r>
              <a:rPr lang="en-IN" sz="1600" dirty="0" err="1">
                <a:effectLst/>
                <a:ea typeface="Calibri" panose="020F0502020204030204" pitchFamily="34" charset="0"/>
                <a:cs typeface="Times New Roman" panose="02020603050405020304" pitchFamily="18" charset="0"/>
              </a:rPr>
              <a:t>rel</a:t>
            </a:r>
            <a:r>
              <a:rPr lang="en-IN" sz="1600" dirty="0">
                <a:effectLst/>
                <a:ea typeface="Calibri" panose="020F0502020204030204" pitchFamily="34" charset="0"/>
                <a:cs typeface="Times New Roman" panose="02020603050405020304" pitchFamily="18" charset="0"/>
              </a:rPr>
              <a:t>). Where scope is a tuple of variables which participate in constraint and </a:t>
            </a:r>
            <a:r>
              <a:rPr lang="en-IN" sz="1600" dirty="0" err="1">
                <a:effectLst/>
                <a:ea typeface="Calibri" panose="020F0502020204030204" pitchFamily="34" charset="0"/>
                <a:cs typeface="Times New Roman" panose="02020603050405020304" pitchFamily="18" charset="0"/>
              </a:rPr>
              <a:t>rel</a:t>
            </a:r>
            <a:r>
              <a:rPr lang="en-IN" sz="1600" dirty="0">
                <a:effectLst/>
                <a:ea typeface="Calibri" panose="020F0502020204030204" pitchFamily="34" charset="0"/>
                <a:cs typeface="Times New Roman" panose="02020603050405020304" pitchFamily="18" charset="0"/>
              </a:rPr>
              <a:t> is relation which includes a list of values which the variables can take to satisfy the constraints.</a:t>
            </a:r>
          </a:p>
          <a:p>
            <a:pPr marL="457200">
              <a:lnSpc>
                <a:spcPct val="107000"/>
              </a:lnSpc>
              <a:spcAft>
                <a:spcPts val="800"/>
              </a:spcAft>
            </a:pPr>
            <a:endParaRPr lang="en-IN" dirty="0">
              <a:effectLst/>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425476"/>
            <a:ext cx="6800850" cy="699236"/>
          </a:xfrm>
        </p:spPr>
        <p:txBody>
          <a:bodyPr/>
          <a:lstStyle/>
          <a:p>
            <a:r>
              <a:rPr lang="en-US" dirty="0"/>
              <a:t>Components in </a:t>
            </a:r>
            <a:r>
              <a:rPr lang="en-US" dirty="0" err="1"/>
              <a:t>csp</a:t>
            </a:r>
            <a:endParaRPr lang="en-US" dirty="0"/>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1007706" y="1251607"/>
            <a:ext cx="3200400" cy="440032"/>
          </a:xfrm>
        </p:spPr>
        <p:txBody>
          <a:bodyPr/>
          <a:lstStyle/>
          <a:p>
            <a:r>
              <a:rPr lang="en-US" dirty="0"/>
              <a:t>variables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1623528"/>
            <a:ext cx="3200400" cy="699236"/>
          </a:xfrm>
        </p:spPr>
        <p:txBody>
          <a:bodyPr vert="horz" lIns="91440" tIns="45720" rIns="91440" bIns="45720" rtlCol="0" anchor="t">
            <a:normAutofit/>
          </a:bodyPr>
          <a:lstStyle/>
          <a:p>
            <a:r>
              <a:rPr lang="en-ZA" sz="1600" dirty="0"/>
              <a:t>In our project variables are set of faculties and set of sections</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063240"/>
            <a:ext cx="3200400" cy="365760"/>
          </a:xfrm>
        </p:spPr>
        <p:txBody>
          <a:bodyPr/>
          <a:lstStyle/>
          <a:p>
            <a:r>
              <a:rPr lang="en-US" dirty="0"/>
              <a:t>constraints</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1007706" y="3608146"/>
            <a:ext cx="5421087" cy="2103121"/>
          </a:xfrm>
        </p:spPr>
        <p:txBody>
          <a:bodyPr>
            <a:normAutofit fontScale="77500" lnSpcReduction="20000"/>
          </a:bodyPr>
          <a:lstStyle/>
          <a:p>
            <a:pPr marL="342900" lvl="0" indent="-342900">
              <a:lnSpc>
                <a:spcPct val="107000"/>
              </a:lnSpc>
              <a:buFont typeface="Wingdings" panose="05000000000000000000" pitchFamily="2" charset="2"/>
              <a:buChar char="Ø"/>
            </a:pPr>
            <a:r>
              <a:rPr lang="en-IN" sz="2100" dirty="0">
                <a:effectLst/>
                <a:ea typeface="Calibri" panose="020F0502020204030204" pitchFamily="34" charset="0"/>
                <a:cs typeface="Times New Roman" panose="02020603050405020304" pitchFamily="18" charset="0"/>
              </a:rPr>
              <a:t>Faculty should not go for two subjects for the same section.</a:t>
            </a:r>
          </a:p>
          <a:p>
            <a:pPr marL="342900" lvl="0" indent="-342900">
              <a:lnSpc>
                <a:spcPct val="107000"/>
              </a:lnSpc>
              <a:buFont typeface="Wingdings" panose="05000000000000000000" pitchFamily="2" charset="2"/>
              <a:buChar char="Ø"/>
            </a:pPr>
            <a:r>
              <a:rPr lang="en-IN" sz="2100" dirty="0">
                <a:effectLst/>
                <a:ea typeface="Calibri" panose="020F0502020204030204" pitchFamily="34" charset="0"/>
                <a:cs typeface="Times New Roman" panose="02020603050405020304" pitchFamily="18" charset="0"/>
              </a:rPr>
              <a:t>Total number of sections a faculty can go for teaching must be less than three.</a:t>
            </a:r>
          </a:p>
          <a:p>
            <a:pPr marL="342900" lvl="0" indent="-342900">
              <a:lnSpc>
                <a:spcPct val="107000"/>
              </a:lnSpc>
              <a:buFont typeface="Wingdings" panose="05000000000000000000" pitchFamily="2" charset="2"/>
              <a:buChar char="Ø"/>
            </a:pPr>
            <a:r>
              <a:rPr lang="en-IN" sz="2100" dirty="0">
                <a:effectLst/>
                <a:ea typeface="Calibri" panose="020F0502020204030204" pitchFamily="34" charset="0"/>
                <a:cs typeface="Times New Roman" panose="02020603050405020304" pitchFamily="18" charset="0"/>
              </a:rPr>
              <a:t>Subject allocation should be done based on the preferences. i.e., first preference subject should be allocated first.</a:t>
            </a:r>
          </a:p>
          <a:p>
            <a:pPr marL="342900" lvl="0" indent="-342900">
              <a:lnSpc>
                <a:spcPct val="107000"/>
              </a:lnSpc>
              <a:spcAft>
                <a:spcPts val="800"/>
              </a:spcAft>
              <a:buFont typeface="Wingdings" panose="05000000000000000000" pitchFamily="2" charset="2"/>
              <a:buChar char="Ø"/>
            </a:pPr>
            <a:r>
              <a:rPr lang="en-IN" sz="2100" dirty="0">
                <a:effectLst/>
                <a:ea typeface="Calibri" panose="020F0502020204030204" pitchFamily="34" charset="0"/>
                <a:cs typeface="Times New Roman" panose="02020603050405020304" pitchFamily="18" charset="0"/>
              </a:rPr>
              <a:t>Each section should have </a:t>
            </a:r>
            <a:r>
              <a:rPr lang="en-IN" sz="2100" dirty="0" err="1">
                <a:effectLst/>
                <a:ea typeface="Calibri" panose="020F0502020204030204" pitchFamily="34" charset="0"/>
                <a:cs typeface="Times New Roman" panose="02020603050405020304" pitchFamily="18" charset="0"/>
              </a:rPr>
              <a:t>atmost</a:t>
            </a:r>
            <a:r>
              <a:rPr lang="en-IN" sz="2100" dirty="0">
                <a:effectLst/>
                <a:ea typeface="Calibri" panose="020F0502020204030204" pitchFamily="34" charset="0"/>
                <a:cs typeface="Times New Roman" panose="02020603050405020304" pitchFamily="18" charset="0"/>
              </a:rPr>
              <a:t> five to six subjects.</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circle(in)">
                                      <p:cBhvr>
                                        <p:cTn id="14" dur="20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Effect transition="in" filter="circle(in)">
                                      <p:cBhvr>
                                        <p:cTn id="24" dur="2000"/>
                                        <p:tgtEl>
                                          <p:spTgt spid="2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5">
                                            <p:txEl>
                                              <p:pRg st="0" end="0"/>
                                            </p:txEl>
                                          </p:spTgt>
                                        </p:tgtEl>
                                        <p:attrNameLst>
                                          <p:attrName>style.visibility</p:attrName>
                                        </p:attrNameLst>
                                      </p:cBhvr>
                                      <p:to>
                                        <p:strVal val="visible"/>
                                      </p:to>
                                    </p:set>
                                    <p:animEffect transition="in" filter="barn(inVertical)">
                                      <p:cBhvr>
                                        <p:cTn id="29" dur="500"/>
                                        <p:tgtEl>
                                          <p:spTgt spid="2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
                                            <p:txEl>
                                              <p:pRg st="1" end="1"/>
                                            </p:txEl>
                                          </p:spTgt>
                                        </p:tgtEl>
                                        <p:attrNameLst>
                                          <p:attrName>style.visibility</p:attrName>
                                        </p:attrNameLst>
                                      </p:cBhvr>
                                      <p:to>
                                        <p:strVal val="visible"/>
                                      </p:to>
                                    </p:set>
                                    <p:animEffect transition="in" filter="barn(inVertical)">
                                      <p:cBhvr>
                                        <p:cTn id="34" dur="500"/>
                                        <p:tgtEl>
                                          <p:spTgt spid="2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5">
                                            <p:txEl>
                                              <p:pRg st="2" end="2"/>
                                            </p:txEl>
                                          </p:spTgt>
                                        </p:tgtEl>
                                        <p:attrNameLst>
                                          <p:attrName>style.visibility</p:attrName>
                                        </p:attrNameLst>
                                      </p:cBhvr>
                                      <p:to>
                                        <p:strVal val="visible"/>
                                      </p:to>
                                    </p:set>
                                    <p:animEffect transition="in" filter="barn(inVertical)">
                                      <p:cBhvr>
                                        <p:cTn id="39" dur="500"/>
                                        <p:tgtEl>
                                          <p:spTgt spid="2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5">
                                            <p:txEl>
                                              <p:pRg st="3" end="3"/>
                                            </p:txEl>
                                          </p:spTgt>
                                        </p:tgtEl>
                                        <p:attrNameLst>
                                          <p:attrName>style.visibility</p:attrName>
                                        </p:attrNameLst>
                                      </p:cBhvr>
                                      <p:to>
                                        <p:strVal val="visible"/>
                                      </p:to>
                                    </p:set>
                                    <p:animEffect transition="in" filter="barn(inVertical)">
                                      <p:cBhvr>
                                        <p:cTn id="44"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937760" y="282618"/>
            <a:ext cx="6800850" cy="641113"/>
          </a:xfrm>
        </p:spPr>
        <p:txBody>
          <a:bodyPr>
            <a:normAutofit fontScale="90000"/>
          </a:bodyPr>
          <a:lstStyle/>
          <a:p>
            <a:r>
              <a:rPr lang="en-US" dirty="0"/>
              <a:t>Project model</a:t>
            </a:r>
          </a:p>
        </p:txBody>
      </p:sp>
      <p:sp>
        <p:nvSpPr>
          <p:cNvPr id="77" name="Text Placeholder 76">
            <a:extLst>
              <a:ext uri="{FF2B5EF4-FFF2-40B4-BE49-F238E27FC236}">
                <a16:creationId xmlns:a16="http://schemas.microsoft.com/office/drawing/2014/main" id="{D279E437-838A-0626-02E1-C56DD3DF96E6}"/>
              </a:ext>
            </a:extLst>
          </p:cNvPr>
          <p:cNvSpPr>
            <a:spLocks noGrp="1"/>
          </p:cNvSpPr>
          <p:nvPr>
            <p:ph type="body" sz="quarter" idx="16"/>
          </p:nvPr>
        </p:nvSpPr>
        <p:spPr>
          <a:xfrm>
            <a:off x="8690478" y="2024054"/>
            <a:ext cx="3200400" cy="365760"/>
          </a:xfrm>
        </p:spPr>
        <p:txBody>
          <a:bodyPr/>
          <a:lstStyle/>
          <a:p>
            <a:r>
              <a:rPr lang="en-IN" dirty="0">
                <a:solidFill>
                  <a:schemeClr val="accent4">
                    <a:lumMod val="60000"/>
                    <a:lumOff val="40000"/>
                  </a:schemeClr>
                </a:solidFill>
              </a:rPr>
              <a:t>From sections</a:t>
            </a:r>
          </a:p>
        </p:txBody>
      </p:sp>
      <p:sp>
        <p:nvSpPr>
          <p:cNvPr id="75" name="Text Placeholder 74">
            <a:extLst>
              <a:ext uri="{FF2B5EF4-FFF2-40B4-BE49-F238E27FC236}">
                <a16:creationId xmlns:a16="http://schemas.microsoft.com/office/drawing/2014/main" id="{023B1B8F-A838-F927-6F51-216591930E55}"/>
              </a:ext>
            </a:extLst>
          </p:cNvPr>
          <p:cNvSpPr>
            <a:spLocks noGrp="1"/>
          </p:cNvSpPr>
          <p:nvPr>
            <p:ph type="body" sz="quarter" idx="14"/>
          </p:nvPr>
        </p:nvSpPr>
        <p:spPr>
          <a:xfrm>
            <a:off x="8679942" y="2520595"/>
            <a:ext cx="3200400" cy="673079"/>
          </a:xfrm>
        </p:spPr>
        <p:txBody>
          <a:bodyPr>
            <a:normAutofit/>
          </a:bodyPr>
          <a:lstStyle/>
          <a:p>
            <a:r>
              <a:rPr lang="en-IN" sz="1600" dirty="0"/>
              <a:t>Choose subject from sections database one by one</a:t>
            </a:r>
          </a:p>
        </p:txBody>
      </p:sp>
      <p:sp>
        <p:nvSpPr>
          <p:cNvPr id="76" name="Text Placeholder 75">
            <a:extLst>
              <a:ext uri="{FF2B5EF4-FFF2-40B4-BE49-F238E27FC236}">
                <a16:creationId xmlns:a16="http://schemas.microsoft.com/office/drawing/2014/main" id="{3FCC3275-C265-DB4A-081C-260EED41D081}"/>
              </a:ext>
            </a:extLst>
          </p:cNvPr>
          <p:cNvSpPr>
            <a:spLocks noGrp="1"/>
          </p:cNvSpPr>
          <p:nvPr>
            <p:ph type="body" sz="quarter" idx="15"/>
          </p:nvPr>
        </p:nvSpPr>
        <p:spPr>
          <a:xfrm>
            <a:off x="4525347" y="1176585"/>
            <a:ext cx="3612813" cy="365760"/>
          </a:xfrm>
        </p:spPr>
        <p:txBody>
          <a:bodyPr/>
          <a:lstStyle/>
          <a:p>
            <a:r>
              <a:rPr lang="en-IN" dirty="0">
                <a:solidFill>
                  <a:schemeClr val="accent4">
                    <a:lumMod val="60000"/>
                    <a:lumOff val="40000"/>
                  </a:schemeClr>
                </a:solidFill>
              </a:rPr>
              <a:t>Database required</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4525347" y="1675397"/>
            <a:ext cx="3706119" cy="1095961"/>
          </a:xfrm>
        </p:spPr>
        <p:txBody>
          <a:bodyPr vert="horz" lIns="91440" tIns="45720" rIns="91440" bIns="45720" rtlCol="0" anchor="t">
            <a:normAutofit/>
          </a:bodyPr>
          <a:lstStyle/>
          <a:p>
            <a:r>
              <a:rPr lang="en-ZA" sz="1600" noProof="1"/>
              <a:t>Faculty database : consists of faculty and their preferences</a:t>
            </a:r>
          </a:p>
          <a:p>
            <a:r>
              <a:rPr lang="en-ZA" sz="1600" noProof="1"/>
              <a:t>Section database : consists of sem, section and their subjects</a:t>
            </a:r>
          </a:p>
        </p:txBody>
      </p:sp>
      <p:sp>
        <p:nvSpPr>
          <p:cNvPr id="81" name="Text Placeholder 80">
            <a:extLst>
              <a:ext uri="{FF2B5EF4-FFF2-40B4-BE49-F238E27FC236}">
                <a16:creationId xmlns:a16="http://schemas.microsoft.com/office/drawing/2014/main" id="{42132460-5A94-5B71-9716-FA738B1368ED}"/>
              </a:ext>
            </a:extLst>
          </p:cNvPr>
          <p:cNvSpPr>
            <a:spLocks noGrp="1"/>
          </p:cNvSpPr>
          <p:nvPr>
            <p:ph type="body" sz="quarter" idx="20"/>
          </p:nvPr>
        </p:nvSpPr>
        <p:spPr>
          <a:xfrm>
            <a:off x="8599033" y="4518157"/>
            <a:ext cx="3200400" cy="365760"/>
          </a:xfrm>
        </p:spPr>
        <p:txBody>
          <a:bodyPr/>
          <a:lstStyle/>
          <a:p>
            <a:r>
              <a:rPr lang="en-IN" dirty="0">
                <a:solidFill>
                  <a:schemeClr val="accent4">
                    <a:lumMod val="60000"/>
                    <a:lumOff val="40000"/>
                  </a:schemeClr>
                </a:solidFill>
              </a:rPr>
              <a:t>allocation</a:t>
            </a:r>
          </a:p>
        </p:txBody>
      </p:sp>
      <p:sp>
        <p:nvSpPr>
          <p:cNvPr id="80" name="Text Placeholder 79">
            <a:extLst>
              <a:ext uri="{FF2B5EF4-FFF2-40B4-BE49-F238E27FC236}">
                <a16:creationId xmlns:a16="http://schemas.microsoft.com/office/drawing/2014/main" id="{142F482C-0E58-EB7E-1BCC-6E2061C46E04}"/>
              </a:ext>
            </a:extLst>
          </p:cNvPr>
          <p:cNvSpPr>
            <a:spLocks noGrp="1"/>
          </p:cNvSpPr>
          <p:nvPr>
            <p:ph type="body" sz="quarter" idx="19"/>
          </p:nvPr>
        </p:nvSpPr>
        <p:spPr>
          <a:xfrm>
            <a:off x="4618653" y="3335274"/>
            <a:ext cx="3612813" cy="365760"/>
          </a:xfrm>
        </p:spPr>
        <p:txBody>
          <a:bodyPr/>
          <a:lstStyle/>
          <a:p>
            <a:r>
              <a:rPr lang="en-IN" dirty="0">
                <a:solidFill>
                  <a:schemeClr val="accent4">
                    <a:lumMod val="60000"/>
                    <a:lumOff val="40000"/>
                  </a:schemeClr>
                </a:solidFill>
              </a:rPr>
              <a:t>From faculty</a:t>
            </a:r>
          </a:p>
        </p:txBody>
      </p:sp>
      <p:sp>
        <p:nvSpPr>
          <p:cNvPr id="78" name="Text Placeholder 77">
            <a:extLst>
              <a:ext uri="{FF2B5EF4-FFF2-40B4-BE49-F238E27FC236}">
                <a16:creationId xmlns:a16="http://schemas.microsoft.com/office/drawing/2014/main" id="{B6F19DDF-7472-8B66-5147-F95ECA9A2B75}"/>
              </a:ext>
            </a:extLst>
          </p:cNvPr>
          <p:cNvSpPr>
            <a:spLocks noGrp="1"/>
          </p:cNvSpPr>
          <p:nvPr>
            <p:ph type="body" sz="quarter" idx="17"/>
          </p:nvPr>
        </p:nvSpPr>
        <p:spPr>
          <a:xfrm>
            <a:off x="4618653" y="3932267"/>
            <a:ext cx="3612813" cy="761031"/>
          </a:xfrm>
        </p:spPr>
        <p:txBody>
          <a:bodyPr>
            <a:normAutofit/>
          </a:bodyPr>
          <a:lstStyle/>
          <a:p>
            <a:r>
              <a:rPr lang="en-IN" sz="1600" dirty="0"/>
              <a:t>Find the faculty having that subject as a first preference. </a:t>
            </a:r>
          </a:p>
        </p:txBody>
      </p:sp>
      <p:sp>
        <p:nvSpPr>
          <p:cNvPr id="79" name="Text Placeholder 78">
            <a:extLst>
              <a:ext uri="{FF2B5EF4-FFF2-40B4-BE49-F238E27FC236}">
                <a16:creationId xmlns:a16="http://schemas.microsoft.com/office/drawing/2014/main" id="{DBC84F28-C7A4-35BF-CB70-8637764090E4}"/>
              </a:ext>
            </a:extLst>
          </p:cNvPr>
          <p:cNvSpPr>
            <a:spLocks noGrp="1"/>
          </p:cNvSpPr>
          <p:nvPr>
            <p:ph type="body" sz="quarter" idx="18"/>
          </p:nvPr>
        </p:nvSpPr>
        <p:spPr>
          <a:xfrm>
            <a:off x="8599033" y="5062126"/>
            <a:ext cx="3200400" cy="1188720"/>
          </a:xfrm>
        </p:spPr>
        <p:txBody>
          <a:bodyPr>
            <a:normAutofit/>
          </a:bodyPr>
          <a:lstStyle/>
          <a:p>
            <a:r>
              <a:rPr lang="en-IN" sz="1600" dirty="0"/>
              <a:t>If we find the faculty, we allocate them. Otherwise we search for faculties having that subject as a second preference.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76">
                                            <p:txEl>
                                              <p:pRg st="0" end="0"/>
                                            </p:txEl>
                                          </p:spTgt>
                                        </p:tgtEl>
                                        <p:attrNameLst>
                                          <p:attrName>style.visibility</p:attrName>
                                        </p:attrNameLst>
                                      </p:cBhvr>
                                      <p:to>
                                        <p:strVal val="visible"/>
                                      </p:to>
                                    </p:set>
                                    <p:animEffect transition="in" filter="wedge">
                                      <p:cBhvr>
                                        <p:cTn id="16" dur="2000"/>
                                        <p:tgtEl>
                                          <p:spTgt spid="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80">
                                          <p:stCondLst>
                                            <p:cond delay="0"/>
                                          </p:stCondLst>
                                        </p:cTn>
                                        <p:tgtEl>
                                          <p:spTgt spid="3">
                                            <p:txEl>
                                              <p:pRg st="1" end="1"/>
                                            </p:txEl>
                                          </p:spTgt>
                                        </p:tgtEl>
                                      </p:cBhvr>
                                    </p:animEffect>
                                    <p:anim calcmode="lin" valueType="num">
                                      <p:cBhvr>
                                        <p:cTn id="4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 end="1"/>
                                            </p:txEl>
                                          </p:spTgt>
                                        </p:tgtEl>
                                      </p:cBhvr>
                                      <p:to x="100000" y="60000"/>
                                    </p:animScale>
                                    <p:animScale>
                                      <p:cBhvr>
                                        <p:cTn id="46" dur="166" decel="50000">
                                          <p:stCondLst>
                                            <p:cond delay="676"/>
                                          </p:stCondLst>
                                        </p:cTn>
                                        <p:tgtEl>
                                          <p:spTgt spid="3">
                                            <p:txEl>
                                              <p:pRg st="1" end="1"/>
                                            </p:txEl>
                                          </p:spTgt>
                                        </p:tgtEl>
                                      </p:cBhvr>
                                      <p:to x="100000" y="100000"/>
                                    </p:animScale>
                                    <p:animScale>
                                      <p:cBhvr>
                                        <p:cTn id="47" dur="26">
                                          <p:stCondLst>
                                            <p:cond delay="1312"/>
                                          </p:stCondLst>
                                        </p:cTn>
                                        <p:tgtEl>
                                          <p:spTgt spid="3">
                                            <p:txEl>
                                              <p:pRg st="1" end="1"/>
                                            </p:txEl>
                                          </p:spTgt>
                                        </p:tgtEl>
                                      </p:cBhvr>
                                      <p:to x="100000" y="80000"/>
                                    </p:animScale>
                                    <p:animScale>
                                      <p:cBhvr>
                                        <p:cTn id="48" dur="166" decel="50000">
                                          <p:stCondLst>
                                            <p:cond delay="1338"/>
                                          </p:stCondLst>
                                        </p:cTn>
                                        <p:tgtEl>
                                          <p:spTgt spid="3">
                                            <p:txEl>
                                              <p:pRg st="1" end="1"/>
                                            </p:txEl>
                                          </p:spTgt>
                                        </p:tgtEl>
                                      </p:cBhvr>
                                      <p:to x="100000" y="100000"/>
                                    </p:animScale>
                                    <p:animScale>
                                      <p:cBhvr>
                                        <p:cTn id="49" dur="26">
                                          <p:stCondLst>
                                            <p:cond delay="1642"/>
                                          </p:stCondLst>
                                        </p:cTn>
                                        <p:tgtEl>
                                          <p:spTgt spid="3">
                                            <p:txEl>
                                              <p:pRg st="1" end="1"/>
                                            </p:txEl>
                                          </p:spTgt>
                                        </p:tgtEl>
                                      </p:cBhvr>
                                      <p:to x="100000" y="90000"/>
                                    </p:animScale>
                                    <p:animScale>
                                      <p:cBhvr>
                                        <p:cTn id="50" dur="166" decel="50000">
                                          <p:stCondLst>
                                            <p:cond delay="1668"/>
                                          </p:stCondLst>
                                        </p:cTn>
                                        <p:tgtEl>
                                          <p:spTgt spid="3">
                                            <p:txEl>
                                              <p:pRg st="1" end="1"/>
                                            </p:txEl>
                                          </p:spTgt>
                                        </p:tgtEl>
                                      </p:cBhvr>
                                      <p:to x="100000" y="100000"/>
                                    </p:animScale>
                                    <p:animScale>
                                      <p:cBhvr>
                                        <p:cTn id="51" dur="26">
                                          <p:stCondLst>
                                            <p:cond delay="1808"/>
                                          </p:stCondLst>
                                        </p:cTn>
                                        <p:tgtEl>
                                          <p:spTgt spid="3">
                                            <p:txEl>
                                              <p:pRg st="1" end="1"/>
                                            </p:txEl>
                                          </p:spTgt>
                                        </p:tgtEl>
                                      </p:cBhvr>
                                      <p:to x="100000" y="95000"/>
                                    </p:animScale>
                                    <p:animScale>
                                      <p:cBhvr>
                                        <p:cTn id="52" dur="166" decel="50000">
                                          <p:stCondLst>
                                            <p:cond delay="1834"/>
                                          </p:stCondLst>
                                        </p:cTn>
                                        <p:tgtEl>
                                          <p:spTgt spid="3">
                                            <p:txEl>
                                              <p:pRg st="1" end="1"/>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77">
                                            <p:txEl>
                                              <p:pRg st="0" end="0"/>
                                            </p:txEl>
                                          </p:spTgt>
                                        </p:tgtEl>
                                        <p:attrNameLst>
                                          <p:attrName>style.visibility</p:attrName>
                                        </p:attrNameLst>
                                      </p:cBhvr>
                                      <p:to>
                                        <p:strVal val="visible"/>
                                      </p:to>
                                    </p:set>
                                    <p:animEffect transition="in" filter="wedge">
                                      <p:cBhvr>
                                        <p:cTn id="57" dur="2000"/>
                                        <p:tgtEl>
                                          <p:spTgt spid="7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75">
                                            <p:txEl>
                                              <p:pRg st="0" end="0"/>
                                            </p:txEl>
                                          </p:spTgt>
                                        </p:tgtEl>
                                        <p:attrNameLst>
                                          <p:attrName>style.visibility</p:attrName>
                                        </p:attrNameLst>
                                      </p:cBhvr>
                                      <p:to>
                                        <p:strVal val="visible"/>
                                      </p:to>
                                    </p:set>
                                    <p:animEffect transition="in" filter="wipe(down)">
                                      <p:cBhvr>
                                        <p:cTn id="62" dur="580">
                                          <p:stCondLst>
                                            <p:cond delay="0"/>
                                          </p:stCondLst>
                                        </p:cTn>
                                        <p:tgtEl>
                                          <p:spTgt spid="75">
                                            <p:txEl>
                                              <p:pRg st="0" end="0"/>
                                            </p:txEl>
                                          </p:spTgt>
                                        </p:tgtEl>
                                      </p:cBhvr>
                                    </p:animEffect>
                                    <p:anim calcmode="lin" valueType="num">
                                      <p:cBhvr>
                                        <p:cTn id="63" dur="1822" tmFilter="0,0; 0.14,0.36; 0.43,0.73; 0.71,0.91; 1.0,1.0">
                                          <p:stCondLst>
                                            <p:cond delay="0"/>
                                          </p:stCondLst>
                                        </p:cTn>
                                        <p:tgtEl>
                                          <p:spTgt spid="75">
                                            <p:txEl>
                                              <p:pRg st="0" end="0"/>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75">
                                            <p:txEl>
                                              <p:pRg st="0" end="0"/>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75">
                                            <p:txEl>
                                              <p:pRg st="0" end="0"/>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75">
                                            <p:txEl>
                                              <p:pRg st="0" end="0"/>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75">
                                            <p:txEl>
                                              <p:pRg st="0" end="0"/>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75">
                                            <p:txEl>
                                              <p:pRg st="0" end="0"/>
                                            </p:txEl>
                                          </p:spTgt>
                                        </p:tgtEl>
                                      </p:cBhvr>
                                      <p:to x="100000" y="60000"/>
                                    </p:animScale>
                                    <p:animScale>
                                      <p:cBhvr>
                                        <p:cTn id="69" dur="166" decel="50000">
                                          <p:stCondLst>
                                            <p:cond delay="676"/>
                                          </p:stCondLst>
                                        </p:cTn>
                                        <p:tgtEl>
                                          <p:spTgt spid="75">
                                            <p:txEl>
                                              <p:pRg st="0" end="0"/>
                                            </p:txEl>
                                          </p:spTgt>
                                        </p:tgtEl>
                                      </p:cBhvr>
                                      <p:to x="100000" y="100000"/>
                                    </p:animScale>
                                    <p:animScale>
                                      <p:cBhvr>
                                        <p:cTn id="70" dur="26">
                                          <p:stCondLst>
                                            <p:cond delay="1312"/>
                                          </p:stCondLst>
                                        </p:cTn>
                                        <p:tgtEl>
                                          <p:spTgt spid="75">
                                            <p:txEl>
                                              <p:pRg st="0" end="0"/>
                                            </p:txEl>
                                          </p:spTgt>
                                        </p:tgtEl>
                                      </p:cBhvr>
                                      <p:to x="100000" y="80000"/>
                                    </p:animScale>
                                    <p:animScale>
                                      <p:cBhvr>
                                        <p:cTn id="71" dur="166" decel="50000">
                                          <p:stCondLst>
                                            <p:cond delay="1338"/>
                                          </p:stCondLst>
                                        </p:cTn>
                                        <p:tgtEl>
                                          <p:spTgt spid="75">
                                            <p:txEl>
                                              <p:pRg st="0" end="0"/>
                                            </p:txEl>
                                          </p:spTgt>
                                        </p:tgtEl>
                                      </p:cBhvr>
                                      <p:to x="100000" y="100000"/>
                                    </p:animScale>
                                    <p:animScale>
                                      <p:cBhvr>
                                        <p:cTn id="72" dur="26">
                                          <p:stCondLst>
                                            <p:cond delay="1642"/>
                                          </p:stCondLst>
                                        </p:cTn>
                                        <p:tgtEl>
                                          <p:spTgt spid="75">
                                            <p:txEl>
                                              <p:pRg st="0" end="0"/>
                                            </p:txEl>
                                          </p:spTgt>
                                        </p:tgtEl>
                                      </p:cBhvr>
                                      <p:to x="100000" y="90000"/>
                                    </p:animScale>
                                    <p:animScale>
                                      <p:cBhvr>
                                        <p:cTn id="73" dur="166" decel="50000">
                                          <p:stCondLst>
                                            <p:cond delay="1668"/>
                                          </p:stCondLst>
                                        </p:cTn>
                                        <p:tgtEl>
                                          <p:spTgt spid="75">
                                            <p:txEl>
                                              <p:pRg st="0" end="0"/>
                                            </p:txEl>
                                          </p:spTgt>
                                        </p:tgtEl>
                                      </p:cBhvr>
                                      <p:to x="100000" y="100000"/>
                                    </p:animScale>
                                    <p:animScale>
                                      <p:cBhvr>
                                        <p:cTn id="74" dur="26">
                                          <p:stCondLst>
                                            <p:cond delay="1808"/>
                                          </p:stCondLst>
                                        </p:cTn>
                                        <p:tgtEl>
                                          <p:spTgt spid="75">
                                            <p:txEl>
                                              <p:pRg st="0" end="0"/>
                                            </p:txEl>
                                          </p:spTgt>
                                        </p:tgtEl>
                                      </p:cBhvr>
                                      <p:to x="100000" y="95000"/>
                                    </p:animScale>
                                    <p:animScale>
                                      <p:cBhvr>
                                        <p:cTn id="75" dur="166" decel="50000">
                                          <p:stCondLst>
                                            <p:cond delay="1834"/>
                                          </p:stCondLst>
                                        </p:cTn>
                                        <p:tgtEl>
                                          <p:spTgt spid="75">
                                            <p:txEl>
                                              <p:pRg st="0" end="0"/>
                                            </p:txEl>
                                          </p:spTgt>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0" presetClass="entr" presetSubtype="0" fill="hold" grpId="0" nodeType="clickEffect">
                                  <p:stCondLst>
                                    <p:cond delay="0"/>
                                  </p:stCondLst>
                                  <p:childTnLst>
                                    <p:set>
                                      <p:cBhvr>
                                        <p:cTn id="79" dur="1" fill="hold">
                                          <p:stCondLst>
                                            <p:cond delay="0"/>
                                          </p:stCondLst>
                                        </p:cTn>
                                        <p:tgtEl>
                                          <p:spTgt spid="80">
                                            <p:txEl>
                                              <p:pRg st="0" end="0"/>
                                            </p:txEl>
                                          </p:spTgt>
                                        </p:tgtEl>
                                        <p:attrNameLst>
                                          <p:attrName>style.visibility</p:attrName>
                                        </p:attrNameLst>
                                      </p:cBhvr>
                                      <p:to>
                                        <p:strVal val="visible"/>
                                      </p:to>
                                    </p:set>
                                    <p:animEffect transition="in" filter="wedge">
                                      <p:cBhvr>
                                        <p:cTn id="80" dur="2000"/>
                                        <p:tgtEl>
                                          <p:spTgt spid="80">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78">
                                            <p:txEl>
                                              <p:pRg st="0" end="0"/>
                                            </p:txEl>
                                          </p:spTgt>
                                        </p:tgtEl>
                                        <p:attrNameLst>
                                          <p:attrName>style.visibility</p:attrName>
                                        </p:attrNameLst>
                                      </p:cBhvr>
                                      <p:to>
                                        <p:strVal val="visible"/>
                                      </p:to>
                                    </p:set>
                                    <p:animEffect transition="in" filter="wipe(down)">
                                      <p:cBhvr>
                                        <p:cTn id="85" dur="580">
                                          <p:stCondLst>
                                            <p:cond delay="0"/>
                                          </p:stCondLst>
                                        </p:cTn>
                                        <p:tgtEl>
                                          <p:spTgt spid="78">
                                            <p:txEl>
                                              <p:pRg st="0" end="0"/>
                                            </p:txEl>
                                          </p:spTgt>
                                        </p:tgtEl>
                                      </p:cBhvr>
                                    </p:animEffect>
                                    <p:anim calcmode="lin" valueType="num">
                                      <p:cBhvr>
                                        <p:cTn id="86" dur="1822" tmFilter="0,0; 0.14,0.36; 0.43,0.73; 0.71,0.91; 1.0,1.0">
                                          <p:stCondLst>
                                            <p:cond delay="0"/>
                                          </p:stCondLst>
                                        </p:cTn>
                                        <p:tgtEl>
                                          <p:spTgt spid="78">
                                            <p:txEl>
                                              <p:pRg st="0" end="0"/>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78">
                                            <p:txEl>
                                              <p:pRg st="0" end="0"/>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78">
                                            <p:txEl>
                                              <p:pRg st="0" end="0"/>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78">
                                            <p:txEl>
                                              <p:pRg st="0" end="0"/>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78">
                                            <p:txEl>
                                              <p:pRg st="0" end="0"/>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78">
                                            <p:txEl>
                                              <p:pRg st="0" end="0"/>
                                            </p:txEl>
                                          </p:spTgt>
                                        </p:tgtEl>
                                      </p:cBhvr>
                                      <p:to x="100000" y="60000"/>
                                    </p:animScale>
                                    <p:animScale>
                                      <p:cBhvr>
                                        <p:cTn id="92" dur="166" decel="50000">
                                          <p:stCondLst>
                                            <p:cond delay="676"/>
                                          </p:stCondLst>
                                        </p:cTn>
                                        <p:tgtEl>
                                          <p:spTgt spid="78">
                                            <p:txEl>
                                              <p:pRg st="0" end="0"/>
                                            </p:txEl>
                                          </p:spTgt>
                                        </p:tgtEl>
                                      </p:cBhvr>
                                      <p:to x="100000" y="100000"/>
                                    </p:animScale>
                                    <p:animScale>
                                      <p:cBhvr>
                                        <p:cTn id="93" dur="26">
                                          <p:stCondLst>
                                            <p:cond delay="1312"/>
                                          </p:stCondLst>
                                        </p:cTn>
                                        <p:tgtEl>
                                          <p:spTgt spid="78">
                                            <p:txEl>
                                              <p:pRg st="0" end="0"/>
                                            </p:txEl>
                                          </p:spTgt>
                                        </p:tgtEl>
                                      </p:cBhvr>
                                      <p:to x="100000" y="80000"/>
                                    </p:animScale>
                                    <p:animScale>
                                      <p:cBhvr>
                                        <p:cTn id="94" dur="166" decel="50000">
                                          <p:stCondLst>
                                            <p:cond delay="1338"/>
                                          </p:stCondLst>
                                        </p:cTn>
                                        <p:tgtEl>
                                          <p:spTgt spid="78">
                                            <p:txEl>
                                              <p:pRg st="0" end="0"/>
                                            </p:txEl>
                                          </p:spTgt>
                                        </p:tgtEl>
                                      </p:cBhvr>
                                      <p:to x="100000" y="100000"/>
                                    </p:animScale>
                                    <p:animScale>
                                      <p:cBhvr>
                                        <p:cTn id="95" dur="26">
                                          <p:stCondLst>
                                            <p:cond delay="1642"/>
                                          </p:stCondLst>
                                        </p:cTn>
                                        <p:tgtEl>
                                          <p:spTgt spid="78">
                                            <p:txEl>
                                              <p:pRg st="0" end="0"/>
                                            </p:txEl>
                                          </p:spTgt>
                                        </p:tgtEl>
                                      </p:cBhvr>
                                      <p:to x="100000" y="90000"/>
                                    </p:animScale>
                                    <p:animScale>
                                      <p:cBhvr>
                                        <p:cTn id="96" dur="166" decel="50000">
                                          <p:stCondLst>
                                            <p:cond delay="1668"/>
                                          </p:stCondLst>
                                        </p:cTn>
                                        <p:tgtEl>
                                          <p:spTgt spid="78">
                                            <p:txEl>
                                              <p:pRg st="0" end="0"/>
                                            </p:txEl>
                                          </p:spTgt>
                                        </p:tgtEl>
                                      </p:cBhvr>
                                      <p:to x="100000" y="100000"/>
                                    </p:animScale>
                                    <p:animScale>
                                      <p:cBhvr>
                                        <p:cTn id="97" dur="26">
                                          <p:stCondLst>
                                            <p:cond delay="1808"/>
                                          </p:stCondLst>
                                        </p:cTn>
                                        <p:tgtEl>
                                          <p:spTgt spid="78">
                                            <p:txEl>
                                              <p:pRg st="0" end="0"/>
                                            </p:txEl>
                                          </p:spTgt>
                                        </p:tgtEl>
                                      </p:cBhvr>
                                      <p:to x="100000" y="95000"/>
                                    </p:animScale>
                                    <p:animScale>
                                      <p:cBhvr>
                                        <p:cTn id="98" dur="166" decel="50000">
                                          <p:stCondLst>
                                            <p:cond delay="1834"/>
                                          </p:stCondLst>
                                        </p:cTn>
                                        <p:tgtEl>
                                          <p:spTgt spid="78">
                                            <p:txEl>
                                              <p:pRg st="0" end="0"/>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0" presetClass="entr" presetSubtype="0" fill="hold" grpId="0" nodeType="clickEffect">
                                  <p:stCondLst>
                                    <p:cond delay="0"/>
                                  </p:stCondLst>
                                  <p:childTnLst>
                                    <p:set>
                                      <p:cBhvr>
                                        <p:cTn id="102" dur="1" fill="hold">
                                          <p:stCondLst>
                                            <p:cond delay="0"/>
                                          </p:stCondLst>
                                        </p:cTn>
                                        <p:tgtEl>
                                          <p:spTgt spid="81">
                                            <p:txEl>
                                              <p:pRg st="0" end="0"/>
                                            </p:txEl>
                                          </p:spTgt>
                                        </p:tgtEl>
                                        <p:attrNameLst>
                                          <p:attrName>style.visibility</p:attrName>
                                        </p:attrNameLst>
                                      </p:cBhvr>
                                      <p:to>
                                        <p:strVal val="visible"/>
                                      </p:to>
                                    </p:set>
                                    <p:animEffect transition="in" filter="wedge">
                                      <p:cBhvr>
                                        <p:cTn id="103" dur="2000"/>
                                        <p:tgtEl>
                                          <p:spTgt spid="8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6" presetClass="entr" presetSubtype="0" fill="hold" grpId="0" nodeType="clickEffect">
                                  <p:stCondLst>
                                    <p:cond delay="0"/>
                                  </p:stCondLst>
                                  <p:childTnLst>
                                    <p:set>
                                      <p:cBhvr>
                                        <p:cTn id="107" dur="1" fill="hold">
                                          <p:stCondLst>
                                            <p:cond delay="0"/>
                                          </p:stCondLst>
                                        </p:cTn>
                                        <p:tgtEl>
                                          <p:spTgt spid="79">
                                            <p:txEl>
                                              <p:pRg st="0" end="0"/>
                                            </p:txEl>
                                          </p:spTgt>
                                        </p:tgtEl>
                                        <p:attrNameLst>
                                          <p:attrName>style.visibility</p:attrName>
                                        </p:attrNameLst>
                                      </p:cBhvr>
                                      <p:to>
                                        <p:strVal val="visible"/>
                                      </p:to>
                                    </p:set>
                                    <p:animEffect transition="in" filter="wipe(down)">
                                      <p:cBhvr>
                                        <p:cTn id="108" dur="580">
                                          <p:stCondLst>
                                            <p:cond delay="0"/>
                                          </p:stCondLst>
                                        </p:cTn>
                                        <p:tgtEl>
                                          <p:spTgt spid="79">
                                            <p:txEl>
                                              <p:pRg st="0" end="0"/>
                                            </p:txEl>
                                          </p:spTgt>
                                        </p:tgtEl>
                                      </p:cBhvr>
                                    </p:animEffect>
                                    <p:anim calcmode="lin" valueType="num">
                                      <p:cBhvr>
                                        <p:cTn id="109" dur="1822" tmFilter="0,0; 0.14,0.36; 0.43,0.73; 0.71,0.91; 1.0,1.0">
                                          <p:stCondLst>
                                            <p:cond delay="0"/>
                                          </p:stCondLst>
                                        </p:cTn>
                                        <p:tgtEl>
                                          <p:spTgt spid="79">
                                            <p:txEl>
                                              <p:pRg st="0" end="0"/>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79">
                                            <p:txEl>
                                              <p:pRg st="0" end="0"/>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79">
                                            <p:txEl>
                                              <p:pRg st="0" end="0"/>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79">
                                            <p:txEl>
                                              <p:pRg st="0" end="0"/>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79">
                                            <p:txEl>
                                              <p:pRg st="0" end="0"/>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79">
                                            <p:txEl>
                                              <p:pRg st="0" end="0"/>
                                            </p:txEl>
                                          </p:spTgt>
                                        </p:tgtEl>
                                      </p:cBhvr>
                                      <p:to x="100000" y="60000"/>
                                    </p:animScale>
                                    <p:animScale>
                                      <p:cBhvr>
                                        <p:cTn id="115" dur="166" decel="50000">
                                          <p:stCondLst>
                                            <p:cond delay="676"/>
                                          </p:stCondLst>
                                        </p:cTn>
                                        <p:tgtEl>
                                          <p:spTgt spid="79">
                                            <p:txEl>
                                              <p:pRg st="0" end="0"/>
                                            </p:txEl>
                                          </p:spTgt>
                                        </p:tgtEl>
                                      </p:cBhvr>
                                      <p:to x="100000" y="100000"/>
                                    </p:animScale>
                                    <p:animScale>
                                      <p:cBhvr>
                                        <p:cTn id="116" dur="26">
                                          <p:stCondLst>
                                            <p:cond delay="1312"/>
                                          </p:stCondLst>
                                        </p:cTn>
                                        <p:tgtEl>
                                          <p:spTgt spid="79">
                                            <p:txEl>
                                              <p:pRg st="0" end="0"/>
                                            </p:txEl>
                                          </p:spTgt>
                                        </p:tgtEl>
                                      </p:cBhvr>
                                      <p:to x="100000" y="80000"/>
                                    </p:animScale>
                                    <p:animScale>
                                      <p:cBhvr>
                                        <p:cTn id="117" dur="166" decel="50000">
                                          <p:stCondLst>
                                            <p:cond delay="1338"/>
                                          </p:stCondLst>
                                        </p:cTn>
                                        <p:tgtEl>
                                          <p:spTgt spid="79">
                                            <p:txEl>
                                              <p:pRg st="0" end="0"/>
                                            </p:txEl>
                                          </p:spTgt>
                                        </p:tgtEl>
                                      </p:cBhvr>
                                      <p:to x="100000" y="100000"/>
                                    </p:animScale>
                                    <p:animScale>
                                      <p:cBhvr>
                                        <p:cTn id="118" dur="26">
                                          <p:stCondLst>
                                            <p:cond delay="1642"/>
                                          </p:stCondLst>
                                        </p:cTn>
                                        <p:tgtEl>
                                          <p:spTgt spid="79">
                                            <p:txEl>
                                              <p:pRg st="0" end="0"/>
                                            </p:txEl>
                                          </p:spTgt>
                                        </p:tgtEl>
                                      </p:cBhvr>
                                      <p:to x="100000" y="90000"/>
                                    </p:animScale>
                                    <p:animScale>
                                      <p:cBhvr>
                                        <p:cTn id="119" dur="166" decel="50000">
                                          <p:stCondLst>
                                            <p:cond delay="1668"/>
                                          </p:stCondLst>
                                        </p:cTn>
                                        <p:tgtEl>
                                          <p:spTgt spid="79">
                                            <p:txEl>
                                              <p:pRg st="0" end="0"/>
                                            </p:txEl>
                                          </p:spTgt>
                                        </p:tgtEl>
                                      </p:cBhvr>
                                      <p:to x="100000" y="100000"/>
                                    </p:animScale>
                                    <p:animScale>
                                      <p:cBhvr>
                                        <p:cTn id="120" dur="26">
                                          <p:stCondLst>
                                            <p:cond delay="1808"/>
                                          </p:stCondLst>
                                        </p:cTn>
                                        <p:tgtEl>
                                          <p:spTgt spid="79">
                                            <p:txEl>
                                              <p:pRg st="0" end="0"/>
                                            </p:txEl>
                                          </p:spTgt>
                                        </p:tgtEl>
                                      </p:cBhvr>
                                      <p:to x="100000" y="95000"/>
                                    </p:animScale>
                                    <p:animScale>
                                      <p:cBhvr>
                                        <p:cTn id="121" dur="166" decel="50000">
                                          <p:stCondLst>
                                            <p:cond delay="1834"/>
                                          </p:stCondLst>
                                        </p:cTn>
                                        <p:tgtEl>
                                          <p:spTgt spid="7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7" grpId="0" build="p"/>
      <p:bldP spid="75" grpId="0" build="p"/>
      <p:bldP spid="3" grpId="0" build="p"/>
      <p:bldP spid="81" grpId="0" build="p"/>
      <p:bldP spid="80" grpId="0" build="p"/>
      <p:bldP spid="78" grpId="0" build="p"/>
      <p:bldP spid="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807340"/>
          </a:xfrm>
        </p:spPr>
        <p:txBody>
          <a:bodyPr/>
          <a:lstStyle/>
          <a:p>
            <a:r>
              <a:rPr lang="en-US" dirty="0"/>
              <a:t>Input databases</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18" name="Picture 17">
            <a:extLst>
              <a:ext uri="{FF2B5EF4-FFF2-40B4-BE49-F238E27FC236}">
                <a16:creationId xmlns:a16="http://schemas.microsoft.com/office/drawing/2014/main" id="{CD19B170-01E2-32DC-3E19-6694CBBC59BC}"/>
              </a:ext>
            </a:extLst>
          </p:cNvPr>
          <p:cNvPicPr>
            <a:picLocks noChangeAspect="1"/>
          </p:cNvPicPr>
          <p:nvPr/>
        </p:nvPicPr>
        <p:blipFill>
          <a:blip r:embed="rId2"/>
          <a:stretch>
            <a:fillRect/>
          </a:stretch>
        </p:blipFill>
        <p:spPr>
          <a:xfrm>
            <a:off x="2924214" y="1829562"/>
            <a:ext cx="3896464" cy="4396740"/>
          </a:xfrm>
          <a:prstGeom prst="rect">
            <a:avLst/>
          </a:prstGeom>
        </p:spPr>
      </p:pic>
      <p:pic>
        <p:nvPicPr>
          <p:cNvPr id="19" name="Picture 18">
            <a:extLst>
              <a:ext uri="{FF2B5EF4-FFF2-40B4-BE49-F238E27FC236}">
                <a16:creationId xmlns:a16="http://schemas.microsoft.com/office/drawing/2014/main" id="{A07AE8D3-2F21-1DA8-B11A-11074860A6D4}"/>
              </a:ext>
            </a:extLst>
          </p:cNvPr>
          <p:cNvPicPr>
            <a:picLocks noChangeAspect="1"/>
          </p:cNvPicPr>
          <p:nvPr/>
        </p:nvPicPr>
        <p:blipFill>
          <a:blip r:embed="rId3"/>
          <a:stretch>
            <a:fillRect/>
          </a:stretch>
        </p:blipFill>
        <p:spPr>
          <a:xfrm>
            <a:off x="7632762" y="1829562"/>
            <a:ext cx="3644837" cy="4396740"/>
          </a:xfrm>
          <a:prstGeom prst="rect">
            <a:avLst/>
          </a:prstGeom>
        </p:spPr>
      </p:pic>
    </p:spTree>
    <p:extLst>
      <p:ext uri="{BB962C8B-B14F-4D97-AF65-F5344CB8AC3E}">
        <p14:creationId xmlns:p14="http://schemas.microsoft.com/office/powerpoint/2010/main" val="16720705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725003"/>
          </a:xfrm>
        </p:spPr>
        <p:txBody>
          <a:bodyPr/>
          <a:lstStyle/>
          <a:p>
            <a:r>
              <a:rPr lang="en-US" dirty="0"/>
              <a:t>output</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8921ED09-A456-52E9-F7E1-1418FF3AD909}"/>
              </a:ext>
            </a:extLst>
          </p:cNvPr>
          <p:cNvPicPr>
            <a:picLocks noChangeAspect="1"/>
          </p:cNvPicPr>
          <p:nvPr/>
        </p:nvPicPr>
        <p:blipFill>
          <a:blip r:embed="rId2"/>
          <a:stretch>
            <a:fillRect/>
          </a:stretch>
        </p:blipFill>
        <p:spPr>
          <a:xfrm>
            <a:off x="3044953" y="1914842"/>
            <a:ext cx="7787888" cy="4441508"/>
          </a:xfrm>
          <a:prstGeom prst="rect">
            <a:avLst/>
          </a:prstGeom>
        </p:spPr>
      </p:pic>
    </p:spTree>
    <p:extLst>
      <p:ext uri="{BB962C8B-B14F-4D97-AF65-F5344CB8AC3E}">
        <p14:creationId xmlns:p14="http://schemas.microsoft.com/office/powerpoint/2010/main" val="14747075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normAutofit/>
          </a:bodyPr>
          <a:lstStyle/>
          <a:p>
            <a:r>
              <a:rPr lang="en-ZA" dirty="0"/>
              <a:t>conclusion</a:t>
            </a:r>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13"/>
          </p:nvPr>
        </p:nvSpPr>
        <p:spPr>
          <a:xfrm>
            <a:off x="429208" y="2206377"/>
            <a:ext cx="7286042" cy="3840480"/>
          </a:xfrm>
        </p:spPr>
        <p:txBody>
          <a:bodyPr vert="horz" lIns="91440" tIns="45720" rIns="91440" bIns="45720" rtlCol="0" anchor="ctr" anchorCtr="0">
            <a:normAutofit/>
          </a:bodyPr>
          <a:lstStyle/>
          <a:p>
            <a:r>
              <a:rPr lang="en-US" noProof="1"/>
              <a:t>Now a days many institutes are doing physical or manual work for allocating subjects to faculty which takes long time to assign and a heavy load to the person who is doing it. There may be chances of making errors frequently. So, here we came up with the method mentioned above to overcome the problems faced during allocating the subjects to faculty which makes it easier to the institutes to make the work faster and reducing the chances of errors.</a:t>
            </a:r>
            <a:endParaRPr lang="en-ZA" noProof="1"/>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524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000"/>
                                        <p:tgtEl>
                                          <p:spTgt spid="26">
                                            <p:txEl>
                                              <p:pRg st="0" end="0"/>
                                            </p:txEl>
                                          </p:spTgt>
                                        </p:tgtEl>
                                      </p:cBhvr>
                                    </p:animEffect>
                                    <p:anim calcmode="lin" valueType="num">
                                      <p:cBhvr>
                                        <p:cTn id="15"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112</TotalTime>
  <Words>554</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Book Antiqua</vt:lpstr>
      <vt:lpstr>Calibri</vt:lpstr>
      <vt:lpstr>Wingdings</vt:lpstr>
      <vt:lpstr>Office Theme</vt:lpstr>
      <vt:lpstr>SUBJECT ALLOCATION OF  FACULTY MEMBERS</vt:lpstr>
      <vt:lpstr>Contents:</vt:lpstr>
      <vt:lpstr>PROBLEM</vt:lpstr>
      <vt:lpstr>Constraint satisfaction problem</vt:lpstr>
      <vt:lpstr>Components in csp</vt:lpstr>
      <vt:lpstr>Project model</vt:lpstr>
      <vt:lpstr>Input databases</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ALLOCATION OF  FACULTY MEMBERS</dc:title>
  <dc:creator>Kavyasri Paladugula</dc:creator>
  <cp:lastModifiedBy>Kavyasri Paladugula</cp:lastModifiedBy>
  <cp:revision>5</cp:revision>
  <dcterms:created xsi:type="dcterms:W3CDTF">2022-12-06T01:32:14Z</dcterms:created>
  <dcterms:modified xsi:type="dcterms:W3CDTF">2022-12-07T08:36:09Z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