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18" r:id="rId2"/>
    <p:sldId id="337" r:id="rId3"/>
    <p:sldId id="341" r:id="rId4"/>
    <p:sldId id="352" r:id="rId5"/>
    <p:sldId id="336" r:id="rId6"/>
    <p:sldId id="335" r:id="rId7"/>
    <p:sldId id="333" r:id="rId8"/>
    <p:sldId id="340" r:id="rId9"/>
    <p:sldId id="334" r:id="rId10"/>
    <p:sldId id="345" r:id="rId11"/>
    <p:sldId id="353" r:id="rId12"/>
    <p:sldId id="348" r:id="rId13"/>
    <p:sldId id="349" r:id="rId14"/>
    <p:sldId id="339"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4E78F0"/>
    <a:srgbClr val="828282"/>
    <a:srgbClr val="6E90FE"/>
    <a:srgbClr val="8086FC"/>
    <a:srgbClr val="6D6DFB"/>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29" autoAdjust="0"/>
  </p:normalViewPr>
  <p:slideViewPr>
    <p:cSldViewPr showGuides="1">
      <p:cViewPr varScale="1">
        <p:scale>
          <a:sx n="91" d="100"/>
          <a:sy n="91" d="100"/>
        </p:scale>
        <p:origin x="134"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INCOMETAX</c:v>
                </c:pt>
              </c:strCache>
            </c:strRef>
          </c:tx>
          <c:spPr>
            <a:ln w="31750" cap="rnd">
              <a:solidFill>
                <a:schemeClr val="accent1"/>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Sheet1!$B$2:$B$21</c:f>
              <c:numCache>
                <c:formatCode>General</c:formatCode>
                <c:ptCount val="20"/>
                <c:pt idx="0">
                  <c:v>1.48</c:v>
                </c:pt>
                <c:pt idx="1">
                  <c:v>1.38</c:v>
                </c:pt>
                <c:pt idx="2">
                  <c:v>1.48</c:v>
                </c:pt>
                <c:pt idx="3">
                  <c:v>1.48</c:v>
                </c:pt>
                <c:pt idx="4">
                  <c:v>1.55</c:v>
                </c:pt>
                <c:pt idx="5">
                  <c:v>1.58</c:v>
                </c:pt>
                <c:pt idx="6">
                  <c:v>1.76</c:v>
                </c:pt>
                <c:pt idx="7">
                  <c:v>2.1</c:v>
                </c:pt>
                <c:pt idx="8">
                  <c:v>1.92</c:v>
                </c:pt>
                <c:pt idx="9">
                  <c:v>1.92</c:v>
                </c:pt>
                <c:pt idx="10">
                  <c:v>1.82</c:v>
                </c:pt>
                <c:pt idx="11">
                  <c:v>1.88</c:v>
                </c:pt>
                <c:pt idx="12">
                  <c:v>1.98</c:v>
                </c:pt>
                <c:pt idx="13">
                  <c:v>2.12</c:v>
                </c:pt>
                <c:pt idx="14">
                  <c:v>2.0699999999999998</c:v>
                </c:pt>
                <c:pt idx="15">
                  <c:v>2.04</c:v>
                </c:pt>
                <c:pt idx="16">
                  <c:v>2.31</c:v>
                </c:pt>
                <c:pt idx="17">
                  <c:v>2.4500000000000002</c:v>
                </c:pt>
                <c:pt idx="18">
                  <c:v>2.4300000000000002</c:v>
                </c:pt>
                <c:pt idx="19">
                  <c:v>2.68</c:v>
                </c:pt>
              </c:numCache>
            </c:numRef>
          </c:val>
          <c:smooth val="0"/>
          <c:extLst>
            <c:ext xmlns:c16="http://schemas.microsoft.com/office/drawing/2014/chart" uri="{C3380CC4-5D6E-409C-BE32-E72D297353CC}">
              <c16:uniqueId val="{00000000-C6F9-40BC-B1D5-858BEC8E35D5}"/>
            </c:ext>
          </c:extLst>
        </c:ser>
        <c:ser>
          <c:idx val="1"/>
          <c:order val="1"/>
          <c:tx>
            <c:strRef>
              <c:f>Sheet1!$C$1</c:f>
              <c:strCache>
                <c:ptCount val="1"/>
                <c:pt idx="0">
                  <c:v>CORPORATE TAX</c:v>
                </c:pt>
              </c:strCache>
            </c:strRef>
          </c:tx>
          <c:spPr>
            <a:ln w="31750" cap="rnd">
              <a:solidFill>
                <a:schemeClr val="accent2"/>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Sheet1!$C$2:$C$21</c:f>
              <c:numCache>
                <c:formatCode>General</c:formatCode>
                <c:ptCount val="20"/>
                <c:pt idx="0">
                  <c:v>1.67</c:v>
                </c:pt>
                <c:pt idx="1">
                  <c:v>1.58</c:v>
                </c:pt>
                <c:pt idx="2">
                  <c:v>1.85</c:v>
                </c:pt>
                <c:pt idx="3">
                  <c:v>2.2799999999999998</c:v>
                </c:pt>
                <c:pt idx="4">
                  <c:v>2.59</c:v>
                </c:pt>
                <c:pt idx="5">
                  <c:v>2.79</c:v>
                </c:pt>
                <c:pt idx="6">
                  <c:v>3.39</c:v>
                </c:pt>
                <c:pt idx="7">
                  <c:v>3.94</c:v>
                </c:pt>
                <c:pt idx="8">
                  <c:v>3.87</c:v>
                </c:pt>
                <c:pt idx="9">
                  <c:v>3.84</c:v>
                </c:pt>
                <c:pt idx="10">
                  <c:v>3.91</c:v>
                </c:pt>
                <c:pt idx="11">
                  <c:v>3.7</c:v>
                </c:pt>
                <c:pt idx="12">
                  <c:v>3.58</c:v>
                </c:pt>
                <c:pt idx="13">
                  <c:v>3.51</c:v>
                </c:pt>
                <c:pt idx="14">
                  <c:v>3.44</c:v>
                </c:pt>
                <c:pt idx="15">
                  <c:v>3.29</c:v>
                </c:pt>
                <c:pt idx="16">
                  <c:v>3.15</c:v>
                </c:pt>
                <c:pt idx="17">
                  <c:v>3.34</c:v>
                </c:pt>
                <c:pt idx="18">
                  <c:v>3.5</c:v>
                </c:pt>
                <c:pt idx="19">
                  <c:v>2.99</c:v>
                </c:pt>
              </c:numCache>
            </c:numRef>
          </c:val>
          <c:smooth val="0"/>
          <c:extLst>
            <c:ext xmlns:c16="http://schemas.microsoft.com/office/drawing/2014/chart" uri="{C3380CC4-5D6E-409C-BE32-E72D297353CC}">
              <c16:uniqueId val="{00000001-C6F9-40BC-B1D5-858BEC8E35D5}"/>
            </c:ext>
          </c:extLst>
        </c:ser>
        <c:ser>
          <c:idx val="2"/>
          <c:order val="2"/>
          <c:tx>
            <c:strRef>
              <c:f>Sheet1!$D$1</c:f>
              <c:strCache>
                <c:ptCount val="1"/>
                <c:pt idx="0">
                  <c:v>GOODS AND SERVICE TAX</c:v>
                </c:pt>
              </c:strCache>
            </c:strRef>
          </c:tx>
          <c:spPr>
            <a:ln w="31750" cap="rnd">
              <a:solidFill>
                <a:schemeClr val="accent3"/>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Sheet1!$D$2:$D$21</c:f>
              <c:numCache>
                <c:formatCode>General</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2.59</c:v>
                </c:pt>
                <c:pt idx="18">
                  <c:v>3.07</c:v>
                </c:pt>
                <c:pt idx="19">
                  <c:v>3</c:v>
                </c:pt>
              </c:numCache>
            </c:numRef>
          </c:val>
          <c:smooth val="0"/>
          <c:extLst>
            <c:ext xmlns:c16="http://schemas.microsoft.com/office/drawing/2014/chart" uri="{C3380CC4-5D6E-409C-BE32-E72D297353CC}">
              <c16:uniqueId val="{00000002-C6F9-40BC-B1D5-858BEC8E35D5}"/>
            </c:ext>
          </c:extLst>
        </c:ser>
        <c:ser>
          <c:idx val="3"/>
          <c:order val="3"/>
          <c:tx>
            <c:strRef>
              <c:f>Sheet1!$E$1</c:f>
              <c:strCache>
                <c:ptCount val="1"/>
                <c:pt idx="0">
                  <c:v>CUSTOMS TAX</c:v>
                </c:pt>
              </c:strCache>
            </c:strRef>
          </c:tx>
          <c:spPr>
            <a:ln w="31750" cap="rnd">
              <a:solidFill>
                <a:schemeClr val="accent4"/>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Sheet1!$E$2:$E$21</c:f>
              <c:numCache>
                <c:formatCode>General</c:formatCode>
                <c:ptCount val="20"/>
                <c:pt idx="0">
                  <c:v>2.2200000000000002</c:v>
                </c:pt>
                <c:pt idx="1">
                  <c:v>1.74</c:v>
                </c:pt>
                <c:pt idx="2">
                  <c:v>1.8</c:v>
                </c:pt>
                <c:pt idx="3">
                  <c:v>1.74</c:v>
                </c:pt>
                <c:pt idx="4">
                  <c:v>1.81</c:v>
                </c:pt>
                <c:pt idx="5">
                  <c:v>1.79</c:v>
                </c:pt>
                <c:pt idx="6">
                  <c:v>2.0299999999999998</c:v>
                </c:pt>
                <c:pt idx="7">
                  <c:v>2.13</c:v>
                </c:pt>
                <c:pt idx="8">
                  <c:v>1.81</c:v>
                </c:pt>
                <c:pt idx="9">
                  <c:v>1.31</c:v>
                </c:pt>
                <c:pt idx="10">
                  <c:v>1.78</c:v>
                </c:pt>
                <c:pt idx="11">
                  <c:v>1.71</c:v>
                </c:pt>
                <c:pt idx="12">
                  <c:v>1.66</c:v>
                </c:pt>
                <c:pt idx="13">
                  <c:v>1.53</c:v>
                </c:pt>
                <c:pt idx="14">
                  <c:v>1.51</c:v>
                </c:pt>
                <c:pt idx="15">
                  <c:v>1.53</c:v>
                </c:pt>
                <c:pt idx="16">
                  <c:v>1.46</c:v>
                </c:pt>
                <c:pt idx="17">
                  <c:v>0.75</c:v>
                </c:pt>
                <c:pt idx="18">
                  <c:v>0.62</c:v>
                </c:pt>
                <c:pt idx="19">
                  <c:v>0.61</c:v>
                </c:pt>
              </c:numCache>
            </c:numRef>
          </c:val>
          <c:smooth val="0"/>
          <c:extLst>
            <c:ext xmlns:c16="http://schemas.microsoft.com/office/drawing/2014/chart" uri="{C3380CC4-5D6E-409C-BE32-E72D297353CC}">
              <c16:uniqueId val="{00000001-93C8-47B6-A053-DFC4A06A8DB4}"/>
            </c:ext>
          </c:extLst>
        </c:ser>
        <c:ser>
          <c:idx val="4"/>
          <c:order val="4"/>
          <c:tx>
            <c:strRef>
              <c:f>Sheet1!$F$1</c:f>
              <c:strCache>
                <c:ptCount val="1"/>
                <c:pt idx="0">
                  <c:v>EXCISE TAX</c:v>
                </c:pt>
              </c:strCache>
            </c:strRef>
          </c:tx>
          <c:spPr>
            <a:ln w="31750" cap="rnd">
              <a:solidFill>
                <a:schemeClr val="accent5"/>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Sheet1!$F$2:$F$21</c:f>
              <c:numCache>
                <c:formatCode>General</c:formatCode>
                <c:ptCount val="20"/>
                <c:pt idx="0">
                  <c:v>3.2</c:v>
                </c:pt>
                <c:pt idx="1">
                  <c:v>3.13</c:v>
                </c:pt>
                <c:pt idx="2">
                  <c:v>3.3</c:v>
                </c:pt>
                <c:pt idx="3">
                  <c:v>3.25</c:v>
                </c:pt>
                <c:pt idx="4">
                  <c:v>3.11</c:v>
                </c:pt>
                <c:pt idx="5">
                  <c:v>3.06</c:v>
                </c:pt>
                <c:pt idx="6">
                  <c:v>2.76</c:v>
                </c:pt>
                <c:pt idx="7">
                  <c:v>2.52</c:v>
                </c:pt>
                <c:pt idx="8">
                  <c:v>1.97</c:v>
                </c:pt>
                <c:pt idx="9">
                  <c:v>1.62</c:v>
                </c:pt>
                <c:pt idx="10">
                  <c:v>1.8</c:v>
                </c:pt>
                <c:pt idx="11">
                  <c:v>1.66</c:v>
                </c:pt>
                <c:pt idx="12">
                  <c:v>1.77</c:v>
                </c:pt>
                <c:pt idx="13">
                  <c:v>1.51</c:v>
                </c:pt>
                <c:pt idx="14">
                  <c:v>1.51</c:v>
                </c:pt>
                <c:pt idx="15">
                  <c:v>2.09</c:v>
                </c:pt>
                <c:pt idx="16">
                  <c:v>2.4700000000000002</c:v>
                </c:pt>
                <c:pt idx="17">
                  <c:v>1.51</c:v>
                </c:pt>
                <c:pt idx="18">
                  <c:v>1.22</c:v>
                </c:pt>
                <c:pt idx="19">
                  <c:v>1.21</c:v>
                </c:pt>
              </c:numCache>
            </c:numRef>
          </c:val>
          <c:smooth val="0"/>
          <c:extLst>
            <c:ext xmlns:c16="http://schemas.microsoft.com/office/drawing/2014/chart" uri="{C3380CC4-5D6E-409C-BE32-E72D297353CC}">
              <c16:uniqueId val="{00000002-93C8-47B6-A053-DFC4A06A8DB4}"/>
            </c:ext>
          </c:extLst>
        </c:ser>
        <c:ser>
          <c:idx val="5"/>
          <c:order val="5"/>
          <c:tx>
            <c:strRef>
              <c:f>Sheet1!$G$1</c:f>
              <c:strCache>
                <c:ptCount val="1"/>
                <c:pt idx="0">
                  <c:v>SERVICE TAX</c:v>
                </c:pt>
              </c:strCache>
            </c:strRef>
          </c:tx>
          <c:spPr>
            <a:ln w="31750" cap="rnd">
              <a:solidFill>
                <a:schemeClr val="accent6"/>
              </a:solidFill>
              <a:round/>
            </a:ln>
            <a:effectLst/>
          </c:spPr>
          <c:marker>
            <c:symbol val="none"/>
          </c:marker>
          <c:cat>
            <c:strRef>
              <c:f>Sheet1!$A$2:$A$21</c:f>
              <c:strCache>
                <c:ptCount val="20"/>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pt idx="15">
                  <c:v>FY 2016</c:v>
                </c:pt>
                <c:pt idx="16">
                  <c:v>FY 2017</c:v>
                </c:pt>
                <c:pt idx="17">
                  <c:v>FY 2018</c:v>
                </c:pt>
                <c:pt idx="18">
                  <c:v>FY 2019</c:v>
                </c:pt>
                <c:pt idx="19">
                  <c:v>FY 2020</c:v>
                </c:pt>
              </c:strCache>
            </c:strRef>
          </c:cat>
          <c:val>
            <c:numRef>
              <c:f>Sheet1!$G$2:$G$21</c:f>
              <c:numCache>
                <c:formatCode>General</c:formatCode>
                <c:ptCount val="20"/>
                <c:pt idx="0">
                  <c:v>0.12</c:v>
                </c:pt>
                <c:pt idx="1">
                  <c:v>0.14000000000000001</c:v>
                </c:pt>
                <c:pt idx="2">
                  <c:v>0.17</c:v>
                </c:pt>
                <c:pt idx="3">
                  <c:v>0.28000000000000003</c:v>
                </c:pt>
                <c:pt idx="4">
                  <c:v>0.45</c:v>
                </c:pt>
                <c:pt idx="5">
                  <c:v>0.63</c:v>
                </c:pt>
                <c:pt idx="6">
                  <c:v>0.88</c:v>
                </c:pt>
                <c:pt idx="7">
                  <c:v>1.05</c:v>
                </c:pt>
                <c:pt idx="8">
                  <c:v>1.1100000000000001</c:v>
                </c:pt>
                <c:pt idx="9">
                  <c:v>0.92</c:v>
                </c:pt>
                <c:pt idx="10">
                  <c:v>0.93</c:v>
                </c:pt>
                <c:pt idx="11">
                  <c:v>1.1200000000000001</c:v>
                </c:pt>
                <c:pt idx="12">
                  <c:v>1.33</c:v>
                </c:pt>
                <c:pt idx="13">
                  <c:v>1.38</c:v>
                </c:pt>
                <c:pt idx="14">
                  <c:v>1.35</c:v>
                </c:pt>
                <c:pt idx="15">
                  <c:v>1.54</c:v>
                </c:pt>
                <c:pt idx="16">
                  <c:v>1.65</c:v>
                </c:pt>
                <c:pt idx="17">
                  <c:v>0.48</c:v>
                </c:pt>
                <c:pt idx="18">
                  <c:v>0.04</c:v>
                </c:pt>
                <c:pt idx="19">
                  <c:v>0.01</c:v>
                </c:pt>
              </c:numCache>
            </c:numRef>
          </c:val>
          <c:smooth val="0"/>
          <c:extLst>
            <c:ext xmlns:c16="http://schemas.microsoft.com/office/drawing/2014/chart" uri="{C3380CC4-5D6E-409C-BE32-E72D297353CC}">
              <c16:uniqueId val="{00000003-93C8-47B6-A053-DFC4A06A8DB4}"/>
            </c:ext>
          </c:extLst>
        </c:ser>
        <c:dLbls>
          <c:showLegendKey val="0"/>
          <c:showVal val="0"/>
          <c:showCatName val="0"/>
          <c:showSerName val="0"/>
          <c:showPercent val="0"/>
          <c:showBubbleSize val="0"/>
        </c:dLbls>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11/14/2021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11/14/2021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11/14/2021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11/14/2021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11/14/2021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11/14/2021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11/14/2021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11/14/2021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11/14/2021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11/14/2021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11/14/2021</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412776"/>
            <a:ext cx="5945188" cy="3235424"/>
          </a:xfrm>
        </p:spPr>
        <p:txBody>
          <a:bodyPr>
            <a:normAutofit/>
          </a:bodyPr>
          <a:lstStyle/>
          <a:p>
            <a:r>
              <a:rPr lang="en-US" sz="6000" dirty="0">
                <a:solidFill>
                  <a:schemeClr val="accent4">
                    <a:lumMod val="75000"/>
                  </a:schemeClr>
                </a:solidFill>
              </a:rPr>
              <a:t>Impact of taxation on Indian economic growth</a:t>
            </a:r>
          </a:p>
        </p:txBody>
      </p:sp>
      <p:sp>
        <p:nvSpPr>
          <p:cNvPr id="3" name="Subtitle 2"/>
          <p:cNvSpPr>
            <a:spLocks noGrp="1"/>
          </p:cNvSpPr>
          <p:nvPr>
            <p:ph type="subTitle" idx="1"/>
          </p:nvPr>
        </p:nvSpPr>
        <p:spPr/>
        <p:txBody>
          <a:bodyPr/>
          <a:lstStyle/>
          <a:p>
            <a:r>
              <a:rPr lang="en-US" sz="3600" dirty="0">
                <a:solidFill>
                  <a:schemeClr val="accent4">
                    <a:lumMod val="50000"/>
                  </a:schemeClr>
                </a:solidFill>
              </a:rPr>
              <a:t>Group-9 </a:t>
            </a:r>
          </a:p>
        </p:txBody>
      </p:sp>
    </p:spTree>
    <p:extLst>
      <p:ext uri="{BB962C8B-B14F-4D97-AF65-F5344CB8AC3E}">
        <p14:creationId xmlns:p14="http://schemas.microsoft.com/office/powerpoint/2010/main" val="232011556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11AFF2-D49F-404F-A50F-61C92624208C}"/>
              </a:ext>
            </a:extLst>
          </p:cNvPr>
          <p:cNvSpPr>
            <a:spLocks noGrp="1"/>
          </p:cNvSpPr>
          <p:nvPr>
            <p:ph type="title"/>
          </p:nvPr>
        </p:nvSpPr>
        <p:spPr/>
        <p:txBody>
          <a:bodyPr/>
          <a:lstStyle/>
          <a:p>
            <a:r>
              <a:rPr lang="en-US" dirty="0"/>
              <a:t>Tax to GDP Ratio</a:t>
            </a:r>
            <a:endParaRPr lang="en-IN" dirty="0"/>
          </a:p>
        </p:txBody>
      </p:sp>
      <p:sp>
        <p:nvSpPr>
          <p:cNvPr id="6" name="Content Placeholder 5">
            <a:extLst>
              <a:ext uri="{FF2B5EF4-FFF2-40B4-BE49-F238E27FC236}">
                <a16:creationId xmlns:a16="http://schemas.microsoft.com/office/drawing/2014/main" id="{BA525374-4B0F-4D06-B40D-29A5689D2B32}"/>
              </a:ext>
            </a:extLst>
          </p:cNvPr>
          <p:cNvSpPr>
            <a:spLocks noGrp="1"/>
          </p:cNvSpPr>
          <p:nvPr>
            <p:ph idx="1"/>
          </p:nvPr>
        </p:nvSpPr>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Total tax revenue is considered part of a country's GDP. As a percentage of GDP, total tax revenue indicates the share of a country's output that is collected by the government through taxes.</a:t>
            </a:r>
          </a:p>
          <a:p>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Tax to GDP ratio is the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measure of a nation’s tax revenue relative to the size of its economy. It is percentage of revenue contributed by tax to GDP.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Tax to GDP ratio = (Tax revenue</a:t>
            </a:r>
            <a:r>
              <a:rPr lang="en-US">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/GDP) </a:t>
            </a:r>
            <a:r>
              <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*100 </a:t>
            </a:r>
            <a:endParaRPr lang="en-US"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b="0" i="0" dirty="0">
                <a:solidFill>
                  <a:srgbClr val="111111"/>
                </a:solidFill>
                <a:effectLst/>
                <a:latin typeface="Times New Roman" panose="02020603050405020304" pitchFamily="18" charset="0"/>
                <a:cs typeface="Times New Roman" panose="02020603050405020304" pitchFamily="18" charset="0"/>
              </a:rPr>
              <a:t>According to one theory, as economies become more developed and incomes rise, people generally begin to demand more services from the government, whether in healthcare, public transportation, or education. Hence, </a:t>
            </a:r>
            <a:r>
              <a:rPr lang="en-IN" spc="5"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Developed nations have higher tax-to-GDP ratios than developing nations. </a:t>
            </a:r>
          </a:p>
          <a:p>
            <a:endParaRPr lang="en-IN" sz="2200" spc="5"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33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Tax to GDP ratio:</a:t>
            </a:r>
          </a:p>
        </p:txBody>
      </p:sp>
      <p:graphicFrame>
        <p:nvGraphicFramePr>
          <p:cNvPr id="7" name="Content Placeholder 6" descr="Custom combination chart representing 2 series and 1 line for 4 categories"/>
          <p:cNvGraphicFramePr>
            <a:graphicFrameLocks noGrp="1"/>
          </p:cNvGraphicFramePr>
          <p:nvPr>
            <p:ph idx="1"/>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966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0E9A-3700-4D4E-80E8-A65B9A2DFA68}"/>
              </a:ext>
            </a:extLst>
          </p:cNvPr>
          <p:cNvSpPr>
            <a:spLocks noGrp="1"/>
          </p:cNvSpPr>
          <p:nvPr>
            <p:ph type="title"/>
          </p:nvPr>
        </p:nvSpPr>
        <p:spPr/>
        <p:txBody>
          <a:bodyPr/>
          <a:lstStyle/>
          <a:p>
            <a:r>
              <a:rPr lang="en-US" dirty="0"/>
              <a:t>Low Tax to GDP ratio:</a:t>
            </a:r>
            <a:endParaRPr lang="en-IN" dirty="0"/>
          </a:p>
        </p:txBody>
      </p:sp>
      <p:sp>
        <p:nvSpPr>
          <p:cNvPr id="3" name="Content Placeholder 2">
            <a:extLst>
              <a:ext uri="{FF2B5EF4-FFF2-40B4-BE49-F238E27FC236}">
                <a16:creationId xmlns:a16="http://schemas.microsoft.com/office/drawing/2014/main" id="{FAC862A3-5E76-4D31-B37B-BFA8E38409B0}"/>
              </a:ext>
            </a:extLst>
          </p:cNvPr>
          <p:cNvSpPr>
            <a:spLocks noGrp="1"/>
          </p:cNvSpPr>
          <p:nvPr>
            <p:ph idx="1"/>
          </p:nvPr>
        </p:nvSpPr>
        <p:spPr/>
        <p:txBody>
          <a:bodyPr>
            <a:normAutofit fontScale="92500"/>
          </a:bodyPr>
          <a:lstStyle/>
          <a:p>
            <a:r>
              <a:rPr lang="en-US" b="0" i="0" dirty="0">
                <a:solidFill>
                  <a:srgbClr val="212529"/>
                </a:solidFill>
                <a:effectLst/>
                <a:latin typeface="Times New Roman" panose="02020603050405020304" pitchFamily="18" charset="0"/>
                <a:cs typeface="Times New Roman" panose="02020603050405020304" pitchFamily="18" charset="0"/>
              </a:rPr>
              <a:t>High tax evasions: Tax compliance in India is extremely low. </a:t>
            </a:r>
          </a:p>
          <a:p>
            <a:r>
              <a:rPr lang="en-US" b="0" i="0" dirty="0">
                <a:solidFill>
                  <a:srgbClr val="212529"/>
                </a:solidFill>
                <a:effectLst/>
                <a:latin typeface="Times New Roman" panose="02020603050405020304" pitchFamily="18" charset="0"/>
                <a:cs typeface="Times New Roman" panose="02020603050405020304" pitchFamily="18" charset="0"/>
              </a:rPr>
              <a:t>Low per capita Income: Low average incomes and a high poverty rate result in a very small portion of the labor force being eligible to pay personal income tax. </a:t>
            </a:r>
          </a:p>
          <a:p>
            <a:r>
              <a:rPr lang="en-US" b="0" i="0" dirty="0">
                <a:solidFill>
                  <a:srgbClr val="212529"/>
                </a:solidFill>
                <a:effectLst/>
                <a:latin typeface="Times New Roman" panose="02020603050405020304" pitchFamily="18" charset="0"/>
                <a:cs typeface="Times New Roman" panose="02020603050405020304" pitchFamily="18" charset="0"/>
              </a:rPr>
              <a:t>Small Tax Base and its adverse effect tax buoyancy: In India, only 3% people pay income tax. This is because a large population is still poor and hence don't earn enough to be in taxable income bracket, but also because even those who fall under the tax bracket, either don't pay or pay very little taxes. </a:t>
            </a:r>
          </a:p>
          <a:p>
            <a:r>
              <a:rPr lang="en-US" b="0" i="0" dirty="0">
                <a:solidFill>
                  <a:srgbClr val="212529"/>
                </a:solidFill>
                <a:effectLst/>
                <a:latin typeface="Times New Roman" panose="02020603050405020304" pitchFamily="18" charset="0"/>
                <a:cs typeface="Times New Roman" panose="02020603050405020304" pitchFamily="18" charset="0"/>
              </a:rPr>
              <a:t>Tax exemption and subsidy policies: The exemptions in the taxable income have grown at a much faster rate than the income. Tax expenditure in the form of tax subsidies and exemptions was also more. </a:t>
            </a:r>
          </a:p>
        </p:txBody>
      </p:sp>
    </p:spTree>
    <p:extLst>
      <p:ext uri="{BB962C8B-B14F-4D97-AF65-F5344CB8AC3E}">
        <p14:creationId xmlns:p14="http://schemas.microsoft.com/office/powerpoint/2010/main" val="66406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1D67-1DDC-40C8-A88B-D1AE619B035B}"/>
              </a:ext>
            </a:extLst>
          </p:cNvPr>
          <p:cNvSpPr>
            <a:spLocks noGrp="1"/>
          </p:cNvSpPr>
          <p:nvPr>
            <p:ph type="title"/>
          </p:nvPr>
        </p:nvSpPr>
        <p:spPr/>
        <p:txBody>
          <a:bodyPr/>
          <a:lstStyle/>
          <a:p>
            <a:r>
              <a:rPr lang="en-US" b="0" i="0" dirty="0">
                <a:effectLst/>
                <a:latin typeface="Source Sans Pro" panose="020B0503030403020204" pitchFamily="34" charset="0"/>
              </a:rPr>
              <a:t>Measures to Improve Tax-to-GDP ratio:</a:t>
            </a:r>
            <a:endParaRPr lang="en-IN" dirty="0"/>
          </a:p>
        </p:txBody>
      </p:sp>
      <p:sp>
        <p:nvSpPr>
          <p:cNvPr id="3" name="Content Placeholder 2">
            <a:extLst>
              <a:ext uri="{FF2B5EF4-FFF2-40B4-BE49-F238E27FC236}">
                <a16:creationId xmlns:a16="http://schemas.microsoft.com/office/drawing/2014/main" id="{9D547DA5-9855-44CC-AD71-ED9E40E239DD}"/>
              </a:ext>
            </a:extLst>
          </p:cNvPr>
          <p:cNvSpPr>
            <a:spLocks noGrp="1"/>
          </p:cNvSpPr>
          <p:nvPr>
            <p:ph idx="1"/>
          </p:nvPr>
        </p:nvSpPr>
        <p:spPr/>
        <p:txBody>
          <a:bodyPr>
            <a:normAutofit fontScale="70000" lnSpcReduction="20000"/>
          </a:bodyPr>
          <a:lstStyle/>
          <a:p>
            <a:r>
              <a:rPr lang="en-IN" sz="3200" spc="5"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World Bank, tax revenues above 15% of GDP are essential for economic growth. So, Tax to GDP ratio should be improved.</a:t>
            </a:r>
          </a:p>
          <a:p>
            <a:r>
              <a:rPr lang="en-US" sz="3200" b="0" i="0" dirty="0">
                <a:solidFill>
                  <a:srgbClr val="212529"/>
                </a:solidFill>
                <a:effectLst/>
                <a:latin typeface="Times New Roman" panose="02020603050405020304" pitchFamily="18" charset="0"/>
                <a:cs typeface="Times New Roman" panose="02020603050405020304" pitchFamily="18" charset="0"/>
              </a:rPr>
              <a:t>Widening tax base: This can be done by implementing GST. GST will radically improve collection efficiency, will phase out a number of exemptions in a phased manner; lowers tax rates, increase the compliance level and generate more revenues from indirect taxes. GST will widen the tax base and generate additional revenues. </a:t>
            </a:r>
          </a:p>
          <a:p>
            <a:r>
              <a:rPr lang="en-US" sz="3200" b="0" i="0" dirty="0">
                <a:solidFill>
                  <a:srgbClr val="212529"/>
                </a:solidFill>
                <a:effectLst/>
                <a:latin typeface="Times New Roman" panose="02020603050405020304" pitchFamily="18" charset="0"/>
                <a:cs typeface="Times New Roman" panose="02020603050405020304" pitchFamily="18" charset="0"/>
              </a:rPr>
              <a:t>Efficient targeting of subsidies and phasing out of tax exemptions: subsidies to the well off need to be scaled back, similarly tax exemptions to be reviewed and phased out, reasonable taxation of the better off regardless of where they get their income from like industry, services, real estate or agriculture. </a:t>
            </a:r>
          </a:p>
          <a:p>
            <a:r>
              <a:rPr lang="en-US" sz="3200" b="0" i="0" dirty="0">
                <a:solidFill>
                  <a:srgbClr val="212529"/>
                </a:solidFill>
                <a:effectLst/>
                <a:latin typeface="Times New Roman" panose="02020603050405020304" pitchFamily="18" charset="0"/>
                <a:cs typeface="Times New Roman" panose="02020603050405020304" pitchFamily="18" charset="0"/>
              </a:rPr>
              <a:t>Fast tracking of disputes: Fast tracking of tax disputes, reducing discretion of taxman and creating a predictable dispute resolution mechanism. There is a need to avoid retrospective taxation.</a:t>
            </a:r>
          </a:p>
        </p:txBody>
      </p:sp>
    </p:spTree>
    <p:extLst>
      <p:ext uri="{BB962C8B-B14F-4D97-AF65-F5344CB8AC3E}">
        <p14:creationId xmlns:p14="http://schemas.microsoft.com/office/powerpoint/2010/main" val="329520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E7E9EB-3BF6-44D7-BC2C-B501A02D8352}"/>
              </a:ext>
            </a:extLst>
          </p:cNvPr>
          <p:cNvSpPr>
            <a:spLocks noGrp="1"/>
          </p:cNvSpPr>
          <p:nvPr>
            <p:ph type="title"/>
          </p:nvPr>
        </p:nvSpPr>
        <p:spPr>
          <a:xfrm>
            <a:off x="1522410" y="688976"/>
            <a:ext cx="8460434" cy="3959224"/>
          </a:xfrm>
        </p:spPr>
        <p:txBody>
          <a:bodyPr>
            <a:normAutofit/>
          </a:bodyPr>
          <a:lstStyle/>
          <a:p>
            <a:r>
              <a:rPr lang="en-US" sz="4000" dirty="0">
                <a:solidFill>
                  <a:schemeClr val="accent3">
                    <a:lumMod val="75000"/>
                  </a:schemeClr>
                </a:solidFill>
              </a:rPr>
              <a:t>Done by:</a:t>
            </a:r>
            <a:br>
              <a:rPr lang="en-US" sz="4000" dirty="0">
                <a:solidFill>
                  <a:schemeClr val="accent3">
                    <a:lumMod val="75000"/>
                  </a:schemeClr>
                </a:solidFill>
              </a:rPr>
            </a:br>
            <a:r>
              <a:rPr lang="en-US" sz="4000" dirty="0">
                <a:solidFill>
                  <a:schemeClr val="accent3">
                    <a:lumMod val="75000"/>
                  </a:schemeClr>
                </a:solidFill>
              </a:rPr>
              <a:t>AP20110010119 – Chaitra </a:t>
            </a:r>
            <a:br>
              <a:rPr lang="en-US" sz="4000" dirty="0">
                <a:solidFill>
                  <a:schemeClr val="accent3">
                    <a:lumMod val="75000"/>
                  </a:schemeClr>
                </a:solidFill>
              </a:rPr>
            </a:br>
            <a:r>
              <a:rPr lang="en-US" sz="4000" dirty="0">
                <a:solidFill>
                  <a:schemeClr val="accent3">
                    <a:lumMod val="75000"/>
                  </a:schemeClr>
                </a:solidFill>
              </a:rPr>
              <a:t>AP20110010120 – Prameela </a:t>
            </a:r>
            <a:br>
              <a:rPr lang="en-US" sz="4000" dirty="0">
                <a:solidFill>
                  <a:schemeClr val="accent3">
                    <a:lumMod val="75000"/>
                  </a:schemeClr>
                </a:solidFill>
              </a:rPr>
            </a:br>
            <a:r>
              <a:rPr lang="en-US" sz="4000" dirty="0">
                <a:solidFill>
                  <a:schemeClr val="accent3">
                    <a:lumMod val="75000"/>
                  </a:schemeClr>
                </a:solidFill>
              </a:rPr>
              <a:t>AP20110010121 – </a:t>
            </a:r>
            <a:r>
              <a:rPr lang="en-US" sz="4000" dirty="0" err="1">
                <a:solidFill>
                  <a:schemeClr val="accent3">
                    <a:lumMod val="75000"/>
                  </a:schemeClr>
                </a:solidFill>
              </a:rPr>
              <a:t>Hajarath</a:t>
            </a:r>
            <a:r>
              <a:rPr lang="en-US" sz="4000" dirty="0">
                <a:solidFill>
                  <a:schemeClr val="accent3">
                    <a:lumMod val="75000"/>
                  </a:schemeClr>
                </a:solidFill>
              </a:rPr>
              <a:t> Sriram </a:t>
            </a:r>
            <a:br>
              <a:rPr lang="en-US" sz="4000" dirty="0">
                <a:solidFill>
                  <a:schemeClr val="accent3">
                    <a:lumMod val="75000"/>
                  </a:schemeClr>
                </a:solidFill>
              </a:rPr>
            </a:br>
            <a:r>
              <a:rPr lang="en-US" sz="4000" dirty="0">
                <a:solidFill>
                  <a:schemeClr val="accent3">
                    <a:lumMod val="75000"/>
                  </a:schemeClr>
                </a:solidFill>
              </a:rPr>
              <a:t>AP20110010122 – Rakesh </a:t>
            </a:r>
            <a:br>
              <a:rPr lang="en-US" sz="4000" dirty="0">
                <a:solidFill>
                  <a:schemeClr val="accent3">
                    <a:lumMod val="75000"/>
                  </a:schemeClr>
                </a:solidFill>
              </a:rPr>
            </a:br>
            <a:r>
              <a:rPr lang="en-US" sz="4000" dirty="0">
                <a:solidFill>
                  <a:schemeClr val="accent3">
                    <a:lumMod val="75000"/>
                  </a:schemeClr>
                </a:solidFill>
              </a:rPr>
              <a:t>AP20110010123 – Sai Prakash</a:t>
            </a:r>
            <a:endParaRPr lang="en-IN" sz="4000" dirty="0">
              <a:solidFill>
                <a:schemeClr val="accent3">
                  <a:lumMod val="75000"/>
                </a:schemeClr>
              </a:solidFill>
            </a:endParaRPr>
          </a:p>
        </p:txBody>
      </p:sp>
      <p:sp>
        <p:nvSpPr>
          <p:cNvPr id="6" name="Subtitle 5">
            <a:extLst>
              <a:ext uri="{FF2B5EF4-FFF2-40B4-BE49-F238E27FC236}">
                <a16:creationId xmlns:a16="http://schemas.microsoft.com/office/drawing/2014/main" id="{C9E922C8-6882-462D-8B34-54F1CA1D8EB0}"/>
              </a:ext>
            </a:extLst>
          </p:cNvPr>
          <p:cNvSpPr>
            <a:spLocks noGrp="1"/>
          </p:cNvSpPr>
          <p:nvPr>
            <p:ph type="body" idx="1"/>
          </p:nvPr>
        </p:nvSpPr>
        <p:spPr/>
        <p:txBody>
          <a:bodyPr>
            <a:normAutofit/>
          </a:bodyPr>
          <a:lstStyle/>
          <a:p>
            <a:r>
              <a:rPr lang="en-US" sz="6000" dirty="0">
                <a:solidFill>
                  <a:schemeClr val="accent3">
                    <a:lumMod val="50000"/>
                  </a:schemeClr>
                </a:solidFill>
              </a:rPr>
              <a:t>Thank you</a:t>
            </a:r>
            <a:endParaRPr lang="en-IN" sz="6000" dirty="0">
              <a:solidFill>
                <a:schemeClr val="accent3">
                  <a:lumMod val="50000"/>
                </a:schemeClr>
              </a:solidFill>
            </a:endParaRPr>
          </a:p>
        </p:txBody>
      </p:sp>
    </p:spTree>
    <p:extLst>
      <p:ext uri="{BB962C8B-B14F-4D97-AF65-F5344CB8AC3E}">
        <p14:creationId xmlns:p14="http://schemas.microsoft.com/office/powerpoint/2010/main" val="360708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Taxes</a:t>
            </a:r>
          </a:p>
        </p:txBody>
      </p:sp>
      <p:sp>
        <p:nvSpPr>
          <p:cNvPr id="5" name="Content Placeholder 4"/>
          <p:cNvSpPr>
            <a:spLocks noGrp="1"/>
          </p:cNvSpPr>
          <p:nvPr>
            <p:ph idx="1"/>
          </p:nvPr>
        </p:nvSpPr>
        <p:spPr/>
        <p:txBody>
          <a:bodyPr>
            <a:normAutofit/>
          </a:bodyPr>
          <a:lstStyle/>
          <a:p>
            <a:pPr marL="0" indent="0">
              <a:lnSpc>
                <a:spcPct val="107000"/>
              </a:lnSpc>
              <a:spcAft>
                <a:spcPts val="800"/>
              </a:spcAft>
              <a:buNone/>
            </a:pPr>
            <a:r>
              <a:rPr lang="en-US" b="1" dirty="0"/>
              <a:t>Tax: </a:t>
            </a:r>
            <a:r>
              <a:rPr lang="en-IN" dirty="0">
                <a:effectLst/>
                <a:ea typeface="Calibri" panose="020F0502020204030204" pitchFamily="34" charset="0"/>
                <a:cs typeface="Times New Roman" panose="02020603050405020304" pitchFamily="18" charset="0"/>
              </a:rPr>
              <a:t>Charge imposed on an individual or on a corporation by the Government to raise revenue for providing public services like education, health</a:t>
            </a:r>
            <a:r>
              <a:rPr lang="en-IN" dirty="0">
                <a:ea typeface="Calibri" panose="020F0502020204030204" pitchFamily="34" charset="0"/>
                <a:cs typeface="Times New Roman" panose="02020603050405020304" pitchFamily="18" charset="0"/>
              </a:rPr>
              <a:t> and defence</a:t>
            </a:r>
            <a:r>
              <a:rPr lang="en-IN" dirty="0">
                <a:effectLst/>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b="1" dirty="0">
                <a:effectLst/>
                <a:ea typeface="Cambria" panose="02040503050406030204" pitchFamily="18" charset="0"/>
                <a:cs typeface="Times New Roman" panose="02020603050405020304" pitchFamily="18" charset="0"/>
              </a:rPr>
              <a:t>Taxation: </a:t>
            </a:r>
            <a:r>
              <a:rPr lang="en-IN" dirty="0">
                <a:effectLst/>
                <a:ea typeface="Cambria" panose="02040503050406030204" pitchFamily="18" charset="0"/>
                <a:cs typeface="Times New Roman" panose="02020603050405020304" pitchFamily="18" charset="0"/>
              </a:rPr>
              <a:t>Taxation is the process by which the government </a:t>
            </a:r>
            <a:r>
              <a:rPr lang="en-IN" dirty="0">
                <a:ea typeface="Cambria" panose="02040503050406030204" pitchFamily="18" charset="0"/>
                <a:cs typeface="Times New Roman" panose="02020603050405020304" pitchFamily="18" charset="0"/>
              </a:rPr>
              <a:t>i</a:t>
            </a:r>
            <a:r>
              <a:rPr lang="en-IN" dirty="0">
                <a:effectLst/>
                <a:ea typeface="Cambria" panose="02040503050406030204" pitchFamily="18" charset="0"/>
                <a:cs typeface="Times New Roman" panose="02020603050405020304" pitchFamily="18" charset="0"/>
              </a:rPr>
              <a:t>mposes charges(tax) on individuals or entities. </a:t>
            </a:r>
          </a:p>
        </p:txBody>
      </p:sp>
      <p:sp>
        <p:nvSpPr>
          <p:cNvPr id="6" name="Text Placeholder 5"/>
          <p:cNvSpPr>
            <a:spLocks noGrp="1"/>
          </p:cNvSpPr>
          <p:nvPr>
            <p:ph type="body" sz="half" idx="2"/>
          </p:nvPr>
        </p:nvSpPr>
        <p:spPr>
          <a:xfrm>
            <a:off x="1522413" y="2895599"/>
            <a:ext cx="4114800" cy="3125689"/>
          </a:xfrm>
        </p:spPr>
        <p:txBody>
          <a:bodyPr>
            <a:noAutofit/>
          </a:bodyPr>
          <a:lstStyle/>
          <a:p>
            <a:pPr marL="0" indent="0">
              <a:lnSpc>
                <a:spcPct val="107000"/>
              </a:lnSpc>
              <a:spcAft>
                <a:spcPts val="800"/>
              </a:spcAft>
              <a:buNone/>
            </a:pPr>
            <a:r>
              <a:rPr lang="en-IN" sz="2400" dirty="0">
                <a:effectLst/>
                <a:ea typeface="Calibri" panose="020F0502020204030204" pitchFamily="34" charset="0"/>
                <a:cs typeface="Times New Roman" panose="02020603050405020304" pitchFamily="18" charset="0"/>
              </a:rPr>
              <a:t>Taxes are mainly classified into 2 types:</a:t>
            </a:r>
          </a:p>
          <a:p>
            <a:pPr marL="0" indent="0">
              <a:lnSpc>
                <a:spcPct val="107000"/>
              </a:lnSpc>
              <a:spcAft>
                <a:spcPts val="800"/>
              </a:spcAft>
              <a:buNone/>
            </a:pP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ea typeface="Cambria"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998A60B-E3F8-41AD-90B5-9C34BA80EBE4}"/>
              </a:ext>
            </a:extLst>
          </p:cNvPr>
          <p:cNvSpPr/>
          <p:nvPr/>
        </p:nvSpPr>
        <p:spPr>
          <a:xfrm>
            <a:off x="2186708" y="3775576"/>
            <a:ext cx="2016224"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rPr>
              <a:t>Direct tax</a:t>
            </a:r>
            <a:endParaRPr lang="en-IN" sz="2800" dirty="0">
              <a:solidFill>
                <a:schemeClr val="accent3">
                  <a:lumMod val="75000"/>
                </a:schemeClr>
              </a:solidFill>
            </a:endParaRPr>
          </a:p>
        </p:txBody>
      </p:sp>
      <p:sp>
        <p:nvSpPr>
          <p:cNvPr id="8" name="Rectangle 7">
            <a:extLst>
              <a:ext uri="{FF2B5EF4-FFF2-40B4-BE49-F238E27FC236}">
                <a16:creationId xmlns:a16="http://schemas.microsoft.com/office/drawing/2014/main" id="{E437A8F5-9CE3-47FA-A9D0-CF3E5EC2D22E}"/>
              </a:ext>
            </a:extLst>
          </p:cNvPr>
          <p:cNvSpPr/>
          <p:nvPr/>
        </p:nvSpPr>
        <p:spPr>
          <a:xfrm>
            <a:off x="2186708" y="4684382"/>
            <a:ext cx="2016224"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rPr>
              <a:t>Indirect tax</a:t>
            </a:r>
            <a:endParaRPr lang="en-IN" sz="2800" dirty="0">
              <a:solidFill>
                <a:schemeClr val="accent3">
                  <a:lumMod val="75000"/>
                </a:schemeClr>
              </a:solidFill>
            </a:endParaRPr>
          </a:p>
        </p:txBody>
      </p:sp>
      <p:sp>
        <p:nvSpPr>
          <p:cNvPr id="9" name="Arrow: Right 8">
            <a:extLst>
              <a:ext uri="{FF2B5EF4-FFF2-40B4-BE49-F238E27FC236}">
                <a16:creationId xmlns:a16="http://schemas.microsoft.com/office/drawing/2014/main" id="{CA1299AE-AE27-414C-9229-7C1993925D03}"/>
              </a:ext>
            </a:extLst>
          </p:cNvPr>
          <p:cNvSpPr/>
          <p:nvPr/>
        </p:nvSpPr>
        <p:spPr>
          <a:xfrm>
            <a:off x="1629916" y="3969060"/>
            <a:ext cx="432048" cy="216024"/>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FB3CC04-ECC6-4E68-8634-9BB66A7EF749}"/>
              </a:ext>
            </a:extLst>
          </p:cNvPr>
          <p:cNvSpPr/>
          <p:nvPr/>
        </p:nvSpPr>
        <p:spPr>
          <a:xfrm>
            <a:off x="1629916" y="4864402"/>
            <a:ext cx="432048" cy="216024"/>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289669-6448-4B93-A922-13A04FAA25C3}"/>
              </a:ext>
            </a:extLst>
          </p:cNvPr>
          <p:cNvSpPr>
            <a:spLocks noGrp="1"/>
          </p:cNvSpPr>
          <p:nvPr>
            <p:ph type="title"/>
          </p:nvPr>
        </p:nvSpPr>
        <p:spPr/>
        <p:txBody>
          <a:bodyPr/>
          <a:lstStyle/>
          <a:p>
            <a:r>
              <a:rPr lang="en-US" dirty="0"/>
              <a:t>Direct taxes:</a:t>
            </a:r>
            <a:endParaRPr lang="en-IN" dirty="0"/>
          </a:p>
        </p:txBody>
      </p:sp>
      <p:sp>
        <p:nvSpPr>
          <p:cNvPr id="11" name="Content Placeholder 10">
            <a:extLst>
              <a:ext uri="{FF2B5EF4-FFF2-40B4-BE49-F238E27FC236}">
                <a16:creationId xmlns:a16="http://schemas.microsoft.com/office/drawing/2014/main" id="{D83FE31F-9E53-486D-AE25-5173358ABC58}"/>
              </a:ext>
            </a:extLst>
          </p:cNvPr>
          <p:cNvSpPr>
            <a:spLocks noGrp="1"/>
          </p:cNvSpPr>
          <p:nvPr>
            <p:ph idx="1"/>
          </p:nvPr>
        </p:nvSpPr>
        <p:spPr/>
        <p:txBody>
          <a:bodyPr>
            <a:noAutofit/>
          </a:bodyPr>
          <a:lstStyle/>
          <a:p>
            <a:pPr marL="0" indent="0">
              <a:buNone/>
            </a:pPr>
            <a:r>
              <a:rPr lang="en-IN" sz="2000" dirty="0">
                <a:effectLst/>
                <a:ea typeface="Calibri" panose="020F0502020204030204" pitchFamily="34" charset="0"/>
                <a:cs typeface="Times New Roman" panose="02020603050405020304" pitchFamily="18" charset="0"/>
              </a:rPr>
              <a:t>Taxes paid </a:t>
            </a:r>
            <a:r>
              <a:rPr lang="en-IN" sz="2000" dirty="0">
                <a:ea typeface="Calibri" panose="020F0502020204030204" pitchFamily="34" charset="0"/>
                <a:cs typeface="Times New Roman" panose="02020603050405020304" pitchFamily="18" charset="0"/>
              </a:rPr>
              <a:t>direct</a:t>
            </a:r>
            <a:r>
              <a:rPr lang="en-IN" sz="2000" dirty="0">
                <a:effectLst/>
                <a:ea typeface="Calibri" panose="020F0502020204030204" pitchFamily="34" charset="0"/>
                <a:cs typeface="Times New Roman" panose="02020603050405020304" pitchFamily="18" charset="0"/>
              </a:rPr>
              <a:t>ly by a taxpayer directly to the government. It is the type of tax where the burden to pay it cannot be transferred to anyone else.</a:t>
            </a:r>
          </a:p>
          <a:p>
            <a:pPr marL="0" indent="0">
              <a:buNone/>
            </a:pPr>
            <a:r>
              <a:rPr lang="en-IN" sz="2000" dirty="0">
                <a:effectLst/>
                <a:ea typeface="Calibri" panose="020F0502020204030204" pitchFamily="34" charset="0"/>
                <a:cs typeface="Times New Roman" panose="02020603050405020304" pitchFamily="18" charset="0"/>
              </a:rPr>
              <a:t>Some important direct taxes in India are:                         </a:t>
            </a:r>
          </a:p>
          <a:p>
            <a:pPr>
              <a:buFont typeface="Wingdings" panose="05000000000000000000" pitchFamily="2" charset="2"/>
              <a:buChar char="v"/>
            </a:pPr>
            <a:r>
              <a:rPr lang="en-IN" sz="2000" b="1" dirty="0">
                <a:effectLst/>
                <a:ea typeface="Calibri" panose="020F0502020204030204" pitchFamily="34" charset="0"/>
                <a:cs typeface="Times New Roman" panose="02020603050405020304" pitchFamily="18" charset="0"/>
              </a:rPr>
              <a:t>Income tax: </a:t>
            </a:r>
            <a:r>
              <a:rPr lang="en-IN" sz="2000" dirty="0">
                <a:effectLst/>
                <a:ea typeface="Calibri" panose="020F0502020204030204" pitchFamily="34" charset="0"/>
                <a:cs typeface="Times New Roman" panose="02020603050405020304" pitchFamily="18" charset="0"/>
              </a:rPr>
              <a:t>It is levied on the income earned by individuals. </a:t>
            </a:r>
          </a:p>
          <a:p>
            <a:pPr>
              <a:buFont typeface="Wingdings" panose="05000000000000000000" pitchFamily="2" charset="2"/>
              <a:buChar char="v"/>
            </a:pPr>
            <a:r>
              <a:rPr lang="en-IN" sz="2000" b="1" dirty="0">
                <a:effectLst/>
                <a:ea typeface="Calibri" panose="020F0502020204030204" pitchFamily="34" charset="0"/>
                <a:cs typeface="Times New Roman" panose="02020603050405020304" pitchFamily="18" charset="0"/>
              </a:rPr>
              <a:t>Corporate Tax: </a:t>
            </a:r>
            <a:r>
              <a:rPr lang="en-IN" sz="2000" dirty="0">
                <a:effectLst/>
                <a:ea typeface="Calibri" panose="020F0502020204030204" pitchFamily="34" charset="0"/>
                <a:cs typeface="Times New Roman" panose="02020603050405020304" pitchFamily="18" charset="0"/>
              </a:rPr>
              <a:t>It is levied on the income of corporate firms or industries.</a:t>
            </a:r>
          </a:p>
          <a:p>
            <a:pPr>
              <a:buFont typeface="Wingdings" panose="05000000000000000000" pitchFamily="2" charset="2"/>
              <a:buChar char="v"/>
            </a:pPr>
            <a:r>
              <a:rPr lang="en-IN" sz="2000" b="1" dirty="0">
                <a:effectLst/>
                <a:ea typeface="Calibri" panose="020F0502020204030204" pitchFamily="34" charset="0"/>
                <a:cs typeface="Times New Roman" panose="02020603050405020304" pitchFamily="18" charset="0"/>
              </a:rPr>
              <a:t>Wealth tax: </a:t>
            </a:r>
            <a:r>
              <a:rPr lang="en-IN" sz="2000" dirty="0">
                <a:effectLst/>
                <a:ea typeface="Calibri" panose="020F0502020204030204" pitchFamily="34" charset="0"/>
                <a:cs typeface="Times New Roman" panose="02020603050405020304" pitchFamily="18" charset="0"/>
              </a:rPr>
              <a:t>It </a:t>
            </a:r>
            <a:r>
              <a:rPr lang="en-IN" sz="2000" dirty="0">
                <a:ea typeface="Calibri" panose="020F0502020204030204" pitchFamily="34" charset="0"/>
                <a:cs typeface="Times New Roman" panose="02020603050405020304" pitchFamily="18" charset="0"/>
              </a:rPr>
              <a:t>i</a:t>
            </a:r>
            <a:r>
              <a:rPr lang="en-IN" sz="2000" dirty="0">
                <a:effectLst/>
                <a:ea typeface="Calibri" panose="020F0502020204030204" pitchFamily="34" charset="0"/>
                <a:cs typeface="Times New Roman" panose="02020603050405020304" pitchFamily="18" charset="0"/>
              </a:rPr>
              <a:t>s levied on excess wealth of individuals and companies.</a:t>
            </a:r>
          </a:p>
          <a:p>
            <a:pPr>
              <a:buFont typeface="Wingdings" panose="05000000000000000000" pitchFamily="2" charset="2"/>
              <a:buChar char="v"/>
            </a:pPr>
            <a:r>
              <a:rPr lang="en-IN" sz="2000" b="1" dirty="0">
                <a:effectLst/>
                <a:ea typeface="Calibri" panose="020F0502020204030204" pitchFamily="34" charset="0"/>
                <a:cs typeface="Times New Roman" panose="02020603050405020304" pitchFamily="18" charset="0"/>
              </a:rPr>
              <a:t>Estate tax: </a:t>
            </a:r>
            <a:r>
              <a:rPr lang="en-IN" sz="2000" dirty="0">
                <a:effectLst/>
                <a:ea typeface="Calibri" panose="020F0502020204030204" pitchFamily="34" charset="0"/>
                <a:cs typeface="Times New Roman" panose="02020603050405020304" pitchFamily="18" charset="0"/>
              </a:rPr>
              <a:t>It is charged from successor of inherited property.</a:t>
            </a:r>
          </a:p>
        </p:txBody>
      </p:sp>
    </p:spTree>
    <p:extLst>
      <p:ext uri="{BB962C8B-B14F-4D97-AF65-F5344CB8AC3E}">
        <p14:creationId xmlns:p14="http://schemas.microsoft.com/office/powerpoint/2010/main" val="305539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D0E24D-321C-4DF5-B45E-79D0165278C8}"/>
              </a:ext>
            </a:extLst>
          </p:cNvPr>
          <p:cNvSpPr>
            <a:spLocks noGrp="1"/>
          </p:cNvSpPr>
          <p:nvPr>
            <p:ph type="title"/>
          </p:nvPr>
        </p:nvSpPr>
        <p:spPr/>
        <p:txBody>
          <a:bodyPr/>
          <a:lstStyle/>
          <a:p>
            <a:r>
              <a:rPr lang="en-IN" sz="3600" dirty="0">
                <a:ea typeface="Calibri" panose="020F0502020204030204" pitchFamily="34" charset="0"/>
                <a:cs typeface="Times New Roman" panose="02020603050405020304" pitchFamily="18" charset="0"/>
              </a:rPr>
              <a:t>Ind</a:t>
            </a:r>
            <a:r>
              <a:rPr lang="en-IN" sz="3600" dirty="0">
                <a:effectLst/>
                <a:ea typeface="Calibri" panose="020F0502020204030204" pitchFamily="34" charset="0"/>
                <a:cs typeface="Times New Roman" panose="02020603050405020304" pitchFamily="18" charset="0"/>
              </a:rPr>
              <a:t>irect taxes:</a:t>
            </a:r>
            <a:endParaRPr lang="en-IN" dirty="0"/>
          </a:p>
        </p:txBody>
      </p:sp>
      <p:sp>
        <p:nvSpPr>
          <p:cNvPr id="6" name="Content Placeholder 5">
            <a:extLst>
              <a:ext uri="{FF2B5EF4-FFF2-40B4-BE49-F238E27FC236}">
                <a16:creationId xmlns:a16="http://schemas.microsoft.com/office/drawing/2014/main" id="{32F3F0B9-1E9B-4413-AE71-EA9CB66E0F69}"/>
              </a:ext>
            </a:extLst>
          </p:cNvPr>
          <p:cNvSpPr>
            <a:spLocks noGrp="1"/>
          </p:cNvSpPr>
          <p:nvPr>
            <p:ph idx="1"/>
          </p:nvPr>
        </p:nvSpPr>
        <p:spPr/>
        <p:txBody>
          <a:bodyPr>
            <a:normAutofit fontScale="85000" lnSpcReduction="20000"/>
          </a:bodyPr>
          <a:lstStyle/>
          <a:p>
            <a:pPr marL="0" indent="0">
              <a:buNone/>
            </a:pPr>
            <a:r>
              <a:rPr lang="en-IN" sz="2400" dirty="0">
                <a:effectLst/>
                <a:ea typeface="Calibri" panose="020F0502020204030204" pitchFamily="34" charset="0"/>
                <a:cs typeface="Times New Roman" panose="02020603050405020304" pitchFamily="18" charset="0"/>
              </a:rPr>
              <a:t>Taxes levied by the Government on goods and services and not on the income, profit or revenue of an individual and it can be shifted from one taxpayer to another. </a:t>
            </a:r>
          </a:p>
          <a:p>
            <a:pPr marL="0" indent="0">
              <a:buNone/>
            </a:pPr>
            <a:r>
              <a:rPr lang="en-IN" sz="2400" dirty="0">
                <a:effectLst/>
                <a:ea typeface="Calibri" panose="020F0502020204030204" pitchFamily="34" charset="0"/>
                <a:cs typeface="Times New Roman" panose="02020603050405020304" pitchFamily="18" charset="0"/>
              </a:rPr>
              <a:t>Some important indirect taxes in India are:                         </a:t>
            </a:r>
          </a:p>
          <a:p>
            <a:pPr>
              <a:buFont typeface="Wingdings" panose="05000000000000000000" pitchFamily="2" charset="2"/>
              <a:buChar char="v"/>
            </a:pPr>
            <a:r>
              <a:rPr lang="en-IN" sz="2400" b="1" dirty="0">
                <a:effectLst/>
                <a:ea typeface="Calibri" panose="020F0502020204030204" pitchFamily="34" charset="0"/>
                <a:cs typeface="Times New Roman" panose="02020603050405020304" pitchFamily="18" charset="0"/>
              </a:rPr>
              <a:t>Goods and Service Tax (GST): </a:t>
            </a:r>
            <a:r>
              <a:rPr lang="en-IN" sz="2400" dirty="0">
                <a:effectLst/>
                <a:ea typeface="Calibri" panose="020F0502020204030204" pitchFamily="34" charset="0"/>
                <a:cs typeface="Times New Roman" panose="02020603050405020304" pitchFamily="18" charset="0"/>
              </a:rPr>
              <a:t>It is a comprehensive indirect tax levy on the manufacture and sale of goods as well as services.</a:t>
            </a:r>
          </a:p>
          <a:p>
            <a:pPr>
              <a:buFont typeface="Wingdings" panose="05000000000000000000" pitchFamily="2" charset="2"/>
              <a:buChar char="v"/>
            </a:pPr>
            <a:r>
              <a:rPr lang="en-IN" sz="2400" b="1" dirty="0">
                <a:effectLst/>
                <a:ea typeface="Calibri" panose="020F0502020204030204" pitchFamily="34" charset="0"/>
                <a:cs typeface="Times New Roman" panose="02020603050405020304" pitchFamily="18" charset="0"/>
              </a:rPr>
              <a:t>Sales Tax: </a:t>
            </a:r>
            <a:r>
              <a:rPr lang="en-IN" sz="2400" dirty="0">
                <a:effectLst/>
                <a:ea typeface="Calibri" panose="020F0502020204030204" pitchFamily="34" charset="0"/>
                <a:cs typeface="Times New Roman" panose="02020603050405020304" pitchFamily="18" charset="0"/>
              </a:rPr>
              <a:t>It</a:t>
            </a:r>
            <a:r>
              <a:rPr lang="en-IN" sz="2400" b="1" dirty="0">
                <a:effectLst/>
                <a:ea typeface="Calibri" panose="020F0502020204030204" pitchFamily="34" charset="0"/>
                <a:cs typeface="Times New Roman" panose="02020603050405020304" pitchFamily="18" charset="0"/>
              </a:rPr>
              <a:t> </a:t>
            </a:r>
            <a:r>
              <a:rPr lang="en-IN" sz="2400" dirty="0">
                <a:effectLst/>
                <a:ea typeface="Calibri" panose="020F0502020204030204" pitchFamily="34" charset="0"/>
                <a:cs typeface="Times New Roman" panose="02020603050405020304" pitchFamily="18" charset="0"/>
              </a:rPr>
              <a:t>is a form of tax that is imposed by the Government on the sale or purchase of a particular commodity within the country. Liability to pay tax is that of shopkeeper who in turn realises the tax amount from the customer by including it in the price of commodity.</a:t>
            </a:r>
          </a:p>
          <a:p>
            <a:pPr>
              <a:buFont typeface="Wingdings" panose="05000000000000000000" pitchFamily="2" charset="2"/>
              <a:buChar char="v"/>
            </a:pPr>
            <a:r>
              <a:rPr lang="en-IN" sz="2400" b="1" dirty="0">
                <a:effectLst/>
                <a:ea typeface="Calibri" panose="020F0502020204030204" pitchFamily="34" charset="0"/>
                <a:cs typeface="Times New Roman" panose="02020603050405020304" pitchFamily="18" charset="0"/>
              </a:rPr>
              <a:t>Value Added Tax (VAT): </a:t>
            </a:r>
            <a:r>
              <a:rPr lang="en-IN" sz="2400" dirty="0">
                <a:effectLst/>
                <a:ea typeface="Calibri" panose="020F0502020204030204" pitchFamily="34" charset="0"/>
                <a:cs typeface="Times New Roman" panose="02020603050405020304" pitchFamily="18" charset="0"/>
              </a:rPr>
              <a:t>It was levied on various goods sold in state, and the amount of tax is decided by the state itself.</a:t>
            </a:r>
          </a:p>
          <a:p>
            <a:pPr>
              <a:buFont typeface="Wingdings" panose="05000000000000000000" pitchFamily="2" charset="2"/>
              <a:buChar char="v"/>
            </a:pPr>
            <a:r>
              <a:rPr lang="en-IN" sz="2400" b="1" dirty="0">
                <a:effectLst/>
                <a:ea typeface="Calibri" panose="020F0502020204030204" pitchFamily="34" charset="0"/>
                <a:cs typeface="Times New Roman" panose="02020603050405020304" pitchFamily="18" charset="0"/>
              </a:rPr>
              <a:t>Excise Duty Tax: </a:t>
            </a:r>
            <a:r>
              <a:rPr lang="en-IN" sz="2400" dirty="0">
                <a:effectLst/>
                <a:ea typeface="Calibri" panose="020F0502020204030204" pitchFamily="34" charset="0"/>
                <a:cs typeface="Times New Roman" panose="02020603050405020304" pitchFamily="18" charset="0"/>
              </a:rPr>
              <a:t>It is levied on production of goods in India. They are not levied on sales of product. It is paid by the manufacturer of goods.</a:t>
            </a:r>
          </a:p>
        </p:txBody>
      </p:sp>
    </p:spTree>
    <p:extLst>
      <p:ext uri="{BB962C8B-B14F-4D97-AF65-F5344CB8AC3E}">
        <p14:creationId xmlns:p14="http://schemas.microsoft.com/office/powerpoint/2010/main" val="13795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958FA-6C91-4A05-AF6C-0D1C8D5FA187}"/>
              </a:ext>
            </a:extLst>
          </p:cNvPr>
          <p:cNvSpPr txBox="1"/>
          <p:nvPr/>
        </p:nvSpPr>
        <p:spPr>
          <a:xfrm>
            <a:off x="3047301" y="3246431"/>
            <a:ext cx="6094602" cy="369332"/>
          </a:xfrm>
          <a:prstGeom prst="rect">
            <a:avLst/>
          </a:prstGeom>
          <a:noFill/>
        </p:spPr>
        <p:txBody>
          <a:bodyPr wrap="square">
            <a:spAutoFit/>
          </a:bodyPr>
          <a:lstStyle/>
          <a:p>
            <a:endParaRPr lang="en-IN" dirty="0"/>
          </a:p>
        </p:txBody>
      </p:sp>
      <p:sp>
        <p:nvSpPr>
          <p:cNvPr id="4" name="Title 3">
            <a:extLst>
              <a:ext uri="{FF2B5EF4-FFF2-40B4-BE49-F238E27FC236}">
                <a16:creationId xmlns:a16="http://schemas.microsoft.com/office/drawing/2014/main" id="{61B0D80E-C031-4310-A84E-884D0F10D179}"/>
              </a:ext>
            </a:extLst>
          </p:cNvPr>
          <p:cNvSpPr>
            <a:spLocks noGrp="1"/>
          </p:cNvSpPr>
          <p:nvPr>
            <p:ph type="title"/>
          </p:nvPr>
        </p:nvSpPr>
        <p:spPr/>
        <p:txBody>
          <a:bodyPr/>
          <a:lstStyle/>
          <a:p>
            <a:r>
              <a:rPr lang="en-US" dirty="0"/>
              <a:t>Positive impacts of taxation</a:t>
            </a:r>
            <a:endParaRPr lang="en-IN" dirty="0"/>
          </a:p>
        </p:txBody>
      </p:sp>
      <p:sp>
        <p:nvSpPr>
          <p:cNvPr id="5" name="Content Placeholder 4">
            <a:extLst>
              <a:ext uri="{FF2B5EF4-FFF2-40B4-BE49-F238E27FC236}">
                <a16:creationId xmlns:a16="http://schemas.microsoft.com/office/drawing/2014/main" id="{984F810A-1038-4BBA-90C7-7E8A0C44B724}"/>
              </a:ext>
            </a:extLst>
          </p:cNvPr>
          <p:cNvSpPr>
            <a:spLocks noGrp="1"/>
          </p:cNvSpPr>
          <p:nvPr>
            <p:ph idx="1"/>
          </p:nvPr>
        </p:nvSpPr>
        <p:spPr/>
        <p:txBody>
          <a:bodyPr>
            <a:normAutofit/>
          </a:bodyPr>
          <a:lstStyle/>
          <a:p>
            <a:pPr>
              <a:buFont typeface="Wingdings" panose="05000000000000000000" pitchFamily="2" charset="2"/>
              <a:buChar char="Ø"/>
            </a:pPr>
            <a:r>
              <a:rPr lang="en-US" sz="2400" b="1" dirty="0">
                <a:cs typeface="Calibri" panose="020F0502020204030204" pitchFamily="34" charset="0"/>
              </a:rPr>
              <a:t>Better capital formation: </a:t>
            </a:r>
            <a:r>
              <a:rPr lang="en-US" sz="2400" dirty="0">
                <a:cs typeface="Calibri" panose="020F0502020204030204" pitchFamily="34" charset="0"/>
              </a:rPr>
              <a:t>When tax rates increase, people tend to save more</a:t>
            </a:r>
            <a:r>
              <a:rPr lang="en-US" dirty="0">
                <a:cs typeface="Calibri" panose="020F0502020204030204" pitchFamily="34" charset="0"/>
              </a:rPr>
              <a:t> which</a:t>
            </a:r>
            <a:r>
              <a:rPr lang="en-US" sz="2400" dirty="0">
                <a:cs typeface="Calibri" panose="020F0502020204030204" pitchFamily="34" charset="0"/>
              </a:rPr>
              <a:t> increases capital formation in the long term. </a:t>
            </a:r>
          </a:p>
          <a:p>
            <a:pPr>
              <a:buFont typeface="Wingdings" panose="05000000000000000000" pitchFamily="2" charset="2"/>
              <a:buChar char="Ø"/>
            </a:pPr>
            <a:r>
              <a:rPr lang="en-US" b="1" dirty="0">
                <a:cs typeface="Calibri" panose="020F0502020204030204" pitchFamily="34" charset="0"/>
              </a:rPr>
              <a:t>G</a:t>
            </a:r>
            <a:r>
              <a:rPr lang="en-US" sz="2400" b="1" dirty="0">
                <a:cs typeface="Calibri" panose="020F0502020204030204" pitchFamily="34" charset="0"/>
              </a:rPr>
              <a:t>overnment’s revenue growth: </a:t>
            </a:r>
            <a:r>
              <a:rPr lang="en-US" sz="2400" dirty="0">
                <a:cs typeface="Calibri" panose="020F0502020204030204" pitchFamily="34" charset="0"/>
              </a:rPr>
              <a:t>Government revenue is money received by the government from taxes for its expenditures. </a:t>
            </a:r>
            <a:r>
              <a:rPr lang="en-US" dirty="0">
                <a:cs typeface="Calibri" panose="020F0502020204030204" pitchFamily="34" charset="0"/>
              </a:rPr>
              <a:t>With optimum tax rate, government can receive more revenue.</a:t>
            </a:r>
            <a:r>
              <a:rPr lang="en-US" sz="2400" dirty="0">
                <a:cs typeface="Calibri" panose="020F0502020204030204" pitchFamily="34" charset="0"/>
              </a:rPr>
              <a:t> </a:t>
            </a:r>
          </a:p>
          <a:p>
            <a:pPr>
              <a:buFont typeface="Wingdings" panose="05000000000000000000" pitchFamily="2" charset="2"/>
              <a:buChar char="Ø"/>
            </a:pPr>
            <a:r>
              <a:rPr lang="en-US" sz="2400" b="1" dirty="0">
                <a:cs typeface="Calibri" panose="020F0502020204030204" pitchFamily="34" charset="0"/>
              </a:rPr>
              <a:t>Decrease in inflation rate: </a:t>
            </a:r>
            <a:r>
              <a:rPr lang="en-US" sz="2400" dirty="0">
                <a:cs typeface="Calibri" panose="020F0502020204030204" pitchFamily="34" charset="0"/>
              </a:rPr>
              <a:t>Excess currency (money) supply in an economy is one of the primary cause of inflation. People receive more income, but a part of this will be taken by tax. Hence, inflation rate decreases consequently.</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cs typeface="Calibri" panose="020F0502020204030204" pitchFamily="34" charset="0"/>
            </a:endParaRPr>
          </a:p>
          <a:p>
            <a:pPr>
              <a:buFont typeface="Wingdings" panose="05000000000000000000" pitchFamily="2" charset="2"/>
              <a:buChar char="Ø"/>
            </a:pPr>
            <a:endParaRPr lang="en-US" sz="2400" dirty="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4BA03B49-B770-4F97-ADEE-BB4049592C7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b="1" dirty="0"/>
              <a:t>Increases efficiency of producers: </a:t>
            </a:r>
            <a:r>
              <a:rPr lang="en-US" sz="2400" dirty="0">
                <a:cs typeface="Calibri" panose="020F0502020204030204" pitchFamily="34" charset="0"/>
              </a:rPr>
              <a:t>The revenue collected from buyers and sellers through the tax can be used to produce other goods. Lowered costs of production will raise profits and faster healthy competition among rival organizations.</a:t>
            </a:r>
            <a:endParaRPr lang="en-IN" dirty="0"/>
          </a:p>
          <a:p>
            <a:pPr>
              <a:buFont typeface="Wingdings" panose="05000000000000000000" pitchFamily="2" charset="2"/>
              <a:buChar char="Ø"/>
            </a:pPr>
            <a:r>
              <a:rPr lang="en-US" sz="2400" b="1" dirty="0">
                <a:cs typeface="Calibri" panose="020F0502020204030204" pitchFamily="34" charset="0"/>
              </a:rPr>
              <a:t>More opportunity of decision to the buyers</a:t>
            </a:r>
            <a:r>
              <a:rPr lang="en-US" b="1" dirty="0">
                <a:cs typeface="Calibri" panose="020F0502020204030204" pitchFamily="34" charset="0"/>
              </a:rPr>
              <a:t>: </a:t>
            </a:r>
            <a:r>
              <a:rPr lang="en-US" sz="2400" dirty="0">
                <a:cs typeface="Calibri" panose="020F0502020204030204" pitchFamily="34" charset="0"/>
              </a:rPr>
              <a:t>Taxes have been put in place to ensure that resources are used efficiently by individuals and organizations, which raises competitions among rival</a:t>
            </a:r>
            <a:r>
              <a:rPr lang="en-US" dirty="0">
                <a:cs typeface="Calibri" panose="020F0502020204030204" pitchFamily="34" charset="0"/>
              </a:rPr>
              <a:t> </a:t>
            </a:r>
            <a:r>
              <a:rPr lang="en-US" sz="2400" dirty="0">
                <a:cs typeface="Calibri" panose="020F0502020204030204" pitchFamily="34" charset="0"/>
              </a:rPr>
              <a:t>organizations and provides consumers with wide variety of options.</a:t>
            </a:r>
          </a:p>
          <a:p>
            <a:pPr>
              <a:buFont typeface="Wingdings" panose="05000000000000000000" pitchFamily="2" charset="2"/>
              <a:buChar char="Ø"/>
            </a:pPr>
            <a:r>
              <a:rPr lang="en-US" sz="2400" b="1" dirty="0">
                <a:cs typeface="Calibri" panose="020F0502020204030204" pitchFamily="34" charset="0"/>
              </a:rPr>
              <a:t>Increases standard of living of people: </a:t>
            </a:r>
            <a:r>
              <a:rPr lang="en-US" sz="2400" dirty="0">
                <a:cs typeface="Calibri" panose="020F0502020204030204" pitchFamily="34" charset="0"/>
              </a:rPr>
              <a:t>Taxes generally contribute to the gross domestic  product (GDP) of a country, which raises standard of living. </a:t>
            </a:r>
          </a:p>
          <a:p>
            <a:pPr>
              <a:buFont typeface="Wingdings" panose="05000000000000000000" pitchFamily="2" charset="2"/>
              <a:buChar char="Ø"/>
            </a:pPr>
            <a:r>
              <a:rPr lang="en-US" sz="2400" dirty="0">
                <a:cs typeface="Calibri" panose="020F0502020204030204" pitchFamily="34" charset="0"/>
              </a:rPr>
              <a:t>With introduction of GST India is now a unified market and the foreign investment has increased</a:t>
            </a:r>
            <a:r>
              <a:rPr lang="en-US" dirty="0">
                <a:cs typeface="Calibri" panose="020F0502020204030204" pitchFamily="34" charset="0"/>
              </a:rPr>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impacts of taxation</a:t>
            </a:r>
          </a:p>
        </p:txBody>
      </p:sp>
      <p:sp>
        <p:nvSpPr>
          <p:cNvPr id="4" name="Content Placeholder 3">
            <a:extLst>
              <a:ext uri="{FF2B5EF4-FFF2-40B4-BE49-F238E27FC236}">
                <a16:creationId xmlns:a16="http://schemas.microsoft.com/office/drawing/2014/main" id="{7FD8C184-128F-4A5A-9144-CDEDDEA4CE83}"/>
              </a:ext>
            </a:extLst>
          </p:cNvPr>
          <p:cNvSpPr>
            <a:spLocks noGrp="1"/>
          </p:cNvSpPr>
          <p:nvPr>
            <p:ph idx="1"/>
          </p:nvPr>
        </p:nvSpPr>
        <p:spPr/>
        <p:txBody>
          <a:bodyPr>
            <a:normAutofit/>
          </a:bodyPr>
          <a:lstStyle/>
          <a:p>
            <a:pPr marL="119062" marR="0" indent="-342900">
              <a:lnSpc>
                <a:spcPct val="107000"/>
              </a:lnSpc>
              <a:spcBef>
                <a:spcPts val="0"/>
              </a:spcBef>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If direct tax rate is increased by the Government, people start saving for investment purposes. Due to this behaviour of individual’s income generation, size of economy will decrease. If indirect tax rate is increased by the Government, </a:t>
            </a:r>
            <a:r>
              <a:rPr lang="en-US" dirty="0"/>
              <a:t>the size of economy increases but equity will not be achieved.</a:t>
            </a:r>
            <a:endParaRPr lang="en-US" dirty="0">
              <a:effectLst/>
              <a:ea typeface="Calibri" panose="020F0502020204030204" pitchFamily="34" charset="0"/>
              <a:cs typeface="Times New Roman" panose="02020603050405020304" pitchFamily="18" charset="0"/>
            </a:endParaRPr>
          </a:p>
          <a:p>
            <a:pPr marL="119062" indent="-342900">
              <a:lnSpc>
                <a:spcPct val="107000"/>
              </a:lnSpc>
              <a:spcBef>
                <a:spcPts val="0"/>
              </a:spcBef>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For luxury commodities increase in direct tax rate decreases the production of luxury commodities in the economy and as a result also adversely affects the GDP and standards of living</a:t>
            </a:r>
            <a:r>
              <a:rPr lang="en-IN" sz="24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FD407D-627B-4952-A0BF-8B99B2007B72}"/>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89F322F3-31F2-43C6-BB91-00B0BD4FDAB4}"/>
              </a:ext>
            </a:extLst>
          </p:cNvPr>
          <p:cNvSpPr>
            <a:spLocks noGrp="1"/>
          </p:cNvSpPr>
          <p:nvPr>
            <p:ph idx="1"/>
          </p:nvPr>
        </p:nvSpPr>
        <p:spPr/>
        <p:txBody>
          <a:bodyPr>
            <a:normAutofit fontScale="92500" lnSpcReduction="10000"/>
          </a:bodyPr>
          <a:lstStyle/>
          <a:p>
            <a:pPr marL="119062" indent="-342900">
              <a:lnSpc>
                <a:spcPct val="107000"/>
              </a:lnSpc>
              <a:spcBef>
                <a:spcPts val="0"/>
              </a:spcBef>
              <a:spcAft>
                <a:spcPts val="800"/>
              </a:spcAft>
              <a:buFont typeface="Wingdings" panose="05000000000000000000" pitchFamily="2" charset="2"/>
              <a:buChar char="q"/>
            </a:pPr>
            <a:r>
              <a:rPr lang="en-US" b="1" dirty="0">
                <a:cs typeface="Calibri" panose="020F0502020204030204" pitchFamily="34" charset="0"/>
              </a:rPr>
              <a:t>Dual Control:</a:t>
            </a:r>
            <a:r>
              <a:rPr lang="en-US" dirty="0">
                <a:cs typeface="Calibri" panose="020F0502020204030204" pitchFamily="34" charset="0"/>
              </a:rPr>
              <a:t> A business will be indirectly controlled by both the Centre and the State in all tax related matters. The State will lose autonomy to change the tax rate which will be regulated by the GST Council.</a:t>
            </a:r>
          </a:p>
          <a:p>
            <a:pPr marL="119062" marR="0" indent="-342900">
              <a:lnSpc>
                <a:spcPct val="107000"/>
              </a:lnSpc>
              <a:spcBef>
                <a:spcPts val="0"/>
              </a:spcBef>
              <a:spcAft>
                <a:spcPts val="800"/>
              </a:spcAft>
              <a:buFont typeface="Wingdings" panose="05000000000000000000" pitchFamily="2" charset="2"/>
              <a:buChar char="q"/>
            </a:pPr>
            <a:r>
              <a:rPr lang="en-US" b="1" dirty="0">
                <a:cs typeface="Calibri" panose="020F0502020204030204" pitchFamily="34" charset="0"/>
              </a:rPr>
              <a:t>Loss Incurred By the Manufacturing States:</a:t>
            </a:r>
            <a:r>
              <a:rPr lang="en-US" dirty="0">
                <a:cs typeface="Calibri" panose="020F0502020204030204" pitchFamily="34" charset="0"/>
              </a:rPr>
              <a:t> Since GST is mostly related to the manufacturing segment, most manufacturing states may incur losses. </a:t>
            </a:r>
            <a:r>
              <a:rPr lang="en-IN" dirty="0">
                <a:effectLst/>
                <a:ea typeface="Calibri" panose="020F0502020204030204" pitchFamily="34" charset="0"/>
                <a:cs typeface="Times New Roman" panose="02020603050405020304" pitchFamily="18" charset="0"/>
              </a:rPr>
              <a:t>Some sectors like Textile, pharma, dairy products etc are bearing higher taxes due to GST.</a:t>
            </a:r>
          </a:p>
          <a:p>
            <a:pPr marL="119062" indent="-342900">
              <a:lnSpc>
                <a:spcPct val="107000"/>
              </a:lnSpc>
              <a:spcBef>
                <a:spcPts val="0"/>
              </a:spcBef>
              <a:spcAft>
                <a:spcPts val="800"/>
              </a:spcAft>
              <a:buFont typeface="Wingdings" panose="05000000000000000000" pitchFamily="2" charset="2"/>
              <a:buChar char="q"/>
            </a:pPr>
            <a:r>
              <a:rPr lang="en-US" b="1" dirty="0">
                <a:cs typeface="Calibri" panose="020F0502020204030204" pitchFamily="34" charset="0"/>
              </a:rPr>
              <a:t>Inflation rate: </a:t>
            </a:r>
            <a:r>
              <a:rPr lang="en-US" dirty="0">
                <a:cs typeface="Calibri" panose="020F0502020204030204" pitchFamily="34" charset="0"/>
              </a:rPr>
              <a:t>Inflation refers to the devaluation of money caused by a permanent increase in the price level of products. The negative impact of GST on price levels in India has largely affected consumption and demand of goods for poor people in India.</a:t>
            </a:r>
          </a:p>
          <a:p>
            <a:pPr marL="119062" indent="-342900">
              <a:lnSpc>
                <a:spcPct val="107000"/>
              </a:lnSpc>
              <a:spcBef>
                <a:spcPts val="0"/>
              </a:spcBef>
              <a:spcAft>
                <a:spcPts val="800"/>
              </a:spcAft>
              <a:buFont typeface="Wingdings" panose="05000000000000000000" pitchFamily="2" charset="2"/>
              <a:buChar char="q"/>
            </a:pP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197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GDP? How is it related to tax? </a:t>
            </a:r>
          </a:p>
        </p:txBody>
      </p:sp>
      <p:sp>
        <p:nvSpPr>
          <p:cNvPr id="3" name="Content Placeholder 2">
            <a:extLst>
              <a:ext uri="{FF2B5EF4-FFF2-40B4-BE49-F238E27FC236}">
                <a16:creationId xmlns:a16="http://schemas.microsoft.com/office/drawing/2014/main" id="{66B2312B-5AD7-4541-B87D-F1105E557116}"/>
              </a:ext>
            </a:extLst>
          </p:cNvPr>
          <p:cNvSpPr>
            <a:spLocks noGrp="1"/>
          </p:cNvSpPr>
          <p:nvPr>
            <p:ph sz="half" idx="1"/>
          </p:nvPr>
        </p:nvSpPr>
        <p:spPr>
          <a:xfrm>
            <a:off x="1488168" y="1984248"/>
            <a:ext cx="10006844" cy="4187952"/>
          </a:xfrm>
        </p:spPr>
        <p:txBody>
          <a:bodyPr>
            <a:normAutofit/>
          </a:bodyPr>
          <a:lstStyle/>
          <a:p>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gross domestic product (GDP) of a country is an estimate of the total value of all the goods produced and services provided in the country during a specific period. </a:t>
            </a:r>
            <a:r>
              <a:rPr lang="en-US"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It</a:t>
            </a:r>
            <a:r>
              <a:rPr lang="en-US" b="0" i="0" dirty="0">
                <a:solidFill>
                  <a:srgbClr val="111111"/>
                </a:solidFill>
                <a:effectLst/>
                <a:latin typeface="Times New Roman" panose="02020603050405020304" pitchFamily="18" charset="0"/>
                <a:cs typeface="Times New Roman" panose="02020603050405020304" pitchFamily="18" charset="0"/>
              </a:rPr>
              <a:t> is a measure of economic growth.</a:t>
            </a: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b="0" i="0" dirty="0">
                <a:solidFill>
                  <a:srgbClr val="111111"/>
                </a:solidFill>
                <a:effectLst/>
                <a:latin typeface="Times New Roman" panose="02020603050405020304" pitchFamily="18" charset="0"/>
                <a:cs typeface="Times New Roman" panose="02020603050405020304" pitchFamily="18" charset="0"/>
              </a:rPr>
              <a:t>Tax revenue includes revenues collected from taxes on income and profits, taxes levied on goods and services, payroll taxes, and taxes on the ownership and transfer of property. </a:t>
            </a:r>
          </a:p>
          <a:p>
            <a:r>
              <a:rPr lang="en-US" dirty="0">
                <a:solidFill>
                  <a:srgbClr val="111111"/>
                </a:solidFill>
                <a:latin typeface="Times New Roman" panose="02020603050405020304" pitchFamily="18" charset="0"/>
                <a:cs typeface="Times New Roman" panose="02020603050405020304" pitchFamily="18" charset="0"/>
              </a:rPr>
              <a:t>Changes in tax imposed on goods and services sends incentive to its consumers and therefore to producers on its production.</a:t>
            </a:r>
          </a:p>
          <a:p>
            <a:r>
              <a:rPr lang="en-US" dirty="0">
                <a:solidFill>
                  <a:srgbClr val="111111"/>
                </a:solidFill>
                <a:latin typeface="Times New Roman" panose="02020603050405020304" pitchFamily="18" charset="0"/>
                <a:cs typeface="Times New Roman" panose="02020603050405020304" pitchFamily="18" charset="0"/>
              </a:rPr>
              <a:t>Hence, c</a:t>
            </a:r>
            <a:r>
              <a:rPr lang="en-US" b="0" i="0" dirty="0">
                <a:solidFill>
                  <a:srgbClr val="111111"/>
                </a:solidFill>
                <a:effectLst/>
                <a:latin typeface="Times New Roman" panose="02020603050405020304" pitchFamily="18" charset="0"/>
                <a:cs typeface="Times New Roman" panose="02020603050405020304" pitchFamily="18" charset="0"/>
              </a:rPr>
              <a:t>hanges in the level of taxation in a country also impact its level of economic activity(and hence, its GDP).</a:t>
            </a:r>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696</TotalTime>
  <Words>1415</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Source Sans Pro</vt:lpstr>
      <vt:lpstr>Times New Roman</vt:lpstr>
      <vt:lpstr>Wingdings</vt:lpstr>
      <vt:lpstr>Currency Symbols 16x9</vt:lpstr>
      <vt:lpstr>Impact of taxation on Indian economic growth</vt:lpstr>
      <vt:lpstr>Taxes</vt:lpstr>
      <vt:lpstr>Direct taxes:</vt:lpstr>
      <vt:lpstr>Indirect taxes:</vt:lpstr>
      <vt:lpstr>Positive impacts of taxation</vt:lpstr>
      <vt:lpstr>PowerPoint Presentation</vt:lpstr>
      <vt:lpstr>Negative impacts of taxation</vt:lpstr>
      <vt:lpstr>PowerPoint Presentation</vt:lpstr>
      <vt:lpstr>What is GDP? How is it related to tax? </vt:lpstr>
      <vt:lpstr>Tax to GDP Ratio</vt:lpstr>
      <vt:lpstr>Tax to GDP ratio:</vt:lpstr>
      <vt:lpstr>Low Tax to GDP ratio:</vt:lpstr>
      <vt:lpstr>Measures to Improve Tax-to-GDP ratio:</vt:lpstr>
      <vt:lpstr>Done by: AP20110010119 – Chaitra  AP20110010120 – Prameela  AP20110010121 – Hajarath Sriram  AP20110010122 – Rakesh  AP20110010123 – Sai Prakash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taxation on Indian economic growth</dc:title>
  <dc:creator>prameela nannapaneni</dc:creator>
  <cp:lastModifiedBy>prameela nannapaneni</cp:lastModifiedBy>
  <cp:revision>14</cp:revision>
  <dcterms:created xsi:type="dcterms:W3CDTF">2021-11-09T14:07:20Z</dcterms:created>
  <dcterms:modified xsi:type="dcterms:W3CDTF">2021-11-14T05:40:25Z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