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B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9663AA-35FE-4767-8DAC-8FE129D59FBE}"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33257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9663AA-35FE-4767-8DAC-8FE129D59FBE}"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11171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9663AA-35FE-4767-8DAC-8FE129D59FBE}"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52884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9663AA-35FE-4767-8DAC-8FE129D59FBE}"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406122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9663AA-35FE-4767-8DAC-8FE129D59FBE}"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151250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9663AA-35FE-4767-8DAC-8FE129D59FBE}"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23498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9663AA-35FE-4767-8DAC-8FE129D59FBE}" type="datetimeFigureOut">
              <a:rPr lang="en-IN" smtClean="0"/>
              <a:t>15-10-2024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148806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9663AA-35FE-4767-8DAC-8FE129D59FBE}"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160804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663AA-35FE-4767-8DAC-8FE129D59FBE}" type="datetimeFigureOut">
              <a:rPr lang="en-IN" smtClean="0"/>
              <a:t>15-10-2024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231483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9663AA-35FE-4767-8DAC-8FE129D59FBE}"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376101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9663AA-35FE-4767-8DAC-8FE129D59FBE}"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F140D-68D6-4913-816C-58584068C11B}" type="slidenum">
              <a:rPr lang="en-IN" smtClean="0"/>
              <a:t>‹#›</a:t>
            </a:fld>
            <a:endParaRPr lang="en-IN"/>
          </a:p>
        </p:txBody>
      </p:sp>
    </p:spTree>
    <p:extLst>
      <p:ext uri="{BB962C8B-B14F-4D97-AF65-F5344CB8AC3E}">
        <p14:creationId xmlns:p14="http://schemas.microsoft.com/office/powerpoint/2010/main" val="251854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663AA-35FE-4767-8DAC-8FE129D59FBE}" type="datetimeFigureOut">
              <a:rPr lang="en-IN" smtClean="0"/>
              <a:t>15-10-2024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F140D-68D6-4913-816C-58584068C11B}" type="slidenum">
              <a:rPr lang="en-IN" smtClean="0"/>
              <a:t>‹#›</a:t>
            </a:fld>
            <a:endParaRPr lang="en-IN"/>
          </a:p>
        </p:txBody>
      </p:sp>
    </p:spTree>
    <p:extLst>
      <p:ext uri="{BB962C8B-B14F-4D97-AF65-F5344CB8AC3E}">
        <p14:creationId xmlns:p14="http://schemas.microsoft.com/office/powerpoint/2010/main" val="25538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22363"/>
            <a:ext cx="9144000" cy="4135437"/>
          </a:xfrm>
          <a:prstGeom prst="rect">
            <a:avLst/>
          </a:prstGeom>
        </p:spPr>
      </p:pic>
      <p:sp>
        <p:nvSpPr>
          <p:cNvPr id="5" name="TextBox 4"/>
          <p:cNvSpPr txBox="1"/>
          <p:nvPr/>
        </p:nvSpPr>
        <p:spPr>
          <a:xfrm>
            <a:off x="1645920" y="1122363"/>
            <a:ext cx="2599509" cy="2585323"/>
          </a:xfrm>
          <a:prstGeom prst="rect">
            <a:avLst/>
          </a:prstGeom>
          <a:noFill/>
        </p:spPr>
        <p:txBody>
          <a:bodyPr wrap="square" rtlCol="0">
            <a:spAutoFit/>
          </a:bodyPr>
          <a:lstStyle/>
          <a:p>
            <a:r>
              <a:rPr lang="en-US" sz="5400" b="1" dirty="0" smtClean="0">
                <a:solidFill>
                  <a:schemeClr val="bg1"/>
                </a:solidFill>
                <a:latin typeface="Times New Roman" panose="02020603050405020304" pitchFamily="18" charset="0"/>
                <a:cs typeface="Times New Roman" panose="02020603050405020304" pitchFamily="18" charset="0"/>
              </a:rPr>
              <a:t>CYBER KILL CHAIN</a:t>
            </a:r>
            <a:endParaRPr lang="en-IN" sz="5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524000" y="3509963"/>
            <a:ext cx="5042263" cy="400110"/>
          </a:xfrm>
          <a:prstGeom prst="rect">
            <a:avLst/>
          </a:prstGeom>
          <a:noFill/>
        </p:spPr>
        <p:txBody>
          <a:bodyPr wrap="square" rtlCol="0">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An Analysis of cybersecurity Attack Phases</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537269" y="3316643"/>
            <a:ext cx="2782388" cy="1938992"/>
          </a:xfrm>
          <a:prstGeom prst="rect">
            <a:avLst/>
          </a:prstGeom>
          <a:noFill/>
        </p:spPr>
        <p:txBody>
          <a:bodyPr wrap="square" rtlCol="0">
            <a:spAutoFit/>
          </a:bodyPr>
          <a:lstStyle/>
          <a:p>
            <a:r>
              <a:rPr lang="en-US" sz="2400" b="1" dirty="0" smtClean="0">
                <a:solidFill>
                  <a:schemeClr val="bg1"/>
                </a:solidFill>
              </a:rPr>
              <a:t>Presented By,</a:t>
            </a:r>
          </a:p>
          <a:p>
            <a:r>
              <a:rPr lang="en-US" sz="2400" b="1" dirty="0" err="1" smtClean="0">
                <a:solidFill>
                  <a:schemeClr val="bg1"/>
                </a:solidFill>
              </a:rPr>
              <a:t>Prameela</a:t>
            </a:r>
            <a:r>
              <a:rPr lang="en-US" sz="2400" b="1" dirty="0" smtClean="0">
                <a:solidFill>
                  <a:schemeClr val="bg1"/>
                </a:solidFill>
              </a:rPr>
              <a:t> K</a:t>
            </a:r>
          </a:p>
          <a:p>
            <a:r>
              <a:rPr lang="en-US" sz="2400" b="1" dirty="0" smtClean="0">
                <a:solidFill>
                  <a:schemeClr val="bg1"/>
                </a:solidFill>
              </a:rPr>
              <a:t>CSA- JUNE 2024</a:t>
            </a:r>
          </a:p>
          <a:p>
            <a:r>
              <a:rPr lang="en-US" sz="2400" b="1" dirty="0" smtClean="0">
                <a:solidFill>
                  <a:schemeClr val="bg1"/>
                </a:solidFill>
              </a:rPr>
              <a:t>ICT Academy of Kerala</a:t>
            </a:r>
            <a:endParaRPr lang="en-IN" sz="2400" b="1" dirty="0">
              <a:solidFill>
                <a:schemeClr val="bg1"/>
              </a:solidFill>
            </a:endParaRPr>
          </a:p>
        </p:txBody>
      </p:sp>
    </p:spTree>
    <p:extLst>
      <p:ext uri="{BB962C8B-B14F-4D97-AF65-F5344CB8AC3E}">
        <p14:creationId xmlns:p14="http://schemas.microsoft.com/office/powerpoint/2010/main" val="1505308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7. Action On Objectives</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This is the final stage where the attacker achieves their goal, whether it’s data theft, system damage, or further spread of the attack within the network. The objectives could include data exfiltration, encryption of data (ransomware), or even destruction of critical system.</a:t>
            </a:r>
          </a:p>
          <a:p>
            <a:endParaRPr lang="en-US" dirty="0"/>
          </a:p>
          <a:p>
            <a:r>
              <a:rPr lang="en-US" dirty="0" smtClean="0"/>
              <a:t>The attacker could </a:t>
            </a:r>
            <a:r>
              <a:rPr lang="en-US" dirty="0" err="1" smtClean="0"/>
              <a:t>exfiltrate</a:t>
            </a:r>
            <a:r>
              <a:rPr lang="en-US" dirty="0" smtClean="0"/>
              <a:t> sensitive company data, steal customer information, install ransomware to demand a payment, or destroy important data to sabotage operations.</a:t>
            </a:r>
            <a:endParaRPr lang="en-IN" dirty="0"/>
          </a:p>
        </p:txBody>
      </p:sp>
    </p:spTree>
    <p:extLst>
      <p:ext uri="{BB962C8B-B14F-4D97-AF65-F5344CB8AC3E}">
        <p14:creationId xmlns:p14="http://schemas.microsoft.com/office/powerpoint/2010/main" val="243235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Conclusion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a:p>
            <a:pPr marL="0" indent="0">
              <a:buNone/>
            </a:pPr>
            <a:r>
              <a:rPr lang="en-US" dirty="0" smtClean="0"/>
              <a:t>	The Cyber Kill Chain helps break down Cyberattacks into actionable stages, enabling organizations to detect, disrupt, and prevent threats more effectively. By understanding each phase, security teams can strengthen defenses, reduce risks, and stay ahead of attackers. It’s a vital tool for building stronger, proactive cybersecurity strategies in today’s ever evolving threat landscape.</a:t>
            </a:r>
            <a:endParaRPr lang="en-IN" dirty="0"/>
          </a:p>
        </p:txBody>
      </p:sp>
    </p:spTree>
    <p:extLst>
      <p:ext uri="{BB962C8B-B14F-4D97-AF65-F5344CB8AC3E}">
        <p14:creationId xmlns:p14="http://schemas.microsoft.com/office/powerpoint/2010/main" val="251982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b="1" dirty="0" smtClean="0">
                <a:latin typeface="Times New Roman" panose="02020603050405020304" pitchFamily="18" charset="0"/>
                <a:cs typeface="Times New Roman" panose="02020603050405020304" pitchFamily="18" charset="0"/>
              </a:rPr>
              <a:t>What is Cyber Kill chain?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solidFill>
            <a:schemeClr val="accent2">
              <a:lumMod val="20000"/>
              <a:lumOff val="80000"/>
            </a:schemeClr>
          </a:solidFill>
          <a:ln>
            <a:solidFill>
              <a:schemeClr val="accent6">
                <a:lumMod val="40000"/>
                <a:lumOff val="60000"/>
              </a:schemeClr>
            </a:solidFill>
          </a:ln>
        </p:spPr>
        <p:txBody>
          <a:bodyPr/>
          <a:lstStyle/>
          <a:p>
            <a:r>
              <a:rPr lang="en-US" dirty="0" smtClean="0">
                <a:latin typeface="Times New Roman" panose="02020603050405020304" pitchFamily="18" charset="0"/>
                <a:cs typeface="Times New Roman" panose="02020603050405020304" pitchFamily="18" charset="0"/>
              </a:rPr>
              <a:t>The Cyber kill chain is a security framework that helps organizations identify and stop cyber attacks by breaking them down into stages.</a:t>
            </a:r>
          </a:p>
          <a:p>
            <a:r>
              <a:rPr lang="en-US" dirty="0" smtClean="0">
                <a:latin typeface="Times New Roman" panose="02020603050405020304" pitchFamily="18" charset="0"/>
                <a:cs typeface="Times New Roman" panose="02020603050405020304" pitchFamily="18" charset="0"/>
              </a:rPr>
              <a:t>The Cyber kill chain was developed by Lockheed Martin in 2011 and is based on the military concept of a kill chain. It is often used in penetration testing, which is a simulated attack on a computer system to evaluate its security.</a:t>
            </a:r>
          </a:p>
          <a:p>
            <a:r>
              <a:rPr lang="en-US" dirty="0" smtClean="0">
                <a:latin typeface="Times New Roman" panose="02020603050405020304" pitchFamily="18" charset="0"/>
                <a:cs typeface="Times New Roman" panose="02020603050405020304" pitchFamily="18" charset="0"/>
              </a:rPr>
              <a:t>The Cyber kill chain helps organizations prepare for cyberattacks and protect their data. However, this model also has flaws and new methods are constantly being discovered.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70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604601"/>
          </a:xfrm>
        </p:spPr>
      </p:pic>
    </p:spTree>
    <p:extLst>
      <p:ext uri="{BB962C8B-B14F-4D97-AF65-F5344CB8AC3E}">
        <p14:creationId xmlns:p14="http://schemas.microsoft.com/office/powerpoint/2010/main" val="220838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1. Reconnaissance</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This is the initial stage where the attacker gathers as much information as possible about the target. The goal is to identify potential vulnerabilities that can be exploited. Attackers may research publicly available information, scan network ports, or use social engineering techniques to gather insights.</a:t>
            </a:r>
          </a:p>
          <a:p>
            <a:pPr marL="0" indent="0">
              <a:buNone/>
            </a:pPr>
            <a:endParaRPr lang="en-US" dirty="0" smtClean="0"/>
          </a:p>
          <a:p>
            <a:pPr marL="0" indent="0">
              <a:buNone/>
            </a:pPr>
            <a:endParaRPr lang="en-US" dirty="0" smtClean="0"/>
          </a:p>
          <a:p>
            <a:r>
              <a:rPr lang="en-US" dirty="0" err="1" smtClean="0"/>
              <a:t>Eg</a:t>
            </a:r>
            <a:r>
              <a:rPr lang="en-US" dirty="0" smtClean="0"/>
              <a:t>: An attacker might visit a company’s website to gather details about its employees, infrastructure, or technologies in use. They could also scan for open ports to see if any services are vulnerable.</a:t>
            </a:r>
            <a:endParaRPr lang="en-IN" dirty="0"/>
          </a:p>
        </p:txBody>
      </p:sp>
    </p:spTree>
    <p:extLst>
      <p:ext uri="{BB962C8B-B14F-4D97-AF65-F5344CB8AC3E}">
        <p14:creationId xmlns:p14="http://schemas.microsoft.com/office/powerpoint/2010/main" val="416393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2. </a:t>
            </a:r>
            <a:r>
              <a:rPr lang="en-US" b="1" dirty="0" err="1" smtClean="0">
                <a:solidFill>
                  <a:srgbClr val="7030A0"/>
                </a:solidFill>
                <a:latin typeface="Times New Roman" panose="02020603050405020304" pitchFamily="18" charset="0"/>
                <a:cs typeface="Times New Roman" panose="02020603050405020304" pitchFamily="18" charset="0"/>
              </a:rPr>
              <a:t>Weaponization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During </a:t>
            </a:r>
            <a:r>
              <a:rPr lang="en-US" dirty="0" err="1" smtClean="0"/>
              <a:t>Weaponization</a:t>
            </a:r>
            <a:r>
              <a:rPr lang="en-US" dirty="0" smtClean="0"/>
              <a:t>, the attacker creates a malicious payload by combining malware (like a virus, worm, or Trojan) with an exploit that will take advantage of a specific vulnerability in the target’s system. The weaponized payload is prepared but not yet delivered to the target.</a:t>
            </a:r>
          </a:p>
          <a:p>
            <a:endParaRPr lang="en-US" dirty="0"/>
          </a:p>
          <a:p>
            <a:r>
              <a:rPr lang="en-US" dirty="0" err="1" smtClean="0"/>
              <a:t>Eg</a:t>
            </a:r>
            <a:r>
              <a:rPr lang="en-US" dirty="0" smtClean="0"/>
              <a:t>: An attacker may create a malicious PDF file that exploits a known vulnerability in a PDF reader, or develop a piece of malware that will open a backdoor into the target’s system.</a:t>
            </a:r>
            <a:endParaRPr lang="en-IN" dirty="0"/>
          </a:p>
        </p:txBody>
      </p:sp>
    </p:spTree>
    <p:extLst>
      <p:ext uri="{BB962C8B-B14F-4D97-AF65-F5344CB8AC3E}">
        <p14:creationId xmlns:p14="http://schemas.microsoft.com/office/powerpoint/2010/main" val="425375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3. Delivery</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In this stage, the attacker delivers the weaponized payload to the target</a:t>
            </a:r>
            <a:r>
              <a:rPr lang="en-US" dirty="0" smtClean="0"/>
              <a:t>. Delivery methods can include phishing emails, malicious websites, infected USB drives, or other forms of malware propagation.</a:t>
            </a:r>
          </a:p>
          <a:p>
            <a:endParaRPr lang="en-US" dirty="0"/>
          </a:p>
          <a:p>
            <a:r>
              <a:rPr lang="en-US" dirty="0" err="1" smtClean="0"/>
              <a:t>Eg</a:t>
            </a:r>
            <a:r>
              <a:rPr lang="en-US" dirty="0" smtClean="0"/>
              <a:t>: A spear- phishing email is sent to target employee with a malicious attachment or link. Once the target opens the file or clicks the link, the payload is delivered to the target system.</a:t>
            </a:r>
            <a:endParaRPr lang="en-IN" dirty="0"/>
          </a:p>
        </p:txBody>
      </p:sp>
    </p:spTree>
    <p:extLst>
      <p:ext uri="{BB962C8B-B14F-4D97-AF65-F5344CB8AC3E}">
        <p14:creationId xmlns:p14="http://schemas.microsoft.com/office/powerpoint/2010/main" val="152395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4. Exploitation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This stage occurs when the attacker’s weaponized payload is activated. The malware or exploit code executes on the target system by taking advantage of vulnerabilities, often leading to the installation of malicious software.</a:t>
            </a:r>
          </a:p>
          <a:p>
            <a:endParaRPr lang="en-US" dirty="0"/>
          </a:p>
          <a:p>
            <a:r>
              <a:rPr lang="en-US" dirty="0" err="1" smtClean="0"/>
              <a:t>Eg</a:t>
            </a:r>
            <a:r>
              <a:rPr lang="en-US" dirty="0" smtClean="0"/>
              <a:t>: After the </a:t>
            </a:r>
            <a:r>
              <a:rPr lang="en-US" dirty="0"/>
              <a:t>v</a:t>
            </a:r>
            <a:r>
              <a:rPr lang="en-US" dirty="0" smtClean="0"/>
              <a:t>ictim opens the infected email attachment, the attacker’s exploit is executed, leading to unauthorized code execution on the target machine. This could result in privilege escalation or disabling security features.</a:t>
            </a:r>
            <a:endParaRPr lang="en-IN" dirty="0"/>
          </a:p>
        </p:txBody>
      </p:sp>
    </p:spTree>
    <p:extLst>
      <p:ext uri="{BB962C8B-B14F-4D97-AF65-F5344CB8AC3E}">
        <p14:creationId xmlns:p14="http://schemas.microsoft.com/office/powerpoint/2010/main" val="282285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5. Installation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In this installation phase, the attacker installs malware on the compromised system to establish a persistent backdoor or foothold. This allows the attacker to maintain access even if the system is rebooted or other security measures are taken.</a:t>
            </a:r>
          </a:p>
          <a:p>
            <a:endParaRPr lang="en-US" dirty="0"/>
          </a:p>
          <a:p>
            <a:r>
              <a:rPr lang="en-US" dirty="0" smtClean="0"/>
              <a:t>The  attacker may install a Remote Access Trojan (RAT), which allows them to remotely control the system, or a rootkit that conceals the presence of malware.</a:t>
            </a:r>
            <a:endParaRPr lang="en-IN" dirty="0"/>
          </a:p>
        </p:txBody>
      </p:sp>
    </p:spTree>
    <p:extLst>
      <p:ext uri="{BB962C8B-B14F-4D97-AF65-F5344CB8AC3E}">
        <p14:creationId xmlns:p14="http://schemas.microsoft.com/office/powerpoint/2010/main" val="70377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20000"/>
              <a:lumOff val="80000"/>
            </a:schemeClr>
          </a:solidFill>
        </p:spPr>
        <p: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6. Command And Control (C2)</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Once  the malware is installed, the attacker sets up a communication channel between the compromised system and an external server controlled by the attacker. This is necessary for the attacker to issue commands and remotely control the target system.</a:t>
            </a:r>
          </a:p>
          <a:p>
            <a:endParaRPr lang="en-US" dirty="0"/>
          </a:p>
          <a:p>
            <a:r>
              <a:rPr lang="en-US" dirty="0" smtClean="0"/>
              <a:t>The installed malware connects to the attacker’s server, sending periodic updates and allowing the attacker to send further instructions or commands, such as retrieving data or spreading malware to other systems.</a:t>
            </a:r>
            <a:endParaRPr lang="en-IN" dirty="0"/>
          </a:p>
        </p:txBody>
      </p:sp>
    </p:spTree>
    <p:extLst>
      <p:ext uri="{BB962C8B-B14F-4D97-AF65-F5344CB8AC3E}">
        <p14:creationId xmlns:p14="http://schemas.microsoft.com/office/powerpoint/2010/main" val="17010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699</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What is Cyber Kill chain?</vt:lpstr>
      <vt:lpstr>PowerPoint Presentation</vt:lpstr>
      <vt:lpstr>1. Reconnaissance</vt:lpstr>
      <vt:lpstr>2. Weaponization</vt:lpstr>
      <vt:lpstr>3. Delivery</vt:lpstr>
      <vt:lpstr>4. Exploitation</vt:lpstr>
      <vt:lpstr>5. Installation</vt:lpstr>
      <vt:lpstr>6. Command And Control (C2)</vt:lpstr>
      <vt:lpstr>7. Action On Objectives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4</dc:creator>
  <cp:lastModifiedBy>4</cp:lastModifiedBy>
  <cp:revision>13</cp:revision>
  <dcterms:created xsi:type="dcterms:W3CDTF">2024-10-15T06:30:27Z</dcterms:created>
  <dcterms:modified xsi:type="dcterms:W3CDTF">2024-10-15T07:55:05Z</dcterms:modified>
</cp:coreProperties>
</file>