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liker"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8781" y="7039310"/>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831072" y="1721171"/>
            <a:ext cx="12206755" cy="7301859"/>
            <a:chOff x="0" y="0"/>
            <a:chExt cx="3214948" cy="1923123"/>
          </a:xfrm>
        </p:grpSpPr>
        <p:sp>
          <p:nvSpPr>
            <p:cNvPr name="Freeform 5" id="5"/>
            <p:cNvSpPr/>
            <p:nvPr/>
          </p:nvSpPr>
          <p:spPr>
            <a:xfrm flipH="false" flipV="false" rot="0">
              <a:off x="0" y="0"/>
              <a:ext cx="3214948" cy="1923123"/>
            </a:xfrm>
            <a:custGeom>
              <a:avLst/>
              <a:gdLst/>
              <a:ahLst/>
              <a:cxnLst/>
              <a:rect r="r" b="b" t="t" l="l"/>
              <a:pathLst>
                <a:path h="1923123" w="3214948">
                  <a:moveTo>
                    <a:pt x="32346" y="0"/>
                  </a:moveTo>
                  <a:lnTo>
                    <a:pt x="3182602" y="0"/>
                  </a:lnTo>
                  <a:cubicBezTo>
                    <a:pt x="3191181" y="0"/>
                    <a:pt x="3199408" y="3408"/>
                    <a:pt x="3205474" y="9474"/>
                  </a:cubicBezTo>
                  <a:cubicBezTo>
                    <a:pt x="3211540" y="15540"/>
                    <a:pt x="3214948" y="23767"/>
                    <a:pt x="3214948" y="32346"/>
                  </a:cubicBezTo>
                  <a:lnTo>
                    <a:pt x="3214948" y="1890777"/>
                  </a:lnTo>
                  <a:cubicBezTo>
                    <a:pt x="3214948" y="1899356"/>
                    <a:pt x="3211540" y="1907583"/>
                    <a:pt x="3205474" y="1913649"/>
                  </a:cubicBezTo>
                  <a:cubicBezTo>
                    <a:pt x="3199408" y="1919715"/>
                    <a:pt x="3191181" y="1923123"/>
                    <a:pt x="3182602" y="1923123"/>
                  </a:cubicBezTo>
                  <a:lnTo>
                    <a:pt x="32346" y="1923123"/>
                  </a:lnTo>
                  <a:cubicBezTo>
                    <a:pt x="23767" y="1923123"/>
                    <a:pt x="15540" y="1919715"/>
                    <a:pt x="9474" y="1913649"/>
                  </a:cubicBezTo>
                  <a:cubicBezTo>
                    <a:pt x="3408" y="1907583"/>
                    <a:pt x="0" y="1899356"/>
                    <a:pt x="0" y="1890777"/>
                  </a:cubicBezTo>
                  <a:lnTo>
                    <a:pt x="0" y="32346"/>
                  </a:lnTo>
                  <a:cubicBezTo>
                    <a:pt x="0" y="23767"/>
                    <a:pt x="3408" y="15540"/>
                    <a:pt x="9474" y="9474"/>
                  </a:cubicBezTo>
                  <a:cubicBezTo>
                    <a:pt x="15540" y="3408"/>
                    <a:pt x="23767" y="0"/>
                    <a:pt x="32346" y="0"/>
                  </a:cubicBezTo>
                  <a:close/>
                </a:path>
              </a:pathLst>
            </a:custGeom>
            <a:solidFill>
              <a:srgbClr val="545454"/>
            </a:solidFill>
          </p:spPr>
        </p:sp>
        <p:sp>
          <p:nvSpPr>
            <p:cNvPr name="TextBox 6" id="6"/>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14527448" y="792452"/>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040622" y="1492571"/>
            <a:ext cx="12206755" cy="7301859"/>
          </a:xfrm>
          <a:custGeom>
            <a:avLst/>
            <a:gdLst/>
            <a:ahLst/>
            <a:cxnLst/>
            <a:rect r="r" b="b" t="t" l="l"/>
            <a:pathLst>
              <a:path h="7301859" w="12206755">
                <a:moveTo>
                  <a:pt x="0" y="0"/>
                </a:moveTo>
                <a:lnTo>
                  <a:pt x="12206756" y="0"/>
                </a:lnTo>
                <a:lnTo>
                  <a:pt x="12206756" y="7301858"/>
                </a:lnTo>
                <a:lnTo>
                  <a:pt x="0" y="73018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294154" y="7171548"/>
            <a:ext cx="3072599" cy="2983214"/>
          </a:xfrm>
          <a:custGeom>
            <a:avLst/>
            <a:gdLst/>
            <a:ahLst/>
            <a:cxnLst/>
            <a:rect r="r" b="b" t="t" l="l"/>
            <a:pathLst>
              <a:path h="2983214" w="3072599">
                <a:moveTo>
                  <a:pt x="0" y="0"/>
                </a:moveTo>
                <a:lnTo>
                  <a:pt x="3072599" y="0"/>
                </a:lnTo>
                <a:lnTo>
                  <a:pt x="3072599" y="2983214"/>
                </a:lnTo>
                <a:lnTo>
                  <a:pt x="0" y="29832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049144" y="9258300"/>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false" rot="0">
            <a:off x="13869241" y="6733872"/>
            <a:ext cx="3679031" cy="4121114"/>
          </a:xfrm>
          <a:custGeom>
            <a:avLst/>
            <a:gdLst/>
            <a:ahLst/>
            <a:cxnLst/>
            <a:rect r="r" b="b" t="t" l="l"/>
            <a:pathLst>
              <a:path h="4121114" w="3679031">
                <a:moveTo>
                  <a:pt x="3679031" y="0"/>
                </a:moveTo>
                <a:lnTo>
                  <a:pt x="0" y="0"/>
                </a:lnTo>
                <a:lnTo>
                  <a:pt x="0" y="4121114"/>
                </a:lnTo>
                <a:lnTo>
                  <a:pt x="3679031" y="4121114"/>
                </a:lnTo>
                <a:lnTo>
                  <a:pt x="367903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64601" y="-80972"/>
            <a:ext cx="3679031" cy="4121114"/>
          </a:xfrm>
          <a:custGeom>
            <a:avLst/>
            <a:gdLst/>
            <a:ahLst/>
            <a:cxnLst/>
            <a:rect r="r" b="b" t="t" l="l"/>
            <a:pathLst>
              <a:path h="4121114" w="3679031">
                <a:moveTo>
                  <a:pt x="0" y="0"/>
                </a:moveTo>
                <a:lnTo>
                  <a:pt x="3679031" y="0"/>
                </a:lnTo>
                <a:lnTo>
                  <a:pt x="3679031" y="4121114"/>
                </a:lnTo>
                <a:lnTo>
                  <a:pt x="0" y="41211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12512844" y="0"/>
            <a:ext cx="3072599" cy="2983214"/>
          </a:xfrm>
          <a:custGeom>
            <a:avLst/>
            <a:gdLst/>
            <a:ahLst/>
            <a:cxnLst/>
            <a:rect r="r" b="b" t="t" l="l"/>
            <a:pathLst>
              <a:path h="2983214" w="3072599">
                <a:moveTo>
                  <a:pt x="0" y="0"/>
                </a:moveTo>
                <a:lnTo>
                  <a:pt x="3072599" y="0"/>
                </a:lnTo>
                <a:lnTo>
                  <a:pt x="3072599" y="2983214"/>
                </a:lnTo>
                <a:lnTo>
                  <a:pt x="0" y="29832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4" id="14"/>
          <p:cNvSpPr/>
          <p:nvPr/>
        </p:nvSpPr>
        <p:spPr>
          <a:xfrm>
            <a:off x="3290070" y="6538129"/>
            <a:ext cx="11747758" cy="0"/>
          </a:xfrm>
          <a:prstGeom prst="line">
            <a:avLst/>
          </a:prstGeom>
          <a:ln cap="flat" w="114300">
            <a:solidFill>
              <a:srgbClr val="545454"/>
            </a:solidFill>
            <a:prstDash val="solid"/>
            <a:headEnd type="none" len="sm" w="sm"/>
            <a:tailEnd type="none" len="sm" w="sm"/>
          </a:ln>
        </p:spPr>
      </p:sp>
      <p:sp>
        <p:nvSpPr>
          <p:cNvPr name="TextBox 15" id="15"/>
          <p:cNvSpPr txBox="true"/>
          <p:nvPr/>
        </p:nvSpPr>
        <p:spPr>
          <a:xfrm rot="0">
            <a:off x="5548316" y="7096460"/>
            <a:ext cx="7191368" cy="1416048"/>
          </a:xfrm>
          <a:prstGeom prst="rect">
            <a:avLst/>
          </a:prstGeom>
        </p:spPr>
        <p:txBody>
          <a:bodyPr anchor="t" rtlCol="false" tIns="0" lIns="0" bIns="0" rIns="0">
            <a:spAutoFit/>
          </a:bodyPr>
          <a:lstStyle/>
          <a:p>
            <a:pPr algn="ctr">
              <a:lnSpc>
                <a:spcPts val="5451"/>
              </a:lnSpc>
            </a:pPr>
            <a:r>
              <a:rPr lang="en-US" sz="5143">
                <a:solidFill>
                  <a:srgbClr val="545454"/>
                </a:solidFill>
                <a:latin typeface="Gliker"/>
                <a:ea typeface="Gliker"/>
                <a:cs typeface="Gliker"/>
                <a:sym typeface="Gliker"/>
              </a:rPr>
              <a:t>presented by:ajeng &amp; siti nurul</a:t>
            </a:r>
          </a:p>
        </p:txBody>
      </p:sp>
      <p:sp>
        <p:nvSpPr>
          <p:cNvPr name="TextBox 16" id="16"/>
          <p:cNvSpPr txBox="true"/>
          <p:nvPr/>
        </p:nvSpPr>
        <p:spPr>
          <a:xfrm rot="0">
            <a:off x="3290070" y="2112935"/>
            <a:ext cx="10761533" cy="4246108"/>
          </a:xfrm>
          <a:prstGeom prst="rect">
            <a:avLst/>
          </a:prstGeom>
        </p:spPr>
        <p:txBody>
          <a:bodyPr anchor="t" rtlCol="false" tIns="0" lIns="0" bIns="0" rIns="0">
            <a:spAutoFit/>
          </a:bodyPr>
          <a:lstStyle/>
          <a:p>
            <a:pPr algn="ctr">
              <a:lnSpc>
                <a:spcPts val="11028"/>
              </a:lnSpc>
            </a:pPr>
            <a:r>
              <a:rPr lang="en-US" sz="10403">
                <a:solidFill>
                  <a:srgbClr val="545454"/>
                </a:solidFill>
                <a:latin typeface="Gliker"/>
                <a:ea typeface="Gliker"/>
                <a:cs typeface="Gliker"/>
                <a:sym typeface="Gliker"/>
              </a:rPr>
              <a:t>WEBSITE COOKIES WITH CANVA AI</a:t>
            </a:r>
          </a:p>
        </p:txBody>
      </p:sp>
      <p:sp>
        <p:nvSpPr>
          <p:cNvPr name="TextBox 17" id="17"/>
          <p:cNvSpPr txBox="true"/>
          <p:nvPr/>
        </p:nvSpPr>
        <p:spPr>
          <a:xfrm rot="0">
            <a:off x="1952632" y="113003"/>
            <a:ext cx="7191368" cy="1416048"/>
          </a:xfrm>
          <a:prstGeom prst="rect">
            <a:avLst/>
          </a:prstGeom>
        </p:spPr>
        <p:txBody>
          <a:bodyPr anchor="t" rtlCol="false" tIns="0" lIns="0" bIns="0" rIns="0">
            <a:spAutoFit/>
          </a:bodyPr>
          <a:lstStyle/>
          <a:p>
            <a:pPr algn="ctr">
              <a:lnSpc>
                <a:spcPts val="5451"/>
              </a:lnSpc>
            </a:pPr>
            <a:r>
              <a:rPr lang="en-US" sz="5143">
                <a:solidFill>
                  <a:srgbClr val="545454"/>
                </a:solidFill>
                <a:latin typeface="Gliker"/>
                <a:ea typeface="Gliker"/>
                <a:cs typeface="Gliker"/>
                <a:sym typeface="Gliker"/>
              </a:rPr>
              <a:t>SMK astrindo</a:t>
            </a:r>
          </a:p>
          <a:p>
            <a:pPr algn="ctr">
              <a:lnSpc>
                <a:spcPts val="5451"/>
              </a:lnSpc>
            </a:pPr>
            <a:r>
              <a:rPr lang="en-US" sz="5143">
                <a:solidFill>
                  <a:srgbClr val="545454"/>
                </a:solidFill>
                <a:latin typeface="Gliker"/>
                <a:ea typeface="Gliker"/>
                <a:cs typeface="Gliker"/>
                <a:sym typeface="Gliker"/>
              </a:rPr>
              <a:t>kelas:Xtkj1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49358" y="-270193"/>
            <a:ext cx="7085734" cy="9528493"/>
          </a:xfrm>
          <a:custGeom>
            <a:avLst/>
            <a:gdLst/>
            <a:ahLst/>
            <a:cxnLst/>
            <a:rect r="r" b="b" t="t" l="l"/>
            <a:pathLst>
              <a:path h="9528493" w="7085734">
                <a:moveTo>
                  <a:pt x="0" y="0"/>
                </a:moveTo>
                <a:lnTo>
                  <a:pt x="7085734" y="0"/>
                </a:lnTo>
                <a:lnTo>
                  <a:pt x="7085734" y="9528493"/>
                </a:lnTo>
                <a:lnTo>
                  <a:pt x="0" y="95284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509603" y="673592"/>
            <a:ext cx="15427988" cy="9228742"/>
            <a:chOff x="0" y="0"/>
            <a:chExt cx="3214948" cy="1923123"/>
          </a:xfrm>
        </p:grpSpPr>
        <p:sp>
          <p:nvSpPr>
            <p:cNvPr name="Freeform 5" id="5"/>
            <p:cNvSpPr/>
            <p:nvPr/>
          </p:nvSpPr>
          <p:spPr>
            <a:xfrm flipH="false" flipV="false" rot="0">
              <a:off x="0" y="0"/>
              <a:ext cx="3214948" cy="1923123"/>
            </a:xfrm>
            <a:custGeom>
              <a:avLst/>
              <a:gdLst/>
              <a:ahLst/>
              <a:cxnLst/>
              <a:rect r="r" b="b" t="t" l="l"/>
              <a:pathLst>
                <a:path h="1923123" w="3214948">
                  <a:moveTo>
                    <a:pt x="25592" y="0"/>
                  </a:moveTo>
                  <a:lnTo>
                    <a:pt x="3189356" y="0"/>
                  </a:lnTo>
                  <a:cubicBezTo>
                    <a:pt x="3203490" y="0"/>
                    <a:pt x="3214948" y="11458"/>
                    <a:pt x="3214948" y="25592"/>
                  </a:cubicBezTo>
                  <a:lnTo>
                    <a:pt x="3214948" y="1897531"/>
                  </a:lnTo>
                  <a:cubicBezTo>
                    <a:pt x="3214948" y="1911665"/>
                    <a:pt x="3203490" y="1923123"/>
                    <a:pt x="3189356" y="1923123"/>
                  </a:cubicBezTo>
                  <a:lnTo>
                    <a:pt x="25592" y="1923123"/>
                  </a:lnTo>
                  <a:cubicBezTo>
                    <a:pt x="11458" y="1923123"/>
                    <a:pt x="0" y="1911665"/>
                    <a:pt x="0" y="1897531"/>
                  </a:cubicBezTo>
                  <a:lnTo>
                    <a:pt x="0" y="25592"/>
                  </a:lnTo>
                  <a:cubicBezTo>
                    <a:pt x="0" y="11458"/>
                    <a:pt x="11458" y="0"/>
                    <a:pt x="25592" y="0"/>
                  </a:cubicBezTo>
                  <a:close/>
                </a:path>
              </a:pathLst>
            </a:custGeom>
            <a:solidFill>
              <a:srgbClr val="545454"/>
            </a:solidFill>
          </p:spPr>
        </p:sp>
        <p:sp>
          <p:nvSpPr>
            <p:cNvPr name="TextBox 6" id="6"/>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3774451" y="384666"/>
            <a:ext cx="15427988" cy="9228742"/>
          </a:xfrm>
          <a:custGeom>
            <a:avLst/>
            <a:gdLst/>
            <a:ahLst/>
            <a:cxnLst/>
            <a:rect r="r" b="b" t="t" l="l"/>
            <a:pathLst>
              <a:path h="9228742" w="15427988">
                <a:moveTo>
                  <a:pt x="0" y="0"/>
                </a:moveTo>
                <a:lnTo>
                  <a:pt x="15427989" y="0"/>
                </a:lnTo>
                <a:lnTo>
                  <a:pt x="15427989" y="9228742"/>
                </a:lnTo>
                <a:lnTo>
                  <a:pt x="0" y="92287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344054" y="-784658"/>
            <a:ext cx="3290959" cy="3290959"/>
          </a:xfrm>
          <a:custGeom>
            <a:avLst/>
            <a:gdLst/>
            <a:ahLst/>
            <a:cxnLst/>
            <a:rect r="r" b="b" t="t" l="l"/>
            <a:pathLst>
              <a:path h="3290959" w="3290959">
                <a:moveTo>
                  <a:pt x="0" y="0"/>
                </a:moveTo>
                <a:lnTo>
                  <a:pt x="3290959" y="0"/>
                </a:lnTo>
                <a:lnTo>
                  <a:pt x="3290959" y="3290958"/>
                </a:lnTo>
                <a:lnTo>
                  <a:pt x="0" y="3290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16779" y="8256854"/>
            <a:ext cx="3290959" cy="3290959"/>
          </a:xfrm>
          <a:custGeom>
            <a:avLst/>
            <a:gdLst/>
            <a:ahLst/>
            <a:cxnLst/>
            <a:rect r="r" b="b" t="t" l="l"/>
            <a:pathLst>
              <a:path h="3290959" w="3290959">
                <a:moveTo>
                  <a:pt x="0" y="0"/>
                </a:moveTo>
                <a:lnTo>
                  <a:pt x="3290958" y="0"/>
                </a:lnTo>
                <a:lnTo>
                  <a:pt x="3290958" y="3290959"/>
                </a:lnTo>
                <a:lnTo>
                  <a:pt x="0" y="32909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176213" y="2449150"/>
            <a:ext cx="13813321" cy="6558996"/>
          </a:xfrm>
          <a:prstGeom prst="rect">
            <a:avLst/>
          </a:prstGeom>
        </p:spPr>
        <p:txBody>
          <a:bodyPr anchor="t" rtlCol="false" tIns="0" lIns="0" bIns="0" rIns="0">
            <a:spAutoFit/>
          </a:bodyPr>
          <a:lstStyle/>
          <a:p>
            <a:pPr algn="l">
              <a:lnSpc>
                <a:spcPts val="3733"/>
              </a:lnSpc>
            </a:pPr>
            <a:r>
              <a:rPr lang="en-US" sz="2686">
                <a:solidFill>
                  <a:srgbClr val="545454"/>
                </a:solidFill>
                <a:latin typeface="Gliker"/>
                <a:ea typeface="Gliker"/>
                <a:cs typeface="Gliker"/>
                <a:sym typeface="Gliker"/>
              </a:rPr>
              <a:t>1. Desain UI di Canva terlalu besar dan tidak sesuai layar website. Kami menyesuaikan ukuran kanvas di Canva menjadi resolusi standar web (1366×768 px), serta menata ulang elemen agar proporsional dan cepat dimuat di browser.</a:t>
            </a:r>
          </a:p>
          <a:p>
            <a:pPr algn="l">
              <a:lnSpc>
                <a:spcPts val="3733"/>
              </a:lnSpc>
            </a:pPr>
            <a:r>
              <a:rPr lang="en-US" sz="2686">
                <a:solidFill>
                  <a:srgbClr val="545454"/>
                </a:solidFill>
                <a:latin typeface="Gliker"/>
                <a:ea typeface="Gliker"/>
                <a:cs typeface="Gliker"/>
                <a:sym typeface="Gliker"/>
              </a:rPr>
              <a:t>2. Kesulitan menghubungkan database dengan kode PHP. Kami mempelajari kembali cara membuat koneksi database di file config.php, memastikan nama database, username, dan password sudah benar, serta mengetes koneksi menggunakan mysqli_connect.</a:t>
            </a:r>
          </a:p>
          <a:p>
            <a:pPr algn="l">
              <a:lnSpc>
                <a:spcPts val="3733"/>
              </a:lnSpc>
            </a:pPr>
            <a:r>
              <a:rPr lang="en-US" sz="2686">
                <a:solidFill>
                  <a:srgbClr val="545454"/>
                </a:solidFill>
                <a:latin typeface="Gliker"/>
                <a:ea typeface="Gliker"/>
                <a:cs typeface="Gliker"/>
                <a:sym typeface="Gliker"/>
              </a:rPr>
              <a:t>3. Error saat menjalankan fitur “Tambah Data”. Kami mencari penyebab error di bagian perintah SQL (INSERT INTO) dan memperbaikinya dengan menambahkan tanda kutip dan variabel yang benar sesuai kolom database.</a:t>
            </a:r>
          </a:p>
          <a:p>
            <a:pPr algn="l">
              <a:lnSpc>
                <a:spcPts val="3733"/>
              </a:lnSpc>
            </a:pPr>
            <a:r>
              <a:rPr lang="en-US" sz="2686">
                <a:solidFill>
                  <a:srgbClr val="545454"/>
                </a:solidFill>
                <a:latin typeface="Gliker"/>
                <a:ea typeface="Gliker"/>
                <a:cs typeface="Gliker"/>
                <a:sym typeface="Gliker"/>
              </a:rPr>
              <a:t>4. Tampilan tabel presensi tidak rapi dan teks saling menumpuk. Kami menambahkan CSS sederhana untuk mengatur lebar kolom, jarak antar baris, dan warna latar agar data lebih mudah dibaca.</a:t>
            </a:r>
          </a:p>
          <a:p>
            <a:pPr algn="l">
              <a:lnSpc>
                <a:spcPts val="3733"/>
              </a:lnSpc>
            </a:pPr>
          </a:p>
        </p:txBody>
      </p:sp>
      <p:sp>
        <p:nvSpPr>
          <p:cNvPr name="TextBox 11" id="11"/>
          <p:cNvSpPr txBox="true"/>
          <p:nvPr/>
        </p:nvSpPr>
        <p:spPr>
          <a:xfrm rot="0">
            <a:off x="5417287" y="1741760"/>
            <a:ext cx="9317042" cy="764540"/>
          </a:xfrm>
          <a:prstGeom prst="rect">
            <a:avLst/>
          </a:prstGeom>
        </p:spPr>
        <p:txBody>
          <a:bodyPr anchor="t" rtlCol="false" tIns="0" lIns="0" bIns="0" rIns="0">
            <a:spAutoFit/>
          </a:bodyPr>
          <a:lstStyle/>
          <a:p>
            <a:pPr algn="l">
              <a:lnSpc>
                <a:spcPts val="5829"/>
              </a:lnSpc>
            </a:pPr>
            <a:r>
              <a:rPr lang="en-US" sz="5499">
                <a:solidFill>
                  <a:srgbClr val="545454"/>
                </a:solidFill>
                <a:latin typeface="Gliker"/>
                <a:ea typeface="Gliker"/>
                <a:cs typeface="Gliker"/>
                <a:sym typeface="Gliker"/>
              </a:rPr>
              <a:t>KENDALA DAN SOLUSI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93801" y="673592"/>
            <a:ext cx="15427988" cy="9228742"/>
            <a:chOff x="0" y="0"/>
            <a:chExt cx="3214948" cy="1923123"/>
          </a:xfrm>
        </p:grpSpPr>
        <p:sp>
          <p:nvSpPr>
            <p:cNvPr name="Freeform 4" id="4"/>
            <p:cNvSpPr/>
            <p:nvPr/>
          </p:nvSpPr>
          <p:spPr>
            <a:xfrm flipH="false" flipV="false" rot="0">
              <a:off x="0" y="0"/>
              <a:ext cx="3214948" cy="1923123"/>
            </a:xfrm>
            <a:custGeom>
              <a:avLst/>
              <a:gdLst/>
              <a:ahLst/>
              <a:cxnLst/>
              <a:rect r="r" b="b" t="t" l="l"/>
              <a:pathLst>
                <a:path h="1923123" w="3214948">
                  <a:moveTo>
                    <a:pt x="25592" y="0"/>
                  </a:moveTo>
                  <a:lnTo>
                    <a:pt x="3189356" y="0"/>
                  </a:lnTo>
                  <a:cubicBezTo>
                    <a:pt x="3203490" y="0"/>
                    <a:pt x="3214948" y="11458"/>
                    <a:pt x="3214948" y="25592"/>
                  </a:cubicBezTo>
                  <a:lnTo>
                    <a:pt x="3214948" y="1897531"/>
                  </a:lnTo>
                  <a:cubicBezTo>
                    <a:pt x="3214948" y="1911665"/>
                    <a:pt x="3203490" y="1923123"/>
                    <a:pt x="3189356" y="1923123"/>
                  </a:cubicBezTo>
                  <a:lnTo>
                    <a:pt x="25592" y="1923123"/>
                  </a:lnTo>
                  <a:cubicBezTo>
                    <a:pt x="11458" y="1923123"/>
                    <a:pt x="0" y="1911665"/>
                    <a:pt x="0" y="1897531"/>
                  </a:cubicBezTo>
                  <a:lnTo>
                    <a:pt x="0" y="25592"/>
                  </a:lnTo>
                  <a:cubicBezTo>
                    <a:pt x="0" y="11458"/>
                    <a:pt x="11458" y="0"/>
                    <a:pt x="25592" y="0"/>
                  </a:cubicBezTo>
                  <a:close/>
                </a:path>
              </a:pathLst>
            </a:custGeom>
            <a:solidFill>
              <a:srgbClr val="545454"/>
            </a:solidFill>
          </p:spPr>
        </p:sp>
        <p:sp>
          <p:nvSpPr>
            <p:cNvPr name="TextBox 5" id="5"/>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true" rot="0">
            <a:off x="12335283" y="-135096"/>
            <a:ext cx="7850713" cy="10557193"/>
          </a:xfrm>
          <a:custGeom>
            <a:avLst/>
            <a:gdLst/>
            <a:ahLst/>
            <a:cxnLst/>
            <a:rect r="r" b="b" t="t" l="l"/>
            <a:pathLst>
              <a:path h="10557193" w="7850713">
                <a:moveTo>
                  <a:pt x="0" y="10557192"/>
                </a:moveTo>
                <a:lnTo>
                  <a:pt x="7850713" y="10557192"/>
                </a:lnTo>
                <a:lnTo>
                  <a:pt x="7850713" y="0"/>
                </a:lnTo>
                <a:lnTo>
                  <a:pt x="0" y="0"/>
                </a:lnTo>
                <a:lnTo>
                  <a:pt x="0" y="105571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8953" y="384666"/>
            <a:ext cx="15427988" cy="9228742"/>
          </a:xfrm>
          <a:custGeom>
            <a:avLst/>
            <a:gdLst/>
            <a:ahLst/>
            <a:cxnLst/>
            <a:rect r="r" b="b" t="t" l="l"/>
            <a:pathLst>
              <a:path h="9228742" w="15427988">
                <a:moveTo>
                  <a:pt x="0" y="0"/>
                </a:moveTo>
                <a:lnTo>
                  <a:pt x="15427988" y="0"/>
                </a:lnTo>
                <a:lnTo>
                  <a:pt x="15427988" y="9228742"/>
                </a:lnTo>
                <a:lnTo>
                  <a:pt x="0" y="92287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5183366" y="-1402343"/>
            <a:ext cx="4151868" cy="4151868"/>
          </a:xfrm>
          <a:custGeom>
            <a:avLst/>
            <a:gdLst/>
            <a:ahLst/>
            <a:cxnLst/>
            <a:rect r="r" b="b" t="t" l="l"/>
            <a:pathLst>
              <a:path h="4151868" w="4151868">
                <a:moveTo>
                  <a:pt x="0" y="0"/>
                </a:moveTo>
                <a:lnTo>
                  <a:pt x="4151868" y="0"/>
                </a:lnTo>
                <a:lnTo>
                  <a:pt x="4151868" y="4151869"/>
                </a:lnTo>
                <a:lnTo>
                  <a:pt x="0" y="415186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961143" y="7783830"/>
            <a:ext cx="3290959" cy="3290959"/>
          </a:xfrm>
          <a:custGeom>
            <a:avLst/>
            <a:gdLst/>
            <a:ahLst/>
            <a:cxnLst/>
            <a:rect r="r" b="b" t="t" l="l"/>
            <a:pathLst>
              <a:path h="3290959" w="3290959">
                <a:moveTo>
                  <a:pt x="0" y="0"/>
                </a:moveTo>
                <a:lnTo>
                  <a:pt x="3290958" y="0"/>
                </a:lnTo>
                <a:lnTo>
                  <a:pt x="3290958" y="3290959"/>
                </a:lnTo>
                <a:lnTo>
                  <a:pt x="0" y="329095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329815" y="2681462"/>
            <a:ext cx="9602134" cy="6576838"/>
          </a:xfrm>
          <a:prstGeom prst="rect">
            <a:avLst/>
          </a:prstGeom>
        </p:spPr>
        <p:txBody>
          <a:bodyPr anchor="t" rtlCol="false" tIns="0" lIns="0" bIns="0" rIns="0">
            <a:spAutoFit/>
          </a:bodyPr>
          <a:lstStyle/>
          <a:p>
            <a:pPr algn="l">
              <a:lnSpc>
                <a:spcPts val="3749"/>
              </a:lnSpc>
            </a:pPr>
            <a:r>
              <a:rPr lang="en-US" sz="2697">
                <a:solidFill>
                  <a:srgbClr val="545454"/>
                </a:solidFill>
                <a:latin typeface="Gliker"/>
                <a:ea typeface="Gliker"/>
                <a:cs typeface="Gliker"/>
                <a:sym typeface="Gliker"/>
              </a:rPr>
              <a:t>✨ Dari proyek Website CRUD dengan Canva AI, kami belajar bahwa:</a:t>
            </a:r>
          </a:p>
          <a:p>
            <a:pPr algn="l">
              <a:lnSpc>
                <a:spcPts val="3749"/>
              </a:lnSpc>
            </a:pPr>
          </a:p>
          <a:p>
            <a:pPr algn="l">
              <a:lnSpc>
                <a:spcPts val="3749"/>
              </a:lnSpc>
            </a:pPr>
            <a:r>
              <a:rPr lang="en-US" sz="2697">
                <a:solidFill>
                  <a:srgbClr val="545454"/>
                </a:solidFill>
                <a:latin typeface="Gliker"/>
                <a:ea typeface="Gliker"/>
                <a:cs typeface="Gliker"/>
                <a:sym typeface="Gliker"/>
              </a:rPr>
              <a:t>Pembuatan aplikasi web memerlukan kerja sama antara desain dan logika pemrograman.</a:t>
            </a:r>
          </a:p>
          <a:p>
            <a:pPr algn="l">
              <a:lnSpc>
                <a:spcPts val="3749"/>
              </a:lnSpc>
            </a:pPr>
          </a:p>
          <a:p>
            <a:pPr algn="l">
              <a:lnSpc>
                <a:spcPts val="3749"/>
              </a:lnSpc>
            </a:pPr>
            <a:r>
              <a:rPr lang="en-US" sz="2697">
                <a:solidFill>
                  <a:srgbClr val="545454"/>
                </a:solidFill>
                <a:latin typeface="Gliker"/>
                <a:ea typeface="Gliker"/>
                <a:cs typeface="Gliker"/>
                <a:sym typeface="Gliker"/>
              </a:rPr>
              <a:t>Canva AI sangat membantu membuat tampilan yang menarik dan cepat.</a:t>
            </a:r>
          </a:p>
          <a:p>
            <a:pPr algn="l">
              <a:lnSpc>
                <a:spcPts val="3749"/>
              </a:lnSpc>
            </a:pPr>
          </a:p>
          <a:p>
            <a:pPr algn="l">
              <a:lnSpc>
                <a:spcPts val="3749"/>
              </a:lnSpc>
            </a:pPr>
            <a:r>
              <a:rPr lang="en-US" sz="2697">
                <a:solidFill>
                  <a:srgbClr val="545454"/>
                </a:solidFill>
                <a:latin typeface="Gliker"/>
                <a:ea typeface="Gliker"/>
                <a:cs typeface="Gliker"/>
                <a:sym typeface="Gliker"/>
              </a:rPr>
              <a:t>Kami memahami fungsi dasar CRUD (Create, Read, Update, Delete) dalam pengelolaan data.</a:t>
            </a:r>
          </a:p>
          <a:p>
            <a:pPr algn="l">
              <a:lnSpc>
                <a:spcPts val="3749"/>
              </a:lnSpc>
            </a:pPr>
          </a:p>
          <a:p>
            <a:pPr algn="l">
              <a:lnSpc>
                <a:spcPts val="3749"/>
              </a:lnSpc>
            </a:pPr>
            <a:r>
              <a:rPr lang="en-US" sz="2697">
                <a:solidFill>
                  <a:srgbClr val="545454"/>
                </a:solidFill>
                <a:latin typeface="Gliker"/>
                <a:ea typeface="Gliker"/>
                <a:cs typeface="Gliker"/>
                <a:sym typeface="Gliker"/>
              </a:rPr>
              <a:t>Proyek ini meningkatkan kemampuan berpikir logis dan kolaborasi tim.</a:t>
            </a:r>
          </a:p>
        </p:txBody>
      </p:sp>
      <p:sp>
        <p:nvSpPr>
          <p:cNvPr name="TextBox 11" id="11"/>
          <p:cNvSpPr txBox="true"/>
          <p:nvPr/>
        </p:nvSpPr>
        <p:spPr>
          <a:xfrm rot="0">
            <a:off x="2472361" y="1095375"/>
            <a:ext cx="9317042" cy="764540"/>
          </a:xfrm>
          <a:prstGeom prst="rect">
            <a:avLst/>
          </a:prstGeom>
        </p:spPr>
        <p:txBody>
          <a:bodyPr anchor="t" rtlCol="false" tIns="0" lIns="0" bIns="0" rIns="0">
            <a:spAutoFit/>
          </a:bodyPr>
          <a:lstStyle/>
          <a:p>
            <a:pPr algn="l">
              <a:lnSpc>
                <a:spcPts val="5829"/>
              </a:lnSpc>
            </a:pPr>
            <a:r>
              <a:rPr lang="en-US" sz="5499">
                <a:solidFill>
                  <a:srgbClr val="545454"/>
                </a:solidFill>
                <a:latin typeface="Gliker"/>
                <a:ea typeface="Gliker"/>
                <a:cs typeface="Gliker"/>
                <a:sym typeface="Gliker"/>
              </a:rPr>
              <a:t>KESIMPULAN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91818" y="5573994"/>
            <a:ext cx="4713006" cy="4713006"/>
          </a:xfrm>
          <a:custGeom>
            <a:avLst/>
            <a:gdLst/>
            <a:ahLst/>
            <a:cxnLst/>
            <a:rect r="r" b="b" t="t" l="l"/>
            <a:pathLst>
              <a:path h="4713006" w="4713006">
                <a:moveTo>
                  <a:pt x="0" y="0"/>
                </a:moveTo>
                <a:lnTo>
                  <a:pt x="4713007" y="0"/>
                </a:lnTo>
                <a:lnTo>
                  <a:pt x="4713007" y="4713006"/>
                </a:lnTo>
                <a:lnTo>
                  <a:pt x="0" y="4713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574994" y="1336941"/>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6522" y="5488942"/>
            <a:ext cx="4713006" cy="3247690"/>
          </a:xfrm>
          <a:custGeom>
            <a:avLst/>
            <a:gdLst/>
            <a:ahLst/>
            <a:cxnLst/>
            <a:rect r="r" b="b" t="t" l="l"/>
            <a:pathLst>
              <a:path h="3247690" w="4713006">
                <a:moveTo>
                  <a:pt x="0" y="0"/>
                </a:moveTo>
                <a:lnTo>
                  <a:pt x="4713007" y="0"/>
                </a:lnTo>
                <a:lnTo>
                  <a:pt x="4713007" y="3247690"/>
                </a:lnTo>
                <a:lnTo>
                  <a:pt x="0" y="32476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97366" y="-181177"/>
            <a:ext cx="3281409" cy="3281409"/>
          </a:xfrm>
          <a:custGeom>
            <a:avLst/>
            <a:gdLst/>
            <a:ahLst/>
            <a:cxnLst/>
            <a:rect r="r" b="b" t="t" l="l"/>
            <a:pathLst>
              <a:path h="3281409" w="3281409">
                <a:moveTo>
                  <a:pt x="0" y="0"/>
                </a:moveTo>
                <a:lnTo>
                  <a:pt x="3281408" y="0"/>
                </a:lnTo>
                <a:lnTo>
                  <a:pt x="3281408" y="3281409"/>
                </a:lnTo>
                <a:lnTo>
                  <a:pt x="0" y="3281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4064401" y="1171575"/>
            <a:ext cx="10159198" cy="7462393"/>
          </a:xfrm>
          <a:custGeom>
            <a:avLst/>
            <a:gdLst/>
            <a:ahLst/>
            <a:cxnLst/>
            <a:rect r="r" b="b" t="t" l="l"/>
            <a:pathLst>
              <a:path h="7462393" w="10159198">
                <a:moveTo>
                  <a:pt x="0" y="7462393"/>
                </a:moveTo>
                <a:lnTo>
                  <a:pt x="10159198" y="7462393"/>
                </a:lnTo>
                <a:lnTo>
                  <a:pt x="10159198" y="0"/>
                </a:lnTo>
                <a:lnTo>
                  <a:pt x="0" y="0"/>
                </a:lnTo>
                <a:lnTo>
                  <a:pt x="0" y="7462393"/>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857850" y="463517"/>
            <a:ext cx="3679031" cy="4121114"/>
          </a:xfrm>
          <a:custGeom>
            <a:avLst/>
            <a:gdLst/>
            <a:ahLst/>
            <a:cxnLst/>
            <a:rect r="r" b="b" t="t" l="l"/>
            <a:pathLst>
              <a:path h="4121114" w="3679031">
                <a:moveTo>
                  <a:pt x="3679031" y="4121114"/>
                </a:moveTo>
                <a:lnTo>
                  <a:pt x="0" y="4121114"/>
                </a:lnTo>
                <a:lnTo>
                  <a:pt x="0" y="0"/>
                </a:lnTo>
                <a:lnTo>
                  <a:pt x="3679031" y="0"/>
                </a:lnTo>
                <a:lnTo>
                  <a:pt x="3679031" y="4121114"/>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3237255" y="6611533"/>
            <a:ext cx="2920893" cy="2835921"/>
          </a:xfrm>
          <a:custGeom>
            <a:avLst/>
            <a:gdLst/>
            <a:ahLst/>
            <a:cxnLst/>
            <a:rect r="r" b="b" t="t" l="l"/>
            <a:pathLst>
              <a:path h="2835921" w="2920893">
                <a:moveTo>
                  <a:pt x="0" y="0"/>
                </a:moveTo>
                <a:lnTo>
                  <a:pt x="2920893" y="0"/>
                </a:lnTo>
                <a:lnTo>
                  <a:pt x="2920893" y="2835921"/>
                </a:lnTo>
                <a:lnTo>
                  <a:pt x="0" y="283592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2374736" y="-181177"/>
            <a:ext cx="3697725" cy="3590155"/>
          </a:xfrm>
          <a:custGeom>
            <a:avLst/>
            <a:gdLst/>
            <a:ahLst/>
            <a:cxnLst/>
            <a:rect r="r" b="b" t="t" l="l"/>
            <a:pathLst>
              <a:path h="3590155" w="3697725">
                <a:moveTo>
                  <a:pt x="0" y="0"/>
                </a:moveTo>
                <a:lnTo>
                  <a:pt x="3697726" y="0"/>
                </a:lnTo>
                <a:lnTo>
                  <a:pt x="3697726" y="3590156"/>
                </a:lnTo>
                <a:lnTo>
                  <a:pt x="0" y="359015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4091981" y="4902771"/>
            <a:ext cx="3679031" cy="4121114"/>
          </a:xfrm>
          <a:custGeom>
            <a:avLst/>
            <a:gdLst/>
            <a:ahLst/>
            <a:cxnLst/>
            <a:rect r="r" b="b" t="t" l="l"/>
            <a:pathLst>
              <a:path h="4121114" w="3679031">
                <a:moveTo>
                  <a:pt x="0" y="0"/>
                </a:moveTo>
                <a:lnTo>
                  <a:pt x="3679031" y="0"/>
                </a:lnTo>
                <a:lnTo>
                  <a:pt x="3679031" y="4121114"/>
                </a:lnTo>
                <a:lnTo>
                  <a:pt x="0" y="41211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39502" y="3862825"/>
            <a:ext cx="9208996" cy="3414159"/>
          </a:xfrm>
          <a:prstGeom prst="rect">
            <a:avLst/>
          </a:prstGeom>
        </p:spPr>
        <p:txBody>
          <a:bodyPr anchor="t" rtlCol="false" tIns="0" lIns="0" bIns="0" rIns="0">
            <a:spAutoFit/>
          </a:bodyPr>
          <a:lstStyle/>
          <a:p>
            <a:pPr algn="ctr">
              <a:lnSpc>
                <a:spcPts val="13228"/>
              </a:lnSpc>
            </a:pPr>
            <a:r>
              <a:rPr lang="en-US" sz="12479">
                <a:solidFill>
                  <a:srgbClr val="FFFFFF"/>
                </a:solidFill>
                <a:latin typeface="Gliker"/>
                <a:ea typeface="Gliker"/>
                <a:cs typeface="Gliker"/>
                <a:sym typeface="Gliker"/>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49358" y="-270193"/>
            <a:ext cx="5556115" cy="7471548"/>
          </a:xfrm>
          <a:custGeom>
            <a:avLst/>
            <a:gdLst/>
            <a:ahLst/>
            <a:cxnLst/>
            <a:rect r="r" b="b" t="t" l="l"/>
            <a:pathLst>
              <a:path h="7471548" w="5556115">
                <a:moveTo>
                  <a:pt x="0" y="0"/>
                </a:moveTo>
                <a:lnTo>
                  <a:pt x="5556116" y="0"/>
                </a:lnTo>
                <a:lnTo>
                  <a:pt x="5556116" y="7471549"/>
                </a:lnTo>
                <a:lnTo>
                  <a:pt x="0" y="74715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265862" y="1168422"/>
            <a:ext cx="13524111" cy="8089878"/>
            <a:chOff x="0" y="0"/>
            <a:chExt cx="3214948" cy="1923123"/>
          </a:xfrm>
        </p:grpSpPr>
        <p:sp>
          <p:nvSpPr>
            <p:cNvPr name="Freeform 5" id="5"/>
            <p:cNvSpPr/>
            <p:nvPr/>
          </p:nvSpPr>
          <p:spPr>
            <a:xfrm flipH="false" flipV="false" rot="0">
              <a:off x="0" y="0"/>
              <a:ext cx="3214948" cy="1923123"/>
            </a:xfrm>
            <a:custGeom>
              <a:avLst/>
              <a:gdLst/>
              <a:ahLst/>
              <a:cxnLst/>
              <a:rect r="r" b="b" t="t" l="l"/>
              <a:pathLst>
                <a:path h="1923123" w="3214948">
                  <a:moveTo>
                    <a:pt x="29195" y="0"/>
                  </a:moveTo>
                  <a:lnTo>
                    <a:pt x="3185753" y="0"/>
                  </a:lnTo>
                  <a:cubicBezTo>
                    <a:pt x="3201877" y="0"/>
                    <a:pt x="3214948" y="13071"/>
                    <a:pt x="3214948" y="29195"/>
                  </a:cubicBezTo>
                  <a:lnTo>
                    <a:pt x="3214948" y="1893928"/>
                  </a:lnTo>
                  <a:cubicBezTo>
                    <a:pt x="3214948" y="1901671"/>
                    <a:pt x="3211872" y="1909097"/>
                    <a:pt x="3206397" y="1914572"/>
                  </a:cubicBezTo>
                  <a:cubicBezTo>
                    <a:pt x="3200922" y="1920047"/>
                    <a:pt x="3193496" y="1923123"/>
                    <a:pt x="3185753" y="1923123"/>
                  </a:cubicBezTo>
                  <a:lnTo>
                    <a:pt x="29195" y="1923123"/>
                  </a:lnTo>
                  <a:cubicBezTo>
                    <a:pt x="21452" y="1923123"/>
                    <a:pt x="14026" y="1920047"/>
                    <a:pt x="8551" y="1914572"/>
                  </a:cubicBezTo>
                  <a:cubicBezTo>
                    <a:pt x="3076" y="1909097"/>
                    <a:pt x="0" y="1901671"/>
                    <a:pt x="0" y="1893928"/>
                  </a:cubicBezTo>
                  <a:lnTo>
                    <a:pt x="0" y="29195"/>
                  </a:lnTo>
                  <a:cubicBezTo>
                    <a:pt x="0" y="13071"/>
                    <a:pt x="13071" y="0"/>
                    <a:pt x="29195" y="0"/>
                  </a:cubicBezTo>
                  <a:close/>
                </a:path>
              </a:pathLst>
            </a:custGeom>
            <a:solidFill>
              <a:srgbClr val="545454"/>
            </a:solidFill>
          </p:spPr>
        </p:sp>
        <p:sp>
          <p:nvSpPr>
            <p:cNvPr name="TextBox 6" id="6"/>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498027" y="915152"/>
            <a:ext cx="13524111" cy="8089878"/>
          </a:xfrm>
          <a:custGeom>
            <a:avLst/>
            <a:gdLst/>
            <a:ahLst/>
            <a:cxnLst/>
            <a:rect r="r" b="b" t="t" l="l"/>
            <a:pathLst>
              <a:path h="8089878" w="13524111">
                <a:moveTo>
                  <a:pt x="0" y="0"/>
                </a:moveTo>
                <a:lnTo>
                  <a:pt x="13524111" y="0"/>
                </a:lnTo>
                <a:lnTo>
                  <a:pt x="13524111" y="8089877"/>
                </a:lnTo>
                <a:lnTo>
                  <a:pt x="0" y="80898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481242" y="4163916"/>
            <a:ext cx="5556115" cy="7471548"/>
          </a:xfrm>
          <a:custGeom>
            <a:avLst/>
            <a:gdLst/>
            <a:ahLst/>
            <a:cxnLst/>
            <a:rect r="r" b="b" t="t" l="l"/>
            <a:pathLst>
              <a:path h="7471548" w="5556115">
                <a:moveTo>
                  <a:pt x="0" y="0"/>
                </a:moveTo>
                <a:lnTo>
                  <a:pt x="5556116" y="0"/>
                </a:lnTo>
                <a:lnTo>
                  <a:pt x="5556116" y="7471549"/>
                </a:lnTo>
                <a:lnTo>
                  <a:pt x="0" y="74715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81576" y="415670"/>
            <a:ext cx="2673129" cy="2673129"/>
          </a:xfrm>
          <a:custGeom>
            <a:avLst/>
            <a:gdLst/>
            <a:ahLst/>
            <a:cxnLst/>
            <a:rect r="r" b="b" t="t" l="l"/>
            <a:pathLst>
              <a:path h="2673129" w="2673129">
                <a:moveTo>
                  <a:pt x="0" y="0"/>
                </a:moveTo>
                <a:lnTo>
                  <a:pt x="2673130" y="0"/>
                </a:lnTo>
                <a:lnTo>
                  <a:pt x="2673130" y="2673129"/>
                </a:lnTo>
                <a:lnTo>
                  <a:pt x="0" y="26731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485479" y="1539193"/>
            <a:ext cx="9317042"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LATAR BELAKANG</a:t>
            </a:r>
          </a:p>
        </p:txBody>
      </p:sp>
      <p:sp>
        <p:nvSpPr>
          <p:cNvPr name="TextBox 11" id="11"/>
          <p:cNvSpPr txBox="true"/>
          <p:nvPr/>
        </p:nvSpPr>
        <p:spPr>
          <a:xfrm rot="0">
            <a:off x="3688120" y="3210922"/>
            <a:ext cx="10679594" cy="3128010"/>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untuk mendukung pengelolaan data produk secara efisien, diperlukan sebuah sistem berbasis web yang dapat membantu dalam pengelolaan data cookies, seperti menambah, menampilkan, mengubah, dan menghapus data produk,. fitur fitur tersebut di kenal dengan istilah CRUD(create, read, update, delete.)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6481" y="5522526"/>
            <a:ext cx="5556115" cy="7471548"/>
          </a:xfrm>
          <a:custGeom>
            <a:avLst/>
            <a:gdLst/>
            <a:ahLst/>
            <a:cxnLst/>
            <a:rect r="r" b="b" t="t" l="l"/>
            <a:pathLst>
              <a:path h="7471548" w="5556115">
                <a:moveTo>
                  <a:pt x="0" y="0"/>
                </a:moveTo>
                <a:lnTo>
                  <a:pt x="5556115" y="0"/>
                </a:lnTo>
                <a:lnTo>
                  <a:pt x="5556115" y="7471548"/>
                </a:lnTo>
                <a:lnTo>
                  <a:pt x="0" y="74715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35921" y="-1983539"/>
            <a:ext cx="5556115" cy="7471548"/>
          </a:xfrm>
          <a:custGeom>
            <a:avLst/>
            <a:gdLst/>
            <a:ahLst/>
            <a:cxnLst/>
            <a:rect r="r" b="b" t="t" l="l"/>
            <a:pathLst>
              <a:path h="7471548" w="5556115">
                <a:moveTo>
                  <a:pt x="0" y="0"/>
                </a:moveTo>
                <a:lnTo>
                  <a:pt x="5556115" y="0"/>
                </a:lnTo>
                <a:lnTo>
                  <a:pt x="5556115" y="7471548"/>
                </a:lnTo>
                <a:lnTo>
                  <a:pt x="0" y="74715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265862" y="1168422"/>
            <a:ext cx="13524111" cy="8089878"/>
            <a:chOff x="0" y="0"/>
            <a:chExt cx="3214948" cy="1923123"/>
          </a:xfrm>
        </p:grpSpPr>
        <p:sp>
          <p:nvSpPr>
            <p:cNvPr name="Freeform 6" id="6"/>
            <p:cNvSpPr/>
            <p:nvPr/>
          </p:nvSpPr>
          <p:spPr>
            <a:xfrm flipH="false" flipV="false" rot="0">
              <a:off x="0" y="0"/>
              <a:ext cx="3214948" cy="1923123"/>
            </a:xfrm>
            <a:custGeom>
              <a:avLst/>
              <a:gdLst/>
              <a:ahLst/>
              <a:cxnLst/>
              <a:rect r="r" b="b" t="t" l="l"/>
              <a:pathLst>
                <a:path h="1923123" w="3214948">
                  <a:moveTo>
                    <a:pt x="29195" y="0"/>
                  </a:moveTo>
                  <a:lnTo>
                    <a:pt x="3185753" y="0"/>
                  </a:lnTo>
                  <a:cubicBezTo>
                    <a:pt x="3201877" y="0"/>
                    <a:pt x="3214948" y="13071"/>
                    <a:pt x="3214948" y="29195"/>
                  </a:cubicBezTo>
                  <a:lnTo>
                    <a:pt x="3214948" y="1893928"/>
                  </a:lnTo>
                  <a:cubicBezTo>
                    <a:pt x="3214948" y="1901671"/>
                    <a:pt x="3211872" y="1909097"/>
                    <a:pt x="3206397" y="1914572"/>
                  </a:cubicBezTo>
                  <a:cubicBezTo>
                    <a:pt x="3200922" y="1920047"/>
                    <a:pt x="3193496" y="1923123"/>
                    <a:pt x="3185753" y="1923123"/>
                  </a:cubicBezTo>
                  <a:lnTo>
                    <a:pt x="29195" y="1923123"/>
                  </a:lnTo>
                  <a:cubicBezTo>
                    <a:pt x="21452" y="1923123"/>
                    <a:pt x="14026" y="1920047"/>
                    <a:pt x="8551" y="1914572"/>
                  </a:cubicBezTo>
                  <a:cubicBezTo>
                    <a:pt x="3076" y="1909097"/>
                    <a:pt x="0" y="1901671"/>
                    <a:pt x="0" y="1893928"/>
                  </a:cubicBezTo>
                  <a:lnTo>
                    <a:pt x="0" y="29195"/>
                  </a:lnTo>
                  <a:cubicBezTo>
                    <a:pt x="0" y="13071"/>
                    <a:pt x="13071" y="0"/>
                    <a:pt x="29195" y="0"/>
                  </a:cubicBezTo>
                  <a:close/>
                </a:path>
              </a:pathLst>
            </a:custGeom>
            <a:solidFill>
              <a:srgbClr val="545454"/>
            </a:solidFill>
          </p:spPr>
        </p:sp>
        <p:sp>
          <p:nvSpPr>
            <p:cNvPr name="TextBox 7" id="7"/>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498027" y="915152"/>
            <a:ext cx="13524111" cy="8089878"/>
          </a:xfrm>
          <a:custGeom>
            <a:avLst/>
            <a:gdLst/>
            <a:ahLst/>
            <a:cxnLst/>
            <a:rect r="r" b="b" t="t" l="l"/>
            <a:pathLst>
              <a:path h="8089878" w="13524111">
                <a:moveTo>
                  <a:pt x="0" y="0"/>
                </a:moveTo>
                <a:lnTo>
                  <a:pt x="13524111" y="0"/>
                </a:lnTo>
                <a:lnTo>
                  <a:pt x="13524111" y="8089877"/>
                </a:lnTo>
                <a:lnTo>
                  <a:pt x="0" y="80898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26957" y="-1093067"/>
            <a:ext cx="3524984" cy="3524984"/>
          </a:xfrm>
          <a:custGeom>
            <a:avLst/>
            <a:gdLst/>
            <a:ahLst/>
            <a:cxnLst/>
            <a:rect r="r" b="b" t="t" l="l"/>
            <a:pathLst>
              <a:path h="3524984" w="3524984">
                <a:moveTo>
                  <a:pt x="0" y="0"/>
                </a:moveTo>
                <a:lnTo>
                  <a:pt x="3524984" y="0"/>
                </a:lnTo>
                <a:lnTo>
                  <a:pt x="3524984" y="3524984"/>
                </a:lnTo>
                <a:lnTo>
                  <a:pt x="0" y="3524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5789973" y="7905516"/>
            <a:ext cx="3524984" cy="3524984"/>
          </a:xfrm>
          <a:custGeom>
            <a:avLst/>
            <a:gdLst/>
            <a:ahLst/>
            <a:cxnLst/>
            <a:rect r="r" b="b" t="t" l="l"/>
            <a:pathLst>
              <a:path h="3524984" w="3524984">
                <a:moveTo>
                  <a:pt x="0" y="0"/>
                </a:moveTo>
                <a:lnTo>
                  <a:pt x="3524984" y="0"/>
                </a:lnTo>
                <a:lnTo>
                  <a:pt x="3524984" y="3524984"/>
                </a:lnTo>
                <a:lnTo>
                  <a:pt x="0" y="35249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3656326" y="2585741"/>
            <a:ext cx="10679594" cy="5747385"/>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1.meningkatkan efisiensien kerja pengelola toko cookies dalam mengatur stok, harga dan informasi produk. </a:t>
            </a:r>
          </a:p>
          <a:p>
            <a:pPr algn="ctr">
              <a:lnSpc>
                <a:spcPts val="4170"/>
              </a:lnSpc>
            </a:pPr>
            <a:r>
              <a:rPr lang="en-US" sz="3000">
                <a:solidFill>
                  <a:srgbClr val="545454"/>
                </a:solidFill>
                <a:latin typeface="Gliker"/>
                <a:ea typeface="Gliker"/>
                <a:cs typeface="Gliker"/>
                <a:sym typeface="Gliker"/>
              </a:rPr>
              <a:t>2.memberikan kemudahan bagi pelanggan dalam melihat informasi produk cookies yang tersedia secara online . </a:t>
            </a:r>
          </a:p>
          <a:p>
            <a:pPr algn="ctr">
              <a:lnSpc>
                <a:spcPts val="4170"/>
              </a:lnSpc>
            </a:pPr>
            <a:r>
              <a:rPr lang="en-US" sz="3000">
                <a:solidFill>
                  <a:srgbClr val="545454"/>
                </a:solidFill>
                <a:latin typeface="Gliker"/>
                <a:ea typeface="Gliker"/>
                <a:cs typeface="Gliker"/>
                <a:sym typeface="Gliker"/>
              </a:rPr>
              <a:t>3.menerapkan konsep CRUD (create, read, update, delete) sebagai dasar pembelajaran dalam pengembangan aplikasi web dinamis. </a:t>
            </a:r>
          </a:p>
          <a:p>
            <a:pPr algn="ctr">
              <a:lnSpc>
                <a:spcPts val="4170"/>
              </a:lnSpc>
            </a:pPr>
            <a:r>
              <a:rPr lang="en-US" sz="3000">
                <a:solidFill>
                  <a:srgbClr val="545454"/>
                </a:solidFill>
                <a:latin typeface="Gliker"/>
                <a:ea typeface="Gliker"/>
                <a:cs typeface="Gliker"/>
                <a:sym typeface="Gliker"/>
              </a:rPr>
              <a:t>4.mendukung digitalisasi usaha kecil dan menengah(umum) di bidang kuliner melalui sistem informasi berbasis web. </a:t>
            </a:r>
          </a:p>
          <a:p>
            <a:pPr algn="ctr">
              <a:lnSpc>
                <a:spcPts val="4170"/>
              </a:lnSpc>
            </a:pPr>
          </a:p>
        </p:txBody>
      </p:sp>
      <p:sp>
        <p:nvSpPr>
          <p:cNvPr name="TextBox 12" id="12"/>
          <p:cNvSpPr txBox="true"/>
          <p:nvPr/>
        </p:nvSpPr>
        <p:spPr>
          <a:xfrm rot="0">
            <a:off x="4485479" y="1539193"/>
            <a:ext cx="9317042"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TUJUAN PROYEK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527" y="7320130"/>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372527" y="1028700"/>
            <a:ext cx="14885721" cy="8229600"/>
            <a:chOff x="0" y="0"/>
            <a:chExt cx="3920519" cy="2167467"/>
          </a:xfrm>
        </p:grpSpPr>
        <p:sp>
          <p:nvSpPr>
            <p:cNvPr name="Freeform 5" id="5"/>
            <p:cNvSpPr/>
            <p:nvPr/>
          </p:nvSpPr>
          <p:spPr>
            <a:xfrm flipH="false" flipV="false" rot="0">
              <a:off x="0" y="0"/>
              <a:ext cx="3920519" cy="2167467"/>
            </a:xfrm>
            <a:custGeom>
              <a:avLst/>
              <a:gdLst/>
              <a:ahLst/>
              <a:cxnLst/>
              <a:rect r="r" b="b" t="t" l="l"/>
              <a:pathLst>
                <a:path h="2167467" w="3920519">
                  <a:moveTo>
                    <a:pt x="26525" y="0"/>
                  </a:moveTo>
                  <a:lnTo>
                    <a:pt x="3893994" y="0"/>
                  </a:lnTo>
                  <a:cubicBezTo>
                    <a:pt x="3901029" y="0"/>
                    <a:pt x="3907776" y="2795"/>
                    <a:pt x="3912750" y="7769"/>
                  </a:cubicBezTo>
                  <a:cubicBezTo>
                    <a:pt x="3917725" y="12743"/>
                    <a:pt x="3920519" y="19490"/>
                    <a:pt x="3920519" y="26525"/>
                  </a:cubicBezTo>
                  <a:lnTo>
                    <a:pt x="3920519" y="2140942"/>
                  </a:lnTo>
                  <a:cubicBezTo>
                    <a:pt x="3920519" y="2147977"/>
                    <a:pt x="3917725" y="2154724"/>
                    <a:pt x="3912750" y="2159698"/>
                  </a:cubicBezTo>
                  <a:cubicBezTo>
                    <a:pt x="3907776" y="2164672"/>
                    <a:pt x="3901029" y="2167467"/>
                    <a:pt x="3893994" y="2167467"/>
                  </a:cubicBezTo>
                  <a:lnTo>
                    <a:pt x="26525" y="2167467"/>
                  </a:lnTo>
                  <a:cubicBezTo>
                    <a:pt x="19490" y="2167467"/>
                    <a:pt x="12743" y="2164672"/>
                    <a:pt x="7769" y="2159698"/>
                  </a:cubicBezTo>
                  <a:cubicBezTo>
                    <a:pt x="2795" y="2154724"/>
                    <a:pt x="0" y="2147977"/>
                    <a:pt x="0" y="2140942"/>
                  </a:cubicBezTo>
                  <a:lnTo>
                    <a:pt x="0" y="26525"/>
                  </a:lnTo>
                  <a:cubicBezTo>
                    <a:pt x="0" y="19490"/>
                    <a:pt x="2795" y="12743"/>
                    <a:pt x="7769" y="7769"/>
                  </a:cubicBezTo>
                  <a:cubicBezTo>
                    <a:pt x="12743" y="2795"/>
                    <a:pt x="19490" y="0"/>
                    <a:pt x="26525" y="0"/>
                  </a:cubicBezTo>
                  <a:close/>
                </a:path>
              </a:pathLst>
            </a:custGeom>
            <a:solidFill>
              <a:srgbClr val="38B6FF"/>
            </a:solidFill>
            <a:ln w="95250" cap="rnd">
              <a:solidFill>
                <a:srgbClr val="545454"/>
              </a:solidFill>
              <a:prstDash val="solid"/>
              <a:round/>
            </a:ln>
          </p:spPr>
        </p:sp>
        <p:sp>
          <p:nvSpPr>
            <p:cNvPr name="TextBox 6" id="6"/>
            <p:cNvSpPr txBox="true"/>
            <p:nvPr/>
          </p:nvSpPr>
          <p:spPr>
            <a:xfrm>
              <a:off x="0" y="-38100"/>
              <a:ext cx="3920519" cy="220556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5438044" y="-475065"/>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028700" y="714375"/>
            <a:ext cx="16080395" cy="9127984"/>
            <a:chOff x="0" y="0"/>
            <a:chExt cx="4235166" cy="2404078"/>
          </a:xfrm>
        </p:grpSpPr>
        <p:sp>
          <p:nvSpPr>
            <p:cNvPr name="Freeform 9" id="9"/>
            <p:cNvSpPr/>
            <p:nvPr/>
          </p:nvSpPr>
          <p:spPr>
            <a:xfrm flipH="false" flipV="false" rot="0">
              <a:off x="0" y="0"/>
              <a:ext cx="4235166" cy="2404078"/>
            </a:xfrm>
            <a:custGeom>
              <a:avLst/>
              <a:gdLst/>
              <a:ahLst/>
              <a:cxnLst/>
              <a:rect r="r" b="b" t="t" l="l"/>
              <a:pathLst>
                <a:path h="2404078" w="4235166">
                  <a:moveTo>
                    <a:pt x="24554" y="0"/>
                  </a:moveTo>
                  <a:lnTo>
                    <a:pt x="4210612" y="0"/>
                  </a:lnTo>
                  <a:cubicBezTo>
                    <a:pt x="4217124" y="0"/>
                    <a:pt x="4223369" y="2587"/>
                    <a:pt x="4227974" y="7192"/>
                  </a:cubicBezTo>
                  <a:cubicBezTo>
                    <a:pt x="4232578" y="11796"/>
                    <a:pt x="4235166" y="18042"/>
                    <a:pt x="4235166" y="24554"/>
                  </a:cubicBezTo>
                  <a:lnTo>
                    <a:pt x="4235166" y="2379524"/>
                  </a:lnTo>
                  <a:cubicBezTo>
                    <a:pt x="4235166" y="2386036"/>
                    <a:pt x="4232578" y="2392282"/>
                    <a:pt x="4227974" y="2396886"/>
                  </a:cubicBezTo>
                  <a:cubicBezTo>
                    <a:pt x="4223369" y="2401491"/>
                    <a:pt x="4217124" y="2404078"/>
                    <a:pt x="4210612" y="2404078"/>
                  </a:cubicBezTo>
                  <a:lnTo>
                    <a:pt x="24554" y="2404078"/>
                  </a:lnTo>
                  <a:cubicBezTo>
                    <a:pt x="18042" y="2404078"/>
                    <a:pt x="11796" y="2401491"/>
                    <a:pt x="7192" y="2396886"/>
                  </a:cubicBezTo>
                  <a:cubicBezTo>
                    <a:pt x="2587" y="2392282"/>
                    <a:pt x="0" y="2386036"/>
                    <a:pt x="0" y="2379524"/>
                  </a:cubicBezTo>
                  <a:lnTo>
                    <a:pt x="0" y="24554"/>
                  </a:lnTo>
                  <a:cubicBezTo>
                    <a:pt x="0" y="18042"/>
                    <a:pt x="2587" y="11796"/>
                    <a:pt x="7192" y="7192"/>
                  </a:cubicBezTo>
                  <a:cubicBezTo>
                    <a:pt x="11796" y="2587"/>
                    <a:pt x="18042" y="0"/>
                    <a:pt x="24554" y="0"/>
                  </a:cubicBezTo>
                  <a:close/>
                </a:path>
              </a:pathLst>
            </a:custGeom>
            <a:solidFill>
              <a:srgbClr val="FFFFFF"/>
            </a:solidFill>
            <a:ln w="95250" cap="rnd">
              <a:solidFill>
                <a:srgbClr val="545454"/>
              </a:solidFill>
              <a:prstDash val="solid"/>
              <a:round/>
            </a:ln>
          </p:spPr>
        </p:sp>
        <p:sp>
          <p:nvSpPr>
            <p:cNvPr name="TextBox 10" id="10"/>
            <p:cNvSpPr txBox="true"/>
            <p:nvPr/>
          </p:nvSpPr>
          <p:spPr>
            <a:xfrm>
              <a:off x="0" y="-38100"/>
              <a:ext cx="4235166" cy="244217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507599" y="-679481"/>
            <a:ext cx="3072599" cy="2983214"/>
          </a:xfrm>
          <a:custGeom>
            <a:avLst/>
            <a:gdLst/>
            <a:ahLst/>
            <a:cxnLst/>
            <a:rect r="r" b="b" t="t" l="l"/>
            <a:pathLst>
              <a:path h="2983214" w="3072599">
                <a:moveTo>
                  <a:pt x="0" y="0"/>
                </a:moveTo>
                <a:lnTo>
                  <a:pt x="3072598" y="0"/>
                </a:lnTo>
                <a:lnTo>
                  <a:pt x="3072598" y="2983214"/>
                </a:lnTo>
                <a:lnTo>
                  <a:pt x="0" y="29832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721949" y="6870839"/>
            <a:ext cx="4774292" cy="4635404"/>
          </a:xfrm>
          <a:custGeom>
            <a:avLst/>
            <a:gdLst/>
            <a:ahLst/>
            <a:cxnLst/>
            <a:rect r="r" b="b" t="t" l="l"/>
            <a:pathLst>
              <a:path h="4635404" w="4774292">
                <a:moveTo>
                  <a:pt x="0" y="0"/>
                </a:moveTo>
                <a:lnTo>
                  <a:pt x="4774292" y="0"/>
                </a:lnTo>
                <a:lnTo>
                  <a:pt x="4774292" y="4635404"/>
                </a:lnTo>
                <a:lnTo>
                  <a:pt x="0" y="46354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a:off x="1747874" y="2246583"/>
            <a:ext cx="14725578" cy="0"/>
          </a:xfrm>
          <a:prstGeom prst="line">
            <a:avLst/>
          </a:prstGeom>
          <a:ln cap="flat" w="114300">
            <a:solidFill>
              <a:srgbClr val="545454"/>
            </a:solidFill>
            <a:prstDash val="solid"/>
            <a:headEnd type="none" len="sm" w="sm"/>
            <a:tailEnd type="none" len="sm" w="sm"/>
          </a:ln>
        </p:spPr>
      </p:sp>
      <p:sp>
        <p:nvSpPr>
          <p:cNvPr name="TextBox 14" id="14"/>
          <p:cNvSpPr txBox="true"/>
          <p:nvPr/>
        </p:nvSpPr>
        <p:spPr>
          <a:xfrm rot="0">
            <a:off x="3870334" y="1845051"/>
            <a:ext cx="9890107" cy="8722769"/>
          </a:xfrm>
          <a:prstGeom prst="rect">
            <a:avLst/>
          </a:prstGeom>
        </p:spPr>
        <p:txBody>
          <a:bodyPr anchor="t" rtlCol="false" tIns="0" lIns="0" bIns="0" rIns="0">
            <a:spAutoFit/>
          </a:bodyPr>
          <a:lstStyle/>
          <a:p>
            <a:pPr algn="ctr">
              <a:lnSpc>
                <a:spcPts val="3861"/>
              </a:lnSpc>
            </a:pPr>
            <a:r>
              <a:rPr lang="en-US" sz="2778">
                <a:solidFill>
                  <a:srgbClr val="545454"/>
                </a:solidFill>
                <a:latin typeface="Gliker"/>
                <a:ea typeface="Gliker"/>
                <a:cs typeface="Gliker"/>
                <a:sym typeface="Gliker"/>
              </a:rPr>
              <a:t>•perangkat lunak </a:t>
            </a:r>
          </a:p>
          <a:p>
            <a:pPr algn="ctr">
              <a:lnSpc>
                <a:spcPts val="3861"/>
              </a:lnSpc>
            </a:pPr>
            <a:r>
              <a:rPr lang="en-US" sz="2778">
                <a:solidFill>
                  <a:srgbClr val="545454"/>
                </a:solidFill>
                <a:latin typeface="Gliker"/>
                <a:ea typeface="Gliker"/>
                <a:cs typeface="Gliker"/>
                <a:sym typeface="Gliker"/>
              </a:rPr>
              <a:t>canva ai=untuk mendesai  tampilan website (ui) seperti halaman menu cookies, daftar produk, dan tombol pesanan</a:t>
            </a:r>
          </a:p>
          <a:p>
            <a:pPr algn="ctr">
              <a:lnSpc>
                <a:spcPts val="3861"/>
              </a:lnSpc>
            </a:pPr>
            <a:r>
              <a:rPr lang="en-US" sz="2778">
                <a:solidFill>
                  <a:srgbClr val="545454"/>
                </a:solidFill>
                <a:latin typeface="Gliker"/>
                <a:ea typeface="Gliker"/>
                <a:cs typeface="Gliker"/>
                <a:sym typeface="Gliker"/>
              </a:rPr>
              <a:t>visual studio code/web sublime text-untuk menulis code HTML, CSS, dan PHP. </a:t>
            </a:r>
          </a:p>
          <a:p>
            <a:pPr algn="ctr">
              <a:lnSpc>
                <a:spcPts val="3861"/>
              </a:lnSpc>
            </a:pPr>
            <a:r>
              <a:rPr lang="en-US" sz="2778">
                <a:solidFill>
                  <a:srgbClr val="545454"/>
                </a:solidFill>
                <a:latin typeface="Gliker"/>
                <a:ea typeface="Gliker"/>
                <a:cs typeface="Gliker"/>
                <a:sym typeface="Gliker"/>
              </a:rPr>
              <a:t>XAMPP/laragon=sebagai server lokal untuk menjalankan website CRUD. </a:t>
            </a:r>
          </a:p>
          <a:p>
            <a:pPr algn="ctr">
              <a:lnSpc>
                <a:spcPts val="3861"/>
              </a:lnSpc>
            </a:pPr>
            <a:r>
              <a:rPr lang="en-US" sz="2778">
                <a:solidFill>
                  <a:srgbClr val="545454"/>
                </a:solidFill>
                <a:latin typeface="Gliker"/>
                <a:ea typeface="Gliker"/>
                <a:cs typeface="Gliker"/>
                <a:sym typeface="Gliker"/>
              </a:rPr>
              <a:t>•perangkat keras</a:t>
            </a:r>
          </a:p>
          <a:p>
            <a:pPr algn="ctr">
              <a:lnSpc>
                <a:spcPts val="3861"/>
              </a:lnSpc>
            </a:pPr>
            <a:r>
              <a:rPr lang="en-US" sz="2778">
                <a:solidFill>
                  <a:srgbClr val="545454"/>
                </a:solidFill>
                <a:latin typeface="Gliker"/>
                <a:ea typeface="Gliker"/>
                <a:cs typeface="Gliker"/>
                <a:sym typeface="Gliker"/>
              </a:rPr>
              <a:t>laptop/PC dengan koneksi internet stabil. </a:t>
            </a:r>
          </a:p>
          <a:p>
            <a:pPr algn="ctr">
              <a:lnSpc>
                <a:spcPts val="3861"/>
              </a:lnSpc>
            </a:pPr>
            <a:r>
              <a:rPr lang="en-US" sz="2778">
                <a:solidFill>
                  <a:srgbClr val="545454"/>
                </a:solidFill>
                <a:latin typeface="Gliker"/>
                <a:ea typeface="Gliker"/>
                <a:cs typeface="Gliker"/>
                <a:sym typeface="Gliker"/>
              </a:rPr>
              <a:t>mouse&amp;keyboard untuk mendukung proses desain dan coding. </a:t>
            </a:r>
          </a:p>
          <a:p>
            <a:pPr algn="ctr">
              <a:lnSpc>
                <a:spcPts val="3861"/>
              </a:lnSpc>
            </a:pPr>
            <a:r>
              <a:rPr lang="en-US" sz="2778">
                <a:solidFill>
                  <a:srgbClr val="545454"/>
                </a:solidFill>
                <a:latin typeface="Gliker"/>
                <a:ea typeface="Gliker"/>
                <a:cs typeface="Gliker"/>
                <a:sym typeface="Gliker"/>
              </a:rPr>
              <a:t>•bahasa pemrograman:</a:t>
            </a:r>
          </a:p>
          <a:p>
            <a:pPr algn="ctr">
              <a:lnSpc>
                <a:spcPts val="3861"/>
              </a:lnSpc>
            </a:pPr>
            <a:r>
              <a:rPr lang="en-US" sz="2778">
                <a:solidFill>
                  <a:srgbClr val="545454"/>
                </a:solidFill>
                <a:latin typeface="Gliker"/>
                <a:ea typeface="Gliker"/>
                <a:cs typeface="Gliker"/>
                <a:sym typeface="Gliker"/>
              </a:rPr>
              <a:t>HTML-membuat struktur halaman website</a:t>
            </a:r>
          </a:p>
          <a:p>
            <a:pPr algn="ctr">
              <a:lnSpc>
                <a:spcPts val="3861"/>
              </a:lnSpc>
            </a:pPr>
            <a:r>
              <a:rPr lang="en-US" sz="2778">
                <a:solidFill>
                  <a:srgbClr val="545454"/>
                </a:solidFill>
                <a:latin typeface="Gliker"/>
                <a:ea typeface="Gliker"/>
                <a:cs typeface="Gliker"/>
                <a:sym typeface="Gliker"/>
              </a:rPr>
              <a:t>CSS-mempercantik tampilan website cookies</a:t>
            </a:r>
          </a:p>
          <a:p>
            <a:pPr algn="ctr">
              <a:lnSpc>
                <a:spcPts val="3861"/>
              </a:lnSpc>
            </a:pPr>
          </a:p>
          <a:p>
            <a:pPr algn="ctr">
              <a:lnSpc>
                <a:spcPts val="3861"/>
              </a:lnSpc>
            </a:pPr>
          </a:p>
          <a:p>
            <a:pPr algn="ctr">
              <a:lnSpc>
                <a:spcPts val="3861"/>
              </a:lnSpc>
            </a:pPr>
          </a:p>
        </p:txBody>
      </p:sp>
      <p:sp>
        <p:nvSpPr>
          <p:cNvPr name="TextBox 15" id="15"/>
          <p:cNvSpPr txBox="true"/>
          <p:nvPr/>
        </p:nvSpPr>
        <p:spPr>
          <a:xfrm rot="0">
            <a:off x="4485479" y="1225791"/>
            <a:ext cx="9317042"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ALAT DAN BAHAN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0115" y="7200900"/>
            <a:ext cx="6899817" cy="4114800"/>
          </a:xfrm>
          <a:custGeom>
            <a:avLst/>
            <a:gdLst/>
            <a:ahLst/>
            <a:cxnLst/>
            <a:rect r="r" b="b" t="t" l="l"/>
            <a:pathLst>
              <a:path h="4114800" w="6899817">
                <a:moveTo>
                  <a:pt x="0" y="0"/>
                </a:moveTo>
                <a:lnTo>
                  <a:pt x="6899817" y="0"/>
                </a:lnTo>
                <a:lnTo>
                  <a:pt x="689981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809391" y="-1028700"/>
            <a:ext cx="6899817" cy="4114800"/>
          </a:xfrm>
          <a:custGeom>
            <a:avLst/>
            <a:gdLst/>
            <a:ahLst/>
            <a:cxnLst/>
            <a:rect r="r" b="b" t="t" l="l"/>
            <a:pathLst>
              <a:path h="4114800" w="6899817">
                <a:moveTo>
                  <a:pt x="0" y="0"/>
                </a:moveTo>
                <a:lnTo>
                  <a:pt x="6899818" y="0"/>
                </a:lnTo>
                <a:lnTo>
                  <a:pt x="68998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372527" y="1028700"/>
            <a:ext cx="14885721" cy="8229600"/>
            <a:chOff x="0" y="0"/>
            <a:chExt cx="3920519" cy="2167467"/>
          </a:xfrm>
        </p:grpSpPr>
        <p:sp>
          <p:nvSpPr>
            <p:cNvPr name="Freeform 6" id="6"/>
            <p:cNvSpPr/>
            <p:nvPr/>
          </p:nvSpPr>
          <p:spPr>
            <a:xfrm flipH="false" flipV="false" rot="0">
              <a:off x="0" y="0"/>
              <a:ext cx="3920519" cy="2167467"/>
            </a:xfrm>
            <a:custGeom>
              <a:avLst/>
              <a:gdLst/>
              <a:ahLst/>
              <a:cxnLst/>
              <a:rect r="r" b="b" t="t" l="l"/>
              <a:pathLst>
                <a:path h="2167467" w="3920519">
                  <a:moveTo>
                    <a:pt x="26525" y="0"/>
                  </a:moveTo>
                  <a:lnTo>
                    <a:pt x="3893994" y="0"/>
                  </a:lnTo>
                  <a:cubicBezTo>
                    <a:pt x="3901029" y="0"/>
                    <a:pt x="3907776" y="2795"/>
                    <a:pt x="3912750" y="7769"/>
                  </a:cubicBezTo>
                  <a:cubicBezTo>
                    <a:pt x="3917725" y="12743"/>
                    <a:pt x="3920519" y="19490"/>
                    <a:pt x="3920519" y="26525"/>
                  </a:cubicBezTo>
                  <a:lnTo>
                    <a:pt x="3920519" y="2140942"/>
                  </a:lnTo>
                  <a:cubicBezTo>
                    <a:pt x="3920519" y="2147977"/>
                    <a:pt x="3917725" y="2154724"/>
                    <a:pt x="3912750" y="2159698"/>
                  </a:cubicBezTo>
                  <a:cubicBezTo>
                    <a:pt x="3907776" y="2164672"/>
                    <a:pt x="3901029" y="2167467"/>
                    <a:pt x="3893994" y="2167467"/>
                  </a:cubicBezTo>
                  <a:lnTo>
                    <a:pt x="26525" y="2167467"/>
                  </a:lnTo>
                  <a:cubicBezTo>
                    <a:pt x="19490" y="2167467"/>
                    <a:pt x="12743" y="2164672"/>
                    <a:pt x="7769" y="2159698"/>
                  </a:cubicBezTo>
                  <a:cubicBezTo>
                    <a:pt x="2795" y="2154724"/>
                    <a:pt x="0" y="2147977"/>
                    <a:pt x="0" y="2140942"/>
                  </a:cubicBezTo>
                  <a:lnTo>
                    <a:pt x="0" y="26525"/>
                  </a:lnTo>
                  <a:cubicBezTo>
                    <a:pt x="0" y="19490"/>
                    <a:pt x="2795" y="12743"/>
                    <a:pt x="7769" y="7769"/>
                  </a:cubicBezTo>
                  <a:cubicBezTo>
                    <a:pt x="12743" y="2795"/>
                    <a:pt x="19490" y="0"/>
                    <a:pt x="26525" y="0"/>
                  </a:cubicBezTo>
                  <a:close/>
                </a:path>
              </a:pathLst>
            </a:custGeom>
            <a:solidFill>
              <a:srgbClr val="38B6FF"/>
            </a:solidFill>
            <a:ln w="95250" cap="rnd">
              <a:solidFill>
                <a:srgbClr val="545454"/>
              </a:solidFill>
              <a:prstDash val="solid"/>
              <a:round/>
            </a:ln>
          </p:spPr>
        </p:sp>
        <p:sp>
          <p:nvSpPr>
            <p:cNvPr name="TextBox 7" id="7"/>
            <p:cNvSpPr txBox="true"/>
            <p:nvPr/>
          </p:nvSpPr>
          <p:spPr>
            <a:xfrm>
              <a:off x="0" y="-38100"/>
              <a:ext cx="3920519" cy="220556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667802" y="714375"/>
            <a:ext cx="14885721" cy="8229600"/>
            <a:chOff x="0" y="0"/>
            <a:chExt cx="3920519" cy="2167467"/>
          </a:xfrm>
        </p:grpSpPr>
        <p:sp>
          <p:nvSpPr>
            <p:cNvPr name="Freeform 9" id="9"/>
            <p:cNvSpPr/>
            <p:nvPr/>
          </p:nvSpPr>
          <p:spPr>
            <a:xfrm flipH="false" flipV="false" rot="0">
              <a:off x="0" y="0"/>
              <a:ext cx="3920519" cy="2167467"/>
            </a:xfrm>
            <a:custGeom>
              <a:avLst/>
              <a:gdLst/>
              <a:ahLst/>
              <a:cxnLst/>
              <a:rect r="r" b="b" t="t" l="l"/>
              <a:pathLst>
                <a:path h="2167467" w="3920519">
                  <a:moveTo>
                    <a:pt x="26525" y="0"/>
                  </a:moveTo>
                  <a:lnTo>
                    <a:pt x="3893994" y="0"/>
                  </a:lnTo>
                  <a:cubicBezTo>
                    <a:pt x="3901029" y="0"/>
                    <a:pt x="3907776" y="2795"/>
                    <a:pt x="3912750" y="7769"/>
                  </a:cubicBezTo>
                  <a:cubicBezTo>
                    <a:pt x="3917725" y="12743"/>
                    <a:pt x="3920519" y="19490"/>
                    <a:pt x="3920519" y="26525"/>
                  </a:cubicBezTo>
                  <a:lnTo>
                    <a:pt x="3920519" y="2140942"/>
                  </a:lnTo>
                  <a:cubicBezTo>
                    <a:pt x="3920519" y="2147977"/>
                    <a:pt x="3917725" y="2154724"/>
                    <a:pt x="3912750" y="2159698"/>
                  </a:cubicBezTo>
                  <a:cubicBezTo>
                    <a:pt x="3907776" y="2164672"/>
                    <a:pt x="3901029" y="2167467"/>
                    <a:pt x="3893994" y="2167467"/>
                  </a:cubicBezTo>
                  <a:lnTo>
                    <a:pt x="26525" y="2167467"/>
                  </a:lnTo>
                  <a:cubicBezTo>
                    <a:pt x="19490" y="2167467"/>
                    <a:pt x="12743" y="2164672"/>
                    <a:pt x="7769" y="2159698"/>
                  </a:cubicBezTo>
                  <a:cubicBezTo>
                    <a:pt x="2795" y="2154724"/>
                    <a:pt x="0" y="2147977"/>
                    <a:pt x="0" y="2140942"/>
                  </a:cubicBezTo>
                  <a:lnTo>
                    <a:pt x="0" y="26525"/>
                  </a:lnTo>
                  <a:cubicBezTo>
                    <a:pt x="0" y="19490"/>
                    <a:pt x="2795" y="12743"/>
                    <a:pt x="7769" y="7769"/>
                  </a:cubicBezTo>
                  <a:cubicBezTo>
                    <a:pt x="12743" y="2795"/>
                    <a:pt x="19490" y="0"/>
                    <a:pt x="26525" y="0"/>
                  </a:cubicBezTo>
                  <a:close/>
                </a:path>
              </a:pathLst>
            </a:custGeom>
            <a:solidFill>
              <a:srgbClr val="FFFFFF"/>
            </a:solidFill>
            <a:ln w="95250" cap="rnd">
              <a:solidFill>
                <a:srgbClr val="545454"/>
              </a:solidFill>
              <a:prstDash val="solid"/>
              <a:round/>
            </a:ln>
          </p:spPr>
        </p:sp>
        <p:sp>
          <p:nvSpPr>
            <p:cNvPr name="TextBox 10" id="10"/>
            <p:cNvSpPr txBox="true"/>
            <p:nvPr/>
          </p:nvSpPr>
          <p:spPr>
            <a:xfrm>
              <a:off x="0" y="-38100"/>
              <a:ext cx="3920519" cy="220556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27541" y="-1785693"/>
            <a:ext cx="5000136" cy="5000136"/>
          </a:xfrm>
          <a:custGeom>
            <a:avLst/>
            <a:gdLst/>
            <a:ahLst/>
            <a:cxnLst/>
            <a:rect r="r" b="b" t="t" l="l"/>
            <a:pathLst>
              <a:path h="5000136" w="5000136">
                <a:moveTo>
                  <a:pt x="0" y="0"/>
                </a:moveTo>
                <a:lnTo>
                  <a:pt x="5000136" y="0"/>
                </a:lnTo>
                <a:lnTo>
                  <a:pt x="5000136" y="5000136"/>
                </a:lnTo>
                <a:lnTo>
                  <a:pt x="0" y="50001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973384" y="6443907"/>
            <a:ext cx="5000136" cy="5000136"/>
          </a:xfrm>
          <a:custGeom>
            <a:avLst/>
            <a:gdLst/>
            <a:ahLst/>
            <a:cxnLst/>
            <a:rect r="r" b="b" t="t" l="l"/>
            <a:pathLst>
              <a:path h="5000136" w="5000136">
                <a:moveTo>
                  <a:pt x="0" y="0"/>
                </a:moveTo>
                <a:lnTo>
                  <a:pt x="5000135" y="0"/>
                </a:lnTo>
                <a:lnTo>
                  <a:pt x="5000135" y="5000136"/>
                </a:lnTo>
                <a:lnTo>
                  <a:pt x="0" y="50001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a:off x="1747874" y="2246583"/>
            <a:ext cx="14725578" cy="0"/>
          </a:xfrm>
          <a:prstGeom prst="line">
            <a:avLst/>
          </a:prstGeom>
          <a:ln cap="flat" w="114300">
            <a:solidFill>
              <a:srgbClr val="545454"/>
            </a:solidFill>
            <a:prstDash val="solid"/>
            <a:headEnd type="none" len="sm" w="sm"/>
            <a:tailEnd type="none" len="sm" w="sm"/>
          </a:ln>
        </p:spPr>
      </p:sp>
      <p:sp>
        <p:nvSpPr>
          <p:cNvPr name="TextBox 14" id="14"/>
          <p:cNvSpPr txBox="true"/>
          <p:nvPr/>
        </p:nvSpPr>
        <p:spPr>
          <a:xfrm rot="0">
            <a:off x="2408673" y="2609295"/>
            <a:ext cx="13029371" cy="5747385"/>
          </a:xfrm>
          <a:prstGeom prst="rect">
            <a:avLst/>
          </a:prstGeom>
        </p:spPr>
        <p:txBody>
          <a:bodyPr anchor="t" rtlCol="false" tIns="0" lIns="0" bIns="0" rIns="0">
            <a:spAutoFit/>
          </a:bodyPr>
          <a:lstStyle/>
          <a:p>
            <a:pPr algn="l">
              <a:lnSpc>
                <a:spcPts val="4170"/>
              </a:lnSpc>
            </a:pPr>
            <a:r>
              <a:rPr lang="en-US" sz="3000">
                <a:solidFill>
                  <a:srgbClr val="545454"/>
                </a:solidFill>
                <a:latin typeface="Gliker"/>
                <a:ea typeface="Gliker"/>
                <a:cs typeface="Gliker"/>
                <a:sym typeface="Gliker"/>
              </a:rPr>
              <a:t>CREATE:menyimpan data ke browser pengguna menggunakan cookies menyimpan nama siswa yang baru hadir</a:t>
            </a:r>
          </a:p>
          <a:p>
            <a:pPr algn="l">
              <a:lnSpc>
                <a:spcPts val="4170"/>
              </a:lnSpc>
            </a:pPr>
          </a:p>
          <a:p>
            <a:pPr algn="l">
              <a:lnSpc>
                <a:spcPts val="4170"/>
              </a:lnSpc>
            </a:pPr>
            <a:r>
              <a:rPr lang="en-US" sz="3000">
                <a:solidFill>
                  <a:srgbClr val="545454"/>
                </a:solidFill>
                <a:latin typeface="Gliker"/>
                <a:ea typeface="Gliker"/>
                <a:cs typeface="Gliker"/>
                <a:sym typeface="Gliker"/>
              </a:rPr>
              <a:t>READ:membaca data cookies yang tersimpan di browser menampilkan daftar siswa yang hadir dari cookies</a:t>
            </a:r>
          </a:p>
          <a:p>
            <a:pPr algn="l">
              <a:lnSpc>
                <a:spcPts val="4170"/>
              </a:lnSpc>
            </a:pPr>
          </a:p>
          <a:p>
            <a:pPr algn="l">
              <a:lnSpc>
                <a:spcPts val="4170"/>
              </a:lnSpc>
            </a:pPr>
            <a:r>
              <a:rPr lang="en-US" sz="3000">
                <a:solidFill>
                  <a:srgbClr val="545454"/>
                </a:solidFill>
                <a:latin typeface="Gliker"/>
                <a:ea typeface="Gliker"/>
                <a:cs typeface="Gliker"/>
                <a:sym typeface="Gliker"/>
              </a:rPr>
              <a:t>UPDATE: mengubah nilai cookies yang sudah ada mengubah status kehadiran siswa</a:t>
            </a:r>
          </a:p>
          <a:p>
            <a:pPr algn="l">
              <a:lnSpc>
                <a:spcPts val="4170"/>
              </a:lnSpc>
            </a:pPr>
          </a:p>
          <a:p>
            <a:pPr algn="l">
              <a:lnSpc>
                <a:spcPts val="4170"/>
              </a:lnSpc>
            </a:pPr>
            <a:r>
              <a:rPr lang="en-US" sz="3000">
                <a:solidFill>
                  <a:srgbClr val="545454"/>
                </a:solidFill>
                <a:latin typeface="Gliker"/>
                <a:ea typeface="Gliker"/>
                <a:cs typeface="Gliker"/>
                <a:sym typeface="Gliker"/>
              </a:rPr>
              <a:t>DELETE:menghapus cookies tertentu di browser menghapus data presensi siswa</a:t>
            </a:r>
          </a:p>
        </p:txBody>
      </p:sp>
      <p:sp>
        <p:nvSpPr>
          <p:cNvPr name="TextBox 15" id="15"/>
          <p:cNvSpPr txBox="true"/>
          <p:nvPr/>
        </p:nvSpPr>
        <p:spPr>
          <a:xfrm rot="0">
            <a:off x="4485479" y="1225791"/>
            <a:ext cx="9317042"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KONSEP CRUD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46805" y="1049201"/>
            <a:ext cx="16040353" cy="8766365"/>
            <a:chOff x="0" y="0"/>
            <a:chExt cx="4224620" cy="2308837"/>
          </a:xfrm>
        </p:grpSpPr>
        <p:sp>
          <p:nvSpPr>
            <p:cNvPr name="Freeform 4" id="4"/>
            <p:cNvSpPr/>
            <p:nvPr/>
          </p:nvSpPr>
          <p:spPr>
            <a:xfrm flipH="false" flipV="false" rot="0">
              <a:off x="0" y="0"/>
              <a:ext cx="4224620" cy="2308837"/>
            </a:xfrm>
            <a:custGeom>
              <a:avLst/>
              <a:gdLst/>
              <a:ahLst/>
              <a:cxnLst/>
              <a:rect r="r" b="b" t="t" l="l"/>
              <a:pathLst>
                <a:path h="2308837" w="4224620">
                  <a:moveTo>
                    <a:pt x="24615" y="0"/>
                  </a:moveTo>
                  <a:lnTo>
                    <a:pt x="4200004" y="0"/>
                  </a:lnTo>
                  <a:cubicBezTo>
                    <a:pt x="4206533" y="0"/>
                    <a:pt x="4212794" y="2593"/>
                    <a:pt x="4217410" y="7210"/>
                  </a:cubicBezTo>
                  <a:cubicBezTo>
                    <a:pt x="4222026" y="11826"/>
                    <a:pt x="4224620" y="18087"/>
                    <a:pt x="4224620" y="24615"/>
                  </a:cubicBezTo>
                  <a:lnTo>
                    <a:pt x="4224620" y="2284221"/>
                  </a:lnTo>
                  <a:cubicBezTo>
                    <a:pt x="4224620" y="2290750"/>
                    <a:pt x="4222026" y="2297011"/>
                    <a:pt x="4217410" y="2301627"/>
                  </a:cubicBezTo>
                  <a:cubicBezTo>
                    <a:pt x="4212794" y="2306243"/>
                    <a:pt x="4206533" y="2308837"/>
                    <a:pt x="4200004" y="2308837"/>
                  </a:cubicBezTo>
                  <a:lnTo>
                    <a:pt x="24615" y="2308837"/>
                  </a:lnTo>
                  <a:cubicBezTo>
                    <a:pt x="18087" y="2308837"/>
                    <a:pt x="11826" y="2306243"/>
                    <a:pt x="7210" y="2301627"/>
                  </a:cubicBezTo>
                  <a:cubicBezTo>
                    <a:pt x="2593" y="2297011"/>
                    <a:pt x="0" y="2290750"/>
                    <a:pt x="0" y="2284221"/>
                  </a:cubicBezTo>
                  <a:lnTo>
                    <a:pt x="0" y="24615"/>
                  </a:lnTo>
                  <a:cubicBezTo>
                    <a:pt x="0" y="18087"/>
                    <a:pt x="2593" y="11826"/>
                    <a:pt x="7210" y="7210"/>
                  </a:cubicBezTo>
                  <a:cubicBezTo>
                    <a:pt x="11826" y="2593"/>
                    <a:pt x="18087" y="0"/>
                    <a:pt x="24615" y="0"/>
                  </a:cubicBezTo>
                  <a:close/>
                </a:path>
              </a:pathLst>
            </a:custGeom>
            <a:solidFill>
              <a:srgbClr val="38B6FF"/>
            </a:solidFill>
            <a:ln w="95250" cap="rnd">
              <a:solidFill>
                <a:srgbClr val="545454"/>
              </a:solidFill>
              <a:prstDash val="solid"/>
              <a:round/>
            </a:ln>
          </p:spPr>
        </p:sp>
        <p:sp>
          <p:nvSpPr>
            <p:cNvPr name="TextBox 5" id="5"/>
            <p:cNvSpPr txBox="true"/>
            <p:nvPr/>
          </p:nvSpPr>
          <p:spPr>
            <a:xfrm>
              <a:off x="0" y="-38100"/>
              <a:ext cx="4224620" cy="234693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42080" y="714375"/>
            <a:ext cx="16126745" cy="8766365"/>
            <a:chOff x="0" y="0"/>
            <a:chExt cx="4247373" cy="2308837"/>
          </a:xfrm>
        </p:grpSpPr>
        <p:sp>
          <p:nvSpPr>
            <p:cNvPr name="Freeform 7" id="7"/>
            <p:cNvSpPr/>
            <p:nvPr/>
          </p:nvSpPr>
          <p:spPr>
            <a:xfrm flipH="false" flipV="false" rot="0">
              <a:off x="0" y="0"/>
              <a:ext cx="4247373" cy="2308837"/>
            </a:xfrm>
            <a:custGeom>
              <a:avLst/>
              <a:gdLst/>
              <a:ahLst/>
              <a:cxnLst/>
              <a:rect r="r" b="b" t="t" l="l"/>
              <a:pathLst>
                <a:path h="2308837" w="4247373">
                  <a:moveTo>
                    <a:pt x="24483" y="0"/>
                  </a:moveTo>
                  <a:lnTo>
                    <a:pt x="4222890" y="0"/>
                  </a:lnTo>
                  <a:cubicBezTo>
                    <a:pt x="4236412" y="0"/>
                    <a:pt x="4247373" y="10962"/>
                    <a:pt x="4247373" y="24483"/>
                  </a:cubicBezTo>
                  <a:lnTo>
                    <a:pt x="4247373" y="2284353"/>
                  </a:lnTo>
                  <a:cubicBezTo>
                    <a:pt x="4247373" y="2290847"/>
                    <a:pt x="4244794" y="2297074"/>
                    <a:pt x="4240202" y="2301666"/>
                  </a:cubicBezTo>
                  <a:cubicBezTo>
                    <a:pt x="4235611" y="2306257"/>
                    <a:pt x="4229383" y="2308837"/>
                    <a:pt x="4222890" y="2308837"/>
                  </a:cubicBezTo>
                  <a:lnTo>
                    <a:pt x="24483" y="2308837"/>
                  </a:lnTo>
                  <a:cubicBezTo>
                    <a:pt x="10962" y="2308837"/>
                    <a:pt x="0" y="2297875"/>
                    <a:pt x="0" y="2284353"/>
                  </a:cubicBezTo>
                  <a:lnTo>
                    <a:pt x="0" y="24483"/>
                  </a:lnTo>
                  <a:cubicBezTo>
                    <a:pt x="0" y="17990"/>
                    <a:pt x="2579" y="11763"/>
                    <a:pt x="7171" y="7171"/>
                  </a:cubicBezTo>
                  <a:cubicBezTo>
                    <a:pt x="11763" y="2579"/>
                    <a:pt x="17990" y="0"/>
                    <a:pt x="24483" y="0"/>
                  </a:cubicBezTo>
                  <a:close/>
                </a:path>
              </a:pathLst>
            </a:custGeom>
            <a:solidFill>
              <a:srgbClr val="FFFFFF"/>
            </a:solidFill>
            <a:ln w="95250" cap="rnd">
              <a:solidFill>
                <a:srgbClr val="545454"/>
              </a:solidFill>
              <a:prstDash val="solid"/>
              <a:round/>
            </a:ln>
          </p:spPr>
        </p:sp>
        <p:sp>
          <p:nvSpPr>
            <p:cNvPr name="TextBox 8" id="8"/>
            <p:cNvSpPr txBox="true"/>
            <p:nvPr/>
          </p:nvSpPr>
          <p:spPr>
            <a:xfrm>
              <a:off x="0" y="-38100"/>
              <a:ext cx="4247373" cy="2346937"/>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flipV="true">
            <a:off x="1222151" y="2246583"/>
            <a:ext cx="16046674" cy="0"/>
          </a:xfrm>
          <a:prstGeom prst="line">
            <a:avLst/>
          </a:prstGeom>
          <a:ln cap="flat" w="114300">
            <a:solidFill>
              <a:srgbClr val="545454"/>
            </a:solidFill>
            <a:prstDash val="solid"/>
            <a:headEnd type="none" len="sm" w="sm"/>
            <a:tailEnd type="none" len="sm" w="sm"/>
          </a:ln>
        </p:spPr>
      </p:sp>
      <p:grpSp>
        <p:nvGrpSpPr>
          <p:cNvPr name="Group 10" id="10"/>
          <p:cNvGrpSpPr/>
          <p:nvPr/>
        </p:nvGrpSpPr>
        <p:grpSpPr>
          <a:xfrm rot="0">
            <a:off x="1650837" y="3026848"/>
            <a:ext cx="4652926" cy="5978226"/>
            <a:chOff x="0" y="0"/>
            <a:chExt cx="1330530" cy="1709506"/>
          </a:xfrm>
        </p:grpSpPr>
        <p:sp>
          <p:nvSpPr>
            <p:cNvPr name="Freeform 11" id="11"/>
            <p:cNvSpPr/>
            <p:nvPr/>
          </p:nvSpPr>
          <p:spPr>
            <a:xfrm flipH="false" flipV="false" rot="0">
              <a:off x="0" y="0"/>
              <a:ext cx="1330530" cy="1709506"/>
            </a:xfrm>
            <a:custGeom>
              <a:avLst/>
              <a:gdLst/>
              <a:ahLst/>
              <a:cxnLst/>
              <a:rect r="r" b="b" t="t" l="l"/>
              <a:pathLst>
                <a:path h="1709506" w="1330530">
                  <a:moveTo>
                    <a:pt x="76539" y="0"/>
                  </a:moveTo>
                  <a:lnTo>
                    <a:pt x="1253991" y="0"/>
                  </a:lnTo>
                  <a:cubicBezTo>
                    <a:pt x="1274290" y="0"/>
                    <a:pt x="1293758" y="8064"/>
                    <a:pt x="1308112" y="22418"/>
                  </a:cubicBezTo>
                  <a:cubicBezTo>
                    <a:pt x="1322466" y="36771"/>
                    <a:pt x="1330530" y="56239"/>
                    <a:pt x="1330530" y="76539"/>
                  </a:cubicBezTo>
                  <a:lnTo>
                    <a:pt x="1330530" y="1632968"/>
                  </a:lnTo>
                  <a:cubicBezTo>
                    <a:pt x="1330530" y="1653267"/>
                    <a:pt x="1322466" y="1672735"/>
                    <a:pt x="1308112" y="1687089"/>
                  </a:cubicBezTo>
                  <a:cubicBezTo>
                    <a:pt x="1293758" y="1701442"/>
                    <a:pt x="1274290" y="1709506"/>
                    <a:pt x="1253991" y="1709506"/>
                  </a:cubicBezTo>
                  <a:lnTo>
                    <a:pt x="76539" y="1709506"/>
                  </a:lnTo>
                  <a:cubicBezTo>
                    <a:pt x="56239" y="1709506"/>
                    <a:pt x="36771" y="1701442"/>
                    <a:pt x="22418" y="1687089"/>
                  </a:cubicBezTo>
                  <a:cubicBezTo>
                    <a:pt x="8064" y="1672735"/>
                    <a:pt x="0" y="1653267"/>
                    <a:pt x="0" y="1632968"/>
                  </a:cubicBezTo>
                  <a:lnTo>
                    <a:pt x="0" y="76539"/>
                  </a:lnTo>
                  <a:cubicBezTo>
                    <a:pt x="0" y="56239"/>
                    <a:pt x="8064" y="36771"/>
                    <a:pt x="22418" y="22418"/>
                  </a:cubicBezTo>
                  <a:cubicBezTo>
                    <a:pt x="36771" y="8064"/>
                    <a:pt x="56239" y="0"/>
                    <a:pt x="76539" y="0"/>
                  </a:cubicBezTo>
                  <a:close/>
                </a:path>
              </a:pathLst>
            </a:custGeom>
            <a:solidFill>
              <a:srgbClr val="545454"/>
            </a:solidFill>
          </p:spPr>
        </p:sp>
        <p:sp>
          <p:nvSpPr>
            <p:cNvPr name="TextBox 12" id="12"/>
            <p:cNvSpPr txBox="true"/>
            <p:nvPr/>
          </p:nvSpPr>
          <p:spPr>
            <a:xfrm>
              <a:off x="0" y="-38100"/>
              <a:ext cx="1330530" cy="1747606"/>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6724445" y="3026848"/>
            <a:ext cx="4652926" cy="5978226"/>
            <a:chOff x="0" y="0"/>
            <a:chExt cx="1330530" cy="1709506"/>
          </a:xfrm>
        </p:grpSpPr>
        <p:sp>
          <p:nvSpPr>
            <p:cNvPr name="Freeform 14" id="14"/>
            <p:cNvSpPr/>
            <p:nvPr/>
          </p:nvSpPr>
          <p:spPr>
            <a:xfrm flipH="false" flipV="false" rot="0">
              <a:off x="0" y="0"/>
              <a:ext cx="1330530" cy="1709506"/>
            </a:xfrm>
            <a:custGeom>
              <a:avLst/>
              <a:gdLst/>
              <a:ahLst/>
              <a:cxnLst/>
              <a:rect r="r" b="b" t="t" l="l"/>
              <a:pathLst>
                <a:path h="1709506" w="1330530">
                  <a:moveTo>
                    <a:pt x="76539" y="0"/>
                  </a:moveTo>
                  <a:lnTo>
                    <a:pt x="1253991" y="0"/>
                  </a:lnTo>
                  <a:cubicBezTo>
                    <a:pt x="1274290" y="0"/>
                    <a:pt x="1293758" y="8064"/>
                    <a:pt x="1308112" y="22418"/>
                  </a:cubicBezTo>
                  <a:cubicBezTo>
                    <a:pt x="1322466" y="36771"/>
                    <a:pt x="1330530" y="56239"/>
                    <a:pt x="1330530" y="76539"/>
                  </a:cubicBezTo>
                  <a:lnTo>
                    <a:pt x="1330530" y="1632968"/>
                  </a:lnTo>
                  <a:cubicBezTo>
                    <a:pt x="1330530" y="1653267"/>
                    <a:pt x="1322466" y="1672735"/>
                    <a:pt x="1308112" y="1687089"/>
                  </a:cubicBezTo>
                  <a:cubicBezTo>
                    <a:pt x="1293758" y="1701442"/>
                    <a:pt x="1274290" y="1709506"/>
                    <a:pt x="1253991" y="1709506"/>
                  </a:cubicBezTo>
                  <a:lnTo>
                    <a:pt x="76539" y="1709506"/>
                  </a:lnTo>
                  <a:cubicBezTo>
                    <a:pt x="56239" y="1709506"/>
                    <a:pt x="36771" y="1701442"/>
                    <a:pt x="22418" y="1687089"/>
                  </a:cubicBezTo>
                  <a:cubicBezTo>
                    <a:pt x="8064" y="1672735"/>
                    <a:pt x="0" y="1653267"/>
                    <a:pt x="0" y="1632968"/>
                  </a:cubicBezTo>
                  <a:lnTo>
                    <a:pt x="0" y="76539"/>
                  </a:lnTo>
                  <a:cubicBezTo>
                    <a:pt x="0" y="56239"/>
                    <a:pt x="8064" y="36771"/>
                    <a:pt x="22418" y="22418"/>
                  </a:cubicBezTo>
                  <a:cubicBezTo>
                    <a:pt x="36771" y="8064"/>
                    <a:pt x="56239" y="0"/>
                    <a:pt x="76539" y="0"/>
                  </a:cubicBezTo>
                  <a:close/>
                </a:path>
              </a:pathLst>
            </a:custGeom>
            <a:solidFill>
              <a:srgbClr val="545454"/>
            </a:solidFill>
          </p:spPr>
        </p:sp>
        <p:sp>
          <p:nvSpPr>
            <p:cNvPr name="TextBox 15" id="15"/>
            <p:cNvSpPr txBox="true"/>
            <p:nvPr/>
          </p:nvSpPr>
          <p:spPr>
            <a:xfrm>
              <a:off x="0" y="-38100"/>
              <a:ext cx="1330530" cy="1747606"/>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1798052" y="3026848"/>
            <a:ext cx="4652926" cy="5978226"/>
            <a:chOff x="0" y="0"/>
            <a:chExt cx="1330530" cy="1709506"/>
          </a:xfrm>
        </p:grpSpPr>
        <p:sp>
          <p:nvSpPr>
            <p:cNvPr name="Freeform 17" id="17"/>
            <p:cNvSpPr/>
            <p:nvPr/>
          </p:nvSpPr>
          <p:spPr>
            <a:xfrm flipH="false" flipV="false" rot="0">
              <a:off x="0" y="0"/>
              <a:ext cx="1330530" cy="1709506"/>
            </a:xfrm>
            <a:custGeom>
              <a:avLst/>
              <a:gdLst/>
              <a:ahLst/>
              <a:cxnLst/>
              <a:rect r="r" b="b" t="t" l="l"/>
              <a:pathLst>
                <a:path h="1709506" w="1330530">
                  <a:moveTo>
                    <a:pt x="76539" y="0"/>
                  </a:moveTo>
                  <a:lnTo>
                    <a:pt x="1253991" y="0"/>
                  </a:lnTo>
                  <a:cubicBezTo>
                    <a:pt x="1274290" y="0"/>
                    <a:pt x="1293758" y="8064"/>
                    <a:pt x="1308112" y="22418"/>
                  </a:cubicBezTo>
                  <a:cubicBezTo>
                    <a:pt x="1322466" y="36771"/>
                    <a:pt x="1330530" y="56239"/>
                    <a:pt x="1330530" y="76539"/>
                  </a:cubicBezTo>
                  <a:lnTo>
                    <a:pt x="1330530" y="1632968"/>
                  </a:lnTo>
                  <a:cubicBezTo>
                    <a:pt x="1330530" y="1653267"/>
                    <a:pt x="1322466" y="1672735"/>
                    <a:pt x="1308112" y="1687089"/>
                  </a:cubicBezTo>
                  <a:cubicBezTo>
                    <a:pt x="1293758" y="1701442"/>
                    <a:pt x="1274290" y="1709506"/>
                    <a:pt x="1253991" y="1709506"/>
                  </a:cubicBezTo>
                  <a:lnTo>
                    <a:pt x="76539" y="1709506"/>
                  </a:lnTo>
                  <a:cubicBezTo>
                    <a:pt x="56239" y="1709506"/>
                    <a:pt x="36771" y="1701442"/>
                    <a:pt x="22418" y="1687089"/>
                  </a:cubicBezTo>
                  <a:cubicBezTo>
                    <a:pt x="8064" y="1672735"/>
                    <a:pt x="0" y="1653267"/>
                    <a:pt x="0" y="1632968"/>
                  </a:cubicBezTo>
                  <a:lnTo>
                    <a:pt x="0" y="76539"/>
                  </a:lnTo>
                  <a:cubicBezTo>
                    <a:pt x="0" y="56239"/>
                    <a:pt x="8064" y="36771"/>
                    <a:pt x="22418" y="22418"/>
                  </a:cubicBezTo>
                  <a:cubicBezTo>
                    <a:pt x="36771" y="8064"/>
                    <a:pt x="56239" y="0"/>
                    <a:pt x="76539" y="0"/>
                  </a:cubicBezTo>
                  <a:close/>
                </a:path>
              </a:pathLst>
            </a:custGeom>
            <a:solidFill>
              <a:srgbClr val="545454"/>
            </a:solidFill>
          </p:spPr>
        </p:sp>
        <p:sp>
          <p:nvSpPr>
            <p:cNvPr name="TextBox 18" id="18"/>
            <p:cNvSpPr txBox="true"/>
            <p:nvPr/>
          </p:nvSpPr>
          <p:spPr>
            <a:xfrm>
              <a:off x="0" y="-38100"/>
              <a:ext cx="1330530" cy="1747606"/>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387348" y="-1094266"/>
            <a:ext cx="3679031" cy="4121114"/>
          </a:xfrm>
          <a:custGeom>
            <a:avLst/>
            <a:gdLst/>
            <a:ahLst/>
            <a:cxnLst/>
            <a:rect r="r" b="b" t="t" l="l"/>
            <a:pathLst>
              <a:path h="4121114" w="3679031">
                <a:moveTo>
                  <a:pt x="0" y="0"/>
                </a:moveTo>
                <a:lnTo>
                  <a:pt x="3679031" y="0"/>
                </a:lnTo>
                <a:lnTo>
                  <a:pt x="3679031" y="4121114"/>
                </a:lnTo>
                <a:lnTo>
                  <a:pt x="0" y="412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5744649" y="5998492"/>
            <a:ext cx="3679031" cy="4121114"/>
          </a:xfrm>
          <a:custGeom>
            <a:avLst/>
            <a:gdLst/>
            <a:ahLst/>
            <a:cxnLst/>
            <a:rect r="r" b="b" t="t" l="l"/>
            <a:pathLst>
              <a:path h="4121114" w="3679031">
                <a:moveTo>
                  <a:pt x="0" y="0"/>
                </a:moveTo>
                <a:lnTo>
                  <a:pt x="3679031" y="0"/>
                </a:lnTo>
                <a:lnTo>
                  <a:pt x="3679031" y="4121114"/>
                </a:lnTo>
                <a:lnTo>
                  <a:pt x="0" y="4121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978480" y="8059049"/>
            <a:ext cx="3063404" cy="2974286"/>
          </a:xfrm>
          <a:custGeom>
            <a:avLst/>
            <a:gdLst/>
            <a:ahLst/>
            <a:cxnLst/>
            <a:rect r="r" b="b" t="t" l="l"/>
            <a:pathLst>
              <a:path h="2974286" w="3063404">
                <a:moveTo>
                  <a:pt x="0" y="0"/>
                </a:moveTo>
                <a:lnTo>
                  <a:pt x="3063404" y="0"/>
                </a:lnTo>
                <a:lnTo>
                  <a:pt x="3063404" y="2974287"/>
                </a:lnTo>
                <a:lnTo>
                  <a:pt x="0" y="29742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15727598" y="-458443"/>
            <a:ext cx="3842071" cy="3730302"/>
          </a:xfrm>
          <a:custGeom>
            <a:avLst/>
            <a:gdLst/>
            <a:ahLst/>
            <a:cxnLst/>
            <a:rect r="r" b="b" t="t" l="l"/>
            <a:pathLst>
              <a:path h="3730302" w="3842071">
                <a:moveTo>
                  <a:pt x="0" y="0"/>
                </a:moveTo>
                <a:lnTo>
                  <a:pt x="3842071" y="0"/>
                </a:lnTo>
                <a:lnTo>
                  <a:pt x="3842071" y="3730301"/>
                </a:lnTo>
                <a:lnTo>
                  <a:pt x="0" y="37303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3" id="23"/>
          <p:cNvGrpSpPr/>
          <p:nvPr/>
        </p:nvGrpSpPr>
        <p:grpSpPr>
          <a:xfrm rot="0">
            <a:off x="1803237" y="2847454"/>
            <a:ext cx="4652926" cy="5978226"/>
            <a:chOff x="0" y="0"/>
            <a:chExt cx="1330530" cy="1709506"/>
          </a:xfrm>
        </p:grpSpPr>
        <p:sp>
          <p:nvSpPr>
            <p:cNvPr name="Freeform 24" id="24"/>
            <p:cNvSpPr/>
            <p:nvPr/>
          </p:nvSpPr>
          <p:spPr>
            <a:xfrm flipH="false" flipV="false" rot="0">
              <a:off x="0" y="0"/>
              <a:ext cx="1330530" cy="1709506"/>
            </a:xfrm>
            <a:custGeom>
              <a:avLst/>
              <a:gdLst/>
              <a:ahLst/>
              <a:cxnLst/>
              <a:rect r="r" b="b" t="t" l="l"/>
              <a:pathLst>
                <a:path h="1709506" w="1330530">
                  <a:moveTo>
                    <a:pt x="76539" y="0"/>
                  </a:moveTo>
                  <a:lnTo>
                    <a:pt x="1253991" y="0"/>
                  </a:lnTo>
                  <a:cubicBezTo>
                    <a:pt x="1274290" y="0"/>
                    <a:pt x="1293758" y="8064"/>
                    <a:pt x="1308112" y="22418"/>
                  </a:cubicBezTo>
                  <a:cubicBezTo>
                    <a:pt x="1322466" y="36771"/>
                    <a:pt x="1330530" y="56239"/>
                    <a:pt x="1330530" y="76539"/>
                  </a:cubicBezTo>
                  <a:lnTo>
                    <a:pt x="1330530" y="1632968"/>
                  </a:lnTo>
                  <a:cubicBezTo>
                    <a:pt x="1330530" y="1653267"/>
                    <a:pt x="1322466" y="1672735"/>
                    <a:pt x="1308112" y="1687089"/>
                  </a:cubicBezTo>
                  <a:cubicBezTo>
                    <a:pt x="1293758" y="1701442"/>
                    <a:pt x="1274290" y="1709506"/>
                    <a:pt x="1253991" y="1709506"/>
                  </a:cubicBezTo>
                  <a:lnTo>
                    <a:pt x="76539" y="1709506"/>
                  </a:lnTo>
                  <a:cubicBezTo>
                    <a:pt x="56239" y="1709506"/>
                    <a:pt x="36771" y="1701442"/>
                    <a:pt x="22418" y="1687089"/>
                  </a:cubicBezTo>
                  <a:cubicBezTo>
                    <a:pt x="8064" y="1672735"/>
                    <a:pt x="0" y="1653267"/>
                    <a:pt x="0" y="1632968"/>
                  </a:cubicBezTo>
                  <a:lnTo>
                    <a:pt x="0" y="76539"/>
                  </a:lnTo>
                  <a:cubicBezTo>
                    <a:pt x="0" y="56239"/>
                    <a:pt x="8064" y="36771"/>
                    <a:pt x="22418" y="22418"/>
                  </a:cubicBezTo>
                  <a:cubicBezTo>
                    <a:pt x="36771" y="8064"/>
                    <a:pt x="56239" y="0"/>
                    <a:pt x="76539" y="0"/>
                  </a:cubicBezTo>
                  <a:close/>
                </a:path>
              </a:pathLst>
            </a:custGeom>
            <a:solidFill>
              <a:srgbClr val="FFFFFF"/>
            </a:solidFill>
            <a:ln w="66675" cap="rnd">
              <a:solidFill>
                <a:srgbClr val="EB7CAA"/>
              </a:solidFill>
              <a:prstDash val="solid"/>
              <a:round/>
            </a:ln>
          </p:spPr>
        </p:sp>
        <p:sp>
          <p:nvSpPr>
            <p:cNvPr name="TextBox 25" id="25"/>
            <p:cNvSpPr txBox="true"/>
            <p:nvPr/>
          </p:nvSpPr>
          <p:spPr>
            <a:xfrm>
              <a:off x="0" y="-38100"/>
              <a:ext cx="1330530" cy="1747606"/>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6876845" y="2847454"/>
            <a:ext cx="4652926" cy="5978226"/>
            <a:chOff x="0" y="0"/>
            <a:chExt cx="1330530" cy="1709506"/>
          </a:xfrm>
        </p:grpSpPr>
        <p:sp>
          <p:nvSpPr>
            <p:cNvPr name="Freeform 27" id="27"/>
            <p:cNvSpPr/>
            <p:nvPr/>
          </p:nvSpPr>
          <p:spPr>
            <a:xfrm flipH="false" flipV="false" rot="0">
              <a:off x="0" y="0"/>
              <a:ext cx="1330530" cy="1709506"/>
            </a:xfrm>
            <a:custGeom>
              <a:avLst/>
              <a:gdLst/>
              <a:ahLst/>
              <a:cxnLst/>
              <a:rect r="r" b="b" t="t" l="l"/>
              <a:pathLst>
                <a:path h="1709506" w="1330530">
                  <a:moveTo>
                    <a:pt x="76539" y="0"/>
                  </a:moveTo>
                  <a:lnTo>
                    <a:pt x="1253991" y="0"/>
                  </a:lnTo>
                  <a:cubicBezTo>
                    <a:pt x="1274290" y="0"/>
                    <a:pt x="1293758" y="8064"/>
                    <a:pt x="1308112" y="22418"/>
                  </a:cubicBezTo>
                  <a:cubicBezTo>
                    <a:pt x="1322466" y="36771"/>
                    <a:pt x="1330530" y="56239"/>
                    <a:pt x="1330530" y="76539"/>
                  </a:cubicBezTo>
                  <a:lnTo>
                    <a:pt x="1330530" y="1632968"/>
                  </a:lnTo>
                  <a:cubicBezTo>
                    <a:pt x="1330530" y="1653267"/>
                    <a:pt x="1322466" y="1672735"/>
                    <a:pt x="1308112" y="1687089"/>
                  </a:cubicBezTo>
                  <a:cubicBezTo>
                    <a:pt x="1293758" y="1701442"/>
                    <a:pt x="1274290" y="1709506"/>
                    <a:pt x="1253991" y="1709506"/>
                  </a:cubicBezTo>
                  <a:lnTo>
                    <a:pt x="76539" y="1709506"/>
                  </a:lnTo>
                  <a:cubicBezTo>
                    <a:pt x="56239" y="1709506"/>
                    <a:pt x="36771" y="1701442"/>
                    <a:pt x="22418" y="1687089"/>
                  </a:cubicBezTo>
                  <a:cubicBezTo>
                    <a:pt x="8064" y="1672735"/>
                    <a:pt x="0" y="1653267"/>
                    <a:pt x="0" y="1632968"/>
                  </a:cubicBezTo>
                  <a:lnTo>
                    <a:pt x="0" y="76539"/>
                  </a:lnTo>
                  <a:cubicBezTo>
                    <a:pt x="0" y="56239"/>
                    <a:pt x="8064" y="36771"/>
                    <a:pt x="22418" y="22418"/>
                  </a:cubicBezTo>
                  <a:cubicBezTo>
                    <a:pt x="36771" y="8064"/>
                    <a:pt x="56239" y="0"/>
                    <a:pt x="76539" y="0"/>
                  </a:cubicBezTo>
                  <a:close/>
                </a:path>
              </a:pathLst>
            </a:custGeom>
            <a:solidFill>
              <a:srgbClr val="FFFFFF"/>
            </a:solidFill>
            <a:ln w="66675" cap="rnd">
              <a:solidFill>
                <a:srgbClr val="EB7CAA"/>
              </a:solidFill>
              <a:prstDash val="solid"/>
              <a:round/>
            </a:ln>
          </p:spPr>
        </p:sp>
        <p:sp>
          <p:nvSpPr>
            <p:cNvPr name="TextBox 28" id="28"/>
            <p:cNvSpPr txBox="true"/>
            <p:nvPr/>
          </p:nvSpPr>
          <p:spPr>
            <a:xfrm>
              <a:off x="0" y="-38100"/>
              <a:ext cx="1330530" cy="1747606"/>
            </a:xfrm>
            <a:prstGeom prst="rect">
              <a:avLst/>
            </a:prstGeom>
          </p:spPr>
          <p:txBody>
            <a:bodyPr anchor="ctr" rtlCol="false" tIns="50800" lIns="50800" bIns="50800" rIns="50800"/>
            <a:lstStyle/>
            <a:p>
              <a:pPr algn="ctr">
                <a:lnSpc>
                  <a:spcPts val="2659"/>
                </a:lnSpc>
                <a:spcBef>
                  <a:spcPct val="0"/>
                </a:spcBef>
              </a:pPr>
            </a:p>
          </p:txBody>
        </p:sp>
      </p:grpSp>
      <p:grpSp>
        <p:nvGrpSpPr>
          <p:cNvPr name="Group 29" id="29"/>
          <p:cNvGrpSpPr/>
          <p:nvPr/>
        </p:nvGrpSpPr>
        <p:grpSpPr>
          <a:xfrm rot="0">
            <a:off x="11950452" y="2847454"/>
            <a:ext cx="5633712" cy="6410846"/>
            <a:chOff x="0" y="0"/>
            <a:chExt cx="1610991" cy="1833216"/>
          </a:xfrm>
        </p:grpSpPr>
        <p:sp>
          <p:nvSpPr>
            <p:cNvPr name="Freeform 30" id="30"/>
            <p:cNvSpPr/>
            <p:nvPr/>
          </p:nvSpPr>
          <p:spPr>
            <a:xfrm flipH="false" flipV="false" rot="0">
              <a:off x="0" y="0"/>
              <a:ext cx="1610991" cy="1833216"/>
            </a:xfrm>
            <a:custGeom>
              <a:avLst/>
              <a:gdLst/>
              <a:ahLst/>
              <a:cxnLst/>
              <a:rect r="r" b="b" t="t" l="l"/>
              <a:pathLst>
                <a:path h="1833216" w="1610991">
                  <a:moveTo>
                    <a:pt x="63214" y="0"/>
                  </a:moveTo>
                  <a:lnTo>
                    <a:pt x="1547777" y="0"/>
                  </a:lnTo>
                  <a:cubicBezTo>
                    <a:pt x="1582689" y="0"/>
                    <a:pt x="1610991" y="28302"/>
                    <a:pt x="1610991" y="63214"/>
                  </a:cubicBezTo>
                  <a:lnTo>
                    <a:pt x="1610991" y="1770003"/>
                  </a:lnTo>
                  <a:cubicBezTo>
                    <a:pt x="1610991" y="1804915"/>
                    <a:pt x="1582689" y="1833216"/>
                    <a:pt x="1547777" y="1833216"/>
                  </a:cubicBezTo>
                  <a:lnTo>
                    <a:pt x="63214" y="1833216"/>
                  </a:lnTo>
                  <a:cubicBezTo>
                    <a:pt x="46448" y="1833216"/>
                    <a:pt x="30370" y="1826556"/>
                    <a:pt x="18515" y="1814701"/>
                  </a:cubicBezTo>
                  <a:cubicBezTo>
                    <a:pt x="6660" y="1802847"/>
                    <a:pt x="0" y="1786768"/>
                    <a:pt x="0" y="1770003"/>
                  </a:cubicBezTo>
                  <a:lnTo>
                    <a:pt x="0" y="63214"/>
                  </a:lnTo>
                  <a:cubicBezTo>
                    <a:pt x="0" y="28302"/>
                    <a:pt x="28302" y="0"/>
                    <a:pt x="63214" y="0"/>
                  </a:cubicBezTo>
                  <a:close/>
                </a:path>
              </a:pathLst>
            </a:custGeom>
            <a:solidFill>
              <a:srgbClr val="FFFFFF"/>
            </a:solidFill>
            <a:ln w="66675" cap="rnd">
              <a:solidFill>
                <a:srgbClr val="EB7CAA"/>
              </a:solidFill>
              <a:prstDash val="solid"/>
              <a:round/>
            </a:ln>
          </p:spPr>
        </p:sp>
        <p:sp>
          <p:nvSpPr>
            <p:cNvPr name="TextBox 31" id="31"/>
            <p:cNvSpPr txBox="true"/>
            <p:nvPr/>
          </p:nvSpPr>
          <p:spPr>
            <a:xfrm>
              <a:off x="0" y="-38100"/>
              <a:ext cx="1610991" cy="1871316"/>
            </a:xfrm>
            <a:prstGeom prst="rect">
              <a:avLst/>
            </a:prstGeom>
          </p:spPr>
          <p:txBody>
            <a:bodyPr anchor="ctr" rtlCol="false" tIns="50800" lIns="50800" bIns="50800" rIns="50800"/>
            <a:lstStyle/>
            <a:p>
              <a:pPr algn="ctr">
                <a:lnSpc>
                  <a:spcPts val="2659"/>
                </a:lnSpc>
                <a:spcBef>
                  <a:spcPct val="0"/>
                </a:spcBef>
              </a:pPr>
            </a:p>
          </p:txBody>
        </p:sp>
      </p:grpSp>
      <p:sp>
        <p:nvSpPr>
          <p:cNvPr name="Freeform 32" id="32"/>
          <p:cNvSpPr/>
          <p:nvPr/>
        </p:nvSpPr>
        <p:spPr>
          <a:xfrm flipH="false" flipV="false" rot="0">
            <a:off x="11763021" y="3313825"/>
            <a:ext cx="6524979" cy="5691248"/>
          </a:xfrm>
          <a:custGeom>
            <a:avLst/>
            <a:gdLst/>
            <a:ahLst/>
            <a:cxnLst/>
            <a:rect r="r" b="b" t="t" l="l"/>
            <a:pathLst>
              <a:path h="5691248" w="6524979">
                <a:moveTo>
                  <a:pt x="0" y="0"/>
                </a:moveTo>
                <a:lnTo>
                  <a:pt x="6524979" y="0"/>
                </a:lnTo>
                <a:lnTo>
                  <a:pt x="6524979" y="5691249"/>
                </a:lnTo>
                <a:lnTo>
                  <a:pt x="0" y="5691249"/>
                </a:lnTo>
                <a:lnTo>
                  <a:pt x="0" y="0"/>
                </a:lnTo>
                <a:close/>
              </a:path>
            </a:pathLst>
          </a:custGeom>
          <a:blipFill>
            <a:blip r:embed="rId8"/>
            <a:stretch>
              <a:fillRect l="0" t="-19583" r="0" b="-2383"/>
            </a:stretch>
          </a:blipFill>
        </p:spPr>
      </p:sp>
      <p:sp>
        <p:nvSpPr>
          <p:cNvPr name="TextBox 33" id="33"/>
          <p:cNvSpPr txBox="true"/>
          <p:nvPr/>
        </p:nvSpPr>
        <p:spPr>
          <a:xfrm rot="0">
            <a:off x="2253214" y="3339569"/>
            <a:ext cx="3752972" cy="4936846"/>
          </a:xfrm>
          <a:prstGeom prst="rect">
            <a:avLst/>
          </a:prstGeom>
        </p:spPr>
        <p:txBody>
          <a:bodyPr anchor="t" rtlCol="false" tIns="0" lIns="0" bIns="0" rIns="0">
            <a:spAutoFit/>
          </a:bodyPr>
          <a:lstStyle/>
          <a:p>
            <a:pPr algn="l">
              <a:lnSpc>
                <a:spcPts val="3576"/>
              </a:lnSpc>
            </a:pPr>
            <a:r>
              <a:rPr lang="en-US" sz="2572">
                <a:solidFill>
                  <a:srgbClr val="545454"/>
                </a:solidFill>
                <a:latin typeface="Gliker"/>
                <a:ea typeface="Gliker"/>
                <a:cs typeface="Gliker"/>
                <a:sym typeface="Gliker"/>
              </a:rPr>
              <a:t>1.membuat desain tampilan website</a:t>
            </a:r>
          </a:p>
          <a:p>
            <a:pPr algn="l">
              <a:lnSpc>
                <a:spcPts val="3576"/>
              </a:lnSpc>
            </a:pPr>
            <a:r>
              <a:rPr lang="en-US" sz="2572">
                <a:solidFill>
                  <a:srgbClr val="545454"/>
                </a:solidFill>
                <a:latin typeface="Gliker"/>
                <a:ea typeface="Gliker"/>
                <a:cs typeface="Gliker"/>
                <a:sym typeface="Gliker"/>
              </a:rPr>
              <a:t>•mendesain halaman beranda (home), form presensi, dan tabel data siswa.</a:t>
            </a:r>
          </a:p>
          <a:p>
            <a:pPr algn="l">
              <a:lnSpc>
                <a:spcPts val="3576"/>
              </a:lnSpc>
            </a:pPr>
            <a:r>
              <a:rPr lang="en-US" sz="2572">
                <a:solidFill>
                  <a:srgbClr val="545454"/>
                </a:solidFill>
                <a:latin typeface="Gliker"/>
                <a:ea typeface="Gliker"/>
                <a:cs typeface="Gliker"/>
                <a:sym typeface="Gliker"/>
              </a:rPr>
              <a:t>•mengatur tata letak (layout), warna, dan ikon agar tampilan lebih menarik dan mudah dipahami.</a:t>
            </a:r>
          </a:p>
        </p:txBody>
      </p:sp>
      <p:sp>
        <p:nvSpPr>
          <p:cNvPr name="TextBox 34" id="34"/>
          <p:cNvSpPr txBox="true"/>
          <p:nvPr/>
        </p:nvSpPr>
        <p:spPr>
          <a:xfrm rot="0">
            <a:off x="7235585" y="3224233"/>
            <a:ext cx="3939734" cy="4698545"/>
          </a:xfrm>
          <a:prstGeom prst="rect">
            <a:avLst/>
          </a:prstGeom>
        </p:spPr>
        <p:txBody>
          <a:bodyPr anchor="t" rtlCol="false" tIns="0" lIns="0" bIns="0" rIns="0">
            <a:spAutoFit/>
          </a:bodyPr>
          <a:lstStyle/>
          <a:p>
            <a:pPr algn="l">
              <a:lnSpc>
                <a:spcPts val="3753"/>
              </a:lnSpc>
            </a:pPr>
            <a:r>
              <a:rPr lang="en-US" sz="2700">
                <a:solidFill>
                  <a:srgbClr val="545454"/>
                </a:solidFill>
                <a:latin typeface="Gliker"/>
                <a:ea typeface="Gliker"/>
                <a:cs typeface="Gliker"/>
                <a:sym typeface="Gliker"/>
              </a:rPr>
              <a:t>2.membuat elemen visual pendukung</a:t>
            </a:r>
          </a:p>
          <a:p>
            <a:pPr algn="l">
              <a:lnSpc>
                <a:spcPts val="3753"/>
              </a:lnSpc>
            </a:pPr>
            <a:r>
              <a:rPr lang="en-US" sz="2700">
                <a:solidFill>
                  <a:srgbClr val="545454"/>
                </a:solidFill>
                <a:latin typeface="Gliker"/>
                <a:ea typeface="Gliker"/>
                <a:cs typeface="Gliker"/>
                <a:sym typeface="Gliker"/>
              </a:rPr>
              <a:t>•menambahkan logo, tombol (button) , dan ilustrasi agar website terlihat profesional. </a:t>
            </a:r>
          </a:p>
          <a:p>
            <a:pPr algn="l">
              <a:lnSpc>
                <a:spcPts val="3753"/>
              </a:lnSpc>
            </a:pPr>
            <a:r>
              <a:rPr lang="en-US" sz="2700">
                <a:solidFill>
                  <a:srgbClr val="545454"/>
                </a:solidFill>
                <a:latin typeface="Gliker"/>
                <a:ea typeface="Gliker"/>
                <a:cs typeface="Gliker"/>
                <a:sym typeface="Gliker"/>
              </a:rPr>
              <a:t>•menggunakan fitur AI text to design untuk mempercepat proses pembuatan tampilan</a:t>
            </a:r>
          </a:p>
        </p:txBody>
      </p:sp>
      <p:sp>
        <p:nvSpPr>
          <p:cNvPr name="TextBox 35" id="35"/>
          <p:cNvSpPr txBox="true"/>
          <p:nvPr/>
        </p:nvSpPr>
        <p:spPr>
          <a:xfrm rot="0">
            <a:off x="3716634" y="2528017"/>
            <a:ext cx="733050" cy="508635"/>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1</a:t>
            </a:r>
          </a:p>
        </p:txBody>
      </p:sp>
      <p:sp>
        <p:nvSpPr>
          <p:cNvPr name="TextBox 36" id="36"/>
          <p:cNvSpPr txBox="true"/>
          <p:nvPr/>
        </p:nvSpPr>
        <p:spPr>
          <a:xfrm rot="0">
            <a:off x="8684382" y="2528017"/>
            <a:ext cx="733050" cy="508635"/>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2</a:t>
            </a:r>
          </a:p>
        </p:txBody>
      </p:sp>
      <p:sp>
        <p:nvSpPr>
          <p:cNvPr name="TextBox 37" id="37"/>
          <p:cNvSpPr txBox="true"/>
          <p:nvPr/>
        </p:nvSpPr>
        <p:spPr>
          <a:xfrm rot="0">
            <a:off x="13652131" y="2528017"/>
            <a:ext cx="733050" cy="508635"/>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3</a:t>
            </a:r>
          </a:p>
        </p:txBody>
      </p:sp>
      <p:sp>
        <p:nvSpPr>
          <p:cNvPr name="TextBox 38" id="38"/>
          <p:cNvSpPr txBox="true"/>
          <p:nvPr/>
        </p:nvSpPr>
        <p:spPr>
          <a:xfrm rot="0">
            <a:off x="1989314" y="1087202"/>
            <a:ext cx="13755335"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DESAIN UI MENGGUNAKAN CANVA AI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07824" y="1168422"/>
            <a:ext cx="13524111" cy="8089878"/>
            <a:chOff x="0" y="0"/>
            <a:chExt cx="3214948" cy="1923123"/>
          </a:xfrm>
        </p:grpSpPr>
        <p:sp>
          <p:nvSpPr>
            <p:cNvPr name="Freeform 4" id="4"/>
            <p:cNvSpPr/>
            <p:nvPr/>
          </p:nvSpPr>
          <p:spPr>
            <a:xfrm flipH="false" flipV="false" rot="0">
              <a:off x="0" y="0"/>
              <a:ext cx="3214948" cy="1923123"/>
            </a:xfrm>
            <a:custGeom>
              <a:avLst/>
              <a:gdLst/>
              <a:ahLst/>
              <a:cxnLst/>
              <a:rect r="r" b="b" t="t" l="l"/>
              <a:pathLst>
                <a:path h="1923123" w="3214948">
                  <a:moveTo>
                    <a:pt x="29195" y="0"/>
                  </a:moveTo>
                  <a:lnTo>
                    <a:pt x="3185753" y="0"/>
                  </a:lnTo>
                  <a:cubicBezTo>
                    <a:pt x="3201877" y="0"/>
                    <a:pt x="3214948" y="13071"/>
                    <a:pt x="3214948" y="29195"/>
                  </a:cubicBezTo>
                  <a:lnTo>
                    <a:pt x="3214948" y="1893928"/>
                  </a:lnTo>
                  <a:cubicBezTo>
                    <a:pt x="3214948" y="1901671"/>
                    <a:pt x="3211872" y="1909097"/>
                    <a:pt x="3206397" y="1914572"/>
                  </a:cubicBezTo>
                  <a:cubicBezTo>
                    <a:pt x="3200922" y="1920047"/>
                    <a:pt x="3193496" y="1923123"/>
                    <a:pt x="3185753" y="1923123"/>
                  </a:cubicBezTo>
                  <a:lnTo>
                    <a:pt x="29195" y="1923123"/>
                  </a:lnTo>
                  <a:cubicBezTo>
                    <a:pt x="21452" y="1923123"/>
                    <a:pt x="14026" y="1920047"/>
                    <a:pt x="8551" y="1914572"/>
                  </a:cubicBezTo>
                  <a:cubicBezTo>
                    <a:pt x="3076" y="1909097"/>
                    <a:pt x="0" y="1901671"/>
                    <a:pt x="0" y="1893928"/>
                  </a:cubicBezTo>
                  <a:lnTo>
                    <a:pt x="0" y="29195"/>
                  </a:lnTo>
                  <a:cubicBezTo>
                    <a:pt x="0" y="13071"/>
                    <a:pt x="13071" y="0"/>
                    <a:pt x="29195" y="0"/>
                  </a:cubicBezTo>
                  <a:close/>
                </a:path>
              </a:pathLst>
            </a:custGeom>
            <a:solidFill>
              <a:srgbClr val="545454"/>
            </a:solidFill>
          </p:spPr>
        </p:sp>
        <p:sp>
          <p:nvSpPr>
            <p:cNvPr name="TextBox 5" id="5"/>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50115" y="7200900"/>
            <a:ext cx="6899817" cy="4114800"/>
          </a:xfrm>
          <a:custGeom>
            <a:avLst/>
            <a:gdLst/>
            <a:ahLst/>
            <a:cxnLst/>
            <a:rect r="r" b="b" t="t" l="l"/>
            <a:pathLst>
              <a:path h="4114800" w="6899817">
                <a:moveTo>
                  <a:pt x="0" y="0"/>
                </a:moveTo>
                <a:lnTo>
                  <a:pt x="6899817" y="0"/>
                </a:lnTo>
                <a:lnTo>
                  <a:pt x="689981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809391" y="-1028700"/>
            <a:ext cx="6899817" cy="4114800"/>
          </a:xfrm>
          <a:custGeom>
            <a:avLst/>
            <a:gdLst/>
            <a:ahLst/>
            <a:cxnLst/>
            <a:rect r="r" b="b" t="t" l="l"/>
            <a:pathLst>
              <a:path h="4114800" w="6899817">
                <a:moveTo>
                  <a:pt x="0" y="0"/>
                </a:moveTo>
                <a:lnTo>
                  <a:pt x="6899818" y="0"/>
                </a:lnTo>
                <a:lnTo>
                  <a:pt x="68998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039989" y="915152"/>
            <a:ext cx="13524111" cy="8089878"/>
          </a:xfrm>
          <a:custGeom>
            <a:avLst/>
            <a:gdLst/>
            <a:ahLst/>
            <a:cxnLst/>
            <a:rect r="r" b="b" t="t" l="l"/>
            <a:pathLst>
              <a:path h="8089878" w="13524111">
                <a:moveTo>
                  <a:pt x="0" y="0"/>
                </a:moveTo>
                <a:lnTo>
                  <a:pt x="13524111" y="0"/>
                </a:lnTo>
                <a:lnTo>
                  <a:pt x="13524111" y="8089877"/>
                </a:lnTo>
                <a:lnTo>
                  <a:pt x="0" y="80898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96549" y="902591"/>
            <a:ext cx="3450498" cy="3450498"/>
          </a:xfrm>
          <a:custGeom>
            <a:avLst/>
            <a:gdLst/>
            <a:ahLst/>
            <a:cxnLst/>
            <a:rect r="r" b="b" t="t" l="l"/>
            <a:pathLst>
              <a:path h="3450498" w="3450498">
                <a:moveTo>
                  <a:pt x="0" y="0"/>
                </a:moveTo>
                <a:lnTo>
                  <a:pt x="3450498" y="0"/>
                </a:lnTo>
                <a:lnTo>
                  <a:pt x="3450498" y="3450498"/>
                </a:lnTo>
                <a:lnTo>
                  <a:pt x="0" y="3450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454023" y="2627840"/>
            <a:ext cx="12877912" cy="5459509"/>
          </a:xfrm>
          <a:custGeom>
            <a:avLst/>
            <a:gdLst/>
            <a:ahLst/>
            <a:cxnLst/>
            <a:rect r="r" b="b" t="t" l="l"/>
            <a:pathLst>
              <a:path h="5459509" w="12877912">
                <a:moveTo>
                  <a:pt x="0" y="0"/>
                </a:moveTo>
                <a:lnTo>
                  <a:pt x="12877912" y="0"/>
                </a:lnTo>
                <a:lnTo>
                  <a:pt x="12877912" y="5459510"/>
                </a:lnTo>
                <a:lnTo>
                  <a:pt x="0" y="5459510"/>
                </a:lnTo>
                <a:lnTo>
                  <a:pt x="0" y="0"/>
                </a:lnTo>
                <a:close/>
              </a:path>
            </a:pathLst>
          </a:custGeom>
          <a:blipFill>
            <a:blip r:embed="rId10"/>
            <a:stretch>
              <a:fillRect l="0" t="0" r="0" b="0"/>
            </a:stretch>
          </a:blipFill>
        </p:spPr>
      </p:sp>
      <p:sp>
        <p:nvSpPr>
          <p:cNvPr name="TextBox 11" id="11"/>
          <p:cNvSpPr txBox="true"/>
          <p:nvPr/>
        </p:nvSpPr>
        <p:spPr>
          <a:xfrm rot="0">
            <a:off x="8242790" y="1539193"/>
            <a:ext cx="7217775" cy="764540"/>
          </a:xfrm>
          <a:prstGeom prst="rect">
            <a:avLst/>
          </a:prstGeom>
        </p:spPr>
        <p:txBody>
          <a:bodyPr anchor="t" rtlCol="false" tIns="0" lIns="0" bIns="0" rIns="0">
            <a:spAutoFit/>
          </a:bodyPr>
          <a:lstStyle/>
          <a:p>
            <a:pPr algn="l">
              <a:lnSpc>
                <a:spcPts val="5829"/>
              </a:lnSpc>
            </a:pPr>
            <a:r>
              <a:rPr lang="en-US" sz="5499">
                <a:solidFill>
                  <a:srgbClr val="545454"/>
                </a:solidFill>
                <a:latin typeface="Gliker"/>
                <a:ea typeface="Gliker"/>
                <a:cs typeface="Gliker"/>
                <a:sym typeface="Gliker"/>
              </a:rPr>
              <a:t>CUPLIKAN 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0094" y="915152"/>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902797" y="6010610"/>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265862" y="1168422"/>
            <a:ext cx="13524111" cy="8089878"/>
            <a:chOff x="0" y="0"/>
            <a:chExt cx="3214948" cy="1923123"/>
          </a:xfrm>
        </p:grpSpPr>
        <p:sp>
          <p:nvSpPr>
            <p:cNvPr name="Freeform 6" id="6"/>
            <p:cNvSpPr/>
            <p:nvPr/>
          </p:nvSpPr>
          <p:spPr>
            <a:xfrm flipH="false" flipV="false" rot="0">
              <a:off x="0" y="0"/>
              <a:ext cx="3214948" cy="1923123"/>
            </a:xfrm>
            <a:custGeom>
              <a:avLst/>
              <a:gdLst/>
              <a:ahLst/>
              <a:cxnLst/>
              <a:rect r="r" b="b" t="t" l="l"/>
              <a:pathLst>
                <a:path h="1923123" w="3214948">
                  <a:moveTo>
                    <a:pt x="29195" y="0"/>
                  </a:moveTo>
                  <a:lnTo>
                    <a:pt x="3185753" y="0"/>
                  </a:lnTo>
                  <a:cubicBezTo>
                    <a:pt x="3201877" y="0"/>
                    <a:pt x="3214948" y="13071"/>
                    <a:pt x="3214948" y="29195"/>
                  </a:cubicBezTo>
                  <a:lnTo>
                    <a:pt x="3214948" y="1893928"/>
                  </a:lnTo>
                  <a:cubicBezTo>
                    <a:pt x="3214948" y="1901671"/>
                    <a:pt x="3211872" y="1909097"/>
                    <a:pt x="3206397" y="1914572"/>
                  </a:cubicBezTo>
                  <a:cubicBezTo>
                    <a:pt x="3200922" y="1920047"/>
                    <a:pt x="3193496" y="1923123"/>
                    <a:pt x="3185753" y="1923123"/>
                  </a:cubicBezTo>
                  <a:lnTo>
                    <a:pt x="29195" y="1923123"/>
                  </a:lnTo>
                  <a:cubicBezTo>
                    <a:pt x="21452" y="1923123"/>
                    <a:pt x="14026" y="1920047"/>
                    <a:pt x="8551" y="1914572"/>
                  </a:cubicBezTo>
                  <a:cubicBezTo>
                    <a:pt x="3076" y="1909097"/>
                    <a:pt x="0" y="1901671"/>
                    <a:pt x="0" y="1893928"/>
                  </a:cubicBezTo>
                  <a:lnTo>
                    <a:pt x="0" y="29195"/>
                  </a:lnTo>
                  <a:cubicBezTo>
                    <a:pt x="0" y="13071"/>
                    <a:pt x="13071" y="0"/>
                    <a:pt x="29195" y="0"/>
                  </a:cubicBezTo>
                  <a:close/>
                </a:path>
              </a:pathLst>
            </a:custGeom>
            <a:solidFill>
              <a:srgbClr val="545454"/>
            </a:solidFill>
          </p:spPr>
        </p:sp>
        <p:sp>
          <p:nvSpPr>
            <p:cNvPr name="TextBox 7" id="7"/>
            <p:cNvSpPr txBox="true"/>
            <p:nvPr/>
          </p:nvSpPr>
          <p:spPr>
            <a:xfrm>
              <a:off x="0" y="-38100"/>
              <a:ext cx="3214948" cy="1961223"/>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498027" y="915152"/>
            <a:ext cx="13524111" cy="8089878"/>
          </a:xfrm>
          <a:custGeom>
            <a:avLst/>
            <a:gdLst/>
            <a:ahLst/>
            <a:cxnLst/>
            <a:rect r="r" b="b" t="t" l="l"/>
            <a:pathLst>
              <a:path h="8089878" w="13524111">
                <a:moveTo>
                  <a:pt x="0" y="0"/>
                </a:moveTo>
                <a:lnTo>
                  <a:pt x="13524111" y="0"/>
                </a:lnTo>
                <a:lnTo>
                  <a:pt x="13524111" y="8089877"/>
                </a:lnTo>
                <a:lnTo>
                  <a:pt x="0" y="80898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367715" y="-1636974"/>
            <a:ext cx="4774292" cy="4635404"/>
          </a:xfrm>
          <a:custGeom>
            <a:avLst/>
            <a:gdLst/>
            <a:ahLst/>
            <a:cxnLst/>
            <a:rect r="r" b="b" t="t" l="l"/>
            <a:pathLst>
              <a:path h="4635404" w="4774292">
                <a:moveTo>
                  <a:pt x="0" y="0"/>
                </a:moveTo>
                <a:lnTo>
                  <a:pt x="4774292" y="0"/>
                </a:lnTo>
                <a:lnTo>
                  <a:pt x="4774292" y="4635404"/>
                </a:lnTo>
                <a:lnTo>
                  <a:pt x="0" y="46354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0" y="7078243"/>
            <a:ext cx="3469442" cy="3368513"/>
          </a:xfrm>
          <a:custGeom>
            <a:avLst/>
            <a:gdLst/>
            <a:ahLst/>
            <a:cxnLst/>
            <a:rect r="r" b="b" t="t" l="l"/>
            <a:pathLst>
              <a:path h="3368513" w="3469442">
                <a:moveTo>
                  <a:pt x="0" y="0"/>
                </a:moveTo>
                <a:lnTo>
                  <a:pt x="3469442" y="0"/>
                </a:lnTo>
                <a:lnTo>
                  <a:pt x="3469442" y="3368513"/>
                </a:lnTo>
                <a:lnTo>
                  <a:pt x="0" y="33685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3688120" y="3210922"/>
            <a:ext cx="10679594" cy="3128010"/>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1.https://www.instagram.com/reel/DQTFAIxEuqo/?igsh=Zzl4amU2NmRjZ2R2</a:t>
            </a:r>
          </a:p>
          <a:p>
            <a:pPr algn="ctr">
              <a:lnSpc>
                <a:spcPts val="4170"/>
              </a:lnSpc>
            </a:pPr>
          </a:p>
          <a:p>
            <a:pPr algn="ctr">
              <a:lnSpc>
                <a:spcPts val="4170"/>
              </a:lnSpc>
            </a:pPr>
            <a:r>
              <a:rPr lang="en-US" sz="3000">
                <a:solidFill>
                  <a:srgbClr val="545454"/>
                </a:solidFill>
                <a:latin typeface="Gliker"/>
                <a:ea typeface="Gliker"/>
                <a:cs typeface="Gliker"/>
                <a:sym typeface="Gliker"/>
              </a:rPr>
              <a:t>2.https://www.instagram.com/reel/DQTIVhRj_RqKdn6CYazWSchT_yHKrRFeL6D4UQ0/?igsh=MXI2b2RzOWM2bmQ5Zg==</a:t>
            </a:r>
          </a:p>
        </p:txBody>
      </p:sp>
      <p:sp>
        <p:nvSpPr>
          <p:cNvPr name="TextBox 12" id="12"/>
          <p:cNvSpPr txBox="true"/>
          <p:nvPr/>
        </p:nvSpPr>
        <p:spPr>
          <a:xfrm rot="0">
            <a:off x="4485479" y="1539193"/>
            <a:ext cx="9317042" cy="1497965"/>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DEMO ATAU HASIL WEBSITE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6522" y="-3042954"/>
            <a:ext cx="18621043" cy="13965783"/>
          </a:xfrm>
          <a:custGeom>
            <a:avLst/>
            <a:gdLst/>
            <a:ahLst/>
            <a:cxnLst/>
            <a:rect r="r" b="b" t="t" l="l"/>
            <a:pathLst>
              <a:path h="13965783" w="18621043">
                <a:moveTo>
                  <a:pt x="0" y="0"/>
                </a:moveTo>
                <a:lnTo>
                  <a:pt x="18621044" y="0"/>
                </a:lnTo>
                <a:lnTo>
                  <a:pt x="18621044" y="13965783"/>
                </a:lnTo>
                <a:lnTo>
                  <a:pt x="0" y="13965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7527" y="7320130"/>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46805" y="1028700"/>
            <a:ext cx="16040353" cy="8229600"/>
            <a:chOff x="0" y="0"/>
            <a:chExt cx="4224620" cy="2167467"/>
          </a:xfrm>
        </p:grpSpPr>
        <p:sp>
          <p:nvSpPr>
            <p:cNvPr name="Freeform 5" id="5"/>
            <p:cNvSpPr/>
            <p:nvPr/>
          </p:nvSpPr>
          <p:spPr>
            <a:xfrm flipH="false" flipV="false" rot="0">
              <a:off x="0" y="0"/>
              <a:ext cx="4224620" cy="2167467"/>
            </a:xfrm>
            <a:custGeom>
              <a:avLst/>
              <a:gdLst/>
              <a:ahLst/>
              <a:cxnLst/>
              <a:rect r="r" b="b" t="t" l="l"/>
              <a:pathLst>
                <a:path h="2167467" w="4224620">
                  <a:moveTo>
                    <a:pt x="24615" y="0"/>
                  </a:moveTo>
                  <a:lnTo>
                    <a:pt x="4200004" y="0"/>
                  </a:lnTo>
                  <a:cubicBezTo>
                    <a:pt x="4206533" y="0"/>
                    <a:pt x="4212794" y="2593"/>
                    <a:pt x="4217410" y="7210"/>
                  </a:cubicBezTo>
                  <a:cubicBezTo>
                    <a:pt x="4222026" y="11826"/>
                    <a:pt x="4224620" y="18087"/>
                    <a:pt x="4224620" y="24615"/>
                  </a:cubicBezTo>
                  <a:lnTo>
                    <a:pt x="4224620" y="2142851"/>
                  </a:lnTo>
                  <a:cubicBezTo>
                    <a:pt x="4224620" y="2149380"/>
                    <a:pt x="4222026" y="2155641"/>
                    <a:pt x="4217410" y="2160257"/>
                  </a:cubicBezTo>
                  <a:cubicBezTo>
                    <a:pt x="4212794" y="2164873"/>
                    <a:pt x="4206533" y="2167467"/>
                    <a:pt x="4200004" y="2167467"/>
                  </a:cubicBezTo>
                  <a:lnTo>
                    <a:pt x="24615" y="2167467"/>
                  </a:lnTo>
                  <a:cubicBezTo>
                    <a:pt x="18087" y="2167467"/>
                    <a:pt x="11826" y="2164873"/>
                    <a:pt x="7210" y="2160257"/>
                  </a:cubicBezTo>
                  <a:cubicBezTo>
                    <a:pt x="2593" y="2155641"/>
                    <a:pt x="0" y="2149380"/>
                    <a:pt x="0" y="2142851"/>
                  </a:cubicBezTo>
                  <a:lnTo>
                    <a:pt x="0" y="24615"/>
                  </a:lnTo>
                  <a:cubicBezTo>
                    <a:pt x="0" y="18087"/>
                    <a:pt x="2593" y="11826"/>
                    <a:pt x="7210" y="7210"/>
                  </a:cubicBezTo>
                  <a:cubicBezTo>
                    <a:pt x="11826" y="2593"/>
                    <a:pt x="18087" y="0"/>
                    <a:pt x="24615" y="0"/>
                  </a:cubicBezTo>
                  <a:close/>
                </a:path>
              </a:pathLst>
            </a:custGeom>
            <a:solidFill>
              <a:srgbClr val="38B6FF"/>
            </a:solidFill>
            <a:ln w="95250" cap="rnd">
              <a:solidFill>
                <a:srgbClr val="545454"/>
              </a:solidFill>
              <a:prstDash val="solid"/>
              <a:round/>
            </a:ln>
          </p:spPr>
        </p:sp>
        <p:sp>
          <p:nvSpPr>
            <p:cNvPr name="TextBox 6" id="6"/>
            <p:cNvSpPr txBox="true"/>
            <p:nvPr/>
          </p:nvSpPr>
          <p:spPr>
            <a:xfrm>
              <a:off x="0" y="-38100"/>
              <a:ext cx="4224620" cy="2205567"/>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5438044" y="-475065"/>
            <a:ext cx="4713006" cy="3247690"/>
          </a:xfrm>
          <a:custGeom>
            <a:avLst/>
            <a:gdLst/>
            <a:ahLst/>
            <a:cxnLst/>
            <a:rect r="r" b="b" t="t" l="l"/>
            <a:pathLst>
              <a:path h="3247690" w="4713006">
                <a:moveTo>
                  <a:pt x="0" y="0"/>
                </a:moveTo>
                <a:lnTo>
                  <a:pt x="4713006" y="0"/>
                </a:lnTo>
                <a:lnTo>
                  <a:pt x="4713006" y="3247690"/>
                </a:lnTo>
                <a:lnTo>
                  <a:pt x="0" y="3247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42080" y="714375"/>
            <a:ext cx="16126745" cy="8229600"/>
            <a:chOff x="0" y="0"/>
            <a:chExt cx="4247373" cy="2167467"/>
          </a:xfrm>
        </p:grpSpPr>
        <p:sp>
          <p:nvSpPr>
            <p:cNvPr name="Freeform 9" id="9"/>
            <p:cNvSpPr/>
            <p:nvPr/>
          </p:nvSpPr>
          <p:spPr>
            <a:xfrm flipH="false" flipV="false" rot="0">
              <a:off x="0" y="0"/>
              <a:ext cx="4247373" cy="2167467"/>
            </a:xfrm>
            <a:custGeom>
              <a:avLst/>
              <a:gdLst/>
              <a:ahLst/>
              <a:cxnLst/>
              <a:rect r="r" b="b" t="t" l="l"/>
              <a:pathLst>
                <a:path h="2167467" w="4247373">
                  <a:moveTo>
                    <a:pt x="24483" y="0"/>
                  </a:moveTo>
                  <a:lnTo>
                    <a:pt x="4222890" y="0"/>
                  </a:lnTo>
                  <a:cubicBezTo>
                    <a:pt x="4236412" y="0"/>
                    <a:pt x="4247373" y="10962"/>
                    <a:pt x="4247373" y="24483"/>
                  </a:cubicBezTo>
                  <a:lnTo>
                    <a:pt x="4247373" y="2142983"/>
                  </a:lnTo>
                  <a:cubicBezTo>
                    <a:pt x="4247373" y="2149477"/>
                    <a:pt x="4244794" y="2155704"/>
                    <a:pt x="4240202" y="2160296"/>
                  </a:cubicBezTo>
                  <a:cubicBezTo>
                    <a:pt x="4235611" y="2164887"/>
                    <a:pt x="4229383" y="2167467"/>
                    <a:pt x="4222890" y="2167467"/>
                  </a:cubicBezTo>
                  <a:lnTo>
                    <a:pt x="24483" y="2167467"/>
                  </a:lnTo>
                  <a:cubicBezTo>
                    <a:pt x="17990" y="2167467"/>
                    <a:pt x="11763" y="2164887"/>
                    <a:pt x="7171" y="2160296"/>
                  </a:cubicBezTo>
                  <a:cubicBezTo>
                    <a:pt x="2579" y="2155704"/>
                    <a:pt x="0" y="2149477"/>
                    <a:pt x="0" y="2142983"/>
                  </a:cubicBezTo>
                  <a:lnTo>
                    <a:pt x="0" y="24483"/>
                  </a:lnTo>
                  <a:cubicBezTo>
                    <a:pt x="0" y="17990"/>
                    <a:pt x="2579" y="11763"/>
                    <a:pt x="7171" y="7171"/>
                  </a:cubicBezTo>
                  <a:cubicBezTo>
                    <a:pt x="11763" y="2579"/>
                    <a:pt x="17990" y="0"/>
                    <a:pt x="24483" y="0"/>
                  </a:cubicBezTo>
                  <a:close/>
                </a:path>
              </a:pathLst>
            </a:custGeom>
            <a:solidFill>
              <a:srgbClr val="FFFFFF"/>
            </a:solidFill>
            <a:ln w="95250" cap="rnd">
              <a:solidFill>
                <a:srgbClr val="545454"/>
              </a:solidFill>
              <a:prstDash val="solid"/>
              <a:round/>
            </a:ln>
          </p:spPr>
        </p:sp>
        <p:sp>
          <p:nvSpPr>
            <p:cNvPr name="TextBox 10" id="10"/>
            <p:cNvSpPr txBox="true"/>
            <p:nvPr/>
          </p:nvSpPr>
          <p:spPr>
            <a:xfrm>
              <a:off x="0" y="-38100"/>
              <a:ext cx="4247373" cy="2205567"/>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flipV="true">
            <a:off x="1222151" y="2246583"/>
            <a:ext cx="16046674" cy="0"/>
          </a:xfrm>
          <a:prstGeom prst="line">
            <a:avLst/>
          </a:prstGeom>
          <a:ln cap="flat" w="114300">
            <a:solidFill>
              <a:srgbClr val="545454"/>
            </a:solidFill>
            <a:prstDash val="solid"/>
            <a:headEnd type="none" len="sm" w="sm"/>
            <a:tailEnd type="none" len="sm" w="sm"/>
          </a:ln>
        </p:spPr>
      </p:sp>
      <p:sp>
        <p:nvSpPr>
          <p:cNvPr name="TextBox 12" id="12"/>
          <p:cNvSpPr txBox="true"/>
          <p:nvPr/>
        </p:nvSpPr>
        <p:spPr>
          <a:xfrm rot="0">
            <a:off x="2972861" y="2446608"/>
            <a:ext cx="12465184" cy="6271260"/>
          </a:xfrm>
          <a:prstGeom prst="rect">
            <a:avLst/>
          </a:prstGeom>
        </p:spPr>
        <p:txBody>
          <a:bodyPr anchor="t" rtlCol="false" tIns="0" lIns="0" bIns="0" rIns="0">
            <a:spAutoFit/>
          </a:bodyPr>
          <a:lstStyle/>
          <a:p>
            <a:pPr algn="ctr">
              <a:lnSpc>
                <a:spcPts val="4170"/>
              </a:lnSpc>
            </a:pPr>
            <a:r>
              <a:rPr lang="en-US" sz="3000">
                <a:solidFill>
                  <a:srgbClr val="545454"/>
                </a:solidFill>
                <a:latin typeface="Gliker"/>
                <a:ea typeface="Gliker"/>
                <a:cs typeface="Gliker"/>
                <a:sym typeface="Gliker"/>
              </a:rPr>
              <a:t>1.desain weh degan Canva ai</a:t>
            </a:r>
          </a:p>
          <a:p>
            <a:pPr algn="ctr">
              <a:lnSpc>
                <a:spcPts val="4170"/>
              </a:lnSpc>
            </a:pPr>
            <a:r>
              <a:rPr lang="en-US" sz="3000">
                <a:solidFill>
                  <a:srgbClr val="545454"/>
                </a:solidFill>
                <a:latin typeface="Gliker"/>
                <a:ea typeface="Gliker"/>
                <a:cs typeface="Gliker"/>
                <a:sym typeface="Gliker"/>
              </a:rPr>
              <a:t>•membuat tampilan web yang menarik dan mudah digunakan.</a:t>
            </a:r>
          </a:p>
          <a:p>
            <a:pPr algn="ctr">
              <a:lnSpc>
                <a:spcPts val="4170"/>
              </a:lnSpc>
            </a:pPr>
            <a:r>
              <a:rPr lang="en-US" sz="3000">
                <a:solidFill>
                  <a:srgbClr val="545454"/>
                </a:solidFill>
                <a:latin typeface="Gliker"/>
                <a:ea typeface="Gliker"/>
                <a:cs typeface="Gliker"/>
                <a:sym typeface="Gliker"/>
              </a:rPr>
              <a:t>•mengatur warna, font, dan layout agar terlihat profesional.</a:t>
            </a:r>
          </a:p>
          <a:p>
            <a:pPr algn="ctr">
              <a:lnSpc>
                <a:spcPts val="4170"/>
              </a:lnSpc>
            </a:pPr>
            <a:r>
              <a:rPr lang="en-US" sz="3000">
                <a:solidFill>
                  <a:srgbClr val="545454"/>
                </a:solidFill>
                <a:latin typeface="Gliker"/>
                <a:ea typeface="Gliker"/>
                <a:cs typeface="Gliker"/>
                <a:sym typeface="Gliker"/>
              </a:rPr>
              <a:t>2.penerapan konsep CRUD</a:t>
            </a:r>
          </a:p>
          <a:p>
            <a:pPr algn="ctr">
              <a:lnSpc>
                <a:spcPts val="4170"/>
              </a:lnSpc>
            </a:pPr>
            <a:r>
              <a:rPr lang="en-US" sz="3000">
                <a:solidFill>
                  <a:srgbClr val="545454"/>
                </a:solidFill>
                <a:latin typeface="Gliker"/>
                <a:ea typeface="Gliker"/>
                <a:cs typeface="Gliker"/>
                <a:sym typeface="Gliker"/>
              </a:rPr>
              <a:t>•menambah, menampilkan, mengedit, dan menghapus data pada sistem presensi.</a:t>
            </a:r>
          </a:p>
          <a:p>
            <a:pPr algn="ctr">
              <a:lnSpc>
                <a:spcPts val="4170"/>
              </a:lnSpc>
            </a:pPr>
            <a:r>
              <a:rPr lang="en-US" sz="3000">
                <a:solidFill>
                  <a:srgbClr val="545454"/>
                </a:solidFill>
                <a:latin typeface="Gliker"/>
                <a:ea typeface="Gliker"/>
                <a:cs typeface="Gliker"/>
                <a:sym typeface="Gliker"/>
              </a:rPr>
              <a:t>3.kerja sama tim</a:t>
            </a:r>
          </a:p>
          <a:p>
            <a:pPr algn="ctr">
              <a:lnSpc>
                <a:spcPts val="4170"/>
              </a:lnSpc>
            </a:pPr>
            <a:r>
              <a:rPr lang="en-US" sz="3000">
                <a:solidFill>
                  <a:srgbClr val="545454"/>
                </a:solidFill>
                <a:latin typeface="Gliker"/>
                <a:ea typeface="Gliker"/>
                <a:cs typeface="Gliker"/>
                <a:sym typeface="Gliker"/>
              </a:rPr>
              <a:t>•membagi tugas antara desainer dan programmer.</a:t>
            </a:r>
          </a:p>
          <a:p>
            <a:pPr algn="ctr">
              <a:lnSpc>
                <a:spcPts val="4170"/>
              </a:lnSpc>
            </a:pPr>
            <a:r>
              <a:rPr lang="en-US" sz="3000">
                <a:solidFill>
                  <a:srgbClr val="545454"/>
                </a:solidFill>
                <a:latin typeface="Gliker"/>
                <a:ea typeface="Gliker"/>
                <a:cs typeface="Gliker"/>
                <a:sym typeface="Gliker"/>
              </a:rPr>
              <a:t>•berkomunikasi untuk menyatukan hasil desain dan kode..</a:t>
            </a:r>
          </a:p>
          <a:p>
            <a:pPr algn="ctr">
              <a:lnSpc>
                <a:spcPts val="4170"/>
              </a:lnSpc>
            </a:pPr>
            <a:r>
              <a:rPr lang="en-US" sz="3000">
                <a:solidFill>
                  <a:srgbClr val="545454"/>
                </a:solidFill>
                <a:latin typeface="Gliker"/>
                <a:ea typeface="Gliker"/>
                <a:cs typeface="Gliker"/>
                <a:sym typeface="Gliker"/>
              </a:rPr>
              <a:t> 4.pemecahan masalah (debugging)</a:t>
            </a:r>
          </a:p>
          <a:p>
            <a:pPr algn="ctr">
              <a:lnSpc>
                <a:spcPts val="4170"/>
              </a:lnSpc>
            </a:pPr>
            <a:r>
              <a:rPr lang="en-US" sz="3000">
                <a:solidFill>
                  <a:srgbClr val="545454"/>
                </a:solidFill>
                <a:latin typeface="Gliker"/>
                <a:ea typeface="Gliker"/>
                <a:cs typeface="Gliker"/>
                <a:sym typeface="Gliker"/>
              </a:rPr>
              <a:t>•Menemukan dan memperbaiki error kecil pada kode program.</a:t>
            </a:r>
          </a:p>
          <a:p>
            <a:pPr algn="ctr">
              <a:lnSpc>
                <a:spcPts val="4170"/>
              </a:lnSpc>
            </a:pPr>
            <a:r>
              <a:rPr lang="en-US" sz="3000">
                <a:solidFill>
                  <a:srgbClr val="545454"/>
                </a:solidFill>
                <a:latin typeface="Gliker"/>
                <a:ea typeface="Gliker"/>
                <a:cs typeface="Gliker"/>
                <a:sym typeface="Gliker"/>
              </a:rPr>
              <a:t>•Belajar lebih teliti saat menulis dan menguji kode.</a:t>
            </a:r>
          </a:p>
        </p:txBody>
      </p:sp>
      <p:sp>
        <p:nvSpPr>
          <p:cNvPr name="TextBox 13" id="13"/>
          <p:cNvSpPr txBox="true"/>
          <p:nvPr/>
        </p:nvSpPr>
        <p:spPr>
          <a:xfrm rot="0">
            <a:off x="3483906" y="1225791"/>
            <a:ext cx="11320189" cy="764540"/>
          </a:xfrm>
          <a:prstGeom prst="rect">
            <a:avLst/>
          </a:prstGeom>
        </p:spPr>
        <p:txBody>
          <a:bodyPr anchor="t" rtlCol="false" tIns="0" lIns="0" bIns="0" rIns="0">
            <a:spAutoFit/>
          </a:bodyPr>
          <a:lstStyle/>
          <a:p>
            <a:pPr algn="ctr">
              <a:lnSpc>
                <a:spcPts val="5829"/>
              </a:lnSpc>
            </a:pPr>
            <a:r>
              <a:rPr lang="en-US" sz="5499">
                <a:solidFill>
                  <a:srgbClr val="545454"/>
                </a:solidFill>
                <a:latin typeface="Gliker"/>
                <a:ea typeface="Gliker"/>
                <a:cs typeface="Gliker"/>
                <a:sym typeface="Gliker"/>
              </a:rPr>
              <a:t>HASIL DAN PEMBELAJARAN</a:t>
            </a:r>
          </a:p>
        </p:txBody>
      </p:sp>
      <p:sp>
        <p:nvSpPr>
          <p:cNvPr name="Freeform 14" id="14"/>
          <p:cNvSpPr/>
          <p:nvPr/>
        </p:nvSpPr>
        <p:spPr>
          <a:xfrm flipH="false" flipV="false" rot="0">
            <a:off x="-507599" y="-679481"/>
            <a:ext cx="3072599" cy="2983214"/>
          </a:xfrm>
          <a:custGeom>
            <a:avLst/>
            <a:gdLst/>
            <a:ahLst/>
            <a:cxnLst/>
            <a:rect r="r" b="b" t="t" l="l"/>
            <a:pathLst>
              <a:path h="2983214" w="3072599">
                <a:moveTo>
                  <a:pt x="0" y="0"/>
                </a:moveTo>
                <a:lnTo>
                  <a:pt x="3072598" y="0"/>
                </a:lnTo>
                <a:lnTo>
                  <a:pt x="3072598" y="2983214"/>
                </a:lnTo>
                <a:lnTo>
                  <a:pt x="0" y="29832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DAG28dpF8YY</dc:identifier>
  <dcterms:modified xsi:type="dcterms:W3CDTF">2011-08-01T06:04:30Z</dcterms:modified>
  <cp:revision>1</cp:revision>
  <dc:title>website cookies with canva ai</dc:title>
</cp:coreProperties>
</file>