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118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14387" y="1576450"/>
            <a:ext cx="6207760" cy="104775"/>
          </a:xfrm>
          <a:custGeom>
            <a:avLst/>
            <a:gdLst/>
            <a:ahLst/>
            <a:cxnLst/>
            <a:rect l="l" t="t" r="r" b="b"/>
            <a:pathLst>
              <a:path w="6207759" h="104775">
                <a:moveTo>
                  <a:pt x="6207379" y="0"/>
                </a:moveTo>
                <a:lnTo>
                  <a:pt x="0" y="0"/>
                </a:lnTo>
                <a:lnTo>
                  <a:pt x="0" y="104775"/>
                </a:lnTo>
                <a:lnTo>
                  <a:pt x="6207379" y="104775"/>
                </a:lnTo>
                <a:lnTo>
                  <a:pt x="62073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4387" y="1576450"/>
            <a:ext cx="10611485" cy="0"/>
          </a:xfrm>
          <a:custGeom>
            <a:avLst/>
            <a:gdLst/>
            <a:ahLst/>
            <a:cxnLst/>
            <a:rect l="l" t="t" r="r" b="b"/>
            <a:pathLst>
              <a:path w="10611485">
                <a:moveTo>
                  <a:pt x="0" y="0"/>
                </a:moveTo>
                <a:lnTo>
                  <a:pt x="10610913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4387" y="6176962"/>
            <a:ext cx="10573385" cy="0"/>
          </a:xfrm>
          <a:custGeom>
            <a:avLst/>
            <a:gdLst/>
            <a:ahLst/>
            <a:cxnLst/>
            <a:rect l="l" t="t" r="r" b="b"/>
            <a:pathLst>
              <a:path w="10573385">
                <a:moveTo>
                  <a:pt x="0" y="0"/>
                </a:moveTo>
                <a:lnTo>
                  <a:pt x="10572813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5502" y="966469"/>
            <a:ext cx="8000365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43653" y="6285997"/>
            <a:ext cx="3522979" cy="392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92175" y="6285997"/>
            <a:ext cx="112141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60125" y="6285997"/>
            <a:ext cx="186054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9162" y="2390838"/>
            <a:ext cx="10363835" cy="119380"/>
            <a:chOff x="919162" y="2390838"/>
            <a:chExt cx="10363835" cy="119380"/>
          </a:xfrm>
        </p:grpSpPr>
        <p:sp>
          <p:nvSpPr>
            <p:cNvPr id="4" name="object 4"/>
            <p:cNvSpPr/>
            <p:nvPr/>
          </p:nvSpPr>
          <p:spPr>
            <a:xfrm>
              <a:off x="919162" y="2395601"/>
              <a:ext cx="6404610" cy="114300"/>
            </a:xfrm>
            <a:custGeom>
              <a:avLst/>
              <a:gdLst/>
              <a:ahLst/>
              <a:cxnLst/>
              <a:rect l="l" t="t" r="r" b="b"/>
              <a:pathLst>
                <a:path w="6404609" h="114300">
                  <a:moveTo>
                    <a:pt x="6404483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404483" y="114300"/>
                  </a:lnTo>
                  <a:lnTo>
                    <a:pt x="640448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9162" y="2395601"/>
              <a:ext cx="10363835" cy="0"/>
            </a:xfrm>
            <a:custGeom>
              <a:avLst/>
              <a:gdLst/>
              <a:ahLst/>
              <a:cxnLst/>
              <a:rect l="l" t="t" r="r" b="b"/>
              <a:pathLst>
                <a:path w="10363835">
                  <a:moveTo>
                    <a:pt x="0" y="0"/>
                  </a:moveTo>
                  <a:lnTo>
                    <a:pt x="10363263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42035" y="2864485"/>
            <a:ext cx="9443085" cy="125603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dirty="0"/>
              <a:t>                Admin Resource Allocation and Optimization</a:t>
            </a:r>
            <a:endParaRPr lang="en-IN" altLang="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" y="5223890"/>
            <a:ext cx="5257800" cy="362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lang="en-US" sz="2400" b="1" dirty="0"/>
              <a:t>Dr. Suresh Kumar S M.E., Ph.D., </a:t>
            </a:r>
            <a:endParaRPr lang="en-IN"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7068185" y="5224145"/>
            <a:ext cx="4407535" cy="14938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lang="en-IN" altLang="" sz="2000" dirty="0">
                <a:latin typeface="Times New Roman" panose="02020603050405020304" charset="0"/>
                <a:cs typeface="Times New Roman" panose="02020603050405020304" charset="0"/>
              </a:rPr>
              <a:t>SUBASHREE                 (2116231801173)</a:t>
            </a:r>
          </a:p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lang="en-IN" altLang="" sz="2000" dirty="0">
                <a:latin typeface="Times New Roman" panose="02020603050405020304" charset="0"/>
                <a:cs typeface="Times New Roman" panose="02020603050405020304" charset="0"/>
              </a:rPr>
              <a:t>SANJAI SY                    (2116231801148)</a:t>
            </a:r>
          </a:p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lang="en-IN" altLang="" sz="2000" dirty="0">
                <a:latin typeface="Times New Roman" panose="02020603050405020304" charset="0"/>
                <a:cs typeface="Times New Roman" panose="02020603050405020304" charset="0"/>
              </a:rPr>
              <a:t>PRAMETHA S               (2116231801128)	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1346" y="1141412"/>
            <a:ext cx="9187180" cy="8305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38575" marR="5080" indent="-3826510">
              <a:lnSpc>
                <a:spcPts val="3000"/>
              </a:lnSpc>
              <a:spcBef>
                <a:spcPts val="475"/>
              </a:spcBef>
            </a:pPr>
            <a:r>
              <a:rPr sz="2750" dirty="0">
                <a:solidFill>
                  <a:srgbClr val="001F5F"/>
                </a:solidFill>
              </a:rPr>
              <a:t>Department</a:t>
            </a:r>
            <a:r>
              <a:rPr sz="2750" spc="110" dirty="0">
                <a:solidFill>
                  <a:srgbClr val="001F5F"/>
                </a:solidFill>
              </a:rPr>
              <a:t> </a:t>
            </a:r>
            <a:r>
              <a:rPr sz="2750" dirty="0">
                <a:solidFill>
                  <a:srgbClr val="001F5F"/>
                </a:solidFill>
              </a:rPr>
              <a:t>of</a:t>
            </a:r>
            <a:r>
              <a:rPr sz="2750" spc="245" dirty="0">
                <a:solidFill>
                  <a:srgbClr val="001F5F"/>
                </a:solidFill>
              </a:rPr>
              <a:t> </a:t>
            </a:r>
            <a:r>
              <a:rPr sz="2750" dirty="0">
                <a:solidFill>
                  <a:srgbClr val="001F5F"/>
                </a:solidFill>
              </a:rPr>
              <a:t>Artificial</a:t>
            </a:r>
            <a:r>
              <a:rPr sz="2750" spc="215" dirty="0">
                <a:solidFill>
                  <a:srgbClr val="001F5F"/>
                </a:solidFill>
              </a:rPr>
              <a:t> </a:t>
            </a:r>
            <a:r>
              <a:rPr sz="2750" dirty="0">
                <a:solidFill>
                  <a:srgbClr val="001F5F"/>
                </a:solidFill>
              </a:rPr>
              <a:t>Intelligence</a:t>
            </a:r>
            <a:r>
              <a:rPr sz="2750" spc="135" dirty="0">
                <a:solidFill>
                  <a:srgbClr val="001F5F"/>
                </a:solidFill>
              </a:rPr>
              <a:t> </a:t>
            </a:r>
            <a:r>
              <a:rPr sz="2750" dirty="0">
                <a:solidFill>
                  <a:srgbClr val="001F5F"/>
                </a:solidFill>
              </a:rPr>
              <a:t>and</a:t>
            </a:r>
            <a:r>
              <a:rPr sz="2750" spc="190" dirty="0">
                <a:solidFill>
                  <a:srgbClr val="001F5F"/>
                </a:solidFill>
              </a:rPr>
              <a:t> </a:t>
            </a:r>
            <a:r>
              <a:rPr sz="2750" spc="-20" dirty="0">
                <a:solidFill>
                  <a:srgbClr val="001F5F"/>
                </a:solidFill>
              </a:rPr>
              <a:t>Data </a:t>
            </a:r>
            <a:r>
              <a:rPr sz="2750" spc="-10" dirty="0">
                <a:solidFill>
                  <a:srgbClr val="001F5F"/>
                </a:solidFill>
              </a:rPr>
              <a:t>Science</a:t>
            </a:r>
            <a:endParaRPr sz="275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52400"/>
            <a:ext cx="2771775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765175"/>
            <a:ext cx="800036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spc="-85" dirty="0"/>
              <a:t> </a:t>
            </a:r>
            <a:r>
              <a:rPr dirty="0"/>
              <a:t>Statement</a:t>
            </a:r>
            <a:r>
              <a:rPr spc="-85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10" dirty="0"/>
              <a:t>Motivation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838200" y="6285997"/>
            <a:ext cx="1121410" cy="197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7" name="Text Box 6"/>
          <p:cNvSpPr txBox="1"/>
          <p:nvPr/>
        </p:nvSpPr>
        <p:spPr>
          <a:xfrm>
            <a:off x="685800" y="1766570"/>
            <a:ext cx="11070590" cy="4862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Organizations often struggle with </a:t>
            </a:r>
            <a:r>
              <a:rPr lang="en-US" sz="2400" b="1" dirty="0"/>
              <a:t>inefficient resource allocation</a:t>
            </a:r>
            <a:r>
              <a:rPr lang="en-US" sz="2400" dirty="0"/>
              <a:t>, leading to:</a:t>
            </a:r>
          </a:p>
          <a:p>
            <a:endParaRPr lang="en-US" sz="2400" dirty="0"/>
          </a:p>
          <a:p>
            <a:r>
              <a:rPr lang="en-US" sz="2400" b="1" dirty="0"/>
              <a:t>Overallocation:</a:t>
            </a:r>
            <a:r>
              <a:rPr lang="en-US" sz="2400" dirty="0"/>
              <a:t> Some departments or staff are overloaded, reducing productivity.</a:t>
            </a:r>
          </a:p>
          <a:p>
            <a:r>
              <a:rPr lang="en-US" sz="2400" b="1" dirty="0"/>
              <a:t>Underutilization:</a:t>
            </a:r>
            <a:r>
              <a:rPr lang="en-US" sz="2400" dirty="0"/>
              <a:t> Others remain idle, wasting time and cost.</a:t>
            </a:r>
          </a:p>
          <a:p>
            <a:endParaRPr lang="en-US" sz="2400" b="1" dirty="0"/>
          </a:p>
          <a:p>
            <a:r>
              <a:rPr lang="en-US" sz="2400" b="1" dirty="0"/>
              <a:t>Motivation:</a:t>
            </a:r>
            <a:br>
              <a:rPr lang="en-US" sz="2400" dirty="0"/>
            </a:br>
            <a:r>
              <a:rPr lang="en-US" sz="2400" dirty="0"/>
              <a:t>Current methods are </a:t>
            </a:r>
            <a:r>
              <a:rPr lang="en-US" sz="2400" b="1" dirty="0"/>
              <a:t>manual and inaccurate</a:t>
            </a:r>
            <a:r>
              <a:rPr lang="en-US" sz="2400" dirty="0"/>
              <a:t>, unable to adapt to real-time changes or large-scale data.</a:t>
            </a:r>
            <a:br>
              <a:rPr lang="en-US" sz="2400" dirty="0"/>
            </a:br>
            <a:r>
              <a:rPr lang="en-US" sz="2400" dirty="0"/>
              <a:t>This project aims to build an </a:t>
            </a:r>
            <a:r>
              <a:rPr lang="en-US" sz="2400" b="1" dirty="0"/>
              <a:t>automated, data-driven system</a:t>
            </a:r>
            <a:r>
              <a:rPr lang="en-US" sz="2400" dirty="0"/>
              <a:t> using a </a:t>
            </a:r>
            <a:r>
              <a:rPr lang="en-US" sz="2400" b="1" dirty="0"/>
              <a:t>big data pipeline</a:t>
            </a:r>
            <a:r>
              <a:rPr lang="en-US" sz="2400" dirty="0"/>
              <a:t> to optimize resource usage, improve efficiency, and support better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Existing</a:t>
            </a:r>
            <a:r>
              <a:rPr spc="-60" dirty="0"/>
              <a:t> </a:t>
            </a:r>
            <a:r>
              <a:rPr spc="-10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7" name="Text Box 6"/>
          <p:cNvSpPr txBox="1"/>
          <p:nvPr/>
        </p:nvSpPr>
        <p:spPr>
          <a:xfrm>
            <a:off x="563245" y="1828801"/>
            <a:ext cx="10596880" cy="4668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Existing systems depend on </a:t>
            </a:r>
            <a:r>
              <a:rPr lang="en-US" sz="2400" b="1" dirty="0"/>
              <a:t>manual planning</a:t>
            </a:r>
            <a:r>
              <a:rPr lang="en-US" sz="2400" dirty="0"/>
              <a:t> and </a:t>
            </a:r>
            <a:r>
              <a:rPr lang="en-US" sz="2400" b="1" dirty="0"/>
              <a:t>basic scheduling tools</a:t>
            </a:r>
            <a:r>
              <a:rPr lang="en-US" sz="2400" dirty="0"/>
              <a:t>, which have major drawbacks:</a:t>
            </a:r>
          </a:p>
          <a:p>
            <a:endParaRPr lang="en-US" sz="2400" b="1" dirty="0"/>
          </a:p>
          <a:p>
            <a:r>
              <a:rPr lang="en-US" sz="2400" b="1" dirty="0"/>
              <a:t>Manual Allocation:</a:t>
            </a:r>
            <a:r>
              <a:rPr lang="en-US" sz="2400" dirty="0"/>
              <a:t> Based on human judgment; prone to errors and inconsistency.</a:t>
            </a:r>
          </a:p>
          <a:p>
            <a:r>
              <a:rPr lang="en-US" sz="2400" b="1" dirty="0"/>
              <a:t>Simple Tools:</a:t>
            </a:r>
            <a:r>
              <a:rPr lang="en-US" sz="2400" dirty="0"/>
              <a:t> Static spreadsheets or rule-based models that ignore workload patterns or special events.</a:t>
            </a:r>
          </a:p>
          <a:p>
            <a:endParaRPr lang="en-US" sz="2400" dirty="0"/>
          </a:p>
          <a:p>
            <a:r>
              <a:rPr lang="en-US" sz="2400" dirty="0"/>
              <a:t>These systems cannot process large datasets or predict future needs, resulting in </a:t>
            </a:r>
            <a:r>
              <a:rPr lang="en-US" sz="2400" b="1" dirty="0"/>
              <a:t>inefficient and unbalanced resource use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7" name="Text Box 6"/>
          <p:cNvSpPr txBox="1"/>
          <p:nvPr/>
        </p:nvSpPr>
        <p:spPr>
          <a:xfrm>
            <a:off x="607695" y="1735455"/>
            <a:ext cx="10579100" cy="4392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The project focuses on turning administrative data into insights for better planning by:</a:t>
            </a:r>
          </a:p>
          <a:p>
            <a:endParaRPr lang="en-US" sz="2400" b="1" dirty="0"/>
          </a:p>
          <a:p>
            <a:r>
              <a:rPr lang="en-US" sz="2400" b="1" dirty="0"/>
              <a:t>Building a Big Data Pipeline</a:t>
            </a:r>
            <a:r>
              <a:rPr lang="en-US" sz="2400" dirty="0"/>
              <a:t> using HDFS, Spark, and Hive to manage large data efficiently.</a:t>
            </a:r>
          </a:p>
          <a:p>
            <a:r>
              <a:rPr lang="en-US" sz="2400" b="1" dirty="0"/>
              <a:t>Cleaning and Integrating Data</a:t>
            </a:r>
            <a:r>
              <a:rPr lang="en-US" sz="2400" dirty="0"/>
              <a:t> from multiple sources into a unified dataset.</a:t>
            </a:r>
          </a:p>
          <a:p>
            <a:r>
              <a:rPr lang="en-US" sz="2400" b="1" dirty="0"/>
              <a:t>Developing a Forecasting and Optimization Model</a:t>
            </a:r>
            <a:r>
              <a:rPr lang="en-US" sz="2400" dirty="0"/>
              <a:t> using Prophet and </a:t>
            </a:r>
          </a:p>
          <a:p>
            <a:r>
              <a:rPr lang="en-US" sz="2400" dirty="0"/>
              <a:t>optimization algorithms.</a:t>
            </a:r>
          </a:p>
          <a:p>
            <a:r>
              <a:rPr lang="en-US" sz="2400" b="1" dirty="0"/>
              <a:t>Supporting Data-Driven Decisions</a:t>
            </a:r>
            <a:r>
              <a:rPr lang="en-US" sz="2400" dirty="0"/>
              <a:t> through dashboards and KPIs for administrators.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Abstract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7" name="Text Box 6"/>
          <p:cNvSpPr txBox="1"/>
          <p:nvPr/>
        </p:nvSpPr>
        <p:spPr>
          <a:xfrm>
            <a:off x="595630" y="1724660"/>
            <a:ext cx="107581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project provides a scalable solution for </a:t>
            </a:r>
            <a:r>
              <a:rPr lang="en-US" sz="2400" b="1" dirty="0"/>
              <a:t>Admin Resource Allocation and Optimization</a:t>
            </a:r>
            <a:r>
              <a:rPr lang="en-US" sz="2400" dirty="0"/>
              <a:t> using a </a:t>
            </a:r>
            <a:r>
              <a:rPr lang="en-US" sz="2400" b="1" dirty="0"/>
              <a:t>two-stage big data system</a:t>
            </a:r>
            <a:r>
              <a:rPr lang="en-US" sz="2400" dirty="0"/>
              <a:t> on </a:t>
            </a:r>
            <a:r>
              <a:rPr lang="en-US" sz="2400" b="1" dirty="0"/>
              <a:t>Databricks</a:t>
            </a:r>
            <a:r>
              <a:rPr lang="en-US" sz="2400" dirty="0"/>
              <a:t>.</a:t>
            </a:r>
          </a:p>
          <a:p>
            <a:r>
              <a:rPr lang="en-US" sz="2400" dirty="0"/>
              <a:t>In </a:t>
            </a:r>
            <a:r>
              <a:rPr lang="en-US" sz="2400" b="1" dirty="0"/>
              <a:t>Stage 1</a:t>
            </a:r>
            <a:r>
              <a:rPr lang="en-US" sz="2400" dirty="0"/>
              <a:t>, Apache Spark integrates and cleans data from various sources using a </a:t>
            </a:r>
            <a:r>
              <a:rPr lang="en-US" sz="2400" b="1" dirty="0"/>
              <a:t>Bronze/Silver/Gold</a:t>
            </a:r>
            <a:r>
              <a:rPr lang="en-US" sz="2400" dirty="0"/>
              <a:t> model (similar to HDFS).</a:t>
            </a:r>
            <a:br>
              <a:rPr lang="en-US" sz="2400" dirty="0"/>
            </a:br>
            <a:r>
              <a:rPr lang="en-US" sz="2400" dirty="0"/>
              <a:t>In </a:t>
            </a:r>
            <a:r>
              <a:rPr lang="en-US" sz="2400" b="1" dirty="0"/>
              <a:t>Stage 2</a:t>
            </a:r>
            <a:r>
              <a:rPr lang="en-US" sz="2400" dirty="0"/>
              <a:t>, the refined data from Hive (Gold layer) is used to train a </a:t>
            </a:r>
            <a:r>
              <a:rPr lang="en-US" sz="2400" b="1" dirty="0"/>
              <a:t>Prophet model</a:t>
            </a:r>
            <a:r>
              <a:rPr lang="en-US" sz="2400" dirty="0"/>
              <a:t> to forecast resource needs and identify workload trends.</a:t>
            </a:r>
          </a:p>
          <a:p>
            <a:r>
              <a:rPr lang="en-US" sz="2400" dirty="0"/>
              <a:t>The system delivers optimized allocation plans and clear dashboards, helping administrators make </a:t>
            </a:r>
            <a:r>
              <a:rPr lang="en-US" sz="2400" b="1" dirty="0"/>
              <a:t>efficient, data-driven decisions</a:t>
            </a:r>
            <a:r>
              <a:rPr lang="en-US" sz="2400" dirty="0"/>
              <a:t> and improve overall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502" y="966469"/>
            <a:ext cx="8000365" cy="492125"/>
          </a:xfrm>
        </p:spPr>
        <p:txBody>
          <a:bodyPr/>
          <a:lstStyle/>
          <a:p>
            <a:r>
              <a:rPr lang="en-IN" altLang="en-US"/>
              <a:t>ARCHITECTURE DIAGRAM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CE1270-F703-E3F3-70AF-3CED54D87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77340"/>
            <a:ext cx="10972800" cy="4747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978" y="3463671"/>
            <a:ext cx="30346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Thank</a:t>
            </a:r>
            <a:r>
              <a:rPr sz="3950" spc="90" dirty="0"/>
              <a:t> </a:t>
            </a:r>
            <a:r>
              <a:rPr sz="3950" spc="-25" dirty="0"/>
              <a:t>You</a:t>
            </a:r>
            <a:endParaRPr sz="3950"/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414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Times New Roman</vt:lpstr>
      <vt:lpstr>Verdana</vt:lpstr>
      <vt:lpstr>Office Theme</vt:lpstr>
      <vt:lpstr>Department of Artificial Intelligence and Data Science</vt:lpstr>
      <vt:lpstr>Problem Statement and Motivation</vt:lpstr>
      <vt:lpstr>Existing System</vt:lpstr>
      <vt:lpstr>Objectives</vt:lpstr>
      <vt:lpstr>Abstract</vt:lpstr>
      <vt:lpstr>ARCHITECTURE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</dc:title>
  <dc:creator>sanjai sanjai</dc:creator>
  <cp:lastModifiedBy>sanjai sanjai</cp:lastModifiedBy>
  <cp:revision>4</cp:revision>
  <dcterms:created xsi:type="dcterms:W3CDTF">2025-10-16T04:20:33Z</dcterms:created>
  <dcterms:modified xsi:type="dcterms:W3CDTF">2025-10-29T17:31:34Z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2025-10-09T05:30:00Z</vt:filetime>
  </property>
  <property fmtid="{D5CDD505-2E9C-101B-9397-08002B2CF9AE}" pid="3" name="LastSaved">
    <vt:filetime>2025-10-16T05:30:00Z</vt:filetime>
  </property>
  <property fmtid="{D5CDD505-2E9C-101B-9397-08002B2CF9AE}" pid="4" name="ICV">
    <vt:lpwstr>8170827EFE6D4C349E38D2ADDDA6B6CF_13</vt:lpwstr>
  </property>
  <property fmtid="{D5CDD505-2E9C-101B-9397-08002B2CF9AE}" pid="5" name="KSOProductBuildVer">
    <vt:lpwstr>1033-12.2.0.23131</vt:lpwstr>
  </property>
</Properties>
</file>