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76" r:id="rId2"/>
    <p:sldId id="282" r:id="rId3"/>
    <p:sldId id="283" r:id="rId4"/>
    <p:sldId id="284" r:id="rId5"/>
    <p:sldId id="268" r:id="rId6"/>
    <p:sldId id="280" r:id="rId7"/>
  </p:sldIdLst>
  <p:sldSz cx="9144000" cy="6858000" type="screen4x3"/>
  <p:notesSz cx="6858000" cy="9144000"/>
  <p:custDataLst>
    <p:tags r:id="rId9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7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47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E5598B-9555-4F1A-9E3B-81A4D116498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3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A8D708-162F-4EDC-807A-E8FAC8A3647F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B64A0FC-5193-43B3-BCDB-75F470F6DCE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EA0405-34B3-4AD9-B10C-7D73F29B759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7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F00D04-85C2-49E1-A824-052E147240D3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A9FDB4-6750-4164-B0D6-BEFC85C6D75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4A1A12-FC08-4581-AD55-069D2EFD770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8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V="1">
            <a:off x="8458200" y="6172200"/>
            <a:ext cx="6858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 userDrawn="1"/>
        </p:nvSpPr>
        <p:spPr>
          <a:xfrm>
            <a:off x="8686800" y="651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FB0D8E-417C-426E-8E0E-20C8BB7F20A1}" type="slidenum">
              <a:rPr lang="en-US" sz="1200" smtClean="0">
                <a:solidFill>
                  <a:schemeClr val="tx1"/>
                </a:solidFill>
              </a:rPr>
              <a:t>‹#›</a:t>
            </a:fld>
            <a:r>
              <a:rPr lang="en-US" sz="1200" dirty="0" smtClean="0">
                <a:solidFill>
                  <a:schemeClr val="tx1"/>
                </a:solidFill>
              </a:rPr>
              <a:t>/6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2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90021E-2128-430D-A053-F922CE31B9B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6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6A4B1B-0C4B-4768-AC51-6E05AF24EC25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8247F2-148E-4739-8C62-A281637AB57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329FCEE1-EEC1-4309-8C29-CF69E18E068C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838"/>
            <a:ext cx="9144000" cy="2163762"/>
          </a:xfrm>
        </p:spPr>
        <p:txBody>
          <a:bodyPr/>
          <a:lstStyle/>
          <a:p>
            <a:r>
              <a:rPr lang="en-US" sz="4800" u="sng" dirty="0" smtClean="0"/>
              <a:t>EP315</a:t>
            </a:r>
            <a:r>
              <a:rPr lang="en-US" sz="4800" u="sng" dirty="0"/>
              <a:t/>
            </a:r>
            <a:br>
              <a:rPr lang="en-US" sz="4800" u="sng" dirty="0"/>
            </a:br>
            <a:r>
              <a:rPr lang="en-US" sz="4800" dirty="0" smtClean="0"/>
              <a:t>Microprocessors</a:t>
            </a:r>
            <a:br>
              <a:rPr lang="en-US" sz="4800" dirty="0" smtClean="0"/>
            </a:br>
            <a:r>
              <a:rPr lang="en-US" sz="4800" dirty="0" smtClean="0"/>
              <a:t>for Physicists</a:t>
            </a:r>
            <a:endParaRPr lang="en-US" sz="4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0643" y="4495800"/>
            <a:ext cx="2362200" cy="1371600"/>
            <a:chOff x="3276600" y="3581400"/>
            <a:chExt cx="2362200" cy="1371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276600" y="3581400"/>
              <a:ext cx="2362200" cy="1371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2269" y="4082534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Physics Experiment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0" y="3308866"/>
            <a:ext cx="1905000" cy="1186934"/>
            <a:chOff x="2438400" y="2667000"/>
            <a:chExt cx="1905000" cy="1186934"/>
          </a:xfrm>
        </p:grpSpPr>
        <p:grpSp>
          <p:nvGrpSpPr>
            <p:cNvPr id="6" name="Group 5"/>
            <p:cNvGrpSpPr/>
            <p:nvPr/>
          </p:nvGrpSpPr>
          <p:grpSpPr>
            <a:xfrm>
              <a:off x="2438400" y="2667000"/>
              <a:ext cx="1905000" cy="762000"/>
              <a:chOff x="2438400" y="2667000"/>
              <a:chExt cx="1905000" cy="7620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2667000"/>
                <a:ext cx="1905000" cy="76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DejaVu Sans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26670" y="2863334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Control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>
              <a:stCxn id="5" idx="2"/>
            </p:cNvCxnSpPr>
            <p:nvPr/>
          </p:nvCxnSpPr>
          <p:spPr bwMode="auto">
            <a:xfrm>
              <a:off x="3390900" y="3429000"/>
              <a:ext cx="464229" cy="42493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4322154" y="3308866"/>
            <a:ext cx="1905000" cy="1186934"/>
            <a:chOff x="4322154" y="2775466"/>
            <a:chExt cx="1905000" cy="1186934"/>
          </a:xfrm>
        </p:grpSpPr>
        <p:grpSp>
          <p:nvGrpSpPr>
            <p:cNvPr id="11" name="Group 10"/>
            <p:cNvGrpSpPr/>
            <p:nvPr/>
          </p:nvGrpSpPr>
          <p:grpSpPr>
            <a:xfrm>
              <a:off x="4322154" y="2775466"/>
              <a:ext cx="1905000" cy="762000"/>
              <a:chOff x="2438400" y="2667000"/>
              <a:chExt cx="1905000" cy="76200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2438400" y="2667000"/>
                <a:ext cx="1905000" cy="76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DejaVu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26670" y="2863334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Readout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endCxn id="12" idx="2"/>
            </p:cNvCxnSpPr>
            <p:nvPr/>
          </p:nvCxnSpPr>
          <p:spPr bwMode="auto">
            <a:xfrm flipV="1">
              <a:off x="4810424" y="3537466"/>
              <a:ext cx="464230" cy="42493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Group 25"/>
          <p:cNvGrpSpPr/>
          <p:nvPr/>
        </p:nvGrpSpPr>
        <p:grpSpPr>
          <a:xfrm>
            <a:off x="2286000" y="3124200"/>
            <a:ext cx="4114800" cy="1126867"/>
            <a:chOff x="2286000" y="2590800"/>
            <a:chExt cx="4114800" cy="1126867"/>
          </a:xfrm>
        </p:grpSpPr>
        <p:grpSp>
          <p:nvGrpSpPr>
            <p:cNvPr id="21" name="Group 20"/>
            <p:cNvGrpSpPr/>
            <p:nvPr/>
          </p:nvGrpSpPr>
          <p:grpSpPr>
            <a:xfrm>
              <a:off x="4038600" y="3080265"/>
              <a:ext cx="533400" cy="218787"/>
              <a:chOff x="4038600" y="2971799"/>
              <a:chExt cx="533400" cy="218787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 flipH="1">
                <a:off x="4038600" y="2971799"/>
                <a:ext cx="533400" cy="1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 flipH="1">
                <a:off x="4038600" y="3190585"/>
                <a:ext cx="533400" cy="1"/>
              </a:xfrm>
              <a:prstGeom prst="straightConnector1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286000" y="2590800"/>
              <a:ext cx="4114800" cy="11268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6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8225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50925" y="15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99878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Simple control</a:t>
            </a:r>
          </a:p>
        </p:txBody>
      </p:sp>
      <p:sp>
        <p:nvSpPr>
          <p:cNvPr id="3" name="Trapezoid 2"/>
          <p:cNvSpPr/>
          <p:nvPr/>
        </p:nvSpPr>
        <p:spPr bwMode="auto">
          <a:xfrm>
            <a:off x="378725" y="1544187"/>
            <a:ext cx="3200400" cy="172561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    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DejaVu Sans" charset="0"/>
            </a:endParaRP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DejaVu Sans" charset="0"/>
              </a:rPr>
              <a:t>Room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DejaVu Sans" charset="0"/>
              </a:rPr>
              <a:t> is Hot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912125" y="990600"/>
            <a:ext cx="2133600" cy="48694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AC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798794"/>
            <a:ext cx="2824068" cy="710224"/>
            <a:chOff x="3352800" y="798794"/>
            <a:chExt cx="2824068" cy="710224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3352800" y="849484"/>
              <a:ext cx="0" cy="65953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3429000" y="798794"/>
              <a:ext cx="2747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Decrease temp setting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3075" y="3914729"/>
            <a:ext cx="2824068" cy="710224"/>
            <a:chOff x="3352800" y="798794"/>
            <a:chExt cx="2824068" cy="710224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352800" y="849484"/>
              <a:ext cx="0" cy="65953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3429000" y="798794"/>
              <a:ext cx="2747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Decrease temp setting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52800" y="3429000"/>
            <a:ext cx="3326552" cy="3003394"/>
            <a:chOff x="3352800" y="3429000"/>
            <a:chExt cx="3326552" cy="3003394"/>
          </a:xfrm>
        </p:grpSpPr>
        <p:sp>
          <p:nvSpPr>
            <p:cNvPr id="23" name="Trapezoid 22"/>
            <p:cNvSpPr/>
            <p:nvPr/>
          </p:nvSpPr>
          <p:spPr bwMode="auto">
            <a:xfrm>
              <a:off x="3435192" y="4706782"/>
              <a:ext cx="3200400" cy="1725612"/>
            </a:xfrm>
            <a:prstGeom prst="trapezoi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DejaVu Sans" charset="0"/>
                </a:rPr>
                <a:t>     </a:t>
              </a:r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DejaVu Sans" charset="0"/>
              </a:endParaRPr>
            </a:p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DejaVu Sans" charset="0"/>
                </a:rPr>
                <a:t>Room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DejaVu Sans" charset="0"/>
                </a:rPr>
                <a:t> is cool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968592" y="4114784"/>
              <a:ext cx="2133600" cy="486947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DejaVu Sans" charset="0"/>
                </a:rPr>
                <a:t>AC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3429000"/>
              <a:ext cx="3326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Feedback control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96626" y="4495800"/>
            <a:ext cx="3502845" cy="1847910"/>
            <a:chOff x="4496626" y="4495800"/>
            <a:chExt cx="3502845" cy="1847910"/>
          </a:xfrm>
        </p:grpSpPr>
        <p:sp>
          <p:nvSpPr>
            <p:cNvPr id="9" name="TextBox 8"/>
            <p:cNvSpPr txBox="1"/>
            <p:nvPr/>
          </p:nvSpPr>
          <p:spPr>
            <a:xfrm>
              <a:off x="4496626" y="5943600"/>
              <a:ext cx="1523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comfortable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6361306" y="4696650"/>
              <a:ext cx="496357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6873585" y="4495800"/>
              <a:ext cx="1125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Stop AC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828800" y="3352800"/>
            <a:ext cx="7315200" cy="3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6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8225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50925" y="15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rapezoid 3"/>
          <p:cNvSpPr/>
          <p:nvPr/>
        </p:nvSpPr>
        <p:spPr bwMode="auto">
          <a:xfrm>
            <a:off x="2959290" y="1295400"/>
            <a:ext cx="3200400" cy="172561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    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DejaVu Sans" charset="0"/>
            </a:endParaRP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DejaVu Sans" charset="0"/>
              </a:rPr>
              <a:t>Room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Desired Setting = R </a:t>
            </a:r>
            <a:r>
              <a:rPr lang="en-US" baseline="30000" dirty="0" smtClean="0">
                <a:solidFill>
                  <a:schemeClr val="tx1"/>
                </a:solidFill>
              </a:rPr>
              <a:t>◦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15309" y="533400"/>
            <a:ext cx="2133600" cy="48694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AC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1388" y="1447800"/>
            <a:ext cx="177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Measure Y </a:t>
            </a:r>
            <a:r>
              <a:rPr lang="en-US" sz="2000" baseline="30000" dirty="0" smtClean="0">
                <a:solidFill>
                  <a:schemeClr val="tx1"/>
                </a:solidFill>
              </a:rPr>
              <a:t>◦</a:t>
            </a:r>
            <a:r>
              <a:rPr lang="en-US" sz="2000" dirty="0" smtClean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188" y="3897243"/>
            <a:ext cx="2682023" cy="2667000"/>
            <a:chOff x="277267" y="3962400"/>
            <a:chExt cx="2682023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682513" y="3962400"/>
              <a:ext cx="22767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>
                  <a:solidFill>
                    <a:schemeClr val="tx1"/>
                  </a:solidFill>
                </a:rPr>
                <a:t>P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ROPORTIONAL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513" y="4670286"/>
              <a:ext cx="16946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Inject cool air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∝  (</a:t>
              </a:r>
              <a:r>
                <a:rPr lang="en-US" sz="2000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tx1"/>
                  </a:solidFill>
                </a:rPr>
                <a:t> – </a:t>
              </a:r>
              <a:r>
                <a:rPr lang="en-US" sz="2000" dirty="0" smtClean="0">
                  <a:solidFill>
                    <a:srgbClr val="0070C0"/>
                  </a:solidFill>
                </a:rPr>
                <a:t>Y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381000" y="5257800"/>
              <a:ext cx="0" cy="137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81000" y="6629400"/>
              <a:ext cx="2438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81000" y="5867400"/>
              <a:ext cx="2362200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Freeform 13"/>
            <p:cNvSpPr/>
            <p:nvPr/>
          </p:nvSpPr>
          <p:spPr>
            <a:xfrm>
              <a:off x="277267" y="5384800"/>
              <a:ext cx="230733" cy="579255"/>
            </a:xfrm>
            <a:custGeom>
              <a:avLst/>
              <a:gdLst>
                <a:gd name="connsiteX0" fmla="*/ 179933 w 230733"/>
                <a:gd name="connsiteY0" fmla="*/ 0 h 579255"/>
                <a:gd name="connsiteX1" fmla="*/ 230733 w 230733"/>
                <a:gd name="connsiteY1" fmla="*/ 0 h 57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733" h="579255">
                  <a:moveTo>
                    <a:pt x="179933" y="0"/>
                  </a:moveTo>
                  <a:cubicBezTo>
                    <a:pt x="16244" y="501650"/>
                    <a:pt x="-147445" y="1003300"/>
                    <a:pt x="230733" y="0"/>
                  </a:cubicBezTo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88423" y="3913257"/>
            <a:ext cx="2542133" cy="2689086"/>
            <a:chOff x="3200400" y="3940314"/>
            <a:chExt cx="2542133" cy="2689086"/>
          </a:xfrm>
        </p:grpSpPr>
        <p:sp>
          <p:nvSpPr>
            <p:cNvPr id="19" name="TextBox 18"/>
            <p:cNvSpPr txBox="1"/>
            <p:nvPr/>
          </p:nvSpPr>
          <p:spPr>
            <a:xfrm>
              <a:off x="3728321" y="3940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>
                  <a:solidFill>
                    <a:schemeClr val="tx1"/>
                  </a:solidFill>
                </a:rPr>
                <a:t>I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NTEGRAL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15309" y="4640759"/>
              <a:ext cx="16946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Inject cool air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∝  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∫</a:t>
              </a:r>
              <a:r>
                <a:rPr lang="en-US" sz="2000" dirty="0" smtClean="0">
                  <a:solidFill>
                    <a:schemeClr val="tx1"/>
                  </a:solidFill>
                </a:rPr>
                <a:t>(</a:t>
              </a:r>
              <a:r>
                <a:rPr lang="en-US" sz="2000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tx1"/>
                  </a:solidFill>
                </a:rPr>
                <a:t> – </a:t>
              </a:r>
              <a:r>
                <a:rPr lang="en-US" sz="2000" dirty="0" smtClean="0">
                  <a:solidFill>
                    <a:srgbClr val="0070C0"/>
                  </a:solidFill>
                </a:rPr>
                <a:t>Y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dt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304133" y="5257800"/>
              <a:ext cx="0" cy="137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304133" y="6629400"/>
              <a:ext cx="2438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04133" y="5867400"/>
              <a:ext cx="2362200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3"/>
            <p:cNvSpPr/>
            <p:nvPr/>
          </p:nvSpPr>
          <p:spPr>
            <a:xfrm>
              <a:off x="3200400" y="5384800"/>
              <a:ext cx="230733" cy="579255"/>
            </a:xfrm>
            <a:custGeom>
              <a:avLst/>
              <a:gdLst>
                <a:gd name="connsiteX0" fmla="*/ 179933 w 230733"/>
                <a:gd name="connsiteY0" fmla="*/ 0 h 579255"/>
                <a:gd name="connsiteX1" fmla="*/ 230733 w 230733"/>
                <a:gd name="connsiteY1" fmla="*/ 0 h 57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733" h="579255">
                  <a:moveTo>
                    <a:pt x="179933" y="0"/>
                  </a:moveTo>
                  <a:cubicBezTo>
                    <a:pt x="16244" y="501650"/>
                    <a:pt x="-147445" y="1003300"/>
                    <a:pt x="230733" y="0"/>
                  </a:cubicBezTo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05733" y="5506606"/>
              <a:ext cx="2235200" cy="516467"/>
            </a:xfrm>
            <a:custGeom>
              <a:avLst/>
              <a:gdLst>
                <a:gd name="connsiteX0" fmla="*/ 0 w 2235200"/>
                <a:gd name="connsiteY0" fmla="*/ 0 h 827815"/>
                <a:gd name="connsiteX1" fmla="*/ 567266 w 2235200"/>
                <a:gd name="connsiteY1" fmla="*/ 821267 h 827815"/>
                <a:gd name="connsiteX2" fmla="*/ 956733 w 2235200"/>
                <a:gd name="connsiteY2" fmla="*/ 397934 h 827815"/>
                <a:gd name="connsiteX3" fmla="*/ 1430866 w 2235200"/>
                <a:gd name="connsiteY3" fmla="*/ 635000 h 827815"/>
                <a:gd name="connsiteX4" fmla="*/ 1862666 w 2235200"/>
                <a:gd name="connsiteY4" fmla="*/ 389467 h 827815"/>
                <a:gd name="connsiteX5" fmla="*/ 2235200 w 2235200"/>
                <a:gd name="connsiteY5" fmla="*/ 601134 h 82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5200" h="827815">
                  <a:moveTo>
                    <a:pt x="0" y="0"/>
                  </a:moveTo>
                  <a:cubicBezTo>
                    <a:pt x="203905" y="377472"/>
                    <a:pt x="407811" y="754945"/>
                    <a:pt x="567266" y="821267"/>
                  </a:cubicBezTo>
                  <a:cubicBezTo>
                    <a:pt x="726722" y="887589"/>
                    <a:pt x="812800" y="428979"/>
                    <a:pt x="956733" y="397934"/>
                  </a:cubicBezTo>
                  <a:cubicBezTo>
                    <a:pt x="1100666" y="366890"/>
                    <a:pt x="1279877" y="636411"/>
                    <a:pt x="1430866" y="635000"/>
                  </a:cubicBezTo>
                  <a:cubicBezTo>
                    <a:pt x="1581855" y="633589"/>
                    <a:pt x="1728610" y="395111"/>
                    <a:pt x="1862666" y="389467"/>
                  </a:cubicBezTo>
                  <a:cubicBezTo>
                    <a:pt x="1996722" y="383823"/>
                    <a:pt x="2115961" y="492478"/>
                    <a:pt x="2235200" y="601134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97067" y="3940314"/>
            <a:ext cx="2542133" cy="2689086"/>
            <a:chOff x="6297067" y="3886200"/>
            <a:chExt cx="2542133" cy="2689086"/>
          </a:xfrm>
        </p:grpSpPr>
        <p:sp>
          <p:nvSpPr>
            <p:cNvPr id="26" name="TextBox 25"/>
            <p:cNvSpPr txBox="1"/>
            <p:nvPr/>
          </p:nvSpPr>
          <p:spPr>
            <a:xfrm>
              <a:off x="6824988" y="3886200"/>
              <a:ext cx="1688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>
                  <a:solidFill>
                    <a:schemeClr val="tx1"/>
                  </a:solidFill>
                </a:rPr>
                <a:t>D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ERIVATIVE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1976" y="4586645"/>
              <a:ext cx="17670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Inject cool air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∝  </a:t>
              </a:r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r>
                <a:rPr lang="en-US" sz="2000" dirty="0" smtClean="0">
                  <a:solidFill>
                    <a:schemeClr val="tx1"/>
                  </a:solidFill>
                </a:rPr>
                <a:t>(</a:t>
              </a:r>
              <a:r>
                <a:rPr lang="en-US" sz="2000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tx1"/>
                  </a:solidFill>
                </a:rPr>
                <a:t> – </a:t>
              </a:r>
              <a:r>
                <a:rPr lang="en-US" sz="2000" dirty="0" smtClean="0">
                  <a:solidFill>
                    <a:srgbClr val="0070C0"/>
                  </a:solidFill>
                </a:rPr>
                <a:t>Y</a:t>
              </a:r>
              <a:r>
                <a:rPr lang="en-US" sz="2000" dirty="0" smtClean="0">
                  <a:solidFill>
                    <a:schemeClr val="tx1"/>
                  </a:solidFill>
                </a:rPr>
                <a:t>)/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dt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6400800" y="5203686"/>
              <a:ext cx="0" cy="137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400800" y="6575286"/>
              <a:ext cx="2438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400800" y="5813286"/>
              <a:ext cx="2362200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Freeform 30"/>
            <p:cNvSpPr/>
            <p:nvPr/>
          </p:nvSpPr>
          <p:spPr>
            <a:xfrm>
              <a:off x="6297067" y="5330686"/>
              <a:ext cx="230733" cy="579255"/>
            </a:xfrm>
            <a:custGeom>
              <a:avLst/>
              <a:gdLst>
                <a:gd name="connsiteX0" fmla="*/ 179933 w 230733"/>
                <a:gd name="connsiteY0" fmla="*/ 0 h 579255"/>
                <a:gd name="connsiteX1" fmla="*/ 230733 w 230733"/>
                <a:gd name="connsiteY1" fmla="*/ 0 h 57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733" h="579255">
                  <a:moveTo>
                    <a:pt x="179933" y="0"/>
                  </a:moveTo>
                  <a:cubicBezTo>
                    <a:pt x="16244" y="501650"/>
                    <a:pt x="-147445" y="1003300"/>
                    <a:pt x="230733" y="0"/>
                  </a:cubicBezTo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612467" y="5376333"/>
              <a:ext cx="2006600" cy="515232"/>
            </a:xfrm>
            <a:custGeom>
              <a:avLst/>
              <a:gdLst>
                <a:gd name="connsiteX0" fmla="*/ 0 w 2006600"/>
                <a:gd name="connsiteY0" fmla="*/ 0 h 515232"/>
                <a:gd name="connsiteX1" fmla="*/ 541866 w 2006600"/>
                <a:gd name="connsiteY1" fmla="*/ 499534 h 515232"/>
                <a:gd name="connsiteX2" fmla="*/ 999066 w 2006600"/>
                <a:gd name="connsiteY2" fmla="*/ 397934 h 515232"/>
                <a:gd name="connsiteX3" fmla="*/ 1498600 w 2006600"/>
                <a:gd name="connsiteY3" fmla="*/ 482600 h 515232"/>
                <a:gd name="connsiteX4" fmla="*/ 2006600 w 2006600"/>
                <a:gd name="connsiteY4" fmla="*/ 423334 h 5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00" h="515232">
                  <a:moveTo>
                    <a:pt x="0" y="0"/>
                  </a:moveTo>
                  <a:cubicBezTo>
                    <a:pt x="187677" y="216606"/>
                    <a:pt x="375355" y="433212"/>
                    <a:pt x="541866" y="499534"/>
                  </a:cubicBezTo>
                  <a:cubicBezTo>
                    <a:pt x="708377" y="565856"/>
                    <a:pt x="839610" y="400756"/>
                    <a:pt x="999066" y="397934"/>
                  </a:cubicBezTo>
                  <a:cubicBezTo>
                    <a:pt x="1158522" y="395112"/>
                    <a:pt x="1330678" y="478367"/>
                    <a:pt x="1498600" y="482600"/>
                  </a:cubicBezTo>
                  <a:cubicBezTo>
                    <a:pt x="1666522" y="486833"/>
                    <a:pt x="1836561" y="455083"/>
                    <a:pt x="2006600" y="423334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0557" y="3219450"/>
            <a:ext cx="6801734" cy="720864"/>
            <a:chOff x="650557" y="3219450"/>
            <a:chExt cx="6801734" cy="720864"/>
          </a:xfrm>
        </p:grpSpPr>
        <p:sp>
          <p:nvSpPr>
            <p:cNvPr id="35" name="TextBox 34"/>
            <p:cNvSpPr txBox="1"/>
            <p:nvPr/>
          </p:nvSpPr>
          <p:spPr>
            <a:xfrm>
              <a:off x="650557" y="3219450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</a:rPr>
                <a:t>P</a:t>
              </a:r>
              <a:endParaRPr 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6344" y="3261495"/>
              <a:ext cx="312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</a:rPr>
                <a:t>I</a:t>
              </a:r>
              <a:endParaRPr lang="en-US" sz="2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34200" y="3293983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  <a:endParaRPr lang="en-US" sz="20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048000" y="3261495"/>
            <a:ext cx="3048000" cy="35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6000" y="3124200"/>
            <a:ext cx="3048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82600" y="5245100"/>
            <a:ext cx="2286000" cy="495300"/>
          </a:xfrm>
          <a:custGeom>
            <a:avLst/>
            <a:gdLst>
              <a:gd name="connsiteX0" fmla="*/ 0 w 2286000"/>
              <a:gd name="connsiteY0" fmla="*/ 0 h 495300"/>
              <a:gd name="connsiteX1" fmla="*/ 381000 w 2286000"/>
              <a:gd name="connsiteY1" fmla="*/ 177800 h 495300"/>
              <a:gd name="connsiteX2" fmla="*/ 965200 w 2286000"/>
              <a:gd name="connsiteY2" fmla="*/ 342900 h 495300"/>
              <a:gd name="connsiteX3" fmla="*/ 1663700 w 2286000"/>
              <a:gd name="connsiteY3" fmla="*/ 469900 h 495300"/>
              <a:gd name="connsiteX4" fmla="*/ 2286000 w 2286000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495300">
                <a:moveTo>
                  <a:pt x="0" y="0"/>
                </a:moveTo>
                <a:cubicBezTo>
                  <a:pt x="110066" y="60325"/>
                  <a:pt x="220133" y="120650"/>
                  <a:pt x="381000" y="177800"/>
                </a:cubicBezTo>
                <a:cubicBezTo>
                  <a:pt x="541867" y="234950"/>
                  <a:pt x="751417" y="294217"/>
                  <a:pt x="965200" y="342900"/>
                </a:cubicBezTo>
                <a:cubicBezTo>
                  <a:pt x="1178983" y="391583"/>
                  <a:pt x="1443567" y="444500"/>
                  <a:pt x="1663700" y="469900"/>
                </a:cubicBezTo>
                <a:cubicBezTo>
                  <a:pt x="1883833" y="495300"/>
                  <a:pt x="2084916" y="495300"/>
                  <a:pt x="2286000" y="4953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6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8225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50925" y="15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rapezoid 3"/>
          <p:cNvSpPr/>
          <p:nvPr/>
        </p:nvSpPr>
        <p:spPr bwMode="auto">
          <a:xfrm>
            <a:off x="2959290" y="1295400"/>
            <a:ext cx="3200400" cy="1725612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    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DejaVu Sans" charset="0"/>
            </a:endParaRP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DejaVu Sans" charset="0"/>
              </a:rPr>
              <a:t>Room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Desired Setting = R </a:t>
            </a:r>
            <a:r>
              <a:rPr lang="en-US" baseline="30000" dirty="0" smtClean="0">
                <a:solidFill>
                  <a:schemeClr val="tx1"/>
                </a:solidFill>
              </a:rPr>
              <a:t>◦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DejaVu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15309" y="533400"/>
            <a:ext cx="2133600" cy="48694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DejaVu Sans" charset="0"/>
              </a:rPr>
              <a:t>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388" y="1447800"/>
            <a:ext cx="177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Measure Y </a:t>
            </a:r>
            <a:r>
              <a:rPr lang="en-US" sz="2000" baseline="30000" dirty="0" smtClean="0">
                <a:solidFill>
                  <a:schemeClr val="tx1"/>
                </a:solidFill>
              </a:rPr>
              <a:t>◦</a:t>
            </a:r>
            <a:r>
              <a:rPr lang="en-US" sz="2000" dirty="0" smtClean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52850"/>
            <a:ext cx="33448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2971800"/>
            <a:ext cx="7002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PID controller applies correction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u(t)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based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on past (integral), present (proportional)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&amp; future (derivative)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31635"/>
              </p:ext>
            </p:extLst>
          </p:nvPr>
        </p:nvGraphicFramePr>
        <p:xfrm>
          <a:off x="609600" y="5410200"/>
          <a:ext cx="3729719" cy="80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2260600" imgH="482600" progId="Equation.3">
                  <p:embed/>
                </p:oleObj>
              </mc:Choice>
              <mc:Fallback>
                <p:oleObj name="Equation" r:id="rId5" imgW="2260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729719" cy="802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7643" y="5943600"/>
            <a:ext cx="6634655" cy="846138"/>
            <a:chOff x="1767643" y="5943600"/>
            <a:chExt cx="6634655" cy="84613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959310"/>
                </p:ext>
              </p:extLst>
            </p:nvPr>
          </p:nvGraphicFramePr>
          <p:xfrm>
            <a:off x="4525623" y="5943600"/>
            <a:ext cx="3876675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7" imgW="2349360" imgH="507960" progId="Equation.3">
                    <p:embed/>
                  </p:oleObj>
                </mc:Choice>
                <mc:Fallback>
                  <p:oleObj name="Equation" r:id="rId7" imgW="2349360" imgH="507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623" y="5943600"/>
                          <a:ext cx="3876675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767643" y="6214646"/>
              <a:ext cx="2804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… or more useful in practice →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 flipH="1">
            <a:off x="6324600" y="5410200"/>
            <a:ext cx="609600" cy="685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429500" y="5410200"/>
            <a:ext cx="114300" cy="685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196676" y="3919805"/>
            <a:ext cx="30771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constants – these are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etermined by the time lag in</a:t>
            </a:r>
            <a:b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l-GR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plant to a</a:t>
            </a:r>
            <a:b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function input in open loop</a:t>
            </a:r>
            <a:b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mode. Ratios </a:t>
            </a:r>
            <a:r>
              <a:rPr lang="el-G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τ</a:t>
            </a:r>
            <a:r>
              <a:rPr lang="en-US" sz="16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en-US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l-GR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sz="1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determined by Zeigler-Nichols</a:t>
            </a:r>
            <a:b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tuning.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6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8225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50925" y="15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330" y="152400"/>
            <a:ext cx="86581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Domestic control example  with PID feedback: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  Set and maintain the water level in a tank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ShockwaveFlash1" r:id="rId2" imgW="6858000" imgH="4724280"/>
        </mc:Choice>
        <mc:Fallback>
          <p:control name="ShockwaveFlash1" r:id="rId2" imgW="6858000" imgH="472428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371600"/>
                  <a:ext cx="6858000" cy="4724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28225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50925" y="15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3505200"/>
            <a:ext cx="89562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References: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http://dexautomation.com/ps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 : flash simulation of PID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 and many others</a:t>
            </a:r>
          </a:p>
          <a:p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Accompanying notes on Zeigler Nichols tuning of PID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control loop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parameters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PracticalTechniquesForPIDTuning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 03 – PID controller implementation!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37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bb8d6f421d48d1646858057a565064adb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LASH_SHOW_AFTER" val="0"/>
  <p:tag name="ISPRING_FLASH_START" val="auto"/>
  <p:tag name="ISPRING_FLASH_TYPE" val="sw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70C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149</Words>
  <Application>Microsoft Office PowerPoint</Application>
  <PresentationFormat>On-screen Show (4:3)</PresentationFormat>
  <Paragraphs>63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EP315 Microprocessors for Physicists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Sarin</dc:creator>
  <cp:lastModifiedBy>Pradeep</cp:lastModifiedBy>
  <cp:revision>67</cp:revision>
  <cp:lastPrinted>1601-01-01T00:00:00Z</cp:lastPrinted>
  <dcterms:created xsi:type="dcterms:W3CDTF">1601-01-01T00:00:00Z</dcterms:created>
  <dcterms:modified xsi:type="dcterms:W3CDTF">2014-08-21T16:53:11Z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