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Titillium Web SemiBold"/>
      <p:regular r:id="rId41"/>
      <p:bold r:id="rId42"/>
      <p:italic r:id="rId43"/>
      <p:boldItalic r:id="rId44"/>
    </p:embeddedFont>
    <p:embeddedFont>
      <p:font typeface="Roboto"/>
      <p:regular r:id="rId45"/>
      <p:bold r:id="rId46"/>
      <p:italic r:id="rId47"/>
      <p:boldItalic r:id="rId48"/>
    </p:embeddedFont>
    <p:embeddedFont>
      <p:font typeface="Titillium Web"/>
      <p:regular r:id="rId49"/>
      <p:bold r:id="rId50"/>
      <p:italic r:id="rId51"/>
      <p:boldItalic r:id="rId52"/>
    </p:embeddedFont>
    <p:embeddedFont>
      <p:font typeface="Titillium Web Light"/>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B63419-50D2-45CD-80EE-50ED0F177E9E}">
  <a:tblStyle styleId="{0CB63419-50D2-45CD-80EE-50ED0F177E9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8ACF2DD-3768-4B79-BFDB-F7DC059ED163}"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TitilliumWebSemiBold-bold.fntdata"/><Relationship Id="rId41" Type="http://schemas.openxmlformats.org/officeDocument/2006/relationships/font" Target="fonts/TitilliumWebSemiBold-regular.fntdata"/><Relationship Id="rId44" Type="http://schemas.openxmlformats.org/officeDocument/2006/relationships/font" Target="fonts/TitilliumWebSemiBold-boldItalic.fntdata"/><Relationship Id="rId43" Type="http://schemas.openxmlformats.org/officeDocument/2006/relationships/font" Target="fonts/TitilliumWebSemiBold-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TitilliumWeb-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TitilliumWeb-italic.fntdata"/><Relationship Id="rId50" Type="http://schemas.openxmlformats.org/officeDocument/2006/relationships/font" Target="fonts/TitilliumWeb-bold.fntdata"/><Relationship Id="rId53" Type="http://schemas.openxmlformats.org/officeDocument/2006/relationships/font" Target="fonts/TitilliumWebLight-regular.fntdata"/><Relationship Id="rId52" Type="http://schemas.openxmlformats.org/officeDocument/2006/relationships/font" Target="fonts/TitilliumWeb-boldItalic.fntdata"/><Relationship Id="rId11" Type="http://schemas.openxmlformats.org/officeDocument/2006/relationships/slide" Target="slides/slide6.xml"/><Relationship Id="rId55" Type="http://schemas.openxmlformats.org/officeDocument/2006/relationships/font" Target="fonts/TitilliumWebLight-italic.fntdata"/><Relationship Id="rId10" Type="http://schemas.openxmlformats.org/officeDocument/2006/relationships/slide" Target="slides/slide5.xml"/><Relationship Id="rId54" Type="http://schemas.openxmlformats.org/officeDocument/2006/relationships/font" Target="fonts/TitilliumWebLight-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TitilliumWebLight-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9014eefea_22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9014eefea_2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9014eefea_9_10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9014eefea_9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ed75ccf_0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ed75ccf_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9014eefea_9_9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9014eefea_9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9014eefea_9_10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c9014eefea_9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ed75ccf_0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ed75ccf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9014eefea_9_8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9014eefea_9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9014eefea_9_10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9014eefea_9_1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9014eefea_3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9014eefea_3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c9014eefea_31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c9014eefea_3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9014eefea_31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9014eefea_3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c9014eefea_23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c9014eefea_2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ed75ccf_0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ed75ccf_0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ed75ccf_01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ed75ccf_0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9014eefea_22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9014eefea_2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9014eefea_22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9014eefea_2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9014eefea_22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9014eefea_2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9014eefea_22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9014eefea_2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9014eefea_22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9014eefea_22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9014eefea_22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c9014eefea_2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c9014eefea_22_1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c9014eefea_2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9014eefea_22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9014eefea_22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9014eefea_22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c9014eefea_2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9014eefea_23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9014eefea_2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9014eefea_23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9014eefea_2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c9014eefea_20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c9014eefea_2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c9014eefea_22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c9014eefea_2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 name="Google Shape;11;p2"/>
          <p:cNvSpPr txBox="1"/>
          <p:nvPr>
            <p:ph type="ctrTitle"/>
          </p:nvPr>
        </p:nvSpPr>
        <p:spPr>
          <a:xfrm>
            <a:off x="685800" y="743850"/>
            <a:ext cx="5796900" cy="1159800"/>
          </a:xfrm>
          <a:prstGeom prst="rect">
            <a:avLst/>
          </a:prstGeom>
        </p:spPr>
        <p:txBody>
          <a:bodyPr anchorCtr="0" anchor="t" bIns="0" lIns="0" spcFirstLastPara="1" rIns="0" wrap="square" tIns="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973750"/>
            <a:ext cx="5796900" cy="1159800"/>
          </a:xfrm>
          <a:prstGeom prst="rect">
            <a:avLst/>
          </a:prstGeom>
        </p:spPr>
        <p:txBody>
          <a:bodyPr anchorCtr="0" anchor="b" bIns="0" lIns="0" spcFirstLastPara="1" rIns="0" wrap="square" tIns="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2230450"/>
            <a:ext cx="5796900" cy="465300"/>
          </a:xfrm>
          <a:prstGeom prst="rect">
            <a:avLst/>
          </a:prstGeom>
        </p:spPr>
        <p:txBody>
          <a:bodyPr anchorCtr="0" anchor="t"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txBox="1"/>
          <p:nvPr>
            <p:ph idx="1" type="body"/>
          </p:nvPr>
        </p:nvSpPr>
        <p:spPr>
          <a:xfrm>
            <a:off x="1318775" y="1036050"/>
            <a:ext cx="5163900" cy="3660900"/>
          </a:xfrm>
          <a:prstGeom prst="rect">
            <a:avLst/>
          </a:prstGeom>
        </p:spPr>
        <p:txBody>
          <a:bodyPr anchorCtr="0" anchor="t" bIns="0" lIns="0" spcFirstLastPara="1" rIns="0" wrap="square" tIns="0">
            <a:noAutofit/>
          </a:bodyPr>
          <a:lstStyle>
            <a:lvl1pPr indent="-444500" lvl="0" marL="457200" rtl="0">
              <a:spcBef>
                <a:spcPts val="600"/>
              </a:spcBef>
              <a:spcAft>
                <a:spcPts val="0"/>
              </a:spcAft>
              <a:buSzPts val="3400"/>
              <a:buChar char="▰"/>
              <a:defRPr sz="3400"/>
            </a:lvl1pPr>
            <a:lvl2pPr indent="-444500" lvl="1" marL="914400" rtl="0">
              <a:spcBef>
                <a:spcPts val="0"/>
              </a:spcBef>
              <a:spcAft>
                <a:spcPts val="0"/>
              </a:spcAft>
              <a:buSzPts val="3400"/>
              <a:buChar char="○"/>
              <a:defRPr sz="3400"/>
            </a:lvl2pPr>
            <a:lvl3pPr indent="-444500" lvl="2" marL="1371600" rtl="0">
              <a:spcBef>
                <a:spcPts val="0"/>
              </a:spcBef>
              <a:spcAft>
                <a:spcPts val="0"/>
              </a:spcAft>
              <a:buSzPts val="3400"/>
              <a:buChar char="■"/>
              <a:defRPr sz="3400"/>
            </a:lvl3pPr>
            <a:lvl4pPr indent="-444500" lvl="3" marL="1828800" rtl="0">
              <a:spcBef>
                <a:spcPts val="0"/>
              </a:spcBef>
              <a:spcAft>
                <a:spcPts val="0"/>
              </a:spcAft>
              <a:buSzPts val="3400"/>
              <a:buChar char="●"/>
              <a:defRPr sz="3400"/>
            </a:lvl4pPr>
            <a:lvl5pPr indent="-444500" lvl="4" marL="2286000" rtl="0">
              <a:spcBef>
                <a:spcPts val="0"/>
              </a:spcBef>
              <a:spcAft>
                <a:spcPts val="0"/>
              </a:spcAft>
              <a:buSzPts val="3400"/>
              <a:buChar char="○"/>
              <a:defRPr sz="3400"/>
            </a:lvl5pPr>
            <a:lvl6pPr indent="-444500" lvl="5" marL="2743200" rtl="0">
              <a:spcBef>
                <a:spcPts val="0"/>
              </a:spcBef>
              <a:spcAft>
                <a:spcPts val="0"/>
              </a:spcAft>
              <a:buSzPts val="3400"/>
              <a:buChar char="■"/>
              <a:defRPr sz="3400"/>
            </a:lvl6pPr>
            <a:lvl7pPr indent="-444500" lvl="6" marL="3200400" rtl="0">
              <a:spcBef>
                <a:spcPts val="0"/>
              </a:spcBef>
              <a:spcAft>
                <a:spcPts val="0"/>
              </a:spcAft>
              <a:buSzPts val="3400"/>
              <a:buChar char="●"/>
              <a:defRPr sz="3400"/>
            </a:lvl7pPr>
            <a:lvl8pPr indent="-444500" lvl="7" marL="3657600" rtl="0">
              <a:spcBef>
                <a:spcPts val="0"/>
              </a:spcBef>
              <a:spcAft>
                <a:spcPts val="0"/>
              </a:spcAft>
              <a:buSzPts val="3400"/>
              <a:buChar char="○"/>
              <a:defRPr sz="3400"/>
            </a:lvl8pPr>
            <a:lvl9pPr indent="-444500" lvl="8" marL="4114800">
              <a:spcBef>
                <a:spcPts val="0"/>
              </a:spcBef>
              <a:spcAft>
                <a:spcPts val="0"/>
              </a:spcAft>
              <a:buSzPts val="3400"/>
              <a:buChar char="■"/>
              <a:defRPr sz="3400"/>
            </a:lvl9pPr>
          </a:lstStyle>
          <a:p/>
        </p:txBody>
      </p:sp>
      <p:sp>
        <p:nvSpPr>
          <p:cNvPr id="19" name="Google Shape;19;p4"/>
          <p:cNvSpPr txBox="1"/>
          <p:nvPr/>
        </p:nvSpPr>
        <p:spPr>
          <a:xfrm>
            <a:off x="604350" y="627175"/>
            <a:ext cx="870900" cy="653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b="1" lang="en" sz="9600">
                <a:solidFill>
                  <a:srgbClr val="7DFFB1"/>
                </a:solidFill>
                <a:latin typeface="Titillium Web"/>
                <a:ea typeface="Titillium Web"/>
                <a:cs typeface="Titillium Web"/>
                <a:sym typeface="Titillium Web"/>
              </a:rPr>
              <a:t>“</a:t>
            </a:r>
            <a:endParaRPr b="1" sz="9600">
              <a:solidFill>
                <a:srgbClr val="7DFFB1"/>
              </a:solidFill>
              <a:latin typeface="Titillium Web"/>
              <a:ea typeface="Titillium Web"/>
              <a:cs typeface="Titillium Web"/>
              <a:sym typeface="Titillium Web"/>
            </a:endParaRPr>
          </a:p>
        </p:txBody>
      </p:sp>
      <p:sp>
        <p:nvSpPr>
          <p:cNvPr id="20" name="Google Shape;20;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5"/>
          <p:cNvSpPr txBox="1"/>
          <p:nvPr>
            <p:ph idx="1" type="body"/>
          </p:nvPr>
        </p:nvSpPr>
        <p:spPr>
          <a:xfrm>
            <a:off x="457200" y="1428748"/>
            <a:ext cx="6025500" cy="31488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5" name="Google Shape;25;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pic>
        <p:nvPicPr>
          <p:cNvPr id="27" name="Google Shape;27;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8" name="Google Shape;28;p6"/>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9" name="Google Shape;29;p6"/>
          <p:cNvSpPr txBox="1"/>
          <p:nvPr>
            <p:ph idx="1" type="body"/>
          </p:nvPr>
        </p:nvSpPr>
        <p:spPr>
          <a:xfrm>
            <a:off x="457200" y="1428750"/>
            <a:ext cx="2924700" cy="3153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0" name="Google Shape;30;p6"/>
          <p:cNvSpPr txBox="1"/>
          <p:nvPr>
            <p:ph idx="2" type="body"/>
          </p:nvPr>
        </p:nvSpPr>
        <p:spPr>
          <a:xfrm>
            <a:off x="3558095" y="1428750"/>
            <a:ext cx="2924700" cy="31536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pic>
        <p:nvPicPr>
          <p:cNvPr id="33" name="Google Shape;33;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4" name="Google Shape;34;p7"/>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35" name="Google Shape;35;p7"/>
          <p:cNvSpPr txBox="1"/>
          <p:nvPr>
            <p:ph idx="1" type="body"/>
          </p:nvPr>
        </p:nvSpPr>
        <p:spPr>
          <a:xfrm>
            <a:off x="457200"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6" name="Google Shape;36;p7"/>
          <p:cNvSpPr txBox="1"/>
          <p:nvPr>
            <p:ph idx="2" type="body"/>
          </p:nvPr>
        </p:nvSpPr>
        <p:spPr>
          <a:xfrm>
            <a:off x="2544155"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3" type="body"/>
          </p:nvPr>
        </p:nvSpPr>
        <p:spPr>
          <a:xfrm>
            <a:off x="4631111" y="1428750"/>
            <a:ext cx="1851600" cy="33210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pic>
        <p:nvPicPr>
          <p:cNvPr id="40" name="Google Shape;40;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8"/>
          <p:cNvSpPr txBox="1"/>
          <p:nvPr>
            <p:ph type="title"/>
          </p:nvPr>
        </p:nvSpPr>
        <p:spPr>
          <a:xfrm>
            <a:off x="457200" y="434575"/>
            <a:ext cx="6025500" cy="857400"/>
          </a:xfrm>
          <a:prstGeom prst="rect">
            <a:avLst/>
          </a:prstGeom>
        </p:spPr>
        <p:txBody>
          <a:bodyPr anchorCtr="0" anchor="b" bIns="0" lIns="0" spcFirstLastPara="1" rIns="0" wrap="square" tIns="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2" name="Google Shape;42;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pic>
        <p:nvPicPr>
          <p:cNvPr id="44" name="Google Shape;44;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 name="Google Shape;45;p9"/>
          <p:cNvSpPr txBox="1"/>
          <p:nvPr>
            <p:ph idx="1" type="body"/>
          </p:nvPr>
        </p:nvSpPr>
        <p:spPr>
          <a:xfrm>
            <a:off x="457200" y="4406300"/>
            <a:ext cx="60255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800"/>
              <a:buNone/>
              <a:defRPr sz="1800"/>
            </a:lvl1pPr>
          </a:lstStyle>
          <a:p/>
        </p:txBody>
      </p:sp>
      <p:sp>
        <p:nvSpPr>
          <p:cNvPr id="46" name="Google Shape;46;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49" name="Google Shape;49;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7DFFB1"/>
            </a:gs>
            <a:gs pos="12000">
              <a:srgbClr val="00AAC6"/>
            </a:gs>
            <a:gs pos="51000">
              <a:srgbClr val="0037B3"/>
            </a:gs>
            <a:gs pos="100000">
              <a:srgbClr val="00001A"/>
            </a:gs>
          </a:gsLst>
          <a:lin ang="1350003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34575"/>
            <a:ext cx="60255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1pPr>
            <a:lvl2pPr lvl="1">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2pPr>
            <a:lvl3pPr lvl="2">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3pPr>
            <a:lvl4pPr lvl="3">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4pPr>
            <a:lvl5pPr lvl="4">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5pPr>
            <a:lvl6pPr lvl="5">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6pPr>
            <a:lvl7pPr lvl="6">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7pPr>
            <a:lvl8pPr lvl="7">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8pPr>
            <a:lvl9pPr lvl="8">
              <a:spcBef>
                <a:spcPts val="0"/>
              </a:spcBef>
              <a:spcAft>
                <a:spcPts val="0"/>
              </a:spcAft>
              <a:buClr>
                <a:schemeClr val="lt1"/>
              </a:buClr>
              <a:buSzPts val="3600"/>
              <a:buFont typeface="Titillium Web"/>
              <a:buNone/>
              <a:defRPr b="1" sz="3600">
                <a:solidFill>
                  <a:schemeClr val="lt1"/>
                </a:solidFill>
                <a:latin typeface="Titillium Web"/>
                <a:ea typeface="Titillium Web"/>
                <a:cs typeface="Titillium Web"/>
                <a:sym typeface="Titillium Web"/>
              </a:defRPr>
            </a:lvl9pPr>
          </a:lstStyle>
          <a:p/>
        </p:txBody>
      </p:sp>
      <p:sp>
        <p:nvSpPr>
          <p:cNvPr id="7" name="Google Shape;7;p1"/>
          <p:cNvSpPr txBox="1"/>
          <p:nvPr>
            <p:ph idx="1" type="body"/>
          </p:nvPr>
        </p:nvSpPr>
        <p:spPr>
          <a:xfrm>
            <a:off x="457200" y="1428748"/>
            <a:ext cx="6025500" cy="3148800"/>
          </a:xfrm>
          <a:prstGeom prst="rect">
            <a:avLst/>
          </a:prstGeom>
          <a:noFill/>
          <a:ln>
            <a:noFill/>
          </a:ln>
        </p:spPr>
        <p:txBody>
          <a:bodyPr anchorCtr="0" anchor="t" bIns="0" lIns="0" spcFirstLastPara="1" rIns="0" wrap="square" tIns="0">
            <a:noAutofit/>
          </a:bodyPr>
          <a:lstStyle>
            <a:lvl1pPr indent="-381000" lvl="0" marL="4572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sym typeface="Titillium Web Light"/>
              </a:defRPr>
            </a:lvl1pPr>
            <a:lvl2pPr indent="-381000" lvl="1" marL="914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2pPr>
            <a:lvl3pPr indent="-381000" lvl="2" marL="1371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3pPr>
            <a:lvl4pPr indent="-381000" lvl="3" marL="1828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4pPr>
            <a:lvl5pPr indent="-381000" lvl="4" marL="2286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5pPr>
            <a:lvl6pPr indent="-381000" lvl="5" marL="27432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6pPr>
            <a:lvl7pPr indent="-381000" lvl="6" marL="32004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7pPr>
            <a:lvl8pPr indent="-381000" lvl="7" marL="36576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8pPr>
            <a:lvl9pPr indent="-381000" lvl="8" marL="41148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sym typeface="Titillium Web Light"/>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rgbClr val="0037B3"/>
                </a:solidFill>
                <a:latin typeface="Titillium Web Light"/>
                <a:ea typeface="Titillium Web Light"/>
                <a:cs typeface="Titillium Web Light"/>
                <a:sym typeface="Titillium Web Light"/>
              </a:defRPr>
            </a:lvl1pPr>
            <a:lvl2pPr lvl="1" algn="r">
              <a:buNone/>
              <a:defRPr sz="1300">
                <a:solidFill>
                  <a:srgbClr val="0037B3"/>
                </a:solidFill>
                <a:latin typeface="Titillium Web Light"/>
                <a:ea typeface="Titillium Web Light"/>
                <a:cs typeface="Titillium Web Light"/>
                <a:sym typeface="Titillium Web Light"/>
              </a:defRPr>
            </a:lvl2pPr>
            <a:lvl3pPr lvl="2" algn="r">
              <a:buNone/>
              <a:defRPr sz="1300">
                <a:solidFill>
                  <a:srgbClr val="0037B3"/>
                </a:solidFill>
                <a:latin typeface="Titillium Web Light"/>
                <a:ea typeface="Titillium Web Light"/>
                <a:cs typeface="Titillium Web Light"/>
                <a:sym typeface="Titillium Web Light"/>
              </a:defRPr>
            </a:lvl3pPr>
            <a:lvl4pPr lvl="3" algn="r">
              <a:buNone/>
              <a:defRPr sz="1300">
                <a:solidFill>
                  <a:srgbClr val="0037B3"/>
                </a:solidFill>
                <a:latin typeface="Titillium Web Light"/>
                <a:ea typeface="Titillium Web Light"/>
                <a:cs typeface="Titillium Web Light"/>
                <a:sym typeface="Titillium Web Light"/>
              </a:defRPr>
            </a:lvl4pPr>
            <a:lvl5pPr lvl="4" algn="r">
              <a:buNone/>
              <a:defRPr sz="1300">
                <a:solidFill>
                  <a:srgbClr val="0037B3"/>
                </a:solidFill>
                <a:latin typeface="Titillium Web Light"/>
                <a:ea typeface="Titillium Web Light"/>
                <a:cs typeface="Titillium Web Light"/>
                <a:sym typeface="Titillium Web Light"/>
              </a:defRPr>
            </a:lvl5pPr>
            <a:lvl6pPr lvl="5" algn="r">
              <a:buNone/>
              <a:defRPr sz="1300">
                <a:solidFill>
                  <a:srgbClr val="0037B3"/>
                </a:solidFill>
                <a:latin typeface="Titillium Web Light"/>
                <a:ea typeface="Titillium Web Light"/>
                <a:cs typeface="Titillium Web Light"/>
                <a:sym typeface="Titillium Web Light"/>
              </a:defRPr>
            </a:lvl6pPr>
            <a:lvl7pPr lvl="6" algn="r">
              <a:buNone/>
              <a:defRPr sz="1300">
                <a:solidFill>
                  <a:srgbClr val="0037B3"/>
                </a:solidFill>
                <a:latin typeface="Titillium Web Light"/>
                <a:ea typeface="Titillium Web Light"/>
                <a:cs typeface="Titillium Web Light"/>
                <a:sym typeface="Titillium Web Light"/>
              </a:defRPr>
            </a:lvl7pPr>
            <a:lvl8pPr lvl="7" algn="r">
              <a:buNone/>
              <a:defRPr sz="1300">
                <a:solidFill>
                  <a:srgbClr val="0037B3"/>
                </a:solidFill>
                <a:latin typeface="Titillium Web Light"/>
                <a:ea typeface="Titillium Web Light"/>
                <a:cs typeface="Titillium Web Light"/>
                <a:sym typeface="Titillium Web Light"/>
              </a:defRPr>
            </a:lvl8pPr>
            <a:lvl9pPr lvl="8" algn="r">
              <a:buNone/>
              <a:defRPr sz="1300">
                <a:solidFill>
                  <a:srgbClr val="0037B3"/>
                </a:solidFill>
                <a:latin typeface="Titillium Web Light"/>
                <a:ea typeface="Titillium Web Light"/>
                <a:cs typeface="Titillium Web Light"/>
                <a:sym typeface="Titillium Web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1.jpg"/><Relationship Id="rId5"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9.jpg"/><Relationship Id="rId4" Type="http://schemas.openxmlformats.org/officeDocument/2006/relationships/image" Target="../media/image14.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8.jpg"/><Relationship Id="rId4"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12.jpg"/><Relationship Id="rId5" Type="http://schemas.openxmlformats.org/officeDocument/2006/relationships/image" Target="../media/image6.jpg"/><Relationship Id="rId6"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ctrTitle"/>
          </p:nvPr>
        </p:nvSpPr>
        <p:spPr>
          <a:xfrm>
            <a:off x="1673550" y="1991850"/>
            <a:ext cx="5796900" cy="11598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solidFill>
                  <a:srgbClr val="00FFFF"/>
                </a:solidFill>
              </a:rPr>
              <a:t>TEAM 50</a:t>
            </a:r>
            <a:endParaRPr>
              <a:solidFill>
                <a:srgbClr val="00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0"/>
          <p:cNvPicPr preferRelativeResize="0"/>
          <p:nvPr/>
        </p:nvPicPr>
        <p:blipFill>
          <a:blip r:embed="rId3">
            <a:alphaModFix/>
          </a:blip>
          <a:stretch>
            <a:fillRect/>
          </a:stretch>
        </p:blipFill>
        <p:spPr>
          <a:xfrm>
            <a:off x="152400" y="1915000"/>
            <a:ext cx="2861250" cy="2757450"/>
          </a:xfrm>
          <a:prstGeom prst="rect">
            <a:avLst/>
          </a:prstGeom>
          <a:noFill/>
          <a:ln>
            <a:noFill/>
          </a:ln>
        </p:spPr>
      </p:pic>
      <p:pic>
        <p:nvPicPr>
          <p:cNvPr id="142" name="Google Shape;142;p20"/>
          <p:cNvPicPr preferRelativeResize="0"/>
          <p:nvPr/>
        </p:nvPicPr>
        <p:blipFill>
          <a:blip r:embed="rId4">
            <a:alphaModFix/>
          </a:blip>
          <a:stretch>
            <a:fillRect/>
          </a:stretch>
        </p:blipFill>
        <p:spPr>
          <a:xfrm>
            <a:off x="3141375" y="152400"/>
            <a:ext cx="2861250" cy="2757444"/>
          </a:xfrm>
          <a:prstGeom prst="rect">
            <a:avLst/>
          </a:prstGeom>
          <a:noFill/>
          <a:ln>
            <a:noFill/>
          </a:ln>
        </p:spPr>
      </p:pic>
      <p:pic>
        <p:nvPicPr>
          <p:cNvPr id="143" name="Google Shape;143;p20"/>
          <p:cNvPicPr preferRelativeResize="0"/>
          <p:nvPr/>
        </p:nvPicPr>
        <p:blipFill>
          <a:blip r:embed="rId5">
            <a:alphaModFix/>
          </a:blip>
          <a:stretch>
            <a:fillRect/>
          </a:stretch>
        </p:blipFill>
        <p:spPr>
          <a:xfrm>
            <a:off x="6130350" y="1877025"/>
            <a:ext cx="2861250" cy="2757437"/>
          </a:xfrm>
          <a:prstGeom prst="rect">
            <a:avLst/>
          </a:prstGeom>
          <a:noFill/>
          <a:ln>
            <a:noFill/>
          </a:ln>
        </p:spPr>
      </p:pic>
      <p:sp>
        <p:nvSpPr>
          <p:cNvPr id="144" name="Google Shape;144;p20"/>
          <p:cNvSpPr txBox="1"/>
          <p:nvPr/>
        </p:nvSpPr>
        <p:spPr>
          <a:xfrm>
            <a:off x="152400" y="1412150"/>
            <a:ext cx="286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FFFF"/>
                </a:solidFill>
                <a:latin typeface="Titillium Web SemiBold"/>
                <a:ea typeface="Titillium Web SemiBold"/>
                <a:cs typeface="Titillium Web SemiBold"/>
                <a:sym typeface="Titillium Web SemiBold"/>
              </a:rPr>
              <a:t>fig(1) Acousticness vs Energy</a:t>
            </a:r>
            <a:endParaRPr sz="1600">
              <a:solidFill>
                <a:srgbClr val="00FFFF"/>
              </a:solidFill>
              <a:latin typeface="Titillium Web SemiBold"/>
              <a:ea typeface="Titillium Web SemiBold"/>
              <a:cs typeface="Titillium Web SemiBold"/>
              <a:sym typeface="Titillium Web SemiBold"/>
            </a:endParaRPr>
          </a:p>
        </p:txBody>
      </p:sp>
      <p:sp>
        <p:nvSpPr>
          <p:cNvPr id="145" name="Google Shape;145;p20"/>
          <p:cNvSpPr txBox="1"/>
          <p:nvPr/>
        </p:nvSpPr>
        <p:spPr>
          <a:xfrm>
            <a:off x="3130350" y="2865688"/>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00FFFF"/>
                </a:solidFill>
                <a:latin typeface="Titillium Web SemiBold"/>
                <a:ea typeface="Titillium Web SemiBold"/>
                <a:cs typeface="Titillium Web SemiBold"/>
                <a:sym typeface="Titillium Web SemiBold"/>
              </a:rPr>
              <a:t>fig(2) Acousticness vs Loudness</a:t>
            </a:r>
            <a:endParaRPr sz="1600">
              <a:solidFill>
                <a:srgbClr val="00FFFF"/>
              </a:solidFill>
              <a:latin typeface="Titillium Web SemiBold"/>
              <a:ea typeface="Titillium Web SemiBold"/>
              <a:cs typeface="Titillium Web SemiBold"/>
              <a:sym typeface="Titillium Web SemiBold"/>
            </a:endParaRPr>
          </a:p>
        </p:txBody>
      </p:sp>
      <p:sp>
        <p:nvSpPr>
          <p:cNvPr id="146" name="Google Shape;146;p20"/>
          <p:cNvSpPr txBox="1"/>
          <p:nvPr/>
        </p:nvSpPr>
        <p:spPr>
          <a:xfrm>
            <a:off x="6060975" y="1476825"/>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latin typeface="Titillium Web SemiBold"/>
                <a:ea typeface="Titillium Web SemiBold"/>
                <a:cs typeface="Titillium Web SemiBold"/>
                <a:sym typeface="Titillium Web SemiBold"/>
              </a:rPr>
              <a:t>       </a:t>
            </a:r>
            <a:r>
              <a:rPr lang="en" sz="1600">
                <a:solidFill>
                  <a:srgbClr val="00FFFF"/>
                </a:solidFill>
                <a:latin typeface="Titillium Web SemiBold"/>
                <a:ea typeface="Titillium Web SemiBold"/>
                <a:cs typeface="Titillium Web SemiBold"/>
                <a:sym typeface="Titillium Web SemiBold"/>
              </a:rPr>
              <a:t>fig(3) Energy vs Loudness</a:t>
            </a:r>
            <a:endParaRPr sz="1600">
              <a:solidFill>
                <a:srgbClr val="00FFFF"/>
              </a:solidFill>
              <a:latin typeface="Titillium Web SemiBold"/>
              <a:ea typeface="Titillium Web SemiBold"/>
              <a:cs typeface="Titillium Web SemiBold"/>
              <a:sym typeface="Titillium Web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197125" y="301375"/>
            <a:ext cx="8422200" cy="61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800">
                <a:solidFill>
                  <a:srgbClr val="00FFFF"/>
                </a:solidFill>
              </a:rPr>
              <a:t>Features Retained</a:t>
            </a:r>
            <a:endParaRPr sz="3800">
              <a:solidFill>
                <a:srgbClr val="00FFFF"/>
              </a:solidFill>
            </a:endParaRPr>
          </a:p>
        </p:txBody>
      </p:sp>
      <p:sp>
        <p:nvSpPr>
          <p:cNvPr id="152" name="Google Shape;152;p21"/>
          <p:cNvSpPr txBox="1"/>
          <p:nvPr>
            <p:ph idx="1" type="body"/>
          </p:nvPr>
        </p:nvSpPr>
        <p:spPr>
          <a:xfrm>
            <a:off x="61075" y="1466525"/>
            <a:ext cx="2125200" cy="3286800"/>
          </a:xfrm>
          <a:prstGeom prst="rect">
            <a:avLst/>
          </a:prstGeom>
        </p:spPr>
        <p:txBody>
          <a:bodyPr anchorCtr="0" anchor="t" bIns="0" lIns="0" spcFirstLastPara="1" rIns="0" wrap="square" tIns="0">
            <a:noAutofit/>
          </a:bodyPr>
          <a:lstStyle/>
          <a:p>
            <a:pPr indent="-336550" lvl="0" marL="457200" rtl="0" algn="l">
              <a:spcBef>
                <a:spcPts val="600"/>
              </a:spcBef>
              <a:spcAft>
                <a:spcPts val="0"/>
              </a:spcAft>
              <a:buClr>
                <a:srgbClr val="00FFFF"/>
              </a:buClr>
              <a:buSzPts val="1700"/>
              <a:buFont typeface="Arial"/>
              <a:buChar char="▰"/>
            </a:pPr>
            <a:r>
              <a:rPr lang="en" sz="1700">
                <a:latin typeface="Arial"/>
                <a:ea typeface="Arial"/>
                <a:cs typeface="Arial"/>
                <a:sym typeface="Arial"/>
              </a:rPr>
              <a:t>Accousticness</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Danceability</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Energy</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Instrumentalness</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Duration-Min</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Liveness</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Explicit</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Tempo</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Valence</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Year</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Key</a:t>
            </a:r>
            <a:endParaRPr sz="1700">
              <a:latin typeface="Arial"/>
              <a:ea typeface="Arial"/>
              <a:cs typeface="Arial"/>
              <a:sym typeface="Arial"/>
            </a:endParaRPr>
          </a:p>
          <a:p>
            <a:pPr indent="-336550" lvl="0" marL="457200" rtl="0" algn="l">
              <a:spcBef>
                <a:spcPts val="0"/>
              </a:spcBef>
              <a:spcAft>
                <a:spcPts val="0"/>
              </a:spcAft>
              <a:buClr>
                <a:srgbClr val="00FFFF"/>
              </a:buClr>
              <a:buSzPts val="1700"/>
              <a:buFont typeface="Arial"/>
              <a:buChar char="▰"/>
            </a:pPr>
            <a:r>
              <a:rPr lang="en" sz="1700">
                <a:latin typeface="Arial"/>
                <a:ea typeface="Arial"/>
                <a:cs typeface="Arial"/>
                <a:sym typeface="Arial"/>
              </a:rPr>
              <a:t>Mode</a:t>
            </a:r>
            <a:endParaRPr sz="1700">
              <a:latin typeface="Arial"/>
              <a:ea typeface="Arial"/>
              <a:cs typeface="Arial"/>
              <a:sym typeface="Arial"/>
            </a:endParaRPr>
          </a:p>
          <a:p>
            <a:pPr indent="0" lvl="0" marL="0" rtl="0" algn="l">
              <a:spcBef>
                <a:spcPts val="600"/>
              </a:spcBef>
              <a:spcAft>
                <a:spcPts val="0"/>
              </a:spcAft>
              <a:buNone/>
            </a:pPr>
            <a:r>
              <a:t/>
            </a:r>
            <a:endParaRPr sz="1700"/>
          </a:p>
        </p:txBody>
      </p:sp>
      <p:sp>
        <p:nvSpPr>
          <p:cNvPr id="153" name="Google Shape;153;p21"/>
          <p:cNvSpPr txBox="1"/>
          <p:nvPr/>
        </p:nvSpPr>
        <p:spPr>
          <a:xfrm>
            <a:off x="0" y="1024850"/>
            <a:ext cx="1821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FFFF"/>
                </a:solidFill>
                <a:latin typeface="Titillium Web"/>
                <a:ea typeface="Titillium Web"/>
                <a:cs typeface="Titillium Web"/>
                <a:sym typeface="Titillium Web"/>
              </a:rPr>
              <a:t>XGBoost</a:t>
            </a:r>
            <a:endParaRPr b="1" sz="1800">
              <a:solidFill>
                <a:srgbClr val="00FFFF"/>
              </a:solidFill>
              <a:latin typeface="Titillium Web"/>
              <a:ea typeface="Titillium Web"/>
              <a:cs typeface="Titillium Web"/>
              <a:sym typeface="Titillium Web"/>
            </a:endParaRPr>
          </a:p>
        </p:txBody>
      </p:sp>
      <p:sp>
        <p:nvSpPr>
          <p:cNvPr id="154" name="Google Shape;154;p21"/>
          <p:cNvSpPr txBox="1"/>
          <p:nvPr/>
        </p:nvSpPr>
        <p:spPr>
          <a:xfrm>
            <a:off x="2243925" y="1486550"/>
            <a:ext cx="2303700" cy="3586500"/>
          </a:xfrm>
          <a:prstGeom prst="rect">
            <a:avLst/>
          </a:prstGeom>
          <a:noFill/>
          <a:ln>
            <a:noFill/>
          </a:ln>
        </p:spPr>
        <p:txBody>
          <a:bodyPr anchorCtr="0" anchor="t" bIns="91425" lIns="91425" spcFirstLastPara="1" rIns="91425" wrap="square" tIns="91425">
            <a:spAutoFit/>
          </a:bodyPr>
          <a:lstStyle/>
          <a:p>
            <a:pPr indent="-336550" lvl="0" marL="457200" rtl="0" algn="l">
              <a:spcBef>
                <a:spcPts val="600"/>
              </a:spcBef>
              <a:spcAft>
                <a:spcPts val="0"/>
              </a:spcAft>
              <a:buClr>
                <a:srgbClr val="00FFFF"/>
              </a:buClr>
              <a:buSzPts val="1700"/>
              <a:buFont typeface="Arial"/>
              <a:buChar char="▰"/>
            </a:pPr>
            <a:r>
              <a:rPr lang="en" sz="1700">
                <a:solidFill>
                  <a:schemeClr val="lt1"/>
                </a:solidFill>
              </a:rPr>
              <a:t>Accousticness</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Danceability</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Energy</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Instrumentalness</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Duration-Min</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Liveness</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Explicit</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Tempo</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Valence</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Year</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Key</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Mode</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Loudness</a:t>
            </a:r>
            <a:endParaRPr sz="1700">
              <a:solidFill>
                <a:schemeClr val="lt1"/>
              </a:solidFill>
            </a:endParaRPr>
          </a:p>
        </p:txBody>
      </p:sp>
      <p:sp>
        <p:nvSpPr>
          <p:cNvPr id="155" name="Google Shape;155;p21"/>
          <p:cNvSpPr txBox="1"/>
          <p:nvPr/>
        </p:nvSpPr>
        <p:spPr>
          <a:xfrm>
            <a:off x="2418475" y="1024850"/>
            <a:ext cx="1275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FFFF"/>
                </a:solidFill>
                <a:latin typeface="Titillium Web"/>
                <a:ea typeface="Titillium Web"/>
                <a:cs typeface="Titillium Web"/>
                <a:sym typeface="Titillium Web"/>
              </a:rPr>
              <a:t>CAT</a:t>
            </a:r>
            <a:r>
              <a:rPr b="1" lang="en" sz="1800">
                <a:solidFill>
                  <a:srgbClr val="00FFFF"/>
                </a:solidFill>
                <a:latin typeface="Titillium Web"/>
                <a:ea typeface="Titillium Web"/>
                <a:cs typeface="Titillium Web"/>
                <a:sym typeface="Titillium Web"/>
              </a:rPr>
              <a:t>Boost</a:t>
            </a:r>
            <a:endParaRPr>
              <a:solidFill>
                <a:srgbClr val="00FFFF"/>
              </a:solidFill>
            </a:endParaRPr>
          </a:p>
        </p:txBody>
      </p:sp>
      <p:sp>
        <p:nvSpPr>
          <p:cNvPr id="156" name="Google Shape;156;p21"/>
          <p:cNvSpPr txBox="1"/>
          <p:nvPr/>
        </p:nvSpPr>
        <p:spPr>
          <a:xfrm>
            <a:off x="4605280" y="1486550"/>
            <a:ext cx="23076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600"/>
              </a:spcBef>
              <a:spcAft>
                <a:spcPts val="0"/>
              </a:spcAft>
              <a:buClr>
                <a:srgbClr val="00FFFF"/>
              </a:buClr>
              <a:buSzPts val="1700"/>
              <a:buFont typeface="Arial"/>
              <a:buChar char="▰"/>
            </a:pPr>
            <a:r>
              <a:rPr lang="en" sz="1700">
                <a:solidFill>
                  <a:schemeClr val="lt1"/>
                </a:solidFill>
              </a:rPr>
              <a:t>Accousticness</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Danceability</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Energy</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Instrumentalness</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Duration-Min</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Liveness</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Explicit</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Tempo</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Valence</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Year</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Key</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Mode</a:t>
            </a:r>
            <a:endParaRPr sz="1700">
              <a:solidFill>
                <a:schemeClr val="lt1"/>
              </a:solidFill>
            </a:endParaRPr>
          </a:p>
        </p:txBody>
      </p:sp>
      <p:sp>
        <p:nvSpPr>
          <p:cNvPr id="157" name="Google Shape;157;p21"/>
          <p:cNvSpPr txBox="1"/>
          <p:nvPr/>
        </p:nvSpPr>
        <p:spPr>
          <a:xfrm>
            <a:off x="4536725" y="1004825"/>
            <a:ext cx="2444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FFFF"/>
                </a:solidFill>
                <a:latin typeface="Titillium Web"/>
                <a:ea typeface="Titillium Web"/>
                <a:cs typeface="Titillium Web"/>
                <a:sym typeface="Titillium Web"/>
              </a:rPr>
              <a:t>K Nearest Neighbours</a:t>
            </a:r>
            <a:endParaRPr b="1" sz="1800">
              <a:solidFill>
                <a:srgbClr val="00FFFF"/>
              </a:solidFill>
              <a:latin typeface="Titillium Web"/>
              <a:ea typeface="Titillium Web"/>
              <a:cs typeface="Titillium Web"/>
              <a:sym typeface="Titillium Web"/>
            </a:endParaRPr>
          </a:p>
        </p:txBody>
      </p:sp>
      <p:sp>
        <p:nvSpPr>
          <p:cNvPr id="158" name="Google Shape;158;p21"/>
          <p:cNvSpPr txBox="1"/>
          <p:nvPr/>
        </p:nvSpPr>
        <p:spPr>
          <a:xfrm>
            <a:off x="6970525" y="1024850"/>
            <a:ext cx="2352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00FFFF"/>
                </a:solidFill>
                <a:latin typeface="Titillium Web"/>
                <a:ea typeface="Titillium Web"/>
                <a:cs typeface="Titillium Web"/>
                <a:sym typeface="Titillium Web"/>
              </a:rPr>
              <a:t>Random Forest</a:t>
            </a:r>
            <a:endParaRPr b="1" sz="1800">
              <a:solidFill>
                <a:srgbClr val="00FFFF"/>
              </a:solidFill>
              <a:latin typeface="Titillium Web"/>
              <a:ea typeface="Titillium Web"/>
              <a:cs typeface="Titillium Web"/>
              <a:sym typeface="Titillium Web"/>
            </a:endParaRPr>
          </a:p>
        </p:txBody>
      </p:sp>
      <p:sp>
        <p:nvSpPr>
          <p:cNvPr id="159" name="Google Shape;159;p21"/>
          <p:cNvSpPr txBox="1"/>
          <p:nvPr/>
        </p:nvSpPr>
        <p:spPr>
          <a:xfrm>
            <a:off x="6912875" y="1466525"/>
            <a:ext cx="30000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600"/>
              </a:spcBef>
              <a:spcAft>
                <a:spcPts val="0"/>
              </a:spcAft>
              <a:buClr>
                <a:srgbClr val="00FFFF"/>
              </a:buClr>
              <a:buSzPts val="1700"/>
              <a:buFont typeface="Arial"/>
              <a:buChar char="▰"/>
            </a:pPr>
            <a:r>
              <a:rPr lang="en" sz="1700">
                <a:solidFill>
                  <a:schemeClr val="lt1"/>
                </a:solidFill>
              </a:rPr>
              <a:t>Accousticness</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Danceability</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Energy</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Instrumentalness</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Duration-Min</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Liveness</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Explicit</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Tempo</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Valence</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Year</a:t>
            </a:r>
            <a:endParaRPr sz="1700">
              <a:solidFill>
                <a:schemeClr val="lt1"/>
              </a:solidFill>
            </a:endParaRPr>
          </a:p>
          <a:p>
            <a:pPr indent="-336550" lvl="0" marL="457200" rtl="0" algn="l">
              <a:spcBef>
                <a:spcPts val="0"/>
              </a:spcBef>
              <a:spcAft>
                <a:spcPts val="0"/>
              </a:spcAft>
              <a:buClr>
                <a:srgbClr val="00FFFF"/>
              </a:buClr>
              <a:buSzPts val="1700"/>
              <a:buFont typeface="Arial"/>
              <a:buChar char="▰"/>
            </a:pPr>
            <a:r>
              <a:rPr lang="en" sz="1700">
                <a:solidFill>
                  <a:schemeClr val="lt1"/>
                </a:solidFill>
              </a:rPr>
              <a:t>Mode</a:t>
            </a:r>
            <a:endParaRPr sz="17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nvSpPr>
        <p:spPr>
          <a:xfrm>
            <a:off x="3222575" y="358800"/>
            <a:ext cx="3111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800">
                <a:solidFill>
                  <a:srgbClr val="00FFFF"/>
                </a:solidFill>
                <a:latin typeface="Titillium Web"/>
                <a:ea typeface="Titillium Web"/>
                <a:cs typeface="Titillium Web"/>
                <a:sym typeface="Titillium Web"/>
              </a:rPr>
              <a:t>CatBoost</a:t>
            </a:r>
            <a:endParaRPr b="1" sz="3800">
              <a:solidFill>
                <a:srgbClr val="00FFFF"/>
              </a:solidFill>
              <a:latin typeface="Titillium Web"/>
              <a:ea typeface="Titillium Web"/>
              <a:cs typeface="Titillium Web"/>
              <a:sym typeface="Titillium Web"/>
            </a:endParaRPr>
          </a:p>
        </p:txBody>
      </p:sp>
      <p:sp>
        <p:nvSpPr>
          <p:cNvPr id="165" name="Google Shape;165;p22"/>
          <p:cNvSpPr txBox="1"/>
          <p:nvPr/>
        </p:nvSpPr>
        <p:spPr>
          <a:xfrm>
            <a:off x="1058900" y="1861350"/>
            <a:ext cx="70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
        <p:nvSpPr>
          <p:cNvPr id="166" name="Google Shape;166;p22"/>
          <p:cNvSpPr txBox="1"/>
          <p:nvPr/>
        </p:nvSpPr>
        <p:spPr>
          <a:xfrm>
            <a:off x="538400" y="1128300"/>
            <a:ext cx="6257400" cy="14160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FFFFFF"/>
              </a:buClr>
              <a:buSzPts val="2000"/>
              <a:buChar char="-"/>
            </a:pPr>
            <a:r>
              <a:rPr lang="en" sz="2000">
                <a:solidFill>
                  <a:srgbClr val="FFFFFF"/>
                </a:solidFill>
              </a:rPr>
              <a:t>Machine learning algorithm</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Uses </a:t>
            </a:r>
            <a:r>
              <a:rPr lang="en" sz="2000">
                <a:solidFill>
                  <a:srgbClr val="FFFFFF"/>
                </a:solidFill>
              </a:rPr>
              <a:t>gradient</a:t>
            </a:r>
            <a:r>
              <a:rPr lang="en" sz="2000">
                <a:solidFill>
                  <a:srgbClr val="FFFFFF"/>
                </a:solidFill>
              </a:rPr>
              <a:t> boosting on decision tree.</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Provides variety of training models.</a:t>
            </a:r>
            <a:endParaRPr sz="2000">
              <a:solidFill>
                <a:srgbClr val="FFFFFF"/>
              </a:solidFill>
            </a:endParaRPr>
          </a:p>
          <a:p>
            <a:pPr indent="-355600" lvl="0" marL="457200" rtl="0" algn="l">
              <a:spcBef>
                <a:spcPts val="0"/>
              </a:spcBef>
              <a:spcAft>
                <a:spcPts val="0"/>
              </a:spcAft>
              <a:buClr>
                <a:srgbClr val="FFFFFF"/>
              </a:buClr>
              <a:buSzPts val="2000"/>
              <a:buChar char="-"/>
            </a:pPr>
            <a:r>
              <a:rPr lang="en" sz="2000">
                <a:solidFill>
                  <a:srgbClr val="FFFFFF"/>
                </a:solidFill>
              </a:rPr>
              <a:t>The </a:t>
            </a:r>
            <a:r>
              <a:rPr lang="en" sz="2000">
                <a:solidFill>
                  <a:srgbClr val="FFFFFF"/>
                </a:solidFill>
              </a:rPr>
              <a:t>training</a:t>
            </a:r>
            <a:r>
              <a:rPr lang="en" sz="2000">
                <a:solidFill>
                  <a:srgbClr val="FFFFFF"/>
                </a:solidFill>
              </a:rPr>
              <a:t> model used :</a:t>
            </a:r>
            <a:r>
              <a:rPr i="1" lang="en" sz="2000" u="sng">
                <a:solidFill>
                  <a:srgbClr val="EAD1DC"/>
                </a:solidFill>
              </a:rPr>
              <a:t> CatBoostClassifier</a:t>
            </a:r>
            <a:endParaRPr i="1" sz="2000" u="sng">
              <a:solidFill>
                <a:srgbClr val="EAD1DC"/>
              </a:solidFill>
            </a:endParaRPr>
          </a:p>
        </p:txBody>
      </p:sp>
      <p:sp>
        <p:nvSpPr>
          <p:cNvPr id="167" name="Google Shape;167;p22"/>
          <p:cNvSpPr txBox="1"/>
          <p:nvPr/>
        </p:nvSpPr>
        <p:spPr>
          <a:xfrm>
            <a:off x="272375" y="3536225"/>
            <a:ext cx="1995000" cy="461700"/>
          </a:xfrm>
          <a:prstGeom prst="rect">
            <a:avLst/>
          </a:prstGeom>
          <a:no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FFFF"/>
                </a:solidFill>
                <a:latin typeface="Titillium Web"/>
                <a:ea typeface="Titillium Web"/>
                <a:cs typeface="Titillium Web"/>
                <a:sym typeface="Titillium Web"/>
              </a:rPr>
              <a:t>CatBoostClassifier </a:t>
            </a:r>
            <a:endParaRPr sz="1800">
              <a:solidFill>
                <a:srgbClr val="00FFFF"/>
              </a:solidFill>
              <a:latin typeface="Titillium Web"/>
              <a:ea typeface="Titillium Web"/>
              <a:cs typeface="Titillium Web"/>
              <a:sym typeface="Titillium Web"/>
            </a:endParaRPr>
          </a:p>
        </p:txBody>
      </p:sp>
      <p:sp>
        <p:nvSpPr>
          <p:cNvPr id="168" name="Google Shape;168;p22"/>
          <p:cNvSpPr txBox="1"/>
          <p:nvPr/>
        </p:nvSpPr>
        <p:spPr>
          <a:xfrm>
            <a:off x="3222575" y="2663525"/>
            <a:ext cx="5269200" cy="461700"/>
          </a:xfrm>
          <a:prstGeom prst="rect">
            <a:avLst/>
          </a:prstGeom>
          <a:no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Compatible with scikit-learn tools.</a:t>
            </a:r>
            <a:endParaRPr sz="1800">
              <a:solidFill>
                <a:srgbClr val="FFFFFF"/>
              </a:solidFill>
            </a:endParaRPr>
          </a:p>
        </p:txBody>
      </p:sp>
      <p:sp>
        <p:nvSpPr>
          <p:cNvPr id="169" name="Google Shape;169;p22"/>
          <p:cNvSpPr txBox="1"/>
          <p:nvPr/>
        </p:nvSpPr>
        <p:spPr>
          <a:xfrm>
            <a:off x="3491975" y="3290713"/>
            <a:ext cx="5269200" cy="738900"/>
          </a:xfrm>
          <a:prstGeom prst="rect">
            <a:avLst/>
          </a:prstGeom>
          <a:no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FFFF"/>
                </a:solidFill>
              </a:rPr>
              <a:t>Reduces need for extensive hyper-parameters tuning. </a:t>
            </a:r>
            <a:endParaRPr sz="1800">
              <a:solidFill>
                <a:srgbClr val="FFFFFF"/>
              </a:solidFill>
            </a:endParaRPr>
          </a:p>
        </p:txBody>
      </p:sp>
      <p:cxnSp>
        <p:nvCxnSpPr>
          <p:cNvPr id="170" name="Google Shape;170;p22"/>
          <p:cNvCxnSpPr/>
          <p:nvPr/>
        </p:nvCxnSpPr>
        <p:spPr>
          <a:xfrm>
            <a:off x="2267375" y="3767075"/>
            <a:ext cx="1224600" cy="0"/>
          </a:xfrm>
          <a:prstGeom prst="straightConnector1">
            <a:avLst/>
          </a:prstGeom>
          <a:noFill/>
          <a:ln cap="flat" cmpd="sng" w="19050">
            <a:solidFill>
              <a:srgbClr val="FFFFFF"/>
            </a:solidFill>
            <a:prstDash val="solid"/>
            <a:round/>
            <a:headEnd len="med" w="med" type="none"/>
            <a:tailEnd len="med" w="med" type="triangle"/>
          </a:ln>
        </p:spPr>
      </p:cxnSp>
      <p:cxnSp>
        <p:nvCxnSpPr>
          <p:cNvPr id="171" name="Google Shape;171;p22"/>
          <p:cNvCxnSpPr>
            <a:endCxn id="168" idx="1"/>
          </p:cNvCxnSpPr>
          <p:nvPr/>
        </p:nvCxnSpPr>
        <p:spPr>
          <a:xfrm rot="-5400000">
            <a:off x="2581325" y="3125825"/>
            <a:ext cx="872700" cy="409800"/>
          </a:xfrm>
          <a:prstGeom prst="bentConnector2">
            <a:avLst/>
          </a:prstGeom>
          <a:noFill/>
          <a:ln cap="flat" cmpd="sng" w="19050">
            <a:solidFill>
              <a:srgbClr val="FFFFFF"/>
            </a:solidFill>
            <a:prstDash val="solid"/>
            <a:round/>
            <a:headEnd len="med" w="med" type="none"/>
            <a:tailEnd len="med" w="med" type="triangle"/>
          </a:ln>
        </p:spPr>
      </p:cxnSp>
      <p:sp>
        <p:nvSpPr>
          <p:cNvPr id="172" name="Google Shape;172;p22"/>
          <p:cNvSpPr txBox="1"/>
          <p:nvPr/>
        </p:nvSpPr>
        <p:spPr>
          <a:xfrm>
            <a:off x="3222575" y="4195125"/>
            <a:ext cx="5269200" cy="738900"/>
          </a:xfrm>
          <a:prstGeom prst="rect">
            <a:avLst/>
          </a:prstGeom>
          <a:no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FFFF"/>
                </a:solidFill>
              </a:rPr>
              <a:t>I</a:t>
            </a:r>
            <a:r>
              <a:rPr lang="en" sz="1800">
                <a:solidFill>
                  <a:srgbClr val="FFFFFF"/>
                </a:solidFill>
              </a:rPr>
              <a:t>nclude parameter : Learning rate, Regularization, Tree depth, etc.</a:t>
            </a:r>
            <a:endParaRPr sz="1800">
              <a:solidFill>
                <a:srgbClr val="FFFFFF"/>
              </a:solidFill>
            </a:endParaRPr>
          </a:p>
        </p:txBody>
      </p:sp>
      <p:cxnSp>
        <p:nvCxnSpPr>
          <p:cNvPr id="173" name="Google Shape;173;p22"/>
          <p:cNvCxnSpPr>
            <a:endCxn id="172" idx="1"/>
          </p:cNvCxnSpPr>
          <p:nvPr/>
        </p:nvCxnSpPr>
        <p:spPr>
          <a:xfrm flipH="1" rot="-5400000">
            <a:off x="2628575" y="3970575"/>
            <a:ext cx="756600" cy="431400"/>
          </a:xfrm>
          <a:prstGeom prst="bentConnector2">
            <a:avLst/>
          </a:prstGeom>
          <a:noFill/>
          <a:ln cap="flat" cmpd="sng" w="19050">
            <a:solidFill>
              <a:srgbClr val="FFFFFF"/>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nvSpPr>
        <p:spPr>
          <a:xfrm>
            <a:off x="469075" y="447575"/>
            <a:ext cx="7859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solidFill>
                  <a:srgbClr val="00FFFF"/>
                </a:solidFill>
                <a:latin typeface="Titillium Web"/>
                <a:ea typeface="Titillium Web"/>
                <a:cs typeface="Titillium Web"/>
                <a:sym typeface="Titillium Web"/>
              </a:rPr>
              <a:t>Implementation</a:t>
            </a:r>
            <a:endParaRPr sz="1600">
              <a:solidFill>
                <a:srgbClr val="00FFFF"/>
              </a:solidFill>
            </a:endParaRPr>
          </a:p>
        </p:txBody>
      </p:sp>
      <p:sp>
        <p:nvSpPr>
          <p:cNvPr id="179" name="Google Shape;179;p23"/>
          <p:cNvSpPr txBox="1"/>
          <p:nvPr/>
        </p:nvSpPr>
        <p:spPr>
          <a:xfrm>
            <a:off x="469075" y="1295500"/>
            <a:ext cx="8011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Titillium Web"/>
                <a:ea typeface="Titillium Web"/>
                <a:cs typeface="Titillium Web"/>
                <a:sym typeface="Titillium Web"/>
              </a:rPr>
              <a:t>CatBoost Classifier was applied after replacing the string values of the features popularity, explicit and mode  into integer then balancing the data set using SMOTE. SMOTE is used for oversampling </a:t>
            </a:r>
            <a:r>
              <a:rPr lang="en" sz="2000">
                <a:solidFill>
                  <a:srgbClr val="FFFFFF"/>
                </a:solidFill>
                <a:latin typeface="Titillium Web"/>
                <a:ea typeface="Titillium Web"/>
                <a:cs typeface="Titillium Web"/>
                <a:sym typeface="Titillium Web"/>
              </a:rPr>
              <a:t>imbalanced classification data set.</a:t>
            </a:r>
            <a:endParaRPr sz="2000">
              <a:solidFill>
                <a:srgbClr val="FFFFFF"/>
              </a:solidFill>
              <a:latin typeface="Titillium Web"/>
              <a:ea typeface="Titillium Web"/>
              <a:cs typeface="Titillium Web"/>
              <a:sym typeface="Titillium Web"/>
            </a:endParaRPr>
          </a:p>
        </p:txBody>
      </p:sp>
      <p:sp>
        <p:nvSpPr>
          <p:cNvPr id="180" name="Google Shape;180;p23"/>
          <p:cNvSpPr txBox="1"/>
          <p:nvPr/>
        </p:nvSpPr>
        <p:spPr>
          <a:xfrm>
            <a:off x="469075" y="2789925"/>
            <a:ext cx="60477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rgbClr val="FFFFFF"/>
                </a:solidFill>
                <a:latin typeface="Titillium Web"/>
                <a:ea typeface="Titillium Web"/>
                <a:cs typeface="Titillium Web"/>
                <a:sym typeface="Titillium Web"/>
              </a:rPr>
              <a:t>The parameters were set as :</a:t>
            </a:r>
            <a:endParaRPr sz="2400">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sz="2000">
                <a:solidFill>
                  <a:srgbClr val="FFFFFF"/>
                </a:solidFill>
                <a:latin typeface="Titillium Web"/>
                <a:ea typeface="Titillium Web"/>
                <a:cs typeface="Titillium Web"/>
                <a:sym typeface="Titillium Web"/>
              </a:rPr>
              <a:t>Depth : 11</a:t>
            </a:r>
            <a:endParaRPr sz="2000">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sz="2000">
                <a:solidFill>
                  <a:srgbClr val="FFFFFF"/>
                </a:solidFill>
                <a:latin typeface="Titillium Web"/>
                <a:ea typeface="Titillium Web"/>
                <a:cs typeface="Titillium Web"/>
                <a:sym typeface="Titillium Web"/>
              </a:rPr>
              <a:t>Learning_rate : 0.05</a:t>
            </a:r>
            <a:endParaRPr sz="2000">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sz="2000">
                <a:solidFill>
                  <a:srgbClr val="FFFFFF"/>
                </a:solidFill>
                <a:latin typeface="Titillium Web"/>
                <a:ea typeface="Titillium Web"/>
                <a:cs typeface="Titillium Web"/>
                <a:sym typeface="Titillium Web"/>
              </a:rPr>
              <a:t>Iteration : 780</a:t>
            </a:r>
            <a:endParaRPr sz="2000">
              <a:solidFill>
                <a:srgbClr val="FFFFFF"/>
              </a:solidFill>
              <a:latin typeface="Titillium Web"/>
              <a:ea typeface="Titillium Web"/>
              <a:cs typeface="Titillium Web"/>
              <a:sym typeface="Titillium Web"/>
            </a:endParaRPr>
          </a:p>
          <a:p>
            <a:pPr indent="-317500" lvl="0" marL="457200" rtl="0" algn="l">
              <a:spcBef>
                <a:spcPts val="0"/>
              </a:spcBef>
              <a:spcAft>
                <a:spcPts val="0"/>
              </a:spcAft>
              <a:buClr>
                <a:srgbClr val="FFFFFF"/>
              </a:buClr>
              <a:buSzPts val="1400"/>
              <a:buFont typeface="Titillium Web"/>
              <a:buChar char="●"/>
            </a:pPr>
            <a:r>
              <a:rPr lang="en" sz="2000">
                <a:solidFill>
                  <a:srgbClr val="FFFFFF"/>
                </a:solidFill>
                <a:latin typeface="Titillium Web"/>
                <a:ea typeface="Titillium Web"/>
                <a:cs typeface="Titillium Web"/>
                <a:sym typeface="Titillium Web"/>
              </a:rPr>
              <a:t>l2_leaf_reg : 2</a:t>
            </a:r>
            <a:endParaRPr sz="2000">
              <a:solidFill>
                <a:srgbClr val="FFFFFF"/>
              </a:solidFill>
              <a:latin typeface="Titillium Web"/>
              <a:ea typeface="Titillium Web"/>
              <a:cs typeface="Titillium Web"/>
              <a:sym typeface="Titillium Web"/>
            </a:endParaRPr>
          </a:p>
          <a:p>
            <a:pPr indent="0" lvl="0" marL="0" rtl="0" algn="l">
              <a:spcBef>
                <a:spcPts val="0"/>
              </a:spcBef>
              <a:spcAft>
                <a:spcPts val="0"/>
              </a:spcAft>
              <a:buNone/>
            </a:pPr>
            <a:r>
              <a:t/>
            </a:r>
            <a:endParaRPr>
              <a:solidFill>
                <a:srgbClr val="FFFFFF"/>
              </a:solidFill>
              <a:latin typeface="Titillium Web Light"/>
              <a:ea typeface="Titillium Web Light"/>
              <a:cs typeface="Titillium Web Light"/>
              <a:sym typeface="Titillium Web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24"/>
          <p:cNvGraphicFramePr/>
          <p:nvPr/>
        </p:nvGraphicFramePr>
        <p:xfrm>
          <a:off x="669325" y="1558838"/>
          <a:ext cx="3000000" cy="3000000"/>
        </p:xfrm>
        <a:graphic>
          <a:graphicData uri="http://schemas.openxmlformats.org/drawingml/2006/table">
            <a:tbl>
              <a:tblPr>
                <a:noFill/>
                <a:tableStyleId>{0CB63419-50D2-45CD-80EE-50ED0F177E9E}</a:tableStyleId>
              </a:tblPr>
              <a:tblGrid>
                <a:gridCol w="1311750"/>
                <a:gridCol w="1532775"/>
                <a:gridCol w="1532775"/>
                <a:gridCol w="1532775"/>
              </a:tblGrid>
              <a:tr h="505025">
                <a:tc>
                  <a:txBody>
                    <a:bodyPr/>
                    <a:lstStyle/>
                    <a:p>
                      <a:pPr indent="0" lvl="0" marL="0" rtl="0" algn="l">
                        <a:spcBef>
                          <a:spcPts val="0"/>
                        </a:spcBef>
                        <a:spcAft>
                          <a:spcPts val="0"/>
                        </a:spcAft>
                        <a:buNone/>
                      </a:pPr>
                      <a:r>
                        <a:t/>
                      </a:r>
                      <a:endParaRPr sz="1800">
                        <a:solidFill>
                          <a:srgbClr val="00FF00"/>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a:ea typeface="Titillium Web"/>
                          <a:cs typeface="Titillium Web"/>
                          <a:sym typeface="Titillium Web"/>
                        </a:rPr>
                        <a:t>Precision</a:t>
                      </a:r>
                      <a:endParaRPr sz="1800">
                        <a:solidFill>
                          <a:srgbClr val="00FF00"/>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a:ea typeface="Titillium Web"/>
                          <a:cs typeface="Titillium Web"/>
                          <a:sym typeface="Titillium Web"/>
                        </a:rPr>
                        <a:t>Recall</a:t>
                      </a:r>
                      <a:endParaRPr sz="1800">
                        <a:solidFill>
                          <a:srgbClr val="00FF00"/>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a:ea typeface="Titillium Web"/>
                          <a:cs typeface="Titillium Web"/>
                          <a:sym typeface="Titillium Web"/>
                        </a:rPr>
                        <a:t>f1-Score</a:t>
                      </a:r>
                      <a:endParaRPr sz="1800">
                        <a:solidFill>
                          <a:srgbClr val="00FF00"/>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54675">
                <a:tc>
                  <a:txBody>
                    <a:bodyPr/>
                    <a:lstStyle/>
                    <a:p>
                      <a:pPr indent="0" lvl="0" marL="0" rtl="0" algn="ctr">
                        <a:spcBef>
                          <a:spcPts val="0"/>
                        </a:spcBef>
                        <a:spcAft>
                          <a:spcPts val="0"/>
                        </a:spcAft>
                        <a:buNone/>
                      </a:pPr>
                      <a:r>
                        <a:rPr lang="en" sz="1800">
                          <a:solidFill>
                            <a:srgbClr val="00FF00"/>
                          </a:solidFill>
                          <a:latin typeface="Titillium Web"/>
                          <a:ea typeface="Titillium Web"/>
                          <a:cs typeface="Titillium Web"/>
                          <a:sym typeface="Titillium Web"/>
                        </a:rPr>
                        <a:t>0</a:t>
                      </a:r>
                      <a:endParaRPr sz="1800">
                        <a:solidFill>
                          <a:srgbClr val="00FF00"/>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0.86</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0.79</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0.83</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54675">
                <a:tc>
                  <a:txBody>
                    <a:bodyPr/>
                    <a:lstStyle/>
                    <a:p>
                      <a:pPr indent="0" lvl="0" marL="0" rtl="0" algn="ctr">
                        <a:spcBef>
                          <a:spcPts val="0"/>
                        </a:spcBef>
                        <a:spcAft>
                          <a:spcPts val="0"/>
                        </a:spcAft>
                        <a:buNone/>
                      </a:pPr>
                      <a:r>
                        <a:rPr lang="en" sz="1800">
                          <a:solidFill>
                            <a:srgbClr val="00FF00"/>
                          </a:solidFill>
                          <a:latin typeface="Titillium Web"/>
                          <a:ea typeface="Titillium Web"/>
                          <a:cs typeface="Titillium Web"/>
                          <a:sym typeface="Titillium Web"/>
                        </a:rPr>
                        <a:t>1</a:t>
                      </a:r>
                      <a:endParaRPr sz="1800">
                        <a:solidFill>
                          <a:srgbClr val="00FF00"/>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0.58</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0.70</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0.63</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54675">
                <a:tc>
                  <a:txBody>
                    <a:bodyPr/>
                    <a:lstStyle/>
                    <a:p>
                      <a:pPr indent="0" lvl="0" marL="0" rtl="0" algn="ctr">
                        <a:spcBef>
                          <a:spcPts val="0"/>
                        </a:spcBef>
                        <a:spcAft>
                          <a:spcPts val="0"/>
                        </a:spcAft>
                        <a:buNone/>
                      </a:pPr>
                      <a:r>
                        <a:rPr lang="en" sz="1800">
                          <a:solidFill>
                            <a:srgbClr val="00FF00"/>
                          </a:solidFill>
                          <a:latin typeface="Titillium Web"/>
                          <a:ea typeface="Titillium Web"/>
                          <a:cs typeface="Titillium Web"/>
                          <a:sym typeface="Titillium Web"/>
                        </a:rPr>
                        <a:t>2</a:t>
                      </a:r>
                      <a:endParaRPr sz="1800">
                        <a:solidFill>
                          <a:srgbClr val="00FF00"/>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0.52</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0.45</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0.48</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54675">
                <a:tc>
                  <a:txBody>
                    <a:bodyPr/>
                    <a:lstStyle/>
                    <a:p>
                      <a:pPr indent="0" lvl="0" marL="0" rtl="0" algn="ctr">
                        <a:spcBef>
                          <a:spcPts val="0"/>
                        </a:spcBef>
                        <a:spcAft>
                          <a:spcPts val="0"/>
                        </a:spcAft>
                        <a:buNone/>
                      </a:pPr>
                      <a:r>
                        <a:rPr lang="en" sz="1800">
                          <a:solidFill>
                            <a:srgbClr val="00FF00"/>
                          </a:solidFill>
                          <a:latin typeface="Titillium Web"/>
                          <a:ea typeface="Titillium Web"/>
                          <a:cs typeface="Titillium Web"/>
                          <a:sym typeface="Titillium Web"/>
                        </a:rPr>
                        <a:t>3</a:t>
                      </a:r>
                      <a:endParaRPr sz="1800">
                        <a:solidFill>
                          <a:srgbClr val="00FF00"/>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0.65</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0.59</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0.62</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454675">
                <a:tc>
                  <a:txBody>
                    <a:bodyPr/>
                    <a:lstStyle/>
                    <a:p>
                      <a:pPr indent="0" lvl="0" marL="0" rtl="0" algn="ctr">
                        <a:spcBef>
                          <a:spcPts val="0"/>
                        </a:spcBef>
                        <a:spcAft>
                          <a:spcPts val="0"/>
                        </a:spcAft>
                        <a:buNone/>
                      </a:pPr>
                      <a:r>
                        <a:rPr lang="en" sz="1800">
                          <a:solidFill>
                            <a:srgbClr val="00FF00"/>
                          </a:solidFill>
                          <a:latin typeface="Titillium Web"/>
                          <a:ea typeface="Titillium Web"/>
                          <a:cs typeface="Titillium Web"/>
                          <a:sym typeface="Titillium Web"/>
                        </a:rPr>
                        <a:t>4</a:t>
                      </a:r>
                      <a:endParaRPr sz="1800">
                        <a:solidFill>
                          <a:srgbClr val="00FF00"/>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0.87</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0.95</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a:ea typeface="Titillium Web"/>
                          <a:cs typeface="Titillium Web"/>
                          <a:sym typeface="Titillium Web"/>
                        </a:rPr>
                        <a:t>0.91</a:t>
                      </a:r>
                      <a:endParaRPr sz="1800">
                        <a:solidFill>
                          <a:schemeClr val="lt1"/>
                        </a:solidFill>
                        <a:latin typeface="Titillium Web"/>
                        <a:ea typeface="Titillium Web"/>
                        <a:cs typeface="Titillium Web"/>
                        <a:sym typeface="Titillium Web"/>
                      </a:endParaRPr>
                    </a:p>
                  </a:txBody>
                  <a:tcPr marT="91425" marB="91425" marR="91425" marL="91425">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186" name="Google Shape;186;p24"/>
          <p:cNvSpPr txBox="1"/>
          <p:nvPr/>
        </p:nvSpPr>
        <p:spPr>
          <a:xfrm>
            <a:off x="6756775" y="3703275"/>
            <a:ext cx="2272500" cy="12621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0 : Very Low Popularity</a:t>
            </a:r>
            <a:endParaRPr>
              <a:solidFill>
                <a:schemeClr val="lt1"/>
              </a:solidFill>
            </a:endParaRPr>
          </a:p>
          <a:p>
            <a:pPr indent="0" lvl="0" marL="0" rtl="0" algn="l">
              <a:spcBef>
                <a:spcPts val="0"/>
              </a:spcBef>
              <a:spcAft>
                <a:spcPts val="0"/>
              </a:spcAft>
              <a:buNone/>
            </a:pPr>
            <a:r>
              <a:rPr lang="en">
                <a:solidFill>
                  <a:schemeClr val="lt1"/>
                </a:solidFill>
              </a:rPr>
              <a:t>1 : Low Popularity</a:t>
            </a:r>
            <a:endParaRPr>
              <a:solidFill>
                <a:schemeClr val="lt1"/>
              </a:solidFill>
            </a:endParaRPr>
          </a:p>
          <a:p>
            <a:pPr indent="0" lvl="0" marL="0" rtl="0" algn="l">
              <a:spcBef>
                <a:spcPts val="0"/>
              </a:spcBef>
              <a:spcAft>
                <a:spcPts val="0"/>
              </a:spcAft>
              <a:buNone/>
            </a:pPr>
            <a:r>
              <a:rPr lang="en">
                <a:solidFill>
                  <a:schemeClr val="lt1"/>
                </a:solidFill>
              </a:rPr>
              <a:t>2 : Average Popularity</a:t>
            </a:r>
            <a:endParaRPr>
              <a:solidFill>
                <a:schemeClr val="lt1"/>
              </a:solidFill>
            </a:endParaRPr>
          </a:p>
          <a:p>
            <a:pPr indent="0" lvl="0" marL="0" rtl="0" algn="l">
              <a:spcBef>
                <a:spcPts val="0"/>
              </a:spcBef>
              <a:spcAft>
                <a:spcPts val="0"/>
              </a:spcAft>
              <a:buNone/>
            </a:pPr>
            <a:r>
              <a:rPr lang="en">
                <a:solidFill>
                  <a:schemeClr val="lt1"/>
                </a:solidFill>
              </a:rPr>
              <a:t>3 : High Popularity</a:t>
            </a:r>
            <a:endParaRPr>
              <a:solidFill>
                <a:schemeClr val="lt1"/>
              </a:solidFill>
            </a:endParaRPr>
          </a:p>
          <a:p>
            <a:pPr indent="0" lvl="0" marL="0" rtl="0" algn="l">
              <a:spcBef>
                <a:spcPts val="0"/>
              </a:spcBef>
              <a:spcAft>
                <a:spcPts val="0"/>
              </a:spcAft>
              <a:buNone/>
            </a:pPr>
            <a:r>
              <a:rPr lang="en">
                <a:solidFill>
                  <a:schemeClr val="lt1"/>
                </a:solidFill>
              </a:rPr>
              <a:t>4 : Very High Popularity</a:t>
            </a:r>
            <a:endParaRPr>
              <a:solidFill>
                <a:schemeClr val="lt1"/>
              </a:solidFill>
            </a:endParaRPr>
          </a:p>
        </p:txBody>
      </p:sp>
      <p:sp>
        <p:nvSpPr>
          <p:cNvPr id="187" name="Google Shape;187;p24"/>
          <p:cNvSpPr txBox="1"/>
          <p:nvPr/>
        </p:nvSpPr>
        <p:spPr>
          <a:xfrm>
            <a:off x="448300" y="529350"/>
            <a:ext cx="81309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800">
                <a:solidFill>
                  <a:srgbClr val="00FFFF"/>
                </a:solidFill>
                <a:latin typeface="Titillium Web SemiBold"/>
                <a:ea typeface="Titillium Web SemiBold"/>
                <a:cs typeface="Titillium Web SemiBold"/>
                <a:sym typeface="Titillium Web SemiBold"/>
              </a:rPr>
              <a:t>Cat</a:t>
            </a:r>
            <a:r>
              <a:rPr lang="en" sz="3800">
                <a:solidFill>
                  <a:srgbClr val="00FFFF"/>
                </a:solidFill>
                <a:latin typeface="Titillium Web SemiBold"/>
                <a:ea typeface="Titillium Web SemiBold"/>
                <a:cs typeface="Titillium Web SemiBold"/>
                <a:sym typeface="Titillium Web SemiBold"/>
              </a:rPr>
              <a:t>Boost Classification Report</a:t>
            </a:r>
            <a:endParaRPr sz="1600">
              <a:solidFill>
                <a:srgbClr val="00FFFF"/>
              </a:solidFill>
              <a:latin typeface="Titillium Web SemiBold"/>
              <a:ea typeface="Titillium Web SemiBold"/>
              <a:cs typeface="Titillium Web SemiBold"/>
              <a:sym typeface="Titillium Web SemiBold"/>
            </a:endParaRPr>
          </a:p>
        </p:txBody>
      </p:sp>
      <p:sp>
        <p:nvSpPr>
          <p:cNvPr id="188" name="Google Shape;188;p24"/>
          <p:cNvSpPr txBox="1"/>
          <p:nvPr/>
        </p:nvSpPr>
        <p:spPr>
          <a:xfrm>
            <a:off x="669325" y="4503675"/>
            <a:ext cx="2505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Accuracy :</a:t>
            </a:r>
            <a:r>
              <a:rPr lang="en" sz="1800">
                <a:solidFill>
                  <a:schemeClr val="lt1"/>
                </a:solidFill>
                <a:latin typeface="Titillium Web Light"/>
                <a:ea typeface="Titillium Web Light"/>
                <a:cs typeface="Titillium Web Light"/>
                <a:sym typeface="Titillium Web Light"/>
              </a:rPr>
              <a:t> </a:t>
            </a:r>
            <a:r>
              <a:rPr b="1" lang="en" sz="1800">
                <a:solidFill>
                  <a:schemeClr val="lt1"/>
                </a:solidFill>
                <a:latin typeface="Titillium Web"/>
                <a:ea typeface="Titillium Web"/>
                <a:cs typeface="Titillium Web"/>
                <a:sym typeface="Titillium Web"/>
              </a:rPr>
              <a:t>70.08</a:t>
            </a:r>
            <a:r>
              <a:rPr b="1" lang="en" sz="1800">
                <a:solidFill>
                  <a:schemeClr val="lt1"/>
                </a:solidFill>
                <a:latin typeface="Titillium Web"/>
                <a:ea typeface="Titillium Web"/>
                <a:cs typeface="Titillium Web"/>
                <a:sym typeface="Titillium Web"/>
              </a:rPr>
              <a:t>%</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idx="4294967295" type="ctrTitle"/>
          </p:nvPr>
        </p:nvSpPr>
        <p:spPr>
          <a:xfrm>
            <a:off x="865675" y="505150"/>
            <a:ext cx="7614900" cy="667800"/>
          </a:xfrm>
          <a:prstGeom prst="rect">
            <a:avLst/>
          </a:prstGeom>
        </p:spPr>
        <p:txBody>
          <a:bodyPr anchorCtr="0" anchor="b"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4100">
                <a:solidFill>
                  <a:srgbClr val="00FFFF"/>
                </a:solidFill>
              </a:rPr>
              <a:t>K-N</a:t>
            </a:r>
            <a:r>
              <a:rPr lang="en" sz="3800">
                <a:solidFill>
                  <a:srgbClr val="00FFFF"/>
                </a:solidFill>
              </a:rPr>
              <a:t>earest Neighbours</a:t>
            </a:r>
            <a:endParaRPr sz="9600">
              <a:solidFill>
                <a:srgbClr val="00FFFF"/>
              </a:solidFill>
            </a:endParaRPr>
          </a:p>
        </p:txBody>
      </p:sp>
      <p:sp>
        <p:nvSpPr>
          <p:cNvPr id="194" name="Google Shape;194;p25"/>
          <p:cNvSpPr txBox="1"/>
          <p:nvPr/>
        </p:nvSpPr>
        <p:spPr>
          <a:xfrm>
            <a:off x="566825" y="1481350"/>
            <a:ext cx="74700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rgbClr val="FFFFFF"/>
              </a:buClr>
              <a:buSzPts val="2000"/>
              <a:buChar char="-"/>
            </a:pPr>
            <a:r>
              <a:rPr lang="en" sz="2000">
                <a:solidFill>
                  <a:srgbClr val="FFFFFF"/>
                </a:solidFill>
              </a:rPr>
              <a:t>Machine learning algorithm</a:t>
            </a:r>
            <a:endParaRPr sz="2000">
              <a:solidFill>
                <a:srgbClr val="FFFFFF"/>
              </a:solidFill>
            </a:endParaRPr>
          </a:p>
          <a:p>
            <a:pPr indent="-355600" lvl="0" marL="457200" rtl="0" algn="l">
              <a:lnSpc>
                <a:spcPct val="150000"/>
              </a:lnSpc>
              <a:spcBef>
                <a:spcPts val="0"/>
              </a:spcBef>
              <a:spcAft>
                <a:spcPts val="0"/>
              </a:spcAft>
              <a:buClr>
                <a:srgbClr val="FFFFFF"/>
              </a:buClr>
              <a:buSzPts val="2000"/>
              <a:buChar char="-"/>
            </a:pPr>
            <a:r>
              <a:rPr lang="en" sz="2000">
                <a:solidFill>
                  <a:srgbClr val="FFFFFF"/>
                </a:solidFill>
              </a:rPr>
              <a:t>Based on supervised learning technique</a:t>
            </a:r>
            <a:endParaRPr sz="2000">
              <a:solidFill>
                <a:srgbClr val="FFFFFF"/>
              </a:solidFill>
            </a:endParaRPr>
          </a:p>
          <a:p>
            <a:pPr indent="-355600" lvl="0" marL="457200" rtl="0" algn="l">
              <a:lnSpc>
                <a:spcPct val="150000"/>
              </a:lnSpc>
              <a:spcBef>
                <a:spcPts val="0"/>
              </a:spcBef>
              <a:spcAft>
                <a:spcPts val="0"/>
              </a:spcAft>
              <a:buClr>
                <a:srgbClr val="FFFFFF"/>
              </a:buClr>
              <a:buSzPts val="2000"/>
              <a:buChar char="-"/>
            </a:pPr>
            <a:r>
              <a:rPr lang="en" sz="2000">
                <a:solidFill>
                  <a:schemeClr val="lt1"/>
                </a:solidFill>
              </a:rPr>
              <a:t>U</a:t>
            </a:r>
            <a:r>
              <a:rPr lang="en" sz="2000">
                <a:solidFill>
                  <a:srgbClr val="FFFFFF"/>
                </a:solidFill>
              </a:rPr>
              <a:t>sed for solving classification and regression problems</a:t>
            </a:r>
            <a:endParaRPr sz="2000">
              <a:solidFill>
                <a:srgbClr val="FFFFFF"/>
              </a:solidFill>
            </a:endParaRPr>
          </a:p>
          <a:p>
            <a:pPr indent="-355600" lvl="0" marL="457200" rtl="0" algn="l">
              <a:lnSpc>
                <a:spcPct val="150000"/>
              </a:lnSpc>
              <a:spcBef>
                <a:spcPts val="0"/>
              </a:spcBef>
              <a:spcAft>
                <a:spcPts val="0"/>
              </a:spcAft>
              <a:buClr>
                <a:srgbClr val="FFFFFF"/>
              </a:buClr>
              <a:buSzPts val="2000"/>
              <a:buChar char="-"/>
            </a:pPr>
            <a:r>
              <a:rPr lang="en" sz="2000">
                <a:solidFill>
                  <a:srgbClr val="FFFFFF"/>
                </a:solidFill>
              </a:rPr>
              <a:t>It assumes that similar things or data points exist in close proximity.</a:t>
            </a:r>
            <a:r>
              <a:rPr lang="en" sz="2000">
                <a:solidFill>
                  <a:schemeClr val="dk1"/>
                </a:solidFill>
              </a:rPr>
              <a:t> </a:t>
            </a:r>
            <a:endParaRPr i="1" sz="2000" u="sng">
              <a:solidFill>
                <a:srgbClr val="EAD1D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622850" y="337800"/>
            <a:ext cx="8177100" cy="598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800">
                <a:solidFill>
                  <a:srgbClr val="00FFFF"/>
                </a:solidFill>
              </a:rPr>
              <a:t>KNN Classification Report</a:t>
            </a:r>
            <a:endParaRPr sz="3800">
              <a:solidFill>
                <a:srgbClr val="00FFFF"/>
              </a:solidFill>
            </a:endParaRPr>
          </a:p>
        </p:txBody>
      </p:sp>
      <p:graphicFrame>
        <p:nvGraphicFramePr>
          <p:cNvPr id="200" name="Google Shape;200;p26"/>
          <p:cNvGraphicFramePr/>
          <p:nvPr/>
        </p:nvGraphicFramePr>
        <p:xfrm>
          <a:off x="731275" y="1303531"/>
          <a:ext cx="3000000" cy="3000000"/>
        </p:xfrm>
        <a:graphic>
          <a:graphicData uri="http://schemas.openxmlformats.org/drawingml/2006/table">
            <a:tbl>
              <a:tblPr>
                <a:noFill/>
                <a:tableStyleId>{A8ACF2DD-3768-4B79-BFDB-F7DC059ED163}</a:tableStyleId>
              </a:tblPr>
              <a:tblGrid>
                <a:gridCol w="1376775"/>
                <a:gridCol w="1376775"/>
                <a:gridCol w="1376775"/>
                <a:gridCol w="1376775"/>
              </a:tblGrid>
              <a:tr h="515650">
                <a:tc>
                  <a:txBody>
                    <a:bodyPr/>
                    <a:lstStyle/>
                    <a:p>
                      <a:pPr indent="0" lvl="0" marL="0" rtl="0" algn="l">
                        <a:spcBef>
                          <a:spcPts val="0"/>
                        </a:spcBef>
                        <a:spcAft>
                          <a:spcPts val="0"/>
                        </a:spcAft>
                        <a:buNone/>
                      </a:pPr>
                      <a:r>
                        <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Precision</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Recall</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f1-Score</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0</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0.85</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0.68</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0.76</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1</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0.59</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0.68</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0.63</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2</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0.50</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0.48</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0.49</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3</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0.47</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0.26</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0.33</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4</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0.16</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0.78</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0.26</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201" name="Google Shape;201;p26"/>
          <p:cNvSpPr txBox="1"/>
          <p:nvPr/>
        </p:nvSpPr>
        <p:spPr>
          <a:xfrm>
            <a:off x="731275" y="4573250"/>
            <a:ext cx="219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ACCURACY : </a:t>
            </a:r>
            <a:r>
              <a:rPr b="1" lang="en" sz="1800">
                <a:solidFill>
                  <a:schemeClr val="lt1"/>
                </a:solidFill>
                <a:latin typeface="Titillium Web"/>
                <a:ea typeface="Titillium Web"/>
                <a:cs typeface="Titillium Web"/>
                <a:sym typeface="Titillium Web"/>
              </a:rPr>
              <a:t>55%</a:t>
            </a:r>
            <a:endParaRPr b="1"/>
          </a:p>
        </p:txBody>
      </p:sp>
      <p:sp>
        <p:nvSpPr>
          <p:cNvPr id="202" name="Google Shape;202;p26"/>
          <p:cNvSpPr txBox="1"/>
          <p:nvPr/>
        </p:nvSpPr>
        <p:spPr>
          <a:xfrm>
            <a:off x="6609950" y="3772850"/>
            <a:ext cx="2190000" cy="12621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0 : Very Low Popularity</a:t>
            </a:r>
            <a:endParaRPr>
              <a:solidFill>
                <a:schemeClr val="lt1"/>
              </a:solidFill>
            </a:endParaRPr>
          </a:p>
          <a:p>
            <a:pPr indent="0" lvl="0" marL="0" rtl="0" algn="l">
              <a:spcBef>
                <a:spcPts val="0"/>
              </a:spcBef>
              <a:spcAft>
                <a:spcPts val="0"/>
              </a:spcAft>
              <a:buNone/>
            </a:pPr>
            <a:r>
              <a:rPr lang="en">
                <a:solidFill>
                  <a:schemeClr val="lt1"/>
                </a:solidFill>
              </a:rPr>
              <a:t>1 : Low Popularity</a:t>
            </a:r>
            <a:endParaRPr>
              <a:solidFill>
                <a:schemeClr val="lt1"/>
              </a:solidFill>
            </a:endParaRPr>
          </a:p>
          <a:p>
            <a:pPr indent="0" lvl="0" marL="0" rtl="0" algn="l">
              <a:spcBef>
                <a:spcPts val="0"/>
              </a:spcBef>
              <a:spcAft>
                <a:spcPts val="0"/>
              </a:spcAft>
              <a:buNone/>
            </a:pPr>
            <a:r>
              <a:rPr lang="en">
                <a:solidFill>
                  <a:schemeClr val="lt1"/>
                </a:solidFill>
              </a:rPr>
              <a:t>2 : Average Popularity</a:t>
            </a:r>
            <a:endParaRPr>
              <a:solidFill>
                <a:schemeClr val="lt1"/>
              </a:solidFill>
            </a:endParaRPr>
          </a:p>
          <a:p>
            <a:pPr indent="0" lvl="0" marL="0" rtl="0" algn="l">
              <a:spcBef>
                <a:spcPts val="0"/>
              </a:spcBef>
              <a:spcAft>
                <a:spcPts val="0"/>
              </a:spcAft>
              <a:buNone/>
            </a:pPr>
            <a:r>
              <a:rPr lang="en">
                <a:solidFill>
                  <a:schemeClr val="lt1"/>
                </a:solidFill>
              </a:rPr>
              <a:t>3 : High Popularity</a:t>
            </a:r>
            <a:endParaRPr>
              <a:solidFill>
                <a:schemeClr val="lt1"/>
              </a:solidFill>
            </a:endParaRPr>
          </a:p>
          <a:p>
            <a:pPr indent="0" lvl="0" marL="0" rtl="0" algn="l">
              <a:spcBef>
                <a:spcPts val="0"/>
              </a:spcBef>
              <a:spcAft>
                <a:spcPts val="0"/>
              </a:spcAft>
              <a:buNone/>
            </a:pPr>
            <a:r>
              <a:rPr lang="en">
                <a:solidFill>
                  <a:schemeClr val="lt1"/>
                </a:solidFill>
              </a:rPr>
              <a:t>4 : Very High Popularity</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grpSp>
        <p:nvGrpSpPr>
          <p:cNvPr id="207" name="Google Shape;207;p27"/>
          <p:cNvGrpSpPr/>
          <p:nvPr/>
        </p:nvGrpSpPr>
        <p:grpSpPr>
          <a:xfrm>
            <a:off x="2145765" y="364825"/>
            <a:ext cx="5026389" cy="4413856"/>
            <a:chOff x="5768921" y="4170102"/>
            <a:chExt cx="773338" cy="907734"/>
          </a:xfrm>
        </p:grpSpPr>
        <p:sp>
          <p:nvSpPr>
            <p:cNvPr id="208" name="Google Shape;208;p27"/>
            <p:cNvSpPr/>
            <p:nvPr/>
          </p:nvSpPr>
          <p:spPr>
            <a:xfrm>
              <a:off x="5768921" y="4170103"/>
              <a:ext cx="355650" cy="355620"/>
            </a:xfrm>
            <a:custGeom>
              <a:rect b="b" l="l" r="r" t="t"/>
              <a:pathLst>
                <a:path extrusionOk="0" h="671" w="671">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09" name="Google Shape;209;p27"/>
            <p:cNvSpPr/>
            <p:nvPr/>
          </p:nvSpPr>
          <p:spPr>
            <a:xfrm>
              <a:off x="5768921" y="4722216"/>
              <a:ext cx="355650" cy="355620"/>
            </a:xfrm>
            <a:custGeom>
              <a:rect b="b" l="l" r="r" t="t"/>
              <a:pathLst>
                <a:path extrusionOk="0" h="671" w="671">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rgbClr val="49D0E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0" name="Google Shape;210;p27"/>
            <p:cNvSpPr/>
            <p:nvPr/>
          </p:nvSpPr>
          <p:spPr>
            <a:xfrm>
              <a:off x="6186609" y="4722216"/>
              <a:ext cx="355650" cy="355620"/>
            </a:xfrm>
            <a:custGeom>
              <a:rect b="b" l="l" r="r" t="t"/>
              <a:pathLst>
                <a:path extrusionOk="0" h="671" w="671">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1" name="Google Shape;211;p27"/>
            <p:cNvSpPr/>
            <p:nvPr/>
          </p:nvSpPr>
          <p:spPr>
            <a:xfrm>
              <a:off x="6186610" y="4170102"/>
              <a:ext cx="355648" cy="355620"/>
            </a:xfrm>
            <a:custGeom>
              <a:rect b="b" l="l" r="r" t="t"/>
              <a:pathLst>
                <a:path extrusionOk="0" h="671" w="671">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
        <p:nvSpPr>
          <p:cNvPr id="212" name="Google Shape;212;p27"/>
          <p:cNvSpPr txBox="1"/>
          <p:nvPr/>
        </p:nvSpPr>
        <p:spPr>
          <a:xfrm>
            <a:off x="2618850" y="2217750"/>
            <a:ext cx="4885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800">
                <a:solidFill>
                  <a:srgbClr val="00FFFF"/>
                </a:solidFill>
                <a:latin typeface="Titillium Web"/>
                <a:ea typeface="Titillium Web"/>
                <a:cs typeface="Titillium Web"/>
                <a:sym typeface="Titillium Web"/>
              </a:rPr>
              <a:t>Advantages of KNN</a:t>
            </a:r>
            <a:endParaRPr b="1" sz="3800">
              <a:solidFill>
                <a:srgbClr val="00FFFF"/>
              </a:solidFill>
              <a:latin typeface="Titillium Web"/>
              <a:ea typeface="Titillium Web"/>
              <a:cs typeface="Titillium Web"/>
              <a:sym typeface="Titillium Web"/>
            </a:endParaRPr>
          </a:p>
        </p:txBody>
      </p:sp>
      <p:sp>
        <p:nvSpPr>
          <p:cNvPr id="213" name="Google Shape;213;p27"/>
          <p:cNvSpPr txBox="1"/>
          <p:nvPr/>
        </p:nvSpPr>
        <p:spPr>
          <a:xfrm>
            <a:off x="2496275" y="826950"/>
            <a:ext cx="18018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FFFF"/>
                </a:solidFill>
              </a:rPr>
              <a:t>Quick calculation time</a:t>
            </a:r>
            <a:endParaRPr b="1" sz="1800">
              <a:solidFill>
                <a:srgbClr val="FFFFFF"/>
              </a:solidFill>
            </a:endParaRPr>
          </a:p>
        </p:txBody>
      </p:sp>
      <p:sp>
        <p:nvSpPr>
          <p:cNvPr id="214" name="Google Shape;214;p27"/>
          <p:cNvSpPr txBox="1"/>
          <p:nvPr/>
        </p:nvSpPr>
        <p:spPr>
          <a:xfrm>
            <a:off x="4854675" y="882500"/>
            <a:ext cx="2210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FFFFFF"/>
                </a:solidFill>
              </a:rPr>
              <a:t>Simple algorithm </a:t>
            </a:r>
            <a:endParaRPr b="1" sz="1800">
              <a:solidFill>
                <a:srgbClr val="FFFFFF"/>
              </a:solidFill>
            </a:endParaRPr>
          </a:p>
          <a:p>
            <a:pPr indent="0" lvl="0" marL="0" rtl="0" algn="ctr">
              <a:spcBef>
                <a:spcPts val="0"/>
              </a:spcBef>
              <a:spcAft>
                <a:spcPts val="0"/>
              </a:spcAft>
              <a:buClr>
                <a:schemeClr val="dk1"/>
              </a:buClr>
              <a:buSzPts val="1100"/>
              <a:buFont typeface="Arial"/>
              <a:buNone/>
            </a:pPr>
            <a:r>
              <a:rPr b="1" lang="en" sz="1800">
                <a:solidFill>
                  <a:srgbClr val="FFFFFF"/>
                </a:solidFill>
              </a:rPr>
              <a:t>– to interpret</a:t>
            </a:r>
            <a:endParaRPr b="1" sz="1800">
              <a:solidFill>
                <a:srgbClr val="FFFFFF"/>
              </a:solidFill>
            </a:endParaRPr>
          </a:p>
        </p:txBody>
      </p:sp>
      <p:sp>
        <p:nvSpPr>
          <p:cNvPr id="215" name="Google Shape;215;p27"/>
          <p:cNvSpPr txBox="1"/>
          <p:nvPr/>
        </p:nvSpPr>
        <p:spPr>
          <a:xfrm>
            <a:off x="4953825" y="3370250"/>
            <a:ext cx="2012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800">
                <a:solidFill>
                  <a:schemeClr val="lt1"/>
                </a:solidFill>
              </a:rPr>
              <a:t>No need to tune too many parameters</a:t>
            </a:r>
            <a:endParaRPr b="1" sz="1800">
              <a:solidFill>
                <a:schemeClr val="lt1"/>
              </a:solidFill>
            </a:endParaRPr>
          </a:p>
        </p:txBody>
      </p:sp>
      <p:sp>
        <p:nvSpPr>
          <p:cNvPr id="216" name="Google Shape;216;p27"/>
          <p:cNvSpPr txBox="1"/>
          <p:nvPr/>
        </p:nvSpPr>
        <p:spPr>
          <a:xfrm>
            <a:off x="2241875" y="3370250"/>
            <a:ext cx="23106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rPr>
              <a:t>Can be used for </a:t>
            </a:r>
            <a:endParaRPr b="1" sz="1800">
              <a:solidFill>
                <a:schemeClr val="lt1"/>
              </a:solidFill>
            </a:endParaRPr>
          </a:p>
          <a:p>
            <a:pPr indent="0" lvl="0" marL="0" rtl="0" algn="ctr">
              <a:spcBef>
                <a:spcPts val="0"/>
              </a:spcBef>
              <a:spcAft>
                <a:spcPts val="0"/>
              </a:spcAft>
              <a:buNone/>
            </a:pPr>
            <a:r>
              <a:rPr b="1" lang="en" sz="1800">
                <a:solidFill>
                  <a:schemeClr val="lt1"/>
                </a:solidFill>
              </a:rPr>
              <a:t>classification and</a:t>
            </a:r>
            <a:endParaRPr b="1" sz="1800">
              <a:solidFill>
                <a:schemeClr val="lt1"/>
              </a:solidFill>
            </a:endParaRPr>
          </a:p>
          <a:p>
            <a:pPr indent="0" lvl="0" marL="0" rtl="0" algn="ctr">
              <a:spcBef>
                <a:spcPts val="0"/>
              </a:spcBef>
              <a:spcAft>
                <a:spcPts val="0"/>
              </a:spcAft>
              <a:buNone/>
            </a:pPr>
            <a:r>
              <a:rPr b="1" lang="en" sz="1800">
                <a:solidFill>
                  <a:schemeClr val="lt1"/>
                </a:solidFill>
              </a:rPr>
              <a:t> regression</a:t>
            </a:r>
            <a:endParaRPr b="1" sz="18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idx="4294967295" type="ctrTitle"/>
          </p:nvPr>
        </p:nvSpPr>
        <p:spPr>
          <a:xfrm>
            <a:off x="653025" y="343675"/>
            <a:ext cx="7666800" cy="838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800">
                <a:solidFill>
                  <a:srgbClr val="00FFFF"/>
                </a:solidFill>
              </a:rPr>
              <a:t>XGboost</a:t>
            </a:r>
            <a:endParaRPr sz="9300">
              <a:solidFill>
                <a:srgbClr val="00FFFF"/>
              </a:solidFill>
            </a:endParaRPr>
          </a:p>
        </p:txBody>
      </p:sp>
      <p:sp>
        <p:nvSpPr>
          <p:cNvPr id="222" name="Google Shape;222;p28"/>
          <p:cNvSpPr txBox="1"/>
          <p:nvPr/>
        </p:nvSpPr>
        <p:spPr>
          <a:xfrm>
            <a:off x="538400" y="1568775"/>
            <a:ext cx="7241100" cy="261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FFFFFF"/>
              </a:buClr>
              <a:buSzPts val="2000"/>
              <a:buChar char="-"/>
            </a:pPr>
            <a:r>
              <a:rPr lang="en" sz="2000">
                <a:solidFill>
                  <a:srgbClr val="FFFFFF"/>
                </a:solidFill>
              </a:rPr>
              <a:t>Machine learning algorithm</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rPr>
              <a:t>Extreme gradient boosting</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rPr>
              <a:t>Based on gradient boosting decision tree algorithms</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rPr>
              <a:t>It uses a gradient descent algorithm to minimize the loss when added adding new models</a:t>
            </a:r>
            <a:endParaRPr sz="2000">
              <a:solidFill>
                <a:srgbClr val="FFFFFF"/>
              </a:solidFill>
            </a:endParaRPr>
          </a:p>
          <a:p>
            <a:pPr indent="-355600" lvl="0" marL="457200" rtl="0" algn="l">
              <a:lnSpc>
                <a:spcPct val="115000"/>
              </a:lnSpc>
              <a:spcBef>
                <a:spcPts val="0"/>
              </a:spcBef>
              <a:spcAft>
                <a:spcPts val="0"/>
              </a:spcAft>
              <a:buClr>
                <a:srgbClr val="FFFFFF"/>
              </a:buClr>
              <a:buSzPts val="2000"/>
              <a:buChar char="-"/>
            </a:pPr>
            <a:r>
              <a:rPr lang="en" sz="2000">
                <a:solidFill>
                  <a:srgbClr val="FFFFFF"/>
                </a:solidFill>
              </a:rPr>
              <a:t>This supports both classification and regression modelling problems.</a:t>
            </a:r>
            <a:endParaRPr sz="200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p:nvPr/>
        </p:nvSpPr>
        <p:spPr>
          <a:xfrm>
            <a:off x="3328350" y="612525"/>
            <a:ext cx="2596200" cy="525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400">
                <a:solidFill>
                  <a:srgbClr val="00FFFF"/>
                </a:solidFill>
                <a:latin typeface="Titillium Web"/>
                <a:ea typeface="Titillium Web"/>
                <a:cs typeface="Titillium Web"/>
                <a:sym typeface="Titillium Web"/>
              </a:rPr>
              <a:t>XGBoost</a:t>
            </a:r>
            <a:endParaRPr b="1" sz="4400">
              <a:solidFill>
                <a:srgbClr val="00FFFF"/>
              </a:solidFill>
              <a:latin typeface="Titillium Web"/>
              <a:ea typeface="Titillium Web"/>
              <a:cs typeface="Titillium Web"/>
              <a:sym typeface="Titillium Web"/>
            </a:endParaRPr>
          </a:p>
          <a:p>
            <a:pPr indent="0" lvl="0" marL="0" rtl="0" algn="ctr">
              <a:spcBef>
                <a:spcPts val="0"/>
              </a:spcBef>
              <a:spcAft>
                <a:spcPts val="0"/>
              </a:spcAft>
              <a:buNone/>
            </a:pPr>
            <a:r>
              <a:t/>
            </a:r>
            <a:endParaRPr>
              <a:solidFill>
                <a:srgbClr val="FFFFFF"/>
              </a:solidFill>
            </a:endParaRPr>
          </a:p>
        </p:txBody>
      </p:sp>
      <p:sp>
        <p:nvSpPr>
          <p:cNvPr id="228" name="Google Shape;228;p29"/>
          <p:cNvSpPr/>
          <p:nvPr/>
        </p:nvSpPr>
        <p:spPr>
          <a:xfrm>
            <a:off x="1544375" y="2032975"/>
            <a:ext cx="1977300" cy="52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rPr>
              <a:t>BOOSTING</a:t>
            </a:r>
            <a:endParaRPr sz="1600">
              <a:solidFill>
                <a:schemeClr val="accent1"/>
              </a:solidFill>
            </a:endParaRPr>
          </a:p>
        </p:txBody>
      </p:sp>
      <p:sp>
        <p:nvSpPr>
          <p:cNvPr id="229" name="Google Shape;229;p29"/>
          <p:cNvSpPr/>
          <p:nvPr/>
        </p:nvSpPr>
        <p:spPr>
          <a:xfrm>
            <a:off x="5487875" y="2032975"/>
            <a:ext cx="1977300" cy="52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accent1"/>
                </a:solidFill>
              </a:rPr>
              <a:t>REGULARIZATION</a:t>
            </a:r>
            <a:endParaRPr sz="1600">
              <a:solidFill>
                <a:schemeClr val="accent1"/>
              </a:solidFill>
            </a:endParaRPr>
          </a:p>
        </p:txBody>
      </p:sp>
      <p:sp>
        <p:nvSpPr>
          <p:cNvPr id="230" name="Google Shape;230;p29"/>
          <p:cNvSpPr/>
          <p:nvPr/>
        </p:nvSpPr>
        <p:spPr>
          <a:xfrm>
            <a:off x="6668700" y="3262679"/>
            <a:ext cx="1825500" cy="745800"/>
          </a:xfrm>
          <a:prstGeom prst="rect">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Prevents overfitting</a:t>
            </a:r>
            <a:endParaRPr>
              <a:solidFill>
                <a:schemeClr val="accent1"/>
              </a:solidFill>
            </a:endParaRPr>
          </a:p>
        </p:txBody>
      </p:sp>
      <p:sp>
        <p:nvSpPr>
          <p:cNvPr id="231" name="Google Shape;231;p29"/>
          <p:cNvSpPr/>
          <p:nvPr/>
        </p:nvSpPr>
        <p:spPr>
          <a:xfrm>
            <a:off x="4662425" y="3262679"/>
            <a:ext cx="1825500" cy="745800"/>
          </a:xfrm>
          <a:prstGeom prst="rect">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Min_child_weight, Max_depth</a:t>
            </a:r>
            <a:endParaRPr>
              <a:solidFill>
                <a:schemeClr val="accent1"/>
              </a:solidFill>
            </a:endParaRPr>
          </a:p>
        </p:txBody>
      </p:sp>
      <p:sp>
        <p:nvSpPr>
          <p:cNvPr id="232" name="Google Shape;232;p29"/>
          <p:cNvSpPr/>
          <p:nvPr/>
        </p:nvSpPr>
        <p:spPr>
          <a:xfrm>
            <a:off x="2656125" y="3262679"/>
            <a:ext cx="1825500" cy="745800"/>
          </a:xfrm>
          <a:prstGeom prst="rect">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rPr>
              <a:t>Each model works on the previous residual error</a:t>
            </a:r>
            <a:endParaRPr>
              <a:solidFill>
                <a:schemeClr val="accent1"/>
              </a:solidFill>
            </a:endParaRPr>
          </a:p>
        </p:txBody>
      </p:sp>
      <p:sp>
        <p:nvSpPr>
          <p:cNvPr id="233" name="Google Shape;233;p29"/>
          <p:cNvSpPr/>
          <p:nvPr/>
        </p:nvSpPr>
        <p:spPr>
          <a:xfrm>
            <a:off x="649850" y="3262679"/>
            <a:ext cx="1825500" cy="745800"/>
          </a:xfrm>
          <a:prstGeom prst="rect">
            <a:avLst/>
          </a:prstGeom>
          <a:solidFill>
            <a:srgbClr val="00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rPr>
              <a:t>Stronger model from weaker models</a:t>
            </a:r>
            <a:endParaRPr>
              <a:solidFill>
                <a:schemeClr val="accent1"/>
              </a:solidFill>
            </a:endParaRPr>
          </a:p>
        </p:txBody>
      </p:sp>
      <p:cxnSp>
        <p:nvCxnSpPr>
          <p:cNvPr id="234" name="Google Shape;234;p29"/>
          <p:cNvCxnSpPr>
            <a:stCxn id="227" idx="2"/>
            <a:endCxn id="229" idx="0"/>
          </p:cNvCxnSpPr>
          <p:nvPr/>
        </p:nvCxnSpPr>
        <p:spPr>
          <a:xfrm flipH="1" rot="-5400000">
            <a:off x="5103900" y="660375"/>
            <a:ext cx="895200" cy="1850100"/>
          </a:xfrm>
          <a:prstGeom prst="bentConnector3">
            <a:avLst>
              <a:gd fmla="val 49997" name="adj1"/>
            </a:avLst>
          </a:prstGeom>
          <a:noFill/>
          <a:ln cap="flat" cmpd="sng" w="9525">
            <a:solidFill>
              <a:srgbClr val="FF9900"/>
            </a:solidFill>
            <a:prstDash val="solid"/>
            <a:round/>
            <a:headEnd len="sm" w="sm" type="none"/>
            <a:tailEnd len="sm" w="sm" type="none"/>
          </a:ln>
        </p:spPr>
      </p:cxnSp>
      <p:cxnSp>
        <p:nvCxnSpPr>
          <p:cNvPr id="235" name="Google Shape;235;p29"/>
          <p:cNvCxnSpPr>
            <a:stCxn id="228" idx="0"/>
            <a:endCxn id="227" idx="2"/>
          </p:cNvCxnSpPr>
          <p:nvPr/>
        </p:nvCxnSpPr>
        <p:spPr>
          <a:xfrm rot="-5400000">
            <a:off x="3132125" y="538675"/>
            <a:ext cx="895200" cy="2093400"/>
          </a:xfrm>
          <a:prstGeom prst="bentConnector3">
            <a:avLst>
              <a:gd fmla="val 49997" name="adj1"/>
            </a:avLst>
          </a:prstGeom>
          <a:noFill/>
          <a:ln cap="flat" cmpd="sng" w="9525">
            <a:solidFill>
              <a:srgbClr val="FF9900"/>
            </a:solidFill>
            <a:prstDash val="solid"/>
            <a:round/>
            <a:headEnd len="sm" w="sm" type="none"/>
            <a:tailEnd len="sm" w="sm" type="none"/>
          </a:ln>
        </p:spPr>
      </p:cxnSp>
      <p:cxnSp>
        <p:nvCxnSpPr>
          <p:cNvPr id="236" name="Google Shape;236;p29"/>
          <p:cNvCxnSpPr>
            <a:stCxn id="228" idx="2"/>
            <a:endCxn id="232" idx="0"/>
          </p:cNvCxnSpPr>
          <p:nvPr/>
        </p:nvCxnSpPr>
        <p:spPr>
          <a:xfrm flipH="1" rot="-5400000">
            <a:off x="2698775" y="2392525"/>
            <a:ext cx="704400" cy="1035900"/>
          </a:xfrm>
          <a:prstGeom prst="bentConnector3">
            <a:avLst>
              <a:gd fmla="val 50000" name="adj1"/>
            </a:avLst>
          </a:prstGeom>
          <a:noFill/>
          <a:ln cap="flat" cmpd="sng" w="9525">
            <a:solidFill>
              <a:srgbClr val="FF9900"/>
            </a:solidFill>
            <a:prstDash val="solid"/>
            <a:round/>
            <a:headEnd len="sm" w="sm" type="none"/>
            <a:tailEnd len="sm" w="sm" type="none"/>
          </a:ln>
        </p:spPr>
      </p:cxnSp>
      <p:cxnSp>
        <p:nvCxnSpPr>
          <p:cNvPr id="237" name="Google Shape;237;p29"/>
          <p:cNvCxnSpPr>
            <a:stCxn id="233" idx="0"/>
            <a:endCxn id="228" idx="2"/>
          </p:cNvCxnSpPr>
          <p:nvPr/>
        </p:nvCxnSpPr>
        <p:spPr>
          <a:xfrm rot="-5400000">
            <a:off x="1695650" y="2425229"/>
            <a:ext cx="704400" cy="970500"/>
          </a:xfrm>
          <a:prstGeom prst="bentConnector3">
            <a:avLst>
              <a:gd fmla="val 50000" name="adj1"/>
            </a:avLst>
          </a:prstGeom>
          <a:noFill/>
          <a:ln cap="flat" cmpd="sng" w="9525">
            <a:solidFill>
              <a:srgbClr val="FF9900"/>
            </a:solidFill>
            <a:prstDash val="solid"/>
            <a:round/>
            <a:headEnd len="sm" w="sm" type="none"/>
            <a:tailEnd len="sm" w="sm" type="none"/>
          </a:ln>
        </p:spPr>
      </p:cxnSp>
      <p:cxnSp>
        <p:nvCxnSpPr>
          <p:cNvPr id="238" name="Google Shape;238;p29"/>
          <p:cNvCxnSpPr>
            <a:stCxn id="229" idx="2"/>
            <a:endCxn id="230" idx="0"/>
          </p:cNvCxnSpPr>
          <p:nvPr/>
        </p:nvCxnSpPr>
        <p:spPr>
          <a:xfrm flipH="1" rot="-5400000">
            <a:off x="6676775" y="2358025"/>
            <a:ext cx="704400" cy="1104900"/>
          </a:xfrm>
          <a:prstGeom prst="bentConnector3">
            <a:avLst>
              <a:gd fmla="val 50000" name="adj1"/>
            </a:avLst>
          </a:prstGeom>
          <a:noFill/>
          <a:ln cap="flat" cmpd="sng" w="9525">
            <a:solidFill>
              <a:srgbClr val="FF9900"/>
            </a:solidFill>
            <a:prstDash val="solid"/>
            <a:round/>
            <a:headEnd len="sm" w="sm" type="none"/>
            <a:tailEnd len="sm" w="sm" type="none"/>
          </a:ln>
        </p:spPr>
      </p:cxnSp>
      <p:cxnSp>
        <p:nvCxnSpPr>
          <p:cNvPr id="239" name="Google Shape;239;p29"/>
          <p:cNvCxnSpPr>
            <a:stCxn id="231" idx="0"/>
            <a:endCxn id="229" idx="2"/>
          </p:cNvCxnSpPr>
          <p:nvPr/>
        </p:nvCxnSpPr>
        <p:spPr>
          <a:xfrm rot="-5400000">
            <a:off x="5673575" y="2459879"/>
            <a:ext cx="704400" cy="901200"/>
          </a:xfrm>
          <a:prstGeom prst="bentConnector3">
            <a:avLst>
              <a:gd fmla="val 50000" name="adj1"/>
            </a:avLst>
          </a:prstGeom>
          <a:noFill/>
          <a:ln cap="flat" cmpd="sng" w="9525">
            <a:solidFill>
              <a:srgbClr val="FF9900"/>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2"/>
          <p:cNvSpPr txBox="1"/>
          <p:nvPr>
            <p:ph type="title"/>
          </p:nvPr>
        </p:nvSpPr>
        <p:spPr>
          <a:xfrm>
            <a:off x="692400" y="458050"/>
            <a:ext cx="7364400" cy="908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800">
                <a:solidFill>
                  <a:srgbClr val="00FFFF"/>
                </a:solidFill>
              </a:rPr>
              <a:t>Problem Statement</a:t>
            </a:r>
            <a:endParaRPr>
              <a:solidFill>
                <a:srgbClr val="00FFFF"/>
              </a:solidFill>
            </a:endParaRPr>
          </a:p>
        </p:txBody>
      </p:sp>
      <p:sp>
        <p:nvSpPr>
          <p:cNvPr id="60" name="Google Shape;60;p12"/>
          <p:cNvSpPr txBox="1"/>
          <p:nvPr/>
        </p:nvSpPr>
        <p:spPr>
          <a:xfrm>
            <a:off x="692400" y="1753025"/>
            <a:ext cx="77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200">
                <a:solidFill>
                  <a:srgbClr val="FFFFFF"/>
                </a:solidFill>
              </a:rPr>
              <a:t>Prediction of the popularity of the music tracks based on the features provided in the dataset some of which include acousticness, danceability, energy, explicit, instrumentainess, key, liveness, loudness, and more.</a:t>
            </a:r>
            <a:endParaRPr sz="2200">
              <a:solidFill>
                <a:srgbClr val="FFFFFF"/>
              </a:solidFill>
            </a:endParaRPr>
          </a:p>
          <a:p>
            <a:pPr indent="0" lvl="0" marL="0" rtl="0" algn="l">
              <a:spcBef>
                <a:spcPts val="0"/>
              </a:spcBef>
              <a:spcAft>
                <a:spcPts val="0"/>
              </a:spcAft>
              <a:buNone/>
            </a:pPr>
            <a:r>
              <a:t/>
            </a:r>
            <a:endParaRPr sz="2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type="title"/>
          </p:nvPr>
        </p:nvSpPr>
        <p:spPr>
          <a:xfrm>
            <a:off x="407175" y="293450"/>
            <a:ext cx="8490000" cy="61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800">
                <a:solidFill>
                  <a:srgbClr val="00FFFF"/>
                </a:solidFill>
              </a:rPr>
              <a:t>XGBoost Classification Report</a:t>
            </a:r>
            <a:endParaRPr sz="3800">
              <a:solidFill>
                <a:srgbClr val="00FFFF"/>
              </a:solidFill>
            </a:endParaRPr>
          </a:p>
        </p:txBody>
      </p:sp>
      <p:graphicFrame>
        <p:nvGraphicFramePr>
          <p:cNvPr id="245" name="Google Shape;245;p30"/>
          <p:cNvGraphicFramePr/>
          <p:nvPr/>
        </p:nvGraphicFramePr>
        <p:xfrm>
          <a:off x="758775" y="1394406"/>
          <a:ext cx="3000000" cy="3000000"/>
        </p:xfrm>
        <a:graphic>
          <a:graphicData uri="http://schemas.openxmlformats.org/drawingml/2006/table">
            <a:tbl>
              <a:tblPr>
                <a:noFill/>
                <a:tableStyleId>{A8ACF2DD-3768-4B79-BFDB-F7DC059ED163}</a:tableStyleId>
              </a:tblPr>
              <a:tblGrid>
                <a:gridCol w="1376775"/>
                <a:gridCol w="1376775"/>
                <a:gridCol w="1376775"/>
                <a:gridCol w="1376775"/>
              </a:tblGrid>
              <a:tr h="515650">
                <a:tc>
                  <a:txBody>
                    <a:bodyPr/>
                    <a:lstStyle/>
                    <a:p>
                      <a:pPr indent="0" lvl="0" marL="0" rtl="0" algn="l">
                        <a:spcBef>
                          <a:spcPts val="0"/>
                        </a:spcBef>
                        <a:spcAft>
                          <a:spcPts val="0"/>
                        </a:spcAft>
                        <a:buNone/>
                      </a:pPr>
                      <a:r>
                        <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Precision</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Recall</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f</a:t>
                      </a:r>
                      <a:r>
                        <a:rPr lang="en" sz="1800">
                          <a:solidFill>
                            <a:srgbClr val="00FF00"/>
                          </a:solidFill>
                          <a:latin typeface="Titillium Web Light"/>
                          <a:ea typeface="Titillium Web Light"/>
                          <a:cs typeface="Titillium Web Light"/>
                          <a:sym typeface="Titillium Web Light"/>
                        </a:rPr>
                        <a:t>1-Score</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0</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0.83</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0.82</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0.82</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1</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0.58</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0.70</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0.63</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2</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0.49</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0.48</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0.48</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3</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0.62</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0.53</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0.57</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4</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0.52</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0.34</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0.41</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246" name="Google Shape;246;p30"/>
          <p:cNvSpPr txBox="1"/>
          <p:nvPr/>
        </p:nvSpPr>
        <p:spPr>
          <a:xfrm>
            <a:off x="758775" y="4596525"/>
            <a:ext cx="219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ACCURACY : </a:t>
            </a:r>
            <a:r>
              <a:rPr b="1" lang="en" sz="1800">
                <a:solidFill>
                  <a:schemeClr val="lt1"/>
                </a:solidFill>
              </a:rPr>
              <a:t>63%</a:t>
            </a:r>
            <a:endParaRPr b="1"/>
          </a:p>
        </p:txBody>
      </p:sp>
      <p:sp>
        <p:nvSpPr>
          <p:cNvPr id="247" name="Google Shape;247;p30"/>
          <p:cNvSpPr txBox="1"/>
          <p:nvPr/>
        </p:nvSpPr>
        <p:spPr>
          <a:xfrm>
            <a:off x="6624675" y="3796125"/>
            <a:ext cx="2272500" cy="12621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0 : Very Low Popularity</a:t>
            </a:r>
            <a:endParaRPr>
              <a:solidFill>
                <a:schemeClr val="lt1"/>
              </a:solidFill>
            </a:endParaRPr>
          </a:p>
          <a:p>
            <a:pPr indent="0" lvl="0" marL="0" rtl="0" algn="l">
              <a:spcBef>
                <a:spcPts val="0"/>
              </a:spcBef>
              <a:spcAft>
                <a:spcPts val="0"/>
              </a:spcAft>
              <a:buNone/>
            </a:pPr>
            <a:r>
              <a:rPr lang="en">
                <a:solidFill>
                  <a:schemeClr val="lt1"/>
                </a:solidFill>
              </a:rPr>
              <a:t>1 : Low Popularity</a:t>
            </a:r>
            <a:endParaRPr>
              <a:solidFill>
                <a:schemeClr val="lt1"/>
              </a:solidFill>
            </a:endParaRPr>
          </a:p>
          <a:p>
            <a:pPr indent="0" lvl="0" marL="0" rtl="0" algn="l">
              <a:spcBef>
                <a:spcPts val="0"/>
              </a:spcBef>
              <a:spcAft>
                <a:spcPts val="0"/>
              </a:spcAft>
              <a:buNone/>
            </a:pPr>
            <a:r>
              <a:rPr lang="en">
                <a:solidFill>
                  <a:schemeClr val="lt1"/>
                </a:solidFill>
              </a:rPr>
              <a:t>2 : Average Popularity</a:t>
            </a:r>
            <a:endParaRPr>
              <a:solidFill>
                <a:schemeClr val="lt1"/>
              </a:solidFill>
            </a:endParaRPr>
          </a:p>
          <a:p>
            <a:pPr indent="0" lvl="0" marL="0" rtl="0" algn="l">
              <a:spcBef>
                <a:spcPts val="0"/>
              </a:spcBef>
              <a:spcAft>
                <a:spcPts val="0"/>
              </a:spcAft>
              <a:buNone/>
            </a:pPr>
            <a:r>
              <a:rPr lang="en">
                <a:solidFill>
                  <a:schemeClr val="lt1"/>
                </a:solidFill>
              </a:rPr>
              <a:t>3 : High Popularity</a:t>
            </a:r>
            <a:endParaRPr>
              <a:solidFill>
                <a:schemeClr val="lt1"/>
              </a:solidFill>
            </a:endParaRPr>
          </a:p>
          <a:p>
            <a:pPr indent="0" lvl="0" marL="0" rtl="0" algn="l">
              <a:spcBef>
                <a:spcPts val="0"/>
              </a:spcBef>
              <a:spcAft>
                <a:spcPts val="0"/>
              </a:spcAft>
              <a:buNone/>
            </a:pPr>
            <a:r>
              <a:rPr lang="en">
                <a:solidFill>
                  <a:schemeClr val="lt1"/>
                </a:solidFill>
              </a:rPr>
              <a:t>4 : Very High Popularity</a:t>
            </a:r>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457075" y="391775"/>
            <a:ext cx="8023500" cy="717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800">
                <a:solidFill>
                  <a:srgbClr val="00FFFF"/>
                </a:solidFill>
              </a:rPr>
              <a:t>Random Forest</a:t>
            </a:r>
            <a:endParaRPr sz="3800">
              <a:solidFill>
                <a:srgbClr val="00FFFF"/>
              </a:solidFill>
            </a:endParaRPr>
          </a:p>
        </p:txBody>
      </p:sp>
      <p:sp>
        <p:nvSpPr>
          <p:cNvPr id="253" name="Google Shape;253;p31"/>
          <p:cNvSpPr txBox="1"/>
          <p:nvPr/>
        </p:nvSpPr>
        <p:spPr>
          <a:xfrm>
            <a:off x="769650" y="1275825"/>
            <a:ext cx="80958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Char char="-"/>
            </a:pPr>
            <a:r>
              <a:rPr lang="en" sz="1800">
                <a:solidFill>
                  <a:schemeClr val="lt1"/>
                </a:solidFill>
              </a:rPr>
              <a:t>An ensemble classifier which uses many </a:t>
            </a:r>
            <a:r>
              <a:rPr lang="en" sz="1800">
                <a:solidFill>
                  <a:schemeClr val="lt1"/>
                </a:solidFill>
              </a:rPr>
              <a:t>decision</a:t>
            </a:r>
            <a:r>
              <a:rPr lang="en" sz="1800">
                <a:solidFill>
                  <a:schemeClr val="lt1"/>
                </a:solidFill>
              </a:rPr>
              <a:t> tree models.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Can be used for classification or Regression.</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Accuracy and variable importance information is provided with the results.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Random Forest classifier consists of collection of tree- structured classifiers {h(x, өk), k = 1….} where өk are independent and identically distributed random trees and each tree casts a unit vote for the final classification of input x. </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Uses gini index for determining the final class in each tree.</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lang="en" sz="1800">
                <a:solidFill>
                  <a:schemeClr val="lt1"/>
                </a:solidFill>
              </a:rPr>
              <a:t>The final class of each tree is aggregated and voted by weighted values to construct the final classifier.</a:t>
            </a:r>
            <a:endParaRPr sz="18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2"/>
          <p:cNvSpPr txBox="1"/>
          <p:nvPr>
            <p:ph type="title"/>
          </p:nvPr>
        </p:nvSpPr>
        <p:spPr>
          <a:xfrm>
            <a:off x="457075" y="241125"/>
            <a:ext cx="8023500" cy="79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solidFill>
                  <a:srgbClr val="00FFFF"/>
                </a:solidFill>
              </a:rPr>
              <a:t>Random Forest Classification Report</a:t>
            </a:r>
            <a:endParaRPr>
              <a:solidFill>
                <a:srgbClr val="00FFFF"/>
              </a:solidFill>
            </a:endParaRPr>
          </a:p>
        </p:txBody>
      </p:sp>
      <p:graphicFrame>
        <p:nvGraphicFramePr>
          <p:cNvPr id="259" name="Google Shape;259;p32"/>
          <p:cNvGraphicFramePr/>
          <p:nvPr/>
        </p:nvGraphicFramePr>
        <p:xfrm>
          <a:off x="839150" y="1394406"/>
          <a:ext cx="3000000" cy="3000000"/>
        </p:xfrm>
        <a:graphic>
          <a:graphicData uri="http://schemas.openxmlformats.org/drawingml/2006/table">
            <a:tbl>
              <a:tblPr>
                <a:noFill/>
                <a:tableStyleId>{A8ACF2DD-3768-4B79-BFDB-F7DC059ED163}</a:tableStyleId>
              </a:tblPr>
              <a:tblGrid>
                <a:gridCol w="1376775"/>
                <a:gridCol w="1376775"/>
                <a:gridCol w="1376775"/>
                <a:gridCol w="1376775"/>
              </a:tblGrid>
              <a:tr h="515650">
                <a:tc>
                  <a:txBody>
                    <a:bodyPr/>
                    <a:lstStyle/>
                    <a:p>
                      <a:pPr indent="0" lvl="0" marL="0" rtl="0" algn="ctr">
                        <a:spcBef>
                          <a:spcPts val="0"/>
                        </a:spcBef>
                        <a:spcAft>
                          <a:spcPts val="0"/>
                        </a:spcAft>
                        <a:buNone/>
                      </a:pPr>
                      <a:r>
                        <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Precision</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Recall</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f1-Score</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0</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0.82</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0.80</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0.81</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1</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0.56</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0.69</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0.62</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2</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0.51</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0.47</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0.49</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3</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0.69</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0.57</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0.62</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r h="515650">
                <a:tc>
                  <a:txBody>
                    <a:bodyPr/>
                    <a:lstStyle/>
                    <a:p>
                      <a:pPr indent="0" lvl="0" marL="0" rtl="0" algn="ctr">
                        <a:spcBef>
                          <a:spcPts val="0"/>
                        </a:spcBef>
                        <a:spcAft>
                          <a:spcPts val="0"/>
                        </a:spcAft>
                        <a:buNone/>
                      </a:pPr>
                      <a:r>
                        <a:rPr lang="en" sz="1800">
                          <a:solidFill>
                            <a:srgbClr val="00FF00"/>
                          </a:solidFill>
                          <a:latin typeface="Titillium Web Light"/>
                          <a:ea typeface="Titillium Web Light"/>
                          <a:cs typeface="Titillium Web Light"/>
                          <a:sym typeface="Titillium Web Light"/>
                        </a:rPr>
                        <a:t>4</a:t>
                      </a:r>
                      <a:endParaRPr sz="1800">
                        <a:solidFill>
                          <a:srgbClr val="00FF00"/>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0.87</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0.92</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1"/>
                          </a:solidFill>
                          <a:latin typeface="Titillium Web Light"/>
                          <a:ea typeface="Titillium Web Light"/>
                          <a:cs typeface="Titillium Web Light"/>
                          <a:sym typeface="Titillium Web Light"/>
                        </a:rPr>
                        <a:t>0.90</a:t>
                      </a:r>
                      <a:endParaRPr sz="1800">
                        <a:solidFill>
                          <a:schemeClr val="lt1"/>
                        </a:solidFill>
                        <a:latin typeface="Titillium Web Light"/>
                        <a:ea typeface="Titillium Web Light"/>
                        <a:cs typeface="Titillium Web Light"/>
                        <a:sym typeface="Titillium Web Light"/>
                      </a:endParaRPr>
                    </a:p>
                  </a:txBody>
                  <a:tcPr marT="68575" marB="6857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tcPr>
                </a:tc>
              </a:tr>
            </a:tbl>
          </a:graphicData>
        </a:graphic>
      </p:graphicFrame>
      <p:sp>
        <p:nvSpPr>
          <p:cNvPr id="260" name="Google Shape;260;p32"/>
          <p:cNvSpPr txBox="1"/>
          <p:nvPr/>
        </p:nvSpPr>
        <p:spPr>
          <a:xfrm>
            <a:off x="839150" y="46254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rPr>
              <a:t>ACCURACY : </a:t>
            </a:r>
            <a:r>
              <a:rPr b="1" lang="en" sz="1800">
                <a:solidFill>
                  <a:schemeClr val="lt1"/>
                </a:solidFill>
              </a:rPr>
              <a:t>69%</a:t>
            </a:r>
            <a:endParaRPr/>
          </a:p>
        </p:txBody>
      </p:sp>
      <p:sp>
        <p:nvSpPr>
          <p:cNvPr id="261" name="Google Shape;261;p32"/>
          <p:cNvSpPr txBox="1"/>
          <p:nvPr/>
        </p:nvSpPr>
        <p:spPr>
          <a:xfrm>
            <a:off x="6756775" y="3526125"/>
            <a:ext cx="2272500" cy="1262100"/>
          </a:xfrm>
          <a:prstGeom prst="rect">
            <a:avLst/>
          </a:prstGeom>
          <a:noFill/>
          <a:ln cap="flat" cmpd="sng" w="1905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0 : Very Low Popularity</a:t>
            </a:r>
            <a:endParaRPr>
              <a:solidFill>
                <a:schemeClr val="lt1"/>
              </a:solidFill>
            </a:endParaRPr>
          </a:p>
          <a:p>
            <a:pPr indent="0" lvl="0" marL="0" rtl="0" algn="l">
              <a:spcBef>
                <a:spcPts val="0"/>
              </a:spcBef>
              <a:spcAft>
                <a:spcPts val="0"/>
              </a:spcAft>
              <a:buNone/>
            </a:pPr>
            <a:r>
              <a:rPr lang="en">
                <a:solidFill>
                  <a:schemeClr val="lt1"/>
                </a:solidFill>
              </a:rPr>
              <a:t>1 : Low Popularity</a:t>
            </a:r>
            <a:endParaRPr>
              <a:solidFill>
                <a:schemeClr val="lt1"/>
              </a:solidFill>
            </a:endParaRPr>
          </a:p>
          <a:p>
            <a:pPr indent="0" lvl="0" marL="0" rtl="0" algn="l">
              <a:spcBef>
                <a:spcPts val="0"/>
              </a:spcBef>
              <a:spcAft>
                <a:spcPts val="0"/>
              </a:spcAft>
              <a:buNone/>
            </a:pPr>
            <a:r>
              <a:rPr lang="en">
                <a:solidFill>
                  <a:schemeClr val="lt1"/>
                </a:solidFill>
              </a:rPr>
              <a:t>2 : Average Popularity</a:t>
            </a:r>
            <a:endParaRPr>
              <a:solidFill>
                <a:schemeClr val="lt1"/>
              </a:solidFill>
            </a:endParaRPr>
          </a:p>
          <a:p>
            <a:pPr indent="0" lvl="0" marL="0" rtl="0" algn="l">
              <a:spcBef>
                <a:spcPts val="0"/>
              </a:spcBef>
              <a:spcAft>
                <a:spcPts val="0"/>
              </a:spcAft>
              <a:buNone/>
            </a:pPr>
            <a:r>
              <a:rPr lang="en">
                <a:solidFill>
                  <a:schemeClr val="lt1"/>
                </a:solidFill>
              </a:rPr>
              <a:t>3 : High Popularity</a:t>
            </a:r>
            <a:endParaRPr>
              <a:solidFill>
                <a:schemeClr val="lt1"/>
              </a:solidFill>
            </a:endParaRPr>
          </a:p>
          <a:p>
            <a:pPr indent="0" lvl="0" marL="0" rtl="0" algn="l">
              <a:spcBef>
                <a:spcPts val="0"/>
              </a:spcBef>
              <a:spcAft>
                <a:spcPts val="0"/>
              </a:spcAft>
              <a:buNone/>
            </a:pPr>
            <a:r>
              <a:rPr lang="en">
                <a:solidFill>
                  <a:schemeClr val="lt1"/>
                </a:solidFill>
              </a:rPr>
              <a:t>4 : Very High Popularity</a:t>
            </a:r>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3"/>
          <p:cNvSpPr txBox="1"/>
          <p:nvPr>
            <p:ph type="title"/>
          </p:nvPr>
        </p:nvSpPr>
        <p:spPr>
          <a:xfrm>
            <a:off x="457075" y="351600"/>
            <a:ext cx="8023500" cy="7170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800">
                <a:solidFill>
                  <a:srgbClr val="00FFFF"/>
                </a:solidFill>
              </a:rPr>
              <a:t>Advantages of </a:t>
            </a:r>
            <a:r>
              <a:rPr lang="en" sz="3800">
                <a:solidFill>
                  <a:srgbClr val="00FFFF"/>
                </a:solidFill>
              </a:rPr>
              <a:t>Random Forest</a:t>
            </a:r>
            <a:endParaRPr sz="3800">
              <a:solidFill>
                <a:srgbClr val="00FFFF"/>
              </a:solidFill>
            </a:endParaRPr>
          </a:p>
        </p:txBody>
      </p:sp>
      <p:sp>
        <p:nvSpPr>
          <p:cNvPr id="267" name="Google Shape;267;p33"/>
          <p:cNvSpPr txBox="1"/>
          <p:nvPr/>
        </p:nvSpPr>
        <p:spPr>
          <a:xfrm>
            <a:off x="819875" y="1617400"/>
            <a:ext cx="7604700" cy="25398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chemeClr val="lt1"/>
              </a:buClr>
              <a:buSzPts val="1800"/>
              <a:buChar char="-"/>
            </a:pPr>
            <a:r>
              <a:rPr lang="en" sz="1800">
                <a:solidFill>
                  <a:schemeClr val="lt1"/>
                </a:solidFill>
              </a:rPr>
              <a:t>Produces a </a:t>
            </a:r>
            <a:r>
              <a:rPr lang="en" sz="1800">
                <a:solidFill>
                  <a:schemeClr val="lt1"/>
                </a:solidFill>
              </a:rPr>
              <a:t>highly</a:t>
            </a:r>
            <a:r>
              <a:rPr lang="en" sz="1800">
                <a:solidFill>
                  <a:schemeClr val="lt1"/>
                </a:solidFill>
              </a:rPr>
              <a:t> accurate classifier and learning is fast.</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Runs efficiently on large databases.</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Can handle thousands of input variables without variable deletion.</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Computes proximities between pairs of cases that can be used in clustering, locating outliers or gives interesting </a:t>
            </a:r>
            <a:r>
              <a:rPr lang="en" sz="1800">
                <a:solidFill>
                  <a:schemeClr val="lt1"/>
                </a:solidFill>
              </a:rPr>
              <a:t>views of thee data.</a:t>
            </a:r>
            <a:endParaRPr sz="1800">
              <a:solidFill>
                <a:schemeClr val="lt1"/>
              </a:solidFill>
            </a:endParaRPr>
          </a:p>
          <a:p>
            <a:pPr indent="-342900" lvl="0" marL="457200" rtl="0" algn="l">
              <a:lnSpc>
                <a:spcPct val="150000"/>
              </a:lnSpc>
              <a:spcBef>
                <a:spcPts val="0"/>
              </a:spcBef>
              <a:spcAft>
                <a:spcPts val="0"/>
              </a:spcAft>
              <a:buClr>
                <a:schemeClr val="lt1"/>
              </a:buClr>
              <a:buSzPts val="1800"/>
              <a:buChar char="-"/>
            </a:pPr>
            <a:r>
              <a:rPr lang="en" sz="1800">
                <a:solidFill>
                  <a:schemeClr val="lt1"/>
                </a:solidFill>
              </a:rPr>
              <a:t>Offers an experimental method for detecting variable interactions.</a:t>
            </a:r>
            <a:endParaRPr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4"/>
          <p:cNvSpPr txBox="1"/>
          <p:nvPr>
            <p:ph type="ctrTitle"/>
          </p:nvPr>
        </p:nvSpPr>
        <p:spPr>
          <a:xfrm>
            <a:off x="522375" y="341550"/>
            <a:ext cx="8378100" cy="6285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rPr lang="en" sz="3000">
                <a:solidFill>
                  <a:srgbClr val="00FFFF"/>
                </a:solidFill>
              </a:rPr>
              <a:t>Comparison of Accuracy in various models used</a:t>
            </a:r>
            <a:endParaRPr sz="3000">
              <a:solidFill>
                <a:srgbClr val="00FFFF"/>
              </a:solidFill>
            </a:endParaRPr>
          </a:p>
        </p:txBody>
      </p:sp>
      <p:sp>
        <p:nvSpPr>
          <p:cNvPr id="273" name="Google Shape;273;p34"/>
          <p:cNvSpPr/>
          <p:nvPr/>
        </p:nvSpPr>
        <p:spPr>
          <a:xfrm>
            <a:off x="2399550" y="1899988"/>
            <a:ext cx="4388094" cy="688770"/>
          </a:xfrm>
          <a:prstGeom prst="flowChartTerminator">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2399550" y="2561975"/>
            <a:ext cx="4388094" cy="688770"/>
          </a:xfrm>
          <a:prstGeom prst="flowChartTerminator">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a:off x="2399550" y="3254500"/>
            <a:ext cx="4388094" cy="688770"/>
          </a:xfrm>
          <a:prstGeom prst="flowChartTerminator">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4"/>
          <p:cNvSpPr/>
          <p:nvPr/>
        </p:nvSpPr>
        <p:spPr>
          <a:xfrm>
            <a:off x="2399550" y="3943275"/>
            <a:ext cx="4388094" cy="688770"/>
          </a:xfrm>
          <a:prstGeom prst="flowChartTerminator">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4"/>
          <p:cNvSpPr/>
          <p:nvPr/>
        </p:nvSpPr>
        <p:spPr>
          <a:xfrm>
            <a:off x="1864950" y="1907138"/>
            <a:ext cx="1247346" cy="688770"/>
          </a:xfrm>
          <a:prstGeom prst="flowChartTerminator">
            <a:avLst/>
          </a:prstGeom>
          <a:solidFill>
            <a:srgbClr val="7DFF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4"/>
          <p:cNvSpPr/>
          <p:nvPr/>
        </p:nvSpPr>
        <p:spPr>
          <a:xfrm>
            <a:off x="1864950" y="2551650"/>
            <a:ext cx="1247346" cy="688770"/>
          </a:xfrm>
          <a:prstGeom prst="flowChartTerminator">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
          <p:cNvSpPr/>
          <p:nvPr/>
        </p:nvSpPr>
        <p:spPr>
          <a:xfrm>
            <a:off x="1864950" y="3249338"/>
            <a:ext cx="1247346" cy="688770"/>
          </a:xfrm>
          <a:prstGeom prst="flowChartTerminator">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
          <p:cNvSpPr/>
          <p:nvPr/>
        </p:nvSpPr>
        <p:spPr>
          <a:xfrm>
            <a:off x="1864950" y="3947025"/>
            <a:ext cx="1247346" cy="688770"/>
          </a:xfrm>
          <a:prstGeom prst="flowChartTerminator">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a:p>
        </p:txBody>
      </p:sp>
      <p:sp>
        <p:nvSpPr>
          <p:cNvPr id="281" name="Google Shape;281;p34"/>
          <p:cNvSpPr txBox="1"/>
          <p:nvPr/>
        </p:nvSpPr>
        <p:spPr>
          <a:xfrm>
            <a:off x="1926875" y="4037225"/>
            <a:ext cx="1123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200">
                <a:latin typeface="Titillium Web"/>
                <a:ea typeface="Titillium Web"/>
                <a:cs typeface="Titillium Web"/>
                <a:sym typeface="Titillium Web"/>
              </a:rPr>
              <a:t>70.08%</a:t>
            </a:r>
            <a:endParaRPr b="1" sz="2200"/>
          </a:p>
        </p:txBody>
      </p:sp>
      <p:sp>
        <p:nvSpPr>
          <p:cNvPr id="282" name="Google Shape;282;p34"/>
          <p:cNvSpPr txBox="1"/>
          <p:nvPr/>
        </p:nvSpPr>
        <p:spPr>
          <a:xfrm>
            <a:off x="3249500" y="3999088"/>
            <a:ext cx="3144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latin typeface="Titillium Web"/>
                <a:ea typeface="Titillium Web"/>
                <a:cs typeface="Titillium Web"/>
                <a:sym typeface="Titillium Web"/>
              </a:rPr>
              <a:t>CatBoost</a:t>
            </a:r>
            <a:endParaRPr b="1" sz="2100">
              <a:latin typeface="Titillium Web"/>
              <a:ea typeface="Titillium Web"/>
              <a:cs typeface="Titillium Web"/>
              <a:sym typeface="Titillium Web"/>
            </a:endParaRPr>
          </a:p>
        </p:txBody>
      </p:sp>
      <p:sp>
        <p:nvSpPr>
          <p:cNvPr id="283" name="Google Shape;283;p34"/>
          <p:cNvSpPr txBox="1"/>
          <p:nvPr/>
        </p:nvSpPr>
        <p:spPr>
          <a:xfrm>
            <a:off x="2083175" y="2637338"/>
            <a:ext cx="810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Titillium Web"/>
                <a:ea typeface="Titillium Web"/>
                <a:cs typeface="Titillium Web"/>
                <a:sym typeface="Titillium Web"/>
              </a:rPr>
              <a:t>63%</a:t>
            </a:r>
            <a:endParaRPr b="1" sz="2200">
              <a:latin typeface="Titillium Web"/>
              <a:ea typeface="Titillium Web"/>
              <a:cs typeface="Titillium Web"/>
              <a:sym typeface="Titillium Web"/>
            </a:endParaRPr>
          </a:p>
        </p:txBody>
      </p:sp>
      <p:sp>
        <p:nvSpPr>
          <p:cNvPr id="284" name="Google Shape;284;p34"/>
          <p:cNvSpPr txBox="1"/>
          <p:nvPr/>
        </p:nvSpPr>
        <p:spPr>
          <a:xfrm>
            <a:off x="3149525" y="2644575"/>
            <a:ext cx="314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400">
                <a:latin typeface="Titillium Web"/>
                <a:ea typeface="Titillium Web"/>
                <a:cs typeface="Titillium Web"/>
                <a:sym typeface="Titillium Web"/>
              </a:rPr>
              <a:t>XGBoost</a:t>
            </a:r>
            <a:endParaRPr sz="200">
              <a:latin typeface="Titillium Web Light"/>
              <a:ea typeface="Titillium Web Light"/>
              <a:cs typeface="Titillium Web Light"/>
              <a:sym typeface="Titillium Web Light"/>
            </a:endParaRPr>
          </a:p>
        </p:txBody>
      </p:sp>
      <p:sp>
        <p:nvSpPr>
          <p:cNvPr id="285" name="Google Shape;285;p34"/>
          <p:cNvSpPr txBox="1"/>
          <p:nvPr/>
        </p:nvSpPr>
        <p:spPr>
          <a:xfrm>
            <a:off x="2133125" y="1964225"/>
            <a:ext cx="711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Titillium Web"/>
                <a:ea typeface="Titillium Web"/>
                <a:cs typeface="Titillium Web"/>
                <a:sym typeface="Titillium Web"/>
              </a:rPr>
              <a:t>55%</a:t>
            </a:r>
            <a:endParaRPr b="1" sz="2200">
              <a:latin typeface="Titillium Web"/>
              <a:ea typeface="Titillium Web"/>
              <a:cs typeface="Titillium Web"/>
              <a:sym typeface="Titillium Web"/>
            </a:endParaRPr>
          </a:p>
        </p:txBody>
      </p:sp>
      <p:sp>
        <p:nvSpPr>
          <p:cNvPr id="286" name="Google Shape;286;p34"/>
          <p:cNvSpPr txBox="1"/>
          <p:nvPr/>
        </p:nvSpPr>
        <p:spPr>
          <a:xfrm>
            <a:off x="3149525" y="1953938"/>
            <a:ext cx="3144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400">
                <a:latin typeface="Titillium Web"/>
                <a:ea typeface="Titillium Web"/>
                <a:cs typeface="Titillium Web"/>
                <a:sym typeface="Titillium Web"/>
              </a:rPr>
              <a:t>KNN</a:t>
            </a:r>
            <a:endParaRPr sz="200">
              <a:latin typeface="Titillium Web Light"/>
              <a:ea typeface="Titillium Web Light"/>
              <a:cs typeface="Titillium Web Light"/>
              <a:sym typeface="Titillium Web Light"/>
            </a:endParaRPr>
          </a:p>
        </p:txBody>
      </p:sp>
      <p:sp>
        <p:nvSpPr>
          <p:cNvPr id="287" name="Google Shape;287;p34"/>
          <p:cNvSpPr txBox="1"/>
          <p:nvPr/>
        </p:nvSpPr>
        <p:spPr>
          <a:xfrm>
            <a:off x="3154025" y="3335400"/>
            <a:ext cx="30054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Titillium Web"/>
                <a:ea typeface="Titillium Web"/>
                <a:cs typeface="Titillium Web"/>
                <a:sym typeface="Titillium Web"/>
              </a:rPr>
              <a:t>Random Forest</a:t>
            </a:r>
            <a:endParaRPr b="1" sz="2200">
              <a:latin typeface="Titillium Web"/>
              <a:ea typeface="Titillium Web"/>
              <a:cs typeface="Titillium Web"/>
              <a:sym typeface="Titillium Web"/>
            </a:endParaRPr>
          </a:p>
        </p:txBody>
      </p:sp>
      <p:sp>
        <p:nvSpPr>
          <p:cNvPr id="288" name="Google Shape;288;p34"/>
          <p:cNvSpPr/>
          <p:nvPr/>
        </p:nvSpPr>
        <p:spPr>
          <a:xfrm>
            <a:off x="2399550" y="1211225"/>
            <a:ext cx="4388094" cy="688770"/>
          </a:xfrm>
          <a:prstGeom prst="flowChartTerminator">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4"/>
          <p:cNvSpPr/>
          <p:nvPr/>
        </p:nvSpPr>
        <p:spPr>
          <a:xfrm>
            <a:off x="1864950" y="1211225"/>
            <a:ext cx="1247346" cy="688770"/>
          </a:xfrm>
          <a:prstGeom prst="flowChartTerminator">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
          <p:cNvSpPr txBox="1"/>
          <p:nvPr/>
        </p:nvSpPr>
        <p:spPr>
          <a:xfrm>
            <a:off x="1776875" y="1320975"/>
            <a:ext cx="14235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Titillium Web"/>
                <a:ea typeface="Titillium Web"/>
                <a:cs typeface="Titillium Web"/>
                <a:sym typeface="Titillium Web"/>
              </a:rPr>
              <a:t>Accuracy</a:t>
            </a:r>
            <a:endParaRPr b="1" sz="2200">
              <a:latin typeface="Titillium Web"/>
              <a:ea typeface="Titillium Web"/>
              <a:cs typeface="Titillium Web"/>
              <a:sym typeface="Titillium Web"/>
            </a:endParaRPr>
          </a:p>
        </p:txBody>
      </p:sp>
      <p:sp>
        <p:nvSpPr>
          <p:cNvPr id="291" name="Google Shape;291;p34"/>
          <p:cNvSpPr txBox="1"/>
          <p:nvPr/>
        </p:nvSpPr>
        <p:spPr>
          <a:xfrm>
            <a:off x="3200375" y="1268900"/>
            <a:ext cx="2912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Titillium Web"/>
                <a:ea typeface="Titillium Web"/>
                <a:cs typeface="Titillium Web"/>
                <a:sym typeface="Titillium Web"/>
              </a:rPr>
              <a:t>MODEL</a:t>
            </a:r>
            <a:endParaRPr b="1" sz="2200">
              <a:latin typeface="Titillium Web"/>
              <a:ea typeface="Titillium Web"/>
              <a:cs typeface="Titillium Web"/>
              <a:sym typeface="Titillium Web"/>
            </a:endParaRPr>
          </a:p>
        </p:txBody>
      </p:sp>
      <p:sp>
        <p:nvSpPr>
          <p:cNvPr id="292" name="Google Shape;292;p34"/>
          <p:cNvSpPr txBox="1"/>
          <p:nvPr/>
        </p:nvSpPr>
        <p:spPr>
          <a:xfrm>
            <a:off x="2133125" y="3337275"/>
            <a:ext cx="711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Titillium Web"/>
                <a:ea typeface="Titillium Web"/>
                <a:cs typeface="Titillium Web"/>
                <a:sym typeface="Titillium Web"/>
              </a:rPr>
              <a:t>69%</a:t>
            </a:r>
            <a:endParaRPr b="1" sz="2200">
              <a:latin typeface="Titillium Web"/>
              <a:ea typeface="Titillium Web"/>
              <a:cs typeface="Titillium Web"/>
              <a:sym typeface="Titillium We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nvSpPr>
        <p:spPr>
          <a:xfrm>
            <a:off x="221000" y="109900"/>
            <a:ext cx="8669400" cy="10407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None/>
            </a:pPr>
            <a:r>
              <a:rPr b="1" lang="en" sz="3600">
                <a:solidFill>
                  <a:srgbClr val="00FFFF"/>
                </a:solidFill>
                <a:latin typeface="Titillium Web"/>
                <a:ea typeface="Titillium Web"/>
                <a:cs typeface="Titillium Web"/>
                <a:sym typeface="Titillium Web"/>
              </a:rPr>
              <a:t>Why did CatBoost Classifier </a:t>
            </a:r>
            <a:r>
              <a:rPr b="1" lang="en" sz="3600">
                <a:solidFill>
                  <a:srgbClr val="00FFFF"/>
                </a:solidFill>
                <a:latin typeface="Titillium Web"/>
                <a:ea typeface="Titillium Web"/>
                <a:cs typeface="Titillium Web"/>
                <a:sym typeface="Titillium Web"/>
              </a:rPr>
              <a:t>perform</a:t>
            </a:r>
            <a:r>
              <a:rPr b="1" lang="en" sz="3600">
                <a:solidFill>
                  <a:srgbClr val="00FFFF"/>
                </a:solidFill>
                <a:latin typeface="Titillium Web"/>
                <a:ea typeface="Titillium Web"/>
                <a:cs typeface="Titillium Web"/>
                <a:sym typeface="Titillium Web"/>
              </a:rPr>
              <a:t> better?</a:t>
            </a:r>
            <a:endParaRPr b="1" sz="3600">
              <a:solidFill>
                <a:srgbClr val="00FFFF"/>
              </a:solidFill>
              <a:latin typeface="Titillium Web"/>
              <a:ea typeface="Titillium Web"/>
              <a:cs typeface="Titillium Web"/>
              <a:sym typeface="Titillium Web"/>
            </a:endParaRPr>
          </a:p>
        </p:txBody>
      </p:sp>
      <p:sp>
        <p:nvSpPr>
          <p:cNvPr id="298" name="Google Shape;298;p35"/>
          <p:cNvSpPr txBox="1"/>
          <p:nvPr/>
        </p:nvSpPr>
        <p:spPr>
          <a:xfrm>
            <a:off x="152475" y="1176900"/>
            <a:ext cx="8023500" cy="39666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FFFFFF"/>
              </a:buClr>
              <a:buSzPts val="1800"/>
              <a:buFont typeface="Roboto"/>
              <a:buChar char="●"/>
            </a:pPr>
            <a:r>
              <a:rPr b="1" lang="en" sz="1800" u="sng">
                <a:solidFill>
                  <a:srgbClr val="FFFFFF"/>
                </a:solidFill>
              </a:rPr>
              <a:t>Performance:</a:t>
            </a:r>
            <a:r>
              <a:rPr lang="en" sz="1800">
                <a:solidFill>
                  <a:srgbClr val="FFFFFF"/>
                </a:solidFill>
              </a:rPr>
              <a:t> CatBoost provides state of the art results and it is competitive with any leading machine learning algorithm on the performance front.</a:t>
            </a:r>
            <a:endParaRPr sz="1800">
              <a:solidFill>
                <a:srgbClr val="FFFFFF"/>
              </a:solidFill>
            </a:endParaRPr>
          </a:p>
          <a:p>
            <a:pPr indent="-342900" lvl="0" marL="457200" rtl="0" algn="l">
              <a:lnSpc>
                <a:spcPct val="115000"/>
              </a:lnSpc>
              <a:spcBef>
                <a:spcPts val="0"/>
              </a:spcBef>
              <a:spcAft>
                <a:spcPts val="0"/>
              </a:spcAft>
              <a:buClr>
                <a:srgbClr val="FFFFFF"/>
              </a:buClr>
              <a:buSzPts val="1800"/>
              <a:buFont typeface="Roboto"/>
              <a:buChar char="●"/>
            </a:pPr>
            <a:r>
              <a:rPr b="1" lang="en" sz="1800" u="sng">
                <a:solidFill>
                  <a:srgbClr val="FFFFFF"/>
                </a:solidFill>
              </a:rPr>
              <a:t>Robust:</a:t>
            </a:r>
            <a:r>
              <a:rPr b="1" lang="en" sz="1800">
                <a:solidFill>
                  <a:srgbClr val="FFFFFF"/>
                </a:solidFill>
              </a:rPr>
              <a:t> </a:t>
            </a:r>
            <a:r>
              <a:rPr lang="en" sz="1800">
                <a:solidFill>
                  <a:srgbClr val="FFFFFF"/>
                </a:solidFill>
              </a:rPr>
              <a:t>It reduces the need for extensive hyper-parameter tuning and lower the chances of overfitting also which leads to more generalized models. Although, CatBoost has multiple parameters to tune and it contains parameters like the number of trees, learning rate, regularization, tree depth, fold size, bagging temperature and others</a:t>
            </a:r>
            <a:endParaRPr sz="1800">
              <a:solidFill>
                <a:srgbClr val="FFFFFF"/>
              </a:solidFill>
            </a:endParaRPr>
          </a:p>
          <a:p>
            <a:pPr indent="-342900" lvl="0" marL="457200" rtl="0" algn="l">
              <a:lnSpc>
                <a:spcPct val="115000"/>
              </a:lnSpc>
              <a:spcBef>
                <a:spcPts val="0"/>
              </a:spcBef>
              <a:spcAft>
                <a:spcPts val="0"/>
              </a:spcAft>
              <a:buClr>
                <a:srgbClr val="FFFFFF"/>
              </a:buClr>
              <a:buSzPts val="1800"/>
              <a:buFont typeface="Roboto"/>
              <a:buChar char="●"/>
            </a:pPr>
            <a:r>
              <a:rPr b="1" lang="en" sz="1800" u="sng">
                <a:solidFill>
                  <a:srgbClr val="FFFFFF"/>
                </a:solidFill>
              </a:rPr>
              <a:t>Easy-to-use:</a:t>
            </a:r>
            <a:r>
              <a:rPr lang="en" sz="1800">
                <a:solidFill>
                  <a:srgbClr val="FFFFFF"/>
                </a:solidFill>
              </a:rPr>
              <a:t> You can use CatBoost from the command line, using an user-friendly API for both Python and R.</a:t>
            </a:r>
            <a:endParaRPr sz="1800">
              <a:solidFill>
                <a:srgbClr val="FFFFFF"/>
              </a:solidFill>
            </a:endParaRPr>
          </a:p>
          <a:p>
            <a:pPr indent="-342900" lvl="0" marL="457200" rtl="0" algn="l">
              <a:lnSpc>
                <a:spcPct val="115000"/>
              </a:lnSpc>
              <a:spcBef>
                <a:spcPts val="0"/>
              </a:spcBef>
              <a:spcAft>
                <a:spcPts val="0"/>
              </a:spcAft>
              <a:buClr>
                <a:srgbClr val="FFFFFF"/>
              </a:buClr>
              <a:buSzPts val="1800"/>
              <a:buFont typeface="Arial"/>
              <a:buChar char="●"/>
            </a:pPr>
            <a:r>
              <a:rPr lang="en" sz="1800">
                <a:solidFill>
                  <a:srgbClr val="FFFFFF"/>
                </a:solidFill>
              </a:rPr>
              <a:t>It can also return very good result with relatively less data, unlike DL models that need to learn from a massive amount of data.</a:t>
            </a:r>
            <a:endParaRPr sz="1600">
              <a:solidFill>
                <a:srgbClr val="FFFFF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2614325" y="2090550"/>
            <a:ext cx="4719000" cy="962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6000">
                <a:solidFill>
                  <a:srgbClr val="00FFFF"/>
                </a:solidFill>
              </a:rPr>
              <a:t>THANK YOU</a:t>
            </a:r>
            <a:endParaRPr sz="6000">
              <a:solidFill>
                <a:srgbClr val="00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37"/>
          <p:cNvPicPr preferRelativeResize="0"/>
          <p:nvPr/>
        </p:nvPicPr>
        <p:blipFill>
          <a:blip r:embed="rId3">
            <a:alphaModFix/>
          </a:blip>
          <a:stretch>
            <a:fillRect/>
          </a:stretch>
        </p:blipFill>
        <p:spPr>
          <a:xfrm>
            <a:off x="190075" y="702500"/>
            <a:ext cx="8839201" cy="4122282"/>
          </a:xfrm>
          <a:prstGeom prst="rect">
            <a:avLst/>
          </a:prstGeom>
          <a:noFill/>
          <a:ln>
            <a:noFill/>
          </a:ln>
        </p:spPr>
      </p:pic>
      <p:sp>
        <p:nvSpPr>
          <p:cNvPr id="309" name="Google Shape;309;p37"/>
          <p:cNvSpPr txBox="1"/>
          <p:nvPr/>
        </p:nvSpPr>
        <p:spPr>
          <a:xfrm>
            <a:off x="2626750" y="41250"/>
            <a:ext cx="30000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rgbClr val="00FFFF"/>
                </a:solidFill>
                <a:latin typeface="Titillium Web"/>
                <a:ea typeface="Titillium Web"/>
                <a:cs typeface="Titillium Web"/>
                <a:sym typeface="Titillium Web"/>
              </a:rPr>
              <a:t>Appendix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38"/>
          <p:cNvPicPr preferRelativeResize="0"/>
          <p:nvPr/>
        </p:nvPicPr>
        <p:blipFill>
          <a:blip r:embed="rId3">
            <a:alphaModFix/>
          </a:blip>
          <a:stretch>
            <a:fillRect/>
          </a:stretch>
        </p:blipFill>
        <p:spPr>
          <a:xfrm>
            <a:off x="856600" y="497825"/>
            <a:ext cx="7430800" cy="4581275"/>
          </a:xfrm>
          <a:prstGeom prst="rect">
            <a:avLst/>
          </a:prstGeom>
          <a:noFill/>
          <a:ln>
            <a:noFill/>
          </a:ln>
        </p:spPr>
      </p:pic>
      <p:sp>
        <p:nvSpPr>
          <p:cNvPr id="315" name="Google Shape;315;p38"/>
          <p:cNvSpPr txBox="1"/>
          <p:nvPr/>
        </p:nvSpPr>
        <p:spPr>
          <a:xfrm>
            <a:off x="856600" y="-53175"/>
            <a:ext cx="74307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900">
                <a:solidFill>
                  <a:srgbClr val="00FFFF"/>
                </a:solidFill>
                <a:latin typeface="Titillium Web"/>
                <a:ea typeface="Titillium Web"/>
                <a:cs typeface="Titillium Web"/>
                <a:sym typeface="Titillium Web"/>
              </a:rPr>
              <a:t>Appendix</a:t>
            </a:r>
            <a:endParaRPr sz="700">
              <a:solidFill>
                <a:srgbClr val="00FFFF"/>
              </a:solidFill>
              <a:latin typeface="Titillium Web Light"/>
              <a:ea typeface="Titillium Web Light"/>
              <a:cs typeface="Titillium Web Light"/>
              <a:sym typeface="Titillium Web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39"/>
          <p:cNvPicPr preferRelativeResize="0"/>
          <p:nvPr/>
        </p:nvPicPr>
        <p:blipFill>
          <a:blip r:embed="rId3">
            <a:alphaModFix/>
          </a:blip>
          <a:stretch>
            <a:fillRect/>
          </a:stretch>
        </p:blipFill>
        <p:spPr>
          <a:xfrm>
            <a:off x="951800" y="484375"/>
            <a:ext cx="7240399" cy="4604075"/>
          </a:xfrm>
          <a:prstGeom prst="rect">
            <a:avLst/>
          </a:prstGeom>
          <a:noFill/>
          <a:ln>
            <a:noFill/>
          </a:ln>
        </p:spPr>
      </p:pic>
      <p:sp>
        <p:nvSpPr>
          <p:cNvPr id="321" name="Google Shape;321;p39"/>
          <p:cNvSpPr txBox="1"/>
          <p:nvPr/>
        </p:nvSpPr>
        <p:spPr>
          <a:xfrm>
            <a:off x="803675" y="-60775"/>
            <a:ext cx="74757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900">
                <a:solidFill>
                  <a:srgbClr val="00FFFF"/>
                </a:solidFill>
                <a:latin typeface="Titillium Web"/>
                <a:ea typeface="Titillium Web"/>
                <a:cs typeface="Titillium Web"/>
                <a:sym typeface="Titillium Web"/>
              </a:rPr>
              <a:t>Appendix</a:t>
            </a:r>
            <a:endParaRPr sz="700">
              <a:solidFill>
                <a:srgbClr val="00FFFF"/>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b="1" sz="2700">
              <a:solidFill>
                <a:schemeClr val="lt1"/>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type="ctrTitle"/>
          </p:nvPr>
        </p:nvSpPr>
        <p:spPr>
          <a:xfrm>
            <a:off x="540400" y="377200"/>
            <a:ext cx="8274600" cy="1165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800">
                <a:solidFill>
                  <a:srgbClr val="00FFFF"/>
                </a:solidFill>
              </a:rPr>
              <a:t>Understanding of the Problem Statement</a:t>
            </a:r>
            <a:endParaRPr sz="3700">
              <a:solidFill>
                <a:srgbClr val="00FFFF"/>
              </a:solidFill>
            </a:endParaRPr>
          </a:p>
        </p:txBody>
      </p:sp>
      <p:sp>
        <p:nvSpPr>
          <p:cNvPr id="66" name="Google Shape;66;p13"/>
          <p:cNvSpPr txBox="1"/>
          <p:nvPr>
            <p:ph idx="1" type="subTitle"/>
          </p:nvPr>
        </p:nvSpPr>
        <p:spPr>
          <a:xfrm>
            <a:off x="761425" y="1789775"/>
            <a:ext cx="7456800" cy="2582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200">
                <a:latin typeface="Arial"/>
                <a:ea typeface="Arial"/>
                <a:cs typeface="Arial"/>
                <a:sym typeface="Arial"/>
              </a:rPr>
              <a:t>The target variable is “popularity” which has 5 categories: ‘Very high’, ‘high’, ‘average’, ‘low’, ‘very low’. For each category, there is an initial bid price (for royalties to be paid) and expected revenue collections(in 10k $) which is provided as data. Based on the predictions, 10000(in 10k $) will be invested to place bids on the 4000 music tracks. The required model should generate the highest possible revenue.</a:t>
            </a:r>
            <a:endParaRPr sz="22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40"/>
          <p:cNvPicPr preferRelativeResize="0"/>
          <p:nvPr/>
        </p:nvPicPr>
        <p:blipFill>
          <a:blip r:embed="rId3">
            <a:alphaModFix/>
          </a:blip>
          <a:stretch>
            <a:fillRect/>
          </a:stretch>
        </p:blipFill>
        <p:spPr>
          <a:xfrm>
            <a:off x="152400" y="152400"/>
            <a:ext cx="4069075" cy="2863800"/>
          </a:xfrm>
          <a:prstGeom prst="rect">
            <a:avLst/>
          </a:prstGeom>
          <a:noFill/>
          <a:ln>
            <a:noFill/>
          </a:ln>
        </p:spPr>
      </p:pic>
      <p:pic>
        <p:nvPicPr>
          <p:cNvPr id="327" name="Google Shape;327;p40"/>
          <p:cNvPicPr preferRelativeResize="0"/>
          <p:nvPr/>
        </p:nvPicPr>
        <p:blipFill>
          <a:blip r:embed="rId4">
            <a:alphaModFix/>
          </a:blip>
          <a:stretch>
            <a:fillRect/>
          </a:stretch>
        </p:blipFill>
        <p:spPr>
          <a:xfrm>
            <a:off x="4268325" y="2625625"/>
            <a:ext cx="4574475" cy="2381125"/>
          </a:xfrm>
          <a:prstGeom prst="rect">
            <a:avLst/>
          </a:prstGeom>
          <a:noFill/>
          <a:ln>
            <a:noFill/>
          </a:ln>
        </p:spPr>
      </p:pic>
      <p:sp>
        <p:nvSpPr>
          <p:cNvPr id="328" name="Google Shape;328;p40"/>
          <p:cNvSpPr txBox="1"/>
          <p:nvPr/>
        </p:nvSpPr>
        <p:spPr>
          <a:xfrm>
            <a:off x="5794975" y="152400"/>
            <a:ext cx="29478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500">
              <a:latin typeface="Titillium Web Light"/>
              <a:ea typeface="Titillium Web Light"/>
              <a:cs typeface="Titillium Web Light"/>
              <a:sym typeface="Titillium Web Light"/>
            </a:endParaRPr>
          </a:p>
        </p:txBody>
      </p:sp>
      <p:sp>
        <p:nvSpPr>
          <p:cNvPr id="329" name="Google Shape;329;p40"/>
          <p:cNvSpPr txBox="1"/>
          <p:nvPr/>
        </p:nvSpPr>
        <p:spPr>
          <a:xfrm>
            <a:off x="3970163" y="152400"/>
            <a:ext cx="51708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900">
                <a:solidFill>
                  <a:srgbClr val="00FFFF"/>
                </a:solidFill>
                <a:latin typeface="Titillium Web"/>
                <a:ea typeface="Titillium Web"/>
                <a:cs typeface="Titillium Web"/>
                <a:sym typeface="Titillium Web"/>
              </a:rPr>
              <a:t>Appendix</a:t>
            </a:r>
            <a:endParaRPr sz="700">
              <a:solidFill>
                <a:srgbClr val="00FFFF"/>
              </a:solidFill>
              <a:latin typeface="Titillium Web Light"/>
              <a:ea typeface="Titillium Web Light"/>
              <a:cs typeface="Titillium Web Light"/>
              <a:sym typeface="Titillium Web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41"/>
          <p:cNvPicPr preferRelativeResize="0"/>
          <p:nvPr/>
        </p:nvPicPr>
        <p:blipFill>
          <a:blip r:embed="rId3">
            <a:alphaModFix/>
          </a:blip>
          <a:stretch>
            <a:fillRect/>
          </a:stretch>
        </p:blipFill>
        <p:spPr>
          <a:xfrm>
            <a:off x="4441096" y="160000"/>
            <a:ext cx="4542928" cy="3170352"/>
          </a:xfrm>
          <a:prstGeom prst="rect">
            <a:avLst/>
          </a:prstGeom>
          <a:noFill/>
          <a:ln>
            <a:noFill/>
          </a:ln>
        </p:spPr>
      </p:pic>
      <p:pic>
        <p:nvPicPr>
          <p:cNvPr id="335" name="Google Shape;335;p41"/>
          <p:cNvPicPr preferRelativeResize="0"/>
          <p:nvPr/>
        </p:nvPicPr>
        <p:blipFill>
          <a:blip r:embed="rId4">
            <a:alphaModFix/>
          </a:blip>
          <a:stretch>
            <a:fillRect/>
          </a:stretch>
        </p:blipFill>
        <p:spPr>
          <a:xfrm>
            <a:off x="283575" y="2101900"/>
            <a:ext cx="3976250" cy="2798475"/>
          </a:xfrm>
          <a:prstGeom prst="rect">
            <a:avLst/>
          </a:prstGeom>
          <a:noFill/>
          <a:ln>
            <a:noFill/>
          </a:ln>
        </p:spPr>
      </p:pic>
      <p:sp>
        <p:nvSpPr>
          <p:cNvPr id="336" name="Google Shape;336;p41"/>
          <p:cNvSpPr txBox="1"/>
          <p:nvPr/>
        </p:nvSpPr>
        <p:spPr>
          <a:xfrm>
            <a:off x="495825" y="160000"/>
            <a:ext cx="2947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900">
                <a:solidFill>
                  <a:srgbClr val="00FFFF"/>
                </a:solidFill>
                <a:latin typeface="Titillium Web"/>
                <a:ea typeface="Titillium Web"/>
                <a:cs typeface="Titillium Web"/>
                <a:sym typeface="Titillium Web"/>
              </a:rPr>
              <a:t>Appendix</a:t>
            </a:r>
            <a:endParaRPr sz="700">
              <a:solidFill>
                <a:srgbClr val="00FFFF"/>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b="1" sz="2700">
              <a:solidFill>
                <a:schemeClr val="lt1"/>
              </a:solidFill>
              <a:latin typeface="Titillium Web"/>
              <a:ea typeface="Titillium Web"/>
              <a:cs typeface="Titillium Web"/>
              <a:sym typeface="Titillium We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2"/>
          <p:cNvPicPr preferRelativeResize="0"/>
          <p:nvPr/>
        </p:nvPicPr>
        <p:blipFill>
          <a:blip r:embed="rId3">
            <a:alphaModFix/>
          </a:blip>
          <a:stretch>
            <a:fillRect/>
          </a:stretch>
        </p:blipFill>
        <p:spPr>
          <a:xfrm>
            <a:off x="400330" y="445550"/>
            <a:ext cx="8080238" cy="4418250"/>
          </a:xfrm>
          <a:prstGeom prst="rect">
            <a:avLst/>
          </a:prstGeom>
          <a:noFill/>
          <a:ln>
            <a:noFill/>
          </a:ln>
        </p:spPr>
      </p:pic>
      <p:sp>
        <p:nvSpPr>
          <p:cNvPr id="342" name="Google Shape;342;p42"/>
          <p:cNvSpPr txBox="1"/>
          <p:nvPr/>
        </p:nvSpPr>
        <p:spPr>
          <a:xfrm>
            <a:off x="271175" y="-106375"/>
            <a:ext cx="8398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900">
                <a:solidFill>
                  <a:srgbClr val="00FFFF"/>
                </a:solidFill>
                <a:latin typeface="Titillium Web"/>
                <a:ea typeface="Titillium Web"/>
                <a:cs typeface="Titillium Web"/>
                <a:sym typeface="Titillium Web"/>
              </a:rPr>
              <a:t>Appendix</a:t>
            </a:r>
            <a:endParaRPr sz="700">
              <a:solidFill>
                <a:srgbClr val="00FFFF"/>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b="1" sz="2700">
              <a:solidFill>
                <a:schemeClr val="lt1"/>
              </a:solidFill>
              <a:latin typeface="Titillium Web"/>
              <a:ea typeface="Titillium Web"/>
              <a:cs typeface="Titillium Web"/>
              <a:sym typeface="Titillium Web"/>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3"/>
          <p:cNvPicPr preferRelativeResize="0"/>
          <p:nvPr/>
        </p:nvPicPr>
        <p:blipFill>
          <a:blip r:embed="rId3">
            <a:alphaModFix/>
          </a:blip>
          <a:stretch>
            <a:fillRect/>
          </a:stretch>
        </p:blipFill>
        <p:spPr>
          <a:xfrm>
            <a:off x="2332225" y="152400"/>
            <a:ext cx="6244539" cy="4838700"/>
          </a:xfrm>
          <a:prstGeom prst="rect">
            <a:avLst/>
          </a:prstGeom>
          <a:noFill/>
          <a:ln>
            <a:noFill/>
          </a:ln>
        </p:spPr>
      </p:pic>
      <p:sp>
        <p:nvSpPr>
          <p:cNvPr id="348" name="Google Shape;348;p43"/>
          <p:cNvSpPr txBox="1"/>
          <p:nvPr/>
        </p:nvSpPr>
        <p:spPr>
          <a:xfrm>
            <a:off x="-176225" y="268325"/>
            <a:ext cx="3000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900">
                <a:solidFill>
                  <a:srgbClr val="00FFFF"/>
                </a:solidFill>
                <a:latin typeface="Titillium Web"/>
                <a:ea typeface="Titillium Web"/>
                <a:cs typeface="Titillium Web"/>
                <a:sym typeface="Titillium Web"/>
              </a:rPr>
              <a:t>Appendix</a:t>
            </a:r>
            <a:endParaRPr sz="700">
              <a:solidFill>
                <a:srgbClr val="00FFFF"/>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b="1" sz="2700">
              <a:solidFill>
                <a:schemeClr val="lt1"/>
              </a:solidFill>
              <a:latin typeface="Titillium Web"/>
              <a:ea typeface="Titillium Web"/>
              <a:cs typeface="Titillium Web"/>
              <a:sym typeface="Titillium Web"/>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44"/>
          <p:cNvPicPr preferRelativeResize="0"/>
          <p:nvPr/>
        </p:nvPicPr>
        <p:blipFill>
          <a:blip r:embed="rId3">
            <a:alphaModFix/>
          </a:blip>
          <a:stretch>
            <a:fillRect/>
          </a:stretch>
        </p:blipFill>
        <p:spPr>
          <a:xfrm>
            <a:off x="2510975" y="152400"/>
            <a:ext cx="6196788" cy="4838699"/>
          </a:xfrm>
          <a:prstGeom prst="rect">
            <a:avLst/>
          </a:prstGeom>
          <a:noFill/>
          <a:ln>
            <a:noFill/>
          </a:ln>
        </p:spPr>
      </p:pic>
      <p:sp>
        <p:nvSpPr>
          <p:cNvPr id="354" name="Google Shape;354;p44"/>
          <p:cNvSpPr txBox="1"/>
          <p:nvPr/>
        </p:nvSpPr>
        <p:spPr>
          <a:xfrm>
            <a:off x="-144400" y="275050"/>
            <a:ext cx="30000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rgbClr val="00FFFF"/>
                </a:solidFill>
                <a:latin typeface="Titillium Web"/>
                <a:ea typeface="Titillium Web"/>
                <a:cs typeface="Titillium Web"/>
                <a:sym typeface="Titillium Web"/>
              </a:rPr>
              <a:t>Appendix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5"/>
          <p:cNvPicPr preferRelativeResize="0"/>
          <p:nvPr/>
        </p:nvPicPr>
        <p:blipFill rotWithShape="1">
          <a:blip r:embed="rId3">
            <a:alphaModFix/>
          </a:blip>
          <a:srcRect b="0" l="-926" r="-2059" t="0"/>
          <a:stretch/>
        </p:blipFill>
        <p:spPr>
          <a:xfrm>
            <a:off x="2349625" y="152400"/>
            <a:ext cx="6373775" cy="4838701"/>
          </a:xfrm>
          <a:prstGeom prst="rect">
            <a:avLst/>
          </a:prstGeom>
          <a:noFill/>
          <a:ln>
            <a:noFill/>
          </a:ln>
        </p:spPr>
      </p:pic>
      <p:sp>
        <p:nvSpPr>
          <p:cNvPr id="360" name="Google Shape;360;p45"/>
          <p:cNvSpPr txBox="1"/>
          <p:nvPr/>
        </p:nvSpPr>
        <p:spPr>
          <a:xfrm>
            <a:off x="-137525" y="233800"/>
            <a:ext cx="3000000" cy="63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00">
                <a:solidFill>
                  <a:srgbClr val="00FFFF"/>
                </a:solidFill>
                <a:latin typeface="Titillium Web"/>
                <a:ea typeface="Titillium Web"/>
                <a:cs typeface="Titillium Web"/>
                <a:sym typeface="Titillium Web"/>
              </a:rPr>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p:nvPr/>
        </p:nvSpPr>
        <p:spPr>
          <a:xfrm>
            <a:off x="3318300" y="426825"/>
            <a:ext cx="2596200" cy="67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800">
                <a:solidFill>
                  <a:srgbClr val="00FFFF"/>
                </a:solidFill>
                <a:latin typeface="Titillium Web"/>
                <a:ea typeface="Titillium Web"/>
                <a:cs typeface="Titillium Web"/>
                <a:sym typeface="Titillium Web"/>
              </a:rPr>
              <a:t>D</a:t>
            </a:r>
            <a:r>
              <a:rPr b="1" lang="en" sz="3800">
                <a:solidFill>
                  <a:srgbClr val="00FFFF"/>
                </a:solidFill>
                <a:latin typeface="Titillium Web"/>
                <a:ea typeface="Titillium Web"/>
                <a:cs typeface="Titillium Web"/>
                <a:sym typeface="Titillium Web"/>
              </a:rPr>
              <a:t>ataset</a:t>
            </a:r>
            <a:endParaRPr b="1" sz="3800">
              <a:solidFill>
                <a:srgbClr val="00FFFF"/>
              </a:solidFill>
              <a:latin typeface="Titillium Web"/>
              <a:ea typeface="Titillium Web"/>
              <a:cs typeface="Titillium Web"/>
              <a:sym typeface="Titillium Web"/>
            </a:endParaRPr>
          </a:p>
          <a:p>
            <a:pPr indent="0" lvl="0" marL="0" rtl="0" algn="ctr">
              <a:spcBef>
                <a:spcPts val="0"/>
              </a:spcBef>
              <a:spcAft>
                <a:spcPts val="0"/>
              </a:spcAft>
              <a:buNone/>
            </a:pPr>
            <a:r>
              <a:t/>
            </a:r>
            <a:endParaRPr>
              <a:solidFill>
                <a:srgbClr val="FFFFFF"/>
              </a:solidFill>
            </a:endParaRPr>
          </a:p>
        </p:txBody>
      </p:sp>
      <p:sp>
        <p:nvSpPr>
          <p:cNvPr id="72" name="Google Shape;72;p14"/>
          <p:cNvSpPr/>
          <p:nvPr/>
        </p:nvSpPr>
        <p:spPr>
          <a:xfrm>
            <a:off x="1064875" y="2032975"/>
            <a:ext cx="2370600" cy="1171800"/>
          </a:xfrm>
          <a:prstGeom prst="rect">
            <a:avLst/>
          </a:prstGeom>
          <a:solidFill>
            <a:srgbClr val="7DFF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Titillium Web"/>
                <a:ea typeface="Titillium Web"/>
                <a:cs typeface="Titillium Web"/>
                <a:sym typeface="Titillium Web"/>
              </a:rPr>
              <a:t>TRAINING DATA</a:t>
            </a:r>
            <a:endParaRPr b="1" sz="2000">
              <a:solidFill>
                <a:schemeClr val="accent1"/>
              </a:solidFill>
              <a:latin typeface="Titillium Web"/>
              <a:ea typeface="Titillium Web"/>
              <a:cs typeface="Titillium Web"/>
              <a:sym typeface="Titillium Web"/>
            </a:endParaRPr>
          </a:p>
          <a:p>
            <a:pPr indent="0" lvl="0" marL="0" rtl="0" algn="ctr">
              <a:spcBef>
                <a:spcPts val="0"/>
              </a:spcBef>
              <a:spcAft>
                <a:spcPts val="0"/>
              </a:spcAft>
              <a:buNone/>
            </a:pPr>
            <a:r>
              <a:rPr b="1" lang="en" sz="2000">
                <a:solidFill>
                  <a:schemeClr val="accent1"/>
                </a:solidFill>
                <a:latin typeface="Titillium Web"/>
                <a:ea typeface="Titillium Web"/>
                <a:cs typeface="Titillium Web"/>
                <a:sym typeface="Titillium Web"/>
              </a:rPr>
              <a:t>80%</a:t>
            </a:r>
            <a:endParaRPr b="1" sz="2000">
              <a:solidFill>
                <a:schemeClr val="accent1"/>
              </a:solidFill>
              <a:latin typeface="Titillium Web"/>
              <a:ea typeface="Titillium Web"/>
              <a:cs typeface="Titillium Web"/>
              <a:sym typeface="Titillium Web"/>
            </a:endParaRPr>
          </a:p>
        </p:txBody>
      </p:sp>
      <p:sp>
        <p:nvSpPr>
          <p:cNvPr id="73" name="Google Shape;73;p14"/>
          <p:cNvSpPr/>
          <p:nvPr/>
        </p:nvSpPr>
        <p:spPr>
          <a:xfrm>
            <a:off x="5575175" y="2032975"/>
            <a:ext cx="2431500" cy="1171800"/>
          </a:xfrm>
          <a:prstGeom prst="rect">
            <a:avLst/>
          </a:prstGeom>
          <a:solidFill>
            <a:srgbClr val="7DFFB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latin typeface="Titillium Web"/>
                <a:ea typeface="Titillium Web"/>
                <a:cs typeface="Titillium Web"/>
                <a:sym typeface="Titillium Web"/>
              </a:rPr>
              <a:t>TEST DATA</a:t>
            </a:r>
            <a:endParaRPr b="1" sz="2000">
              <a:solidFill>
                <a:schemeClr val="accent1"/>
              </a:solidFill>
              <a:latin typeface="Titillium Web"/>
              <a:ea typeface="Titillium Web"/>
              <a:cs typeface="Titillium Web"/>
              <a:sym typeface="Titillium Web"/>
            </a:endParaRPr>
          </a:p>
          <a:p>
            <a:pPr indent="0" lvl="0" marL="0" rtl="0" algn="ctr">
              <a:spcBef>
                <a:spcPts val="0"/>
              </a:spcBef>
              <a:spcAft>
                <a:spcPts val="0"/>
              </a:spcAft>
              <a:buNone/>
            </a:pPr>
            <a:r>
              <a:rPr b="1" lang="en" sz="2000">
                <a:solidFill>
                  <a:schemeClr val="accent1"/>
                </a:solidFill>
                <a:latin typeface="Titillium Web"/>
                <a:ea typeface="Titillium Web"/>
                <a:cs typeface="Titillium Web"/>
                <a:sym typeface="Titillium Web"/>
              </a:rPr>
              <a:t>20%</a:t>
            </a:r>
            <a:endParaRPr b="1" sz="2000">
              <a:solidFill>
                <a:schemeClr val="accent1"/>
              </a:solidFill>
              <a:latin typeface="Titillium Web"/>
              <a:ea typeface="Titillium Web"/>
              <a:cs typeface="Titillium Web"/>
              <a:sym typeface="Titillium Web"/>
            </a:endParaRPr>
          </a:p>
        </p:txBody>
      </p:sp>
      <p:cxnSp>
        <p:nvCxnSpPr>
          <p:cNvPr id="74" name="Google Shape;74;p14"/>
          <p:cNvCxnSpPr>
            <a:stCxn id="71" idx="2"/>
            <a:endCxn id="73" idx="0"/>
          </p:cNvCxnSpPr>
          <p:nvPr/>
        </p:nvCxnSpPr>
        <p:spPr>
          <a:xfrm flipH="1" rot="-5400000">
            <a:off x="5235900" y="478125"/>
            <a:ext cx="935400" cy="2174400"/>
          </a:xfrm>
          <a:prstGeom prst="bentConnector3">
            <a:avLst>
              <a:gd fmla="val 49997" name="adj1"/>
            </a:avLst>
          </a:prstGeom>
          <a:noFill/>
          <a:ln cap="flat" cmpd="sng" w="28575">
            <a:solidFill>
              <a:srgbClr val="FFF2CC"/>
            </a:solidFill>
            <a:prstDash val="solid"/>
            <a:round/>
            <a:headEnd len="sm" w="sm" type="none"/>
            <a:tailEnd len="sm" w="sm" type="none"/>
          </a:ln>
        </p:spPr>
      </p:cxnSp>
      <p:cxnSp>
        <p:nvCxnSpPr>
          <p:cNvPr id="75" name="Google Shape;75;p14"/>
          <p:cNvCxnSpPr>
            <a:stCxn id="72" idx="0"/>
            <a:endCxn id="71" idx="2"/>
          </p:cNvCxnSpPr>
          <p:nvPr/>
        </p:nvCxnSpPr>
        <p:spPr>
          <a:xfrm rot="-5400000">
            <a:off x="2965525" y="382225"/>
            <a:ext cx="935400" cy="2366100"/>
          </a:xfrm>
          <a:prstGeom prst="bentConnector3">
            <a:avLst>
              <a:gd fmla="val 49997" name="adj1"/>
            </a:avLst>
          </a:prstGeom>
          <a:noFill/>
          <a:ln cap="flat" cmpd="sng" w="28575">
            <a:solidFill>
              <a:srgbClr val="FFF2CC"/>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ctrTitle"/>
          </p:nvPr>
        </p:nvSpPr>
        <p:spPr>
          <a:xfrm>
            <a:off x="401625" y="395600"/>
            <a:ext cx="8117400" cy="79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sz="4300">
                <a:solidFill>
                  <a:srgbClr val="00FFFF"/>
                </a:solidFill>
              </a:rPr>
              <a:t>Basic</a:t>
            </a:r>
            <a:r>
              <a:rPr lang="en" sz="4300">
                <a:solidFill>
                  <a:srgbClr val="00FFFF"/>
                </a:solidFill>
              </a:rPr>
              <a:t> Workflow</a:t>
            </a:r>
            <a:endParaRPr sz="4300">
              <a:solidFill>
                <a:srgbClr val="00FFFF"/>
              </a:solidFill>
            </a:endParaRPr>
          </a:p>
        </p:txBody>
      </p:sp>
      <p:sp>
        <p:nvSpPr>
          <p:cNvPr id="81" name="Google Shape;81;p15"/>
          <p:cNvSpPr/>
          <p:nvPr/>
        </p:nvSpPr>
        <p:spPr>
          <a:xfrm>
            <a:off x="1302613" y="1523475"/>
            <a:ext cx="1532700" cy="1467300"/>
          </a:xfrm>
          <a:prstGeom prst="ellipse">
            <a:avLst/>
          </a:prstGeom>
          <a:solidFill>
            <a:srgbClr val="00FFFF"/>
          </a:solid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500">
              <a:solidFill>
                <a:schemeClr val="accent1"/>
              </a:solidFill>
            </a:endParaRPr>
          </a:p>
        </p:txBody>
      </p:sp>
      <p:sp>
        <p:nvSpPr>
          <p:cNvPr id="82" name="Google Shape;82;p15"/>
          <p:cNvSpPr/>
          <p:nvPr/>
        </p:nvSpPr>
        <p:spPr>
          <a:xfrm>
            <a:off x="3693965" y="1523475"/>
            <a:ext cx="1532700" cy="1467300"/>
          </a:xfrm>
          <a:prstGeom prst="ellipse">
            <a:avLst/>
          </a:prstGeom>
          <a:solidFill>
            <a:srgbClr val="00FFFF"/>
          </a:solid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solidFill>
                <a:schemeClr val="accent1"/>
              </a:solidFill>
              <a:latin typeface="Titillium Web SemiBold"/>
              <a:ea typeface="Titillium Web SemiBold"/>
              <a:cs typeface="Titillium Web SemiBold"/>
              <a:sym typeface="Titillium Web SemiBold"/>
            </a:endParaRPr>
          </a:p>
        </p:txBody>
      </p:sp>
      <p:sp>
        <p:nvSpPr>
          <p:cNvPr id="83" name="Google Shape;83;p15"/>
          <p:cNvSpPr/>
          <p:nvPr/>
        </p:nvSpPr>
        <p:spPr>
          <a:xfrm>
            <a:off x="6085340" y="1523475"/>
            <a:ext cx="1532700" cy="1467300"/>
          </a:xfrm>
          <a:prstGeom prst="ellipse">
            <a:avLst/>
          </a:prstGeom>
          <a:solidFill>
            <a:srgbClr val="00FFFF"/>
          </a:solid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000">
              <a:solidFill>
                <a:schemeClr val="accent1"/>
              </a:solidFill>
            </a:endParaRPr>
          </a:p>
        </p:txBody>
      </p:sp>
      <p:sp>
        <p:nvSpPr>
          <p:cNvPr id="84" name="Google Shape;84;p15"/>
          <p:cNvSpPr/>
          <p:nvPr/>
        </p:nvSpPr>
        <p:spPr>
          <a:xfrm>
            <a:off x="4889615" y="3325320"/>
            <a:ext cx="1532700" cy="1467300"/>
          </a:xfrm>
          <a:prstGeom prst="ellipse">
            <a:avLst/>
          </a:prstGeom>
          <a:solidFill>
            <a:srgbClr val="00FFFF"/>
          </a:solid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300">
              <a:solidFill>
                <a:schemeClr val="accent1"/>
              </a:solidFill>
            </a:endParaRPr>
          </a:p>
        </p:txBody>
      </p:sp>
      <p:sp>
        <p:nvSpPr>
          <p:cNvPr id="85" name="Google Shape;85;p15"/>
          <p:cNvSpPr/>
          <p:nvPr/>
        </p:nvSpPr>
        <p:spPr>
          <a:xfrm>
            <a:off x="2498276" y="3325314"/>
            <a:ext cx="1532700" cy="1467300"/>
          </a:xfrm>
          <a:prstGeom prst="ellipse">
            <a:avLst/>
          </a:prstGeom>
          <a:solidFill>
            <a:srgbClr val="00FFFF"/>
          </a:solid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200">
              <a:solidFill>
                <a:schemeClr val="accent1"/>
              </a:solidFill>
            </a:endParaRPr>
          </a:p>
        </p:txBody>
      </p:sp>
      <p:cxnSp>
        <p:nvCxnSpPr>
          <p:cNvPr id="86" name="Google Shape;86;p15"/>
          <p:cNvCxnSpPr>
            <a:stCxn id="81" idx="6"/>
            <a:endCxn id="82" idx="2"/>
          </p:cNvCxnSpPr>
          <p:nvPr/>
        </p:nvCxnSpPr>
        <p:spPr>
          <a:xfrm>
            <a:off x="2835313" y="2257125"/>
            <a:ext cx="858600" cy="0"/>
          </a:xfrm>
          <a:prstGeom prst="straightConnector1">
            <a:avLst/>
          </a:prstGeom>
          <a:noFill/>
          <a:ln cap="flat" cmpd="sng" w="38100">
            <a:solidFill>
              <a:srgbClr val="FF9900"/>
            </a:solidFill>
            <a:prstDash val="solid"/>
            <a:round/>
            <a:headEnd len="med" w="med" type="none"/>
            <a:tailEnd len="med" w="med" type="stealth"/>
          </a:ln>
        </p:spPr>
      </p:cxnSp>
      <p:cxnSp>
        <p:nvCxnSpPr>
          <p:cNvPr id="87" name="Google Shape;87;p15"/>
          <p:cNvCxnSpPr>
            <a:stCxn id="82" idx="6"/>
            <a:endCxn id="83" idx="2"/>
          </p:cNvCxnSpPr>
          <p:nvPr/>
        </p:nvCxnSpPr>
        <p:spPr>
          <a:xfrm>
            <a:off x="5226665" y="2257125"/>
            <a:ext cx="858600" cy="0"/>
          </a:xfrm>
          <a:prstGeom prst="straightConnector1">
            <a:avLst/>
          </a:prstGeom>
          <a:noFill/>
          <a:ln cap="flat" cmpd="sng" w="38100">
            <a:solidFill>
              <a:srgbClr val="FF9900"/>
            </a:solidFill>
            <a:prstDash val="solid"/>
            <a:round/>
            <a:headEnd len="med" w="med" type="none"/>
            <a:tailEnd len="med" w="med" type="stealth"/>
          </a:ln>
        </p:spPr>
      </p:cxnSp>
      <p:cxnSp>
        <p:nvCxnSpPr>
          <p:cNvPr id="88" name="Google Shape;88;p15"/>
          <p:cNvCxnSpPr>
            <a:endCxn id="84" idx="7"/>
          </p:cNvCxnSpPr>
          <p:nvPr/>
        </p:nvCxnSpPr>
        <p:spPr>
          <a:xfrm flipH="1">
            <a:off x="6197856" y="3010402"/>
            <a:ext cx="345300" cy="529800"/>
          </a:xfrm>
          <a:prstGeom prst="straightConnector1">
            <a:avLst/>
          </a:prstGeom>
          <a:noFill/>
          <a:ln cap="flat" cmpd="sng" w="38100">
            <a:solidFill>
              <a:srgbClr val="FF9900"/>
            </a:solidFill>
            <a:prstDash val="solid"/>
            <a:round/>
            <a:headEnd len="med" w="med" type="none"/>
            <a:tailEnd len="med" w="med" type="stealth"/>
          </a:ln>
        </p:spPr>
      </p:cxnSp>
      <p:cxnSp>
        <p:nvCxnSpPr>
          <p:cNvPr id="89" name="Google Shape;89;p15"/>
          <p:cNvCxnSpPr>
            <a:stCxn id="84" idx="2"/>
            <a:endCxn id="85" idx="6"/>
          </p:cNvCxnSpPr>
          <p:nvPr/>
        </p:nvCxnSpPr>
        <p:spPr>
          <a:xfrm rot="10800000">
            <a:off x="4031015" y="4058970"/>
            <a:ext cx="858600" cy="0"/>
          </a:xfrm>
          <a:prstGeom prst="straightConnector1">
            <a:avLst/>
          </a:prstGeom>
          <a:noFill/>
          <a:ln cap="flat" cmpd="sng" w="38100">
            <a:solidFill>
              <a:srgbClr val="FF9900"/>
            </a:solidFill>
            <a:prstDash val="solid"/>
            <a:round/>
            <a:headEnd len="med" w="med" type="none"/>
            <a:tailEnd len="med" w="med" type="stealth"/>
          </a:ln>
        </p:spPr>
      </p:cxnSp>
      <p:sp>
        <p:nvSpPr>
          <p:cNvPr id="90" name="Google Shape;90;p15"/>
          <p:cNvSpPr txBox="1"/>
          <p:nvPr/>
        </p:nvSpPr>
        <p:spPr>
          <a:xfrm>
            <a:off x="1441375" y="1933875"/>
            <a:ext cx="1255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1500">
                <a:solidFill>
                  <a:schemeClr val="accent1"/>
                </a:solidFill>
              </a:rPr>
              <a:t>ACQUIRE</a:t>
            </a:r>
            <a:endParaRPr b="1" sz="1500">
              <a:solidFill>
                <a:schemeClr val="accent1"/>
              </a:solidFill>
            </a:endParaRPr>
          </a:p>
          <a:p>
            <a:pPr indent="0" lvl="0" marL="0" rtl="0" algn="ctr">
              <a:spcBef>
                <a:spcPts val="0"/>
              </a:spcBef>
              <a:spcAft>
                <a:spcPts val="0"/>
              </a:spcAft>
              <a:buClr>
                <a:schemeClr val="dk1"/>
              </a:buClr>
              <a:buSzPts val="1100"/>
              <a:buFont typeface="Arial"/>
              <a:buNone/>
            </a:pPr>
            <a:r>
              <a:rPr b="1" lang="en" sz="1500">
                <a:solidFill>
                  <a:schemeClr val="accent1"/>
                </a:solidFill>
              </a:rPr>
              <a:t>DATA</a:t>
            </a:r>
            <a:endParaRPr>
              <a:latin typeface="Titillium Web Light"/>
              <a:ea typeface="Titillium Web Light"/>
              <a:cs typeface="Titillium Web Light"/>
              <a:sym typeface="Titillium Web Light"/>
            </a:endParaRPr>
          </a:p>
        </p:txBody>
      </p:sp>
      <p:sp>
        <p:nvSpPr>
          <p:cNvPr id="91" name="Google Shape;91;p15"/>
          <p:cNvSpPr txBox="1"/>
          <p:nvPr/>
        </p:nvSpPr>
        <p:spPr>
          <a:xfrm>
            <a:off x="4988300" y="3735725"/>
            <a:ext cx="1255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accent1"/>
                </a:solidFill>
              </a:rPr>
              <a:t>MODEL TRAINING</a:t>
            </a:r>
            <a:endParaRPr>
              <a:latin typeface="Titillium Web Light"/>
              <a:ea typeface="Titillium Web Light"/>
              <a:cs typeface="Titillium Web Light"/>
              <a:sym typeface="Titillium Web Light"/>
            </a:endParaRPr>
          </a:p>
        </p:txBody>
      </p:sp>
      <p:sp>
        <p:nvSpPr>
          <p:cNvPr id="92" name="Google Shape;92;p15"/>
          <p:cNvSpPr txBox="1"/>
          <p:nvPr/>
        </p:nvSpPr>
        <p:spPr>
          <a:xfrm>
            <a:off x="2578450" y="3735725"/>
            <a:ext cx="1353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accent1"/>
                </a:solidFill>
              </a:rPr>
              <a:t>MODEL</a:t>
            </a:r>
            <a:endParaRPr b="1" sz="1500">
              <a:solidFill>
                <a:schemeClr val="accent1"/>
              </a:solidFill>
            </a:endParaRPr>
          </a:p>
          <a:p>
            <a:pPr indent="0" lvl="0" marL="0" rtl="0" algn="ctr">
              <a:spcBef>
                <a:spcPts val="0"/>
              </a:spcBef>
              <a:spcAft>
                <a:spcPts val="0"/>
              </a:spcAft>
              <a:buNone/>
            </a:pPr>
            <a:r>
              <a:rPr b="1" lang="en" sz="1500">
                <a:solidFill>
                  <a:schemeClr val="accent1"/>
                </a:solidFill>
              </a:rPr>
              <a:t>SELECTION</a:t>
            </a:r>
            <a:endParaRPr b="1" sz="1500">
              <a:solidFill>
                <a:schemeClr val="accent1"/>
              </a:solidFill>
            </a:endParaRPr>
          </a:p>
        </p:txBody>
      </p:sp>
      <p:sp>
        <p:nvSpPr>
          <p:cNvPr id="93" name="Google Shape;93;p15"/>
          <p:cNvSpPr txBox="1"/>
          <p:nvPr/>
        </p:nvSpPr>
        <p:spPr>
          <a:xfrm>
            <a:off x="6069825" y="1933863"/>
            <a:ext cx="1532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accent1"/>
                </a:solidFill>
              </a:rPr>
              <a:t>FEATURE</a:t>
            </a:r>
            <a:endParaRPr b="1" sz="1500">
              <a:solidFill>
                <a:schemeClr val="accent1"/>
              </a:solidFill>
            </a:endParaRPr>
          </a:p>
          <a:p>
            <a:pPr indent="0" lvl="0" marL="0" rtl="0" algn="ctr">
              <a:spcBef>
                <a:spcPts val="0"/>
              </a:spcBef>
              <a:spcAft>
                <a:spcPts val="0"/>
              </a:spcAft>
              <a:buNone/>
            </a:pPr>
            <a:r>
              <a:rPr b="1" lang="en" sz="1500">
                <a:solidFill>
                  <a:schemeClr val="accent1"/>
                </a:solidFill>
              </a:rPr>
              <a:t>ENGINEERING</a:t>
            </a:r>
            <a:endParaRPr b="1" sz="1500">
              <a:solidFill>
                <a:schemeClr val="accent1"/>
              </a:solidFill>
            </a:endParaRPr>
          </a:p>
        </p:txBody>
      </p:sp>
      <p:sp>
        <p:nvSpPr>
          <p:cNvPr id="94" name="Google Shape;94;p15"/>
          <p:cNvSpPr txBox="1"/>
          <p:nvPr/>
        </p:nvSpPr>
        <p:spPr>
          <a:xfrm>
            <a:off x="3634175" y="1933875"/>
            <a:ext cx="1636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accent1"/>
                </a:solidFill>
              </a:rPr>
              <a:t>DATA </a:t>
            </a:r>
            <a:endParaRPr b="1" sz="1500">
              <a:solidFill>
                <a:schemeClr val="accent1"/>
              </a:solidFill>
            </a:endParaRPr>
          </a:p>
          <a:p>
            <a:pPr indent="0" lvl="0" marL="0" rtl="0" algn="ctr">
              <a:spcBef>
                <a:spcPts val="0"/>
              </a:spcBef>
              <a:spcAft>
                <a:spcPts val="0"/>
              </a:spcAft>
              <a:buNone/>
            </a:pPr>
            <a:r>
              <a:rPr b="1" lang="en" sz="1500">
                <a:solidFill>
                  <a:schemeClr val="accent1"/>
                </a:solidFill>
              </a:rPr>
              <a:t>VISUALIZATION</a:t>
            </a:r>
            <a:endParaRPr b="1" sz="15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468000" y="83300"/>
            <a:ext cx="8208000" cy="582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800">
                <a:solidFill>
                  <a:srgbClr val="00FFFF"/>
                </a:solidFill>
              </a:rPr>
              <a:t>Visualisation</a:t>
            </a:r>
            <a:endParaRPr sz="3800">
              <a:solidFill>
                <a:srgbClr val="00FFFF"/>
              </a:solidFill>
            </a:endParaRPr>
          </a:p>
        </p:txBody>
      </p:sp>
      <p:pic>
        <p:nvPicPr>
          <p:cNvPr id="100" name="Google Shape;100;p16"/>
          <p:cNvPicPr preferRelativeResize="0"/>
          <p:nvPr/>
        </p:nvPicPr>
        <p:blipFill>
          <a:blip r:embed="rId3">
            <a:alphaModFix/>
          </a:blip>
          <a:stretch>
            <a:fillRect/>
          </a:stretch>
        </p:blipFill>
        <p:spPr>
          <a:xfrm>
            <a:off x="815250" y="842150"/>
            <a:ext cx="3183025" cy="2903400"/>
          </a:xfrm>
          <a:prstGeom prst="rect">
            <a:avLst/>
          </a:prstGeom>
          <a:noFill/>
          <a:ln>
            <a:noFill/>
          </a:ln>
        </p:spPr>
      </p:pic>
      <p:sp>
        <p:nvSpPr>
          <p:cNvPr id="101" name="Google Shape;101;p16"/>
          <p:cNvSpPr txBox="1"/>
          <p:nvPr/>
        </p:nvSpPr>
        <p:spPr>
          <a:xfrm>
            <a:off x="1306800" y="3388475"/>
            <a:ext cx="6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fig(a)</a:t>
            </a:r>
            <a:endParaRPr>
              <a:latin typeface="Titillium Web Light"/>
              <a:ea typeface="Titillium Web Light"/>
              <a:cs typeface="Titillium Web Light"/>
              <a:sym typeface="Titillium Web Light"/>
            </a:endParaRPr>
          </a:p>
        </p:txBody>
      </p:sp>
      <p:sp>
        <p:nvSpPr>
          <p:cNvPr id="102" name="Google Shape;102;p16"/>
          <p:cNvSpPr txBox="1"/>
          <p:nvPr/>
        </p:nvSpPr>
        <p:spPr>
          <a:xfrm>
            <a:off x="5500600" y="3287375"/>
            <a:ext cx="82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fig(b)</a:t>
            </a:r>
            <a:endParaRPr>
              <a:latin typeface="Titillium Web Light"/>
              <a:ea typeface="Titillium Web Light"/>
              <a:cs typeface="Titillium Web Light"/>
              <a:sym typeface="Titillium Web Light"/>
            </a:endParaRPr>
          </a:p>
        </p:txBody>
      </p:sp>
      <p:sp>
        <p:nvSpPr>
          <p:cNvPr id="103" name="Google Shape;103;p16"/>
          <p:cNvSpPr txBox="1"/>
          <p:nvPr/>
        </p:nvSpPr>
        <p:spPr>
          <a:xfrm>
            <a:off x="448250" y="3745550"/>
            <a:ext cx="84408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FFFFFF"/>
                </a:solidFill>
              </a:rPr>
              <a:t>fig(a): </a:t>
            </a:r>
            <a:r>
              <a:rPr lang="en">
                <a:solidFill>
                  <a:srgbClr val="FFFFFF"/>
                </a:solidFill>
              </a:rPr>
              <a:t>The data is not uniformly distributed over the desired output values.As one can see ‘very high’ popularity data is not adequate.</a:t>
            </a:r>
            <a:endParaRPr>
              <a:solidFill>
                <a:srgbClr val="FFFFFF"/>
              </a:solidFill>
            </a:endParaRPr>
          </a:p>
          <a:p>
            <a:pPr indent="0" lvl="0" marL="0" rtl="0" algn="l">
              <a:lnSpc>
                <a:spcPct val="115000"/>
              </a:lnSpc>
              <a:spcBef>
                <a:spcPts val="0"/>
              </a:spcBef>
              <a:spcAft>
                <a:spcPts val="0"/>
              </a:spcAft>
              <a:buNone/>
            </a:pPr>
            <a:r>
              <a:rPr b="1" lang="en">
                <a:solidFill>
                  <a:srgbClr val="FFFFFF"/>
                </a:solidFill>
              </a:rPr>
              <a:t>fig(b): </a:t>
            </a:r>
            <a:r>
              <a:rPr lang="en">
                <a:solidFill>
                  <a:srgbClr val="FFFFFF"/>
                </a:solidFill>
              </a:rPr>
              <a:t>is the overlap of density plots of all the features.</a:t>
            </a:r>
            <a:endParaRPr>
              <a:solidFill>
                <a:srgbClr val="FFFFFF"/>
              </a:solidFill>
            </a:endParaRPr>
          </a:p>
          <a:p>
            <a:pPr indent="0" lvl="0" marL="0" rtl="0" algn="l">
              <a:lnSpc>
                <a:spcPct val="115000"/>
              </a:lnSpc>
              <a:spcBef>
                <a:spcPts val="0"/>
              </a:spcBef>
              <a:spcAft>
                <a:spcPts val="0"/>
              </a:spcAft>
              <a:buNone/>
            </a:pPr>
            <a:r>
              <a:rPr lang="en">
                <a:solidFill>
                  <a:srgbClr val="FFFFFF"/>
                </a:solidFill>
              </a:rPr>
              <a:t>We can see that </a:t>
            </a:r>
            <a:r>
              <a:rPr lang="en">
                <a:solidFill>
                  <a:schemeClr val="lt1"/>
                </a:solidFill>
              </a:rPr>
              <a:t>i</a:t>
            </a:r>
            <a:r>
              <a:rPr lang="en">
                <a:solidFill>
                  <a:schemeClr val="lt1"/>
                </a:solidFill>
              </a:rPr>
              <a:t>nstrumentalness</a:t>
            </a:r>
            <a:r>
              <a:rPr lang="en">
                <a:solidFill>
                  <a:srgbClr val="FFFFFF"/>
                </a:solidFill>
              </a:rPr>
              <a:t>,speechiness, and liveness are nearer to zero, and loudness,acousticness, and danceability are far away from zero.</a:t>
            </a:r>
            <a:endParaRPr>
              <a:solidFill>
                <a:srgbClr val="FFFFF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FFFFFF"/>
              </a:solidFill>
              <a:latin typeface="Titillium Web Light"/>
              <a:ea typeface="Titillium Web Light"/>
              <a:cs typeface="Titillium Web Light"/>
              <a:sym typeface="Titillium Web Light"/>
            </a:endParaRPr>
          </a:p>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pic>
        <p:nvPicPr>
          <p:cNvPr id="104" name="Google Shape;104;p16"/>
          <p:cNvPicPr preferRelativeResize="0"/>
          <p:nvPr/>
        </p:nvPicPr>
        <p:blipFill>
          <a:blip r:embed="rId4">
            <a:alphaModFix/>
          </a:blip>
          <a:stretch>
            <a:fillRect/>
          </a:stretch>
        </p:blipFill>
        <p:spPr>
          <a:xfrm>
            <a:off x="4842025" y="824825"/>
            <a:ext cx="3736603" cy="2963850"/>
          </a:xfrm>
          <a:prstGeom prst="rect">
            <a:avLst/>
          </a:prstGeom>
          <a:noFill/>
          <a:ln>
            <a:noFill/>
          </a:ln>
        </p:spPr>
      </p:pic>
      <p:sp>
        <p:nvSpPr>
          <p:cNvPr id="105" name="Google Shape;105;p16"/>
          <p:cNvSpPr txBox="1"/>
          <p:nvPr/>
        </p:nvSpPr>
        <p:spPr>
          <a:xfrm>
            <a:off x="7164425" y="2309625"/>
            <a:ext cx="60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fig(b)</a:t>
            </a:r>
            <a:endParaRPr>
              <a:latin typeface="Titillium Web Light"/>
              <a:ea typeface="Titillium Web Light"/>
              <a:cs typeface="Titillium Web Light"/>
              <a:sym typeface="Titillium Web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349725" y="918850"/>
            <a:ext cx="3259075" cy="2987475"/>
          </a:xfrm>
          <a:prstGeom prst="rect">
            <a:avLst/>
          </a:prstGeom>
          <a:noFill/>
          <a:ln>
            <a:noFill/>
          </a:ln>
        </p:spPr>
      </p:pic>
      <p:sp>
        <p:nvSpPr>
          <p:cNvPr id="111" name="Google Shape;111;p17"/>
          <p:cNvSpPr txBox="1"/>
          <p:nvPr/>
        </p:nvSpPr>
        <p:spPr>
          <a:xfrm>
            <a:off x="349725" y="96725"/>
            <a:ext cx="84009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800">
                <a:solidFill>
                  <a:srgbClr val="00FFFF"/>
                </a:solidFill>
                <a:latin typeface="Titillium Web"/>
                <a:ea typeface="Titillium Web"/>
                <a:cs typeface="Titillium Web"/>
                <a:sym typeface="Titillium Web"/>
              </a:rPr>
              <a:t>Exploring the Features</a:t>
            </a:r>
            <a:endParaRPr b="1" sz="3800">
              <a:solidFill>
                <a:srgbClr val="00FFFF"/>
              </a:solidFill>
              <a:latin typeface="Titillium Web"/>
              <a:ea typeface="Titillium Web"/>
              <a:cs typeface="Titillium Web"/>
              <a:sym typeface="Titillium Web"/>
            </a:endParaRPr>
          </a:p>
        </p:txBody>
      </p:sp>
      <p:sp>
        <p:nvSpPr>
          <p:cNvPr id="112" name="Google Shape;112;p17"/>
          <p:cNvSpPr txBox="1"/>
          <p:nvPr/>
        </p:nvSpPr>
        <p:spPr>
          <a:xfrm>
            <a:off x="478675" y="3160550"/>
            <a:ext cx="7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sp>
        <p:nvSpPr>
          <p:cNvPr id="113" name="Google Shape;113;p17"/>
          <p:cNvSpPr txBox="1"/>
          <p:nvPr/>
        </p:nvSpPr>
        <p:spPr>
          <a:xfrm>
            <a:off x="8114125" y="2005725"/>
            <a:ext cx="57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tillium Web Light"/>
                <a:ea typeface="Titillium Web Light"/>
                <a:cs typeface="Titillium Web Light"/>
                <a:sym typeface="Titillium Web Light"/>
              </a:rPr>
              <a:t>fig(d)</a:t>
            </a:r>
            <a:endParaRPr>
              <a:latin typeface="Titillium Web Light"/>
              <a:ea typeface="Titillium Web Light"/>
              <a:cs typeface="Titillium Web Light"/>
              <a:sym typeface="Titillium Web Light"/>
            </a:endParaRPr>
          </a:p>
        </p:txBody>
      </p:sp>
      <p:sp>
        <p:nvSpPr>
          <p:cNvPr id="114" name="Google Shape;114;p17"/>
          <p:cNvSpPr txBox="1"/>
          <p:nvPr/>
        </p:nvSpPr>
        <p:spPr>
          <a:xfrm>
            <a:off x="364675" y="3586025"/>
            <a:ext cx="4041900" cy="143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tillium Web Light"/>
              <a:ea typeface="Titillium Web Light"/>
              <a:cs typeface="Titillium Web Light"/>
              <a:sym typeface="Titillium Web Light"/>
            </a:endParaRPr>
          </a:p>
        </p:txBody>
      </p:sp>
      <p:pic>
        <p:nvPicPr>
          <p:cNvPr id="115" name="Google Shape;115;p17"/>
          <p:cNvPicPr preferRelativeResize="0"/>
          <p:nvPr/>
        </p:nvPicPr>
        <p:blipFill>
          <a:blip r:embed="rId4">
            <a:alphaModFix/>
          </a:blip>
          <a:stretch>
            <a:fillRect/>
          </a:stretch>
        </p:blipFill>
        <p:spPr>
          <a:xfrm>
            <a:off x="3766525" y="1232725"/>
            <a:ext cx="5081225" cy="2667650"/>
          </a:xfrm>
          <a:prstGeom prst="rect">
            <a:avLst/>
          </a:prstGeom>
          <a:noFill/>
          <a:ln>
            <a:noFill/>
          </a:ln>
        </p:spPr>
      </p:pic>
      <p:sp>
        <p:nvSpPr>
          <p:cNvPr id="116" name="Google Shape;116;p17"/>
          <p:cNvSpPr txBox="1"/>
          <p:nvPr/>
        </p:nvSpPr>
        <p:spPr>
          <a:xfrm>
            <a:off x="393300" y="3958950"/>
            <a:ext cx="8357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rgbClr val="FFFFFF"/>
                </a:solidFill>
              </a:rPr>
              <a:t>From the above figures,</a:t>
            </a:r>
            <a:r>
              <a:rPr lang="en" sz="1600">
                <a:solidFill>
                  <a:srgbClr val="FFFFFF"/>
                </a:solidFill>
              </a:rPr>
              <a:t>one can see the </a:t>
            </a:r>
            <a:r>
              <a:rPr b="1" lang="en" sz="1600">
                <a:solidFill>
                  <a:srgbClr val="FFFFFF"/>
                </a:solidFill>
              </a:rPr>
              <a:t>mean value of features</a:t>
            </a:r>
            <a:r>
              <a:rPr lang="en" sz="1600">
                <a:solidFill>
                  <a:srgbClr val="FFFFFF"/>
                </a:solidFill>
              </a:rPr>
              <a:t> over its range.</a:t>
            </a:r>
            <a:endParaRPr sz="1600">
              <a:solidFill>
                <a:srgbClr val="FFFFFF"/>
              </a:solidFill>
            </a:endParaRPr>
          </a:p>
          <a:p>
            <a:pPr indent="0" lvl="0" marL="0" rtl="0" algn="l">
              <a:spcBef>
                <a:spcPts val="0"/>
              </a:spcBef>
              <a:spcAft>
                <a:spcPts val="0"/>
              </a:spcAft>
              <a:buClr>
                <a:schemeClr val="dk1"/>
              </a:buClr>
              <a:buSzPts val="1100"/>
              <a:buFont typeface="Arial"/>
              <a:buNone/>
            </a:pPr>
            <a:r>
              <a:rPr lang="en" sz="1600">
                <a:solidFill>
                  <a:srgbClr val="FFFFFF"/>
                </a:solidFill>
              </a:rPr>
              <a:t>We can say that </a:t>
            </a:r>
            <a:r>
              <a:rPr b="1" lang="en" sz="1600">
                <a:solidFill>
                  <a:srgbClr val="FFFFFF"/>
                </a:solidFill>
              </a:rPr>
              <a:t>valence, acousticness, danceability, energy </a:t>
            </a:r>
            <a:r>
              <a:rPr lang="en" sz="1600">
                <a:solidFill>
                  <a:srgbClr val="FFFFFF"/>
                </a:solidFill>
              </a:rPr>
              <a:t>have high means which indicates their high importance in popularity prediction.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8"/>
          <p:cNvPicPr preferRelativeResize="0"/>
          <p:nvPr/>
        </p:nvPicPr>
        <p:blipFill>
          <a:blip r:embed="rId3">
            <a:alphaModFix/>
          </a:blip>
          <a:stretch>
            <a:fillRect/>
          </a:stretch>
        </p:blipFill>
        <p:spPr>
          <a:xfrm>
            <a:off x="243925" y="106825"/>
            <a:ext cx="4196213" cy="2142025"/>
          </a:xfrm>
          <a:prstGeom prst="rect">
            <a:avLst/>
          </a:prstGeom>
          <a:noFill/>
          <a:ln>
            <a:noFill/>
          </a:ln>
        </p:spPr>
      </p:pic>
      <p:pic>
        <p:nvPicPr>
          <p:cNvPr id="122" name="Google Shape;122;p18"/>
          <p:cNvPicPr preferRelativeResize="0"/>
          <p:nvPr/>
        </p:nvPicPr>
        <p:blipFill rotWithShape="1">
          <a:blip r:embed="rId4">
            <a:alphaModFix/>
          </a:blip>
          <a:srcRect b="0" l="0" r="0" t="0"/>
          <a:stretch/>
        </p:blipFill>
        <p:spPr>
          <a:xfrm>
            <a:off x="243925" y="2412525"/>
            <a:ext cx="4196225" cy="2184252"/>
          </a:xfrm>
          <a:prstGeom prst="rect">
            <a:avLst/>
          </a:prstGeom>
          <a:noFill/>
          <a:ln>
            <a:noFill/>
          </a:ln>
        </p:spPr>
      </p:pic>
      <p:pic>
        <p:nvPicPr>
          <p:cNvPr id="123" name="Google Shape;123;p18"/>
          <p:cNvPicPr preferRelativeResize="0"/>
          <p:nvPr/>
        </p:nvPicPr>
        <p:blipFill rotWithShape="1">
          <a:blip r:embed="rId5">
            <a:alphaModFix/>
          </a:blip>
          <a:srcRect b="0" l="0" r="0" t="0"/>
          <a:stretch/>
        </p:blipFill>
        <p:spPr>
          <a:xfrm>
            <a:off x="4555300" y="2412525"/>
            <a:ext cx="4196225" cy="2193796"/>
          </a:xfrm>
          <a:prstGeom prst="rect">
            <a:avLst/>
          </a:prstGeom>
          <a:noFill/>
          <a:ln>
            <a:noFill/>
          </a:ln>
        </p:spPr>
      </p:pic>
      <p:pic>
        <p:nvPicPr>
          <p:cNvPr id="124" name="Google Shape;124;p18"/>
          <p:cNvPicPr preferRelativeResize="0"/>
          <p:nvPr/>
        </p:nvPicPr>
        <p:blipFill>
          <a:blip r:embed="rId6">
            <a:alphaModFix/>
          </a:blip>
          <a:stretch>
            <a:fillRect/>
          </a:stretch>
        </p:blipFill>
        <p:spPr>
          <a:xfrm>
            <a:off x="4606800" y="106825"/>
            <a:ext cx="4115150" cy="2142025"/>
          </a:xfrm>
          <a:prstGeom prst="rect">
            <a:avLst/>
          </a:prstGeom>
          <a:noFill/>
          <a:ln>
            <a:noFill/>
          </a:ln>
        </p:spPr>
      </p:pic>
      <p:sp>
        <p:nvSpPr>
          <p:cNvPr id="125" name="Google Shape;125;p18"/>
          <p:cNvSpPr txBox="1"/>
          <p:nvPr/>
        </p:nvSpPr>
        <p:spPr>
          <a:xfrm>
            <a:off x="182350" y="4657275"/>
            <a:ext cx="8493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rPr>
              <a:t>Various plots of different features against ‘Popularity’.</a:t>
            </a:r>
            <a:endParaRPr b="1" sz="17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19"/>
          <p:cNvPicPr preferRelativeResize="0"/>
          <p:nvPr/>
        </p:nvPicPr>
        <p:blipFill>
          <a:blip r:embed="rId3">
            <a:alphaModFix/>
          </a:blip>
          <a:stretch>
            <a:fillRect/>
          </a:stretch>
        </p:blipFill>
        <p:spPr>
          <a:xfrm>
            <a:off x="283550" y="690650"/>
            <a:ext cx="5819676" cy="4421099"/>
          </a:xfrm>
          <a:prstGeom prst="rect">
            <a:avLst/>
          </a:prstGeom>
          <a:noFill/>
          <a:ln>
            <a:noFill/>
          </a:ln>
        </p:spPr>
      </p:pic>
      <p:sp>
        <p:nvSpPr>
          <p:cNvPr id="131" name="Google Shape;131;p19"/>
          <p:cNvSpPr txBox="1"/>
          <p:nvPr/>
        </p:nvSpPr>
        <p:spPr>
          <a:xfrm>
            <a:off x="6176750" y="606950"/>
            <a:ext cx="2913900" cy="2124000"/>
          </a:xfrm>
          <a:prstGeom prst="rect">
            <a:avLst/>
          </a:prstGeom>
          <a:noFill/>
          <a:ln>
            <a:noFill/>
          </a:ln>
        </p:spPr>
        <p:txBody>
          <a:bodyPr anchorCtr="0" anchor="t" bIns="91425" lIns="91425" spcFirstLastPara="1" rIns="91425" wrap="square" tIns="91425">
            <a:spAutoFit/>
          </a:bodyPr>
          <a:lstStyle/>
          <a:p>
            <a:pPr indent="-190500" lvl="0" marL="228600" rtl="0" algn="l">
              <a:spcBef>
                <a:spcPts val="0"/>
              </a:spcBef>
              <a:spcAft>
                <a:spcPts val="0"/>
              </a:spcAft>
              <a:buClr>
                <a:srgbClr val="FFFFFF"/>
              </a:buClr>
              <a:buSzPts val="1200"/>
              <a:buFont typeface="Titillium Web Light"/>
              <a:buChar char="●"/>
            </a:pPr>
            <a:r>
              <a:rPr lang="en" sz="1800">
                <a:solidFill>
                  <a:srgbClr val="FFFFFF"/>
                </a:solidFill>
              </a:rPr>
              <a:t>We can use this correlation matrix to determine if there exists any correlation between </a:t>
            </a:r>
            <a:r>
              <a:rPr b="1" lang="en" sz="1800">
                <a:solidFill>
                  <a:srgbClr val="FFFFFF"/>
                </a:solidFill>
              </a:rPr>
              <a:t>popularity and song characteristics.</a:t>
            </a:r>
            <a:endParaRPr b="1" sz="1800">
              <a:solidFill>
                <a:srgbClr val="FFFFFF"/>
              </a:solidFill>
            </a:endParaRPr>
          </a:p>
          <a:p>
            <a:pPr indent="0" lvl="0" marL="0" rtl="0" algn="l">
              <a:spcBef>
                <a:spcPts val="0"/>
              </a:spcBef>
              <a:spcAft>
                <a:spcPts val="0"/>
              </a:spcAft>
              <a:buNone/>
            </a:pPr>
            <a:r>
              <a:t/>
            </a:r>
            <a:endParaRPr sz="1800">
              <a:latin typeface="Titillium Web Light"/>
              <a:ea typeface="Titillium Web Light"/>
              <a:cs typeface="Titillium Web Light"/>
              <a:sym typeface="Titillium Web Light"/>
            </a:endParaRPr>
          </a:p>
        </p:txBody>
      </p:sp>
      <p:sp>
        <p:nvSpPr>
          <p:cNvPr id="132" name="Google Shape;132;p19"/>
          <p:cNvSpPr/>
          <p:nvPr/>
        </p:nvSpPr>
        <p:spPr>
          <a:xfrm>
            <a:off x="6214725" y="2794550"/>
            <a:ext cx="265800" cy="182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33" name="Google Shape;133;p19"/>
          <p:cNvSpPr txBox="1"/>
          <p:nvPr/>
        </p:nvSpPr>
        <p:spPr>
          <a:xfrm>
            <a:off x="6480525" y="2685650"/>
            <a:ext cx="210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rPr>
              <a:t>Negative correlation</a:t>
            </a:r>
            <a:endParaRPr sz="1600">
              <a:solidFill>
                <a:srgbClr val="FFFFFF"/>
              </a:solidFill>
            </a:endParaRPr>
          </a:p>
        </p:txBody>
      </p:sp>
      <p:sp>
        <p:nvSpPr>
          <p:cNvPr id="134" name="Google Shape;134;p19"/>
          <p:cNvSpPr txBox="1"/>
          <p:nvPr/>
        </p:nvSpPr>
        <p:spPr>
          <a:xfrm>
            <a:off x="6480525" y="3023750"/>
            <a:ext cx="192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FFFF"/>
                </a:solidFill>
              </a:rPr>
              <a:t>Positive correlation</a:t>
            </a:r>
            <a:endParaRPr sz="1600">
              <a:solidFill>
                <a:srgbClr val="FFFFFF"/>
              </a:solidFill>
            </a:endParaRPr>
          </a:p>
        </p:txBody>
      </p:sp>
      <p:sp>
        <p:nvSpPr>
          <p:cNvPr id="135" name="Google Shape;135;p19"/>
          <p:cNvSpPr/>
          <p:nvPr/>
        </p:nvSpPr>
        <p:spPr>
          <a:xfrm>
            <a:off x="6214725" y="3132650"/>
            <a:ext cx="265800" cy="1824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0000"/>
              </a:solidFill>
            </a:endParaRPr>
          </a:p>
        </p:txBody>
      </p:sp>
      <p:sp>
        <p:nvSpPr>
          <p:cNvPr id="136" name="Google Shape;136;p19"/>
          <p:cNvSpPr txBox="1"/>
          <p:nvPr/>
        </p:nvSpPr>
        <p:spPr>
          <a:xfrm>
            <a:off x="0" y="91100"/>
            <a:ext cx="7765500" cy="661800"/>
          </a:xfrm>
          <a:prstGeom prst="rect">
            <a:avLst/>
          </a:prstGeom>
          <a:noFill/>
          <a:ln>
            <a:noFill/>
          </a:ln>
        </p:spPr>
        <p:txBody>
          <a:bodyPr anchorCtr="0" anchor="t" bIns="91425" lIns="91425" spcFirstLastPara="1" rIns="91425" wrap="square" tIns="91425">
            <a:spAutoFit/>
          </a:bodyPr>
          <a:lstStyle/>
          <a:p>
            <a:pPr indent="0" lvl="0" marL="1371600" rtl="0" algn="l">
              <a:spcBef>
                <a:spcPts val="0"/>
              </a:spcBef>
              <a:spcAft>
                <a:spcPts val="0"/>
              </a:spcAft>
              <a:buNone/>
            </a:pPr>
            <a:r>
              <a:rPr b="1" lang="en" sz="2700">
                <a:solidFill>
                  <a:srgbClr val="00FF00"/>
                </a:solidFill>
                <a:latin typeface="Titillium Web"/>
                <a:ea typeface="Titillium Web"/>
                <a:cs typeface="Titillium Web"/>
                <a:sym typeface="Titillium Web"/>
              </a:rPr>
              <a:t>                     </a:t>
            </a:r>
            <a:r>
              <a:rPr b="1" lang="en" sz="3100">
                <a:solidFill>
                  <a:srgbClr val="00FFFF"/>
                </a:solidFill>
                <a:latin typeface="Titillium Web"/>
                <a:ea typeface="Titillium Web"/>
                <a:cs typeface="Titillium Web"/>
                <a:sym typeface="Titillium Web"/>
              </a:rPr>
              <a:t>Correlation Matrix</a:t>
            </a:r>
            <a:endParaRPr b="1" sz="3300">
              <a:solidFill>
                <a:srgbClr val="00FFFF"/>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