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266" r:id="rId4"/>
    <p:sldId id="271" r:id="rId5"/>
    <p:sldId id="274" r:id="rId6"/>
    <p:sldId id="269" r:id="rId7"/>
    <p:sldId id="262" r:id="rId8"/>
    <p:sldId id="283" r:id="rId9"/>
    <p:sldId id="265" r:id="rId10"/>
    <p:sldId id="279" r:id="rId11"/>
    <p:sldId id="280" r:id="rId12"/>
    <p:sldId id="281" r:id="rId13"/>
    <p:sldId id="282" r:id="rId14"/>
    <p:sldId id="275" r:id="rId15"/>
    <p:sldId id="264" r:id="rId16"/>
    <p:sldId id="277" r:id="rId17"/>
    <p:sldId id="278" r:id="rId18"/>
    <p:sldId id="276" r:id="rId19"/>
    <p:sldId id="268" r:id="rId20"/>
    <p:sldId id="273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7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Larceny/Theft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Intersection</c:v>
                </c:pt>
                <c:pt idx="1">
                  <c:v>No Intersection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0.28618890000000002</c:v>
                </c:pt>
                <c:pt idx="1">
                  <c:v>0.30626209999999998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 Offences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Intersection</c:v>
                </c:pt>
                <c:pt idx="1">
                  <c:v>No Intersection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0.30905889999999997</c:v>
                </c:pt>
                <c:pt idx="1">
                  <c:v>0.17313529999999999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Non-Criminal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Intersection</c:v>
                </c:pt>
                <c:pt idx="1">
                  <c:v>No Intersection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0.1219804</c:v>
                </c:pt>
                <c:pt idx="1">
                  <c:v>0.17805209999999999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Assault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Intersection</c:v>
                </c:pt>
                <c:pt idx="1">
                  <c:v>No Intersection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7.8797909999999999E-2</c:v>
                </c:pt>
                <c:pt idx="1">
                  <c:v>0.16138753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Drug/Narcotic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Intersection</c:v>
                </c:pt>
                <c:pt idx="1">
                  <c:v>No Intersection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0.10346610000000001</c:v>
                </c:pt>
                <c:pt idx="1">
                  <c:v>9.0968660000000007E-2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Vehicle Theft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Intersection</c:v>
                </c:pt>
                <c:pt idx="1">
                  <c:v>No Intersection</c:v>
                </c:pt>
              </c:strCache>
            </c:strRef>
          </c:cat>
          <c:val>
            <c:numRef>
              <c:f>Sheet1!$G$2:$G$3</c:f>
              <c:numCache>
                <c:formatCode>0%</c:formatCode>
                <c:ptCount val="2"/>
                <c:pt idx="0">
                  <c:v>0.10050781</c:v>
                </c:pt>
                <c:pt idx="1">
                  <c:v>9.0194319999999994E-2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726656"/>
        <c:axId val="144740736"/>
      </c:barChart>
      <c:catAx>
        <c:axId val="1447266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4740736"/>
        <c:crosses val="autoZero"/>
        <c:auto val="1"/>
        <c:lblAlgn val="ctr"/>
        <c:lblOffset val="100"/>
        <c:noMultiLvlLbl val="0"/>
      </c:catAx>
      <c:valAx>
        <c:axId val="14474073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4726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965518372703416"/>
          <c:y val="0.13644967646370937"/>
          <c:w val="0.16784481627296588"/>
          <c:h val="0.68749668667654174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ED39-F5D8-43FA-BE5E-83C51E194B7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A0187-17B4-4481-B325-2E6D7EE2D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3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416C-CB7E-46FB-88C1-B01589C003F9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AE2F0-2FDF-406A-BE16-F10A48161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5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075" y="6492240"/>
            <a:ext cx="431167" cy="3657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marL="0" indent="0">
              <a:buFont typeface="+mj-lt"/>
              <a:buNone/>
            </a:pPr>
            <a:fld id="{F274343A-4D87-42BA-810B-0CB96EE3BCA0}" type="slidenum">
              <a:rPr lang="en-US" smtClean="0"/>
              <a:pPr marL="0" indent="0">
                <a:buFont typeface="+mj-lt"/>
                <a:buNone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01560"/>
            <a:ext cx="6858000" cy="1219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Capstone Project – Predicting crime rate in SF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 – Pramil Jain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x" descr="C:\Users\pj5524\Desktop\Slide Rule\03 capstone projects\01 SF crime\version 3\overall crime by month 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1219201"/>
            <a:ext cx="396240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Variation of crime by Months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6400800"/>
            <a:ext cx="79248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We have graphical analyzed top </a:t>
            </a:r>
            <a:r>
              <a:rPr lang="en-US" sz="1050" dirty="0" smtClean="0"/>
              <a:t>6 </a:t>
            </a:r>
            <a:r>
              <a:rPr lang="en-US" sz="1050" dirty="0"/>
              <a:t>type </a:t>
            </a:r>
            <a:r>
              <a:rPr lang="en-US" sz="1050" dirty="0" smtClean="0"/>
              <a:t>of crimes only, which are ~66% of the total crimes</a:t>
            </a:r>
          </a:p>
          <a:p>
            <a:r>
              <a:rPr lang="en-US" sz="1050" dirty="0" smtClean="0"/>
              <a:t>Since we were having 2015 data till May only, we have excluded 2015 data in this analysis</a:t>
            </a:r>
          </a:p>
          <a:p>
            <a:endParaRPr lang="en-US" sz="1050" dirty="0"/>
          </a:p>
        </p:txBody>
      </p:sp>
      <p:pic>
        <p:nvPicPr>
          <p:cNvPr id="2050" name="Picture 2" descr="C:\Users\pj5524\Desktop\Slide Rule\03 capstone projects\01 SF crime\version 3\crime by mont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1"/>
            <a:ext cx="4724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799" y="4038600"/>
            <a:ext cx="8534401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Observations </a:t>
            </a:r>
            <a:r>
              <a:rPr lang="en-US" sz="1400" dirty="0" smtClean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Very similar trends were observed across all the crime categories,  So, month might not play a significant role in identifying/ predicting the type of crime</a:t>
            </a:r>
          </a:p>
          <a:p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Peaks were observed in couple of months – May and October. This can possibly due to vacations (Memorial day and Thanksgiving's respectively).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Crime rate was in very low from December to February (Winters), we would create a “Season” flag to analyze this in more depth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324600" y="1752600"/>
            <a:ext cx="381000" cy="381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1371600"/>
            <a:ext cx="381000" cy="381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75209" y="3106616"/>
            <a:ext cx="3411591" cy="55782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199" y="1828800"/>
            <a:ext cx="609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May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8153399" y="1447800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October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3411379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Winter</a:t>
            </a:r>
            <a:endParaRPr lang="en-US" sz="900" dirty="0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6789" y="0"/>
            <a:ext cx="1136210" cy="4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Time related variables</a:t>
            </a:r>
            <a:endParaRPr lang="en-US" sz="1100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Variation of crime by Years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400800"/>
            <a:ext cx="7924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We have graphical analyzed </a:t>
            </a:r>
            <a:r>
              <a:rPr lang="en-US" sz="1050" dirty="0" smtClean="0"/>
              <a:t>top 6 </a:t>
            </a:r>
            <a:r>
              <a:rPr lang="en-US" sz="1050" dirty="0"/>
              <a:t>type of </a:t>
            </a:r>
            <a:r>
              <a:rPr lang="en-US" sz="1050" dirty="0" smtClean="0"/>
              <a:t>crimes only, which are ~66% of the total crimes </a:t>
            </a:r>
            <a:endParaRPr lang="en-US" sz="1050" dirty="0"/>
          </a:p>
          <a:p>
            <a:r>
              <a:rPr lang="en-US" sz="1050" dirty="0" smtClean="0"/>
              <a:t>Since we were having 2015 data till May only, we have excluded 2015 data in this analysis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04799" y="4038600"/>
            <a:ext cx="853440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Observations </a:t>
            </a:r>
            <a:r>
              <a:rPr lang="en-US" sz="1400" dirty="0" smtClean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 the recent years, while cases of Larceny/ theft and Non criminal crimes has increased, cases of “Drugs/ Narcotics” and “Vehicle theft” has decreased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Years would be an important factor for this problem, where we are predicting crimes between 2003-2015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future crime predictions, we need to continuously update the model to take into account such variations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077" name="Picture 5" descr="C:\Users\pj5524\Desktop\Slide Rule\03 capstone projects\01 SF crime\version 3\crime by years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1" y="1361176"/>
            <a:ext cx="8594805" cy="252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/>
          </p:cNvSpPr>
          <p:nvPr/>
        </p:nvSpPr>
        <p:spPr>
          <a:xfrm>
            <a:off x="6789" y="0"/>
            <a:ext cx="1136210" cy="4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Time related variables</a:t>
            </a:r>
            <a:endParaRPr lang="en-US" sz="110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Variation of crime by Hours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400800"/>
            <a:ext cx="792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We have graphical analyzed </a:t>
            </a:r>
            <a:r>
              <a:rPr lang="en-US" sz="1050" dirty="0" smtClean="0"/>
              <a:t>top 6 </a:t>
            </a:r>
            <a:r>
              <a:rPr lang="en-US" sz="1050" dirty="0"/>
              <a:t>type of </a:t>
            </a:r>
            <a:r>
              <a:rPr lang="en-US" sz="1050" dirty="0" smtClean="0"/>
              <a:t>crimes only, which are ~66% of the total crimes </a:t>
            </a:r>
            <a:endParaRPr lang="en-US" sz="1050" dirty="0"/>
          </a:p>
        </p:txBody>
      </p:sp>
      <p:pic>
        <p:nvPicPr>
          <p:cNvPr id="4098" name="Picture 2" descr="C:\Users\pj5524\Desktop\Slide Rule\03 capstone projects\01 SF crime\version 3\crime by hours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1" y="1361176"/>
            <a:ext cx="8594805" cy="252502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799" y="4038600"/>
            <a:ext cx="8534401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Observations </a:t>
            </a:r>
            <a:r>
              <a:rPr lang="en-US" sz="1400" dirty="0" smtClean="0"/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Clear </a:t>
            </a:r>
            <a:r>
              <a:rPr lang="en-US" sz="1400" dirty="0"/>
              <a:t>variation of overall crime rate and crime rate by category was </a:t>
            </a:r>
            <a:r>
              <a:rPr lang="en-US" sz="1400" dirty="0" smtClean="0"/>
              <a:t>observed with time of day, </a:t>
            </a:r>
            <a:r>
              <a:rPr lang="en-US" sz="1400" dirty="0"/>
              <a:t>we should definitely include </a:t>
            </a:r>
            <a:r>
              <a:rPr lang="en-US" sz="1400" dirty="0" smtClean="0"/>
              <a:t>Hours </a:t>
            </a:r>
            <a:r>
              <a:rPr lang="en-US" sz="1400" dirty="0"/>
              <a:t>into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Comparatively low crime rate was observed from 1:00 am to 9:00 am, will create a “Night/ Day” flag to analyze this in more details. But this trend was common across all categories and hence creating this new flag might not help our model`</a:t>
            </a:r>
          </a:p>
          <a:p>
            <a:endParaRPr lang="en-US" sz="1400" dirty="0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789" y="0"/>
            <a:ext cx="1136210" cy="4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Time related variables</a:t>
            </a:r>
            <a:endParaRPr lang="en-US" sz="11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2971800"/>
            <a:ext cx="1750685" cy="67496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Variation of crime by Day of Week</a:t>
            </a:r>
            <a:endParaRPr lang="en-US" sz="2400" dirty="0"/>
          </a:p>
        </p:txBody>
      </p:sp>
      <p:pic>
        <p:nvPicPr>
          <p:cNvPr id="5122" name="Picture 2" descr="C:\Users\pj5524\Desktop\Slide Rule\03 capstone projects\01 SF crime\version 3\crime by DoW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1" y="1361176"/>
            <a:ext cx="8594805" cy="252502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799" y="4038600"/>
            <a:ext cx="8534401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Observations </a:t>
            </a:r>
            <a:r>
              <a:rPr lang="en-US" sz="1400" dirty="0" smtClean="0"/>
              <a:t>–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Larceny/ Theft and Vehicle theft </a:t>
            </a:r>
            <a:r>
              <a:rPr lang="en-US" sz="1400" dirty="0" smtClean="0"/>
              <a:t>are more </a:t>
            </a:r>
            <a:r>
              <a:rPr lang="en-US" sz="1400" dirty="0" smtClean="0"/>
              <a:t>common on Friday and Saturday; Assault is more common on Saturday and Sunday; Surprisingly Drugs/ Narcotics </a:t>
            </a:r>
            <a:r>
              <a:rPr lang="en-US" sz="1400" dirty="0" smtClean="0"/>
              <a:t>is </a:t>
            </a:r>
            <a:r>
              <a:rPr lang="en-US" sz="1400" dirty="0" smtClean="0"/>
              <a:t>most common on Wednesdays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 variation of overall crime rate and crime rate by category was observed</a:t>
            </a:r>
            <a:r>
              <a:rPr lang="en-US" sz="1400" dirty="0" smtClean="0"/>
              <a:t>, with day of </a:t>
            </a:r>
            <a:r>
              <a:rPr lang="en-US" sz="1400" dirty="0" err="1" smtClean="0"/>
              <a:t>weel</a:t>
            </a:r>
            <a:r>
              <a:rPr lang="en-US" sz="1400" dirty="0" smtClean="0"/>
              <a:t>, </a:t>
            </a:r>
            <a:r>
              <a:rPr lang="en-US" sz="1400" dirty="0"/>
              <a:t>we should definitely include </a:t>
            </a:r>
            <a:r>
              <a:rPr lang="en-US" sz="1400" dirty="0" smtClean="0"/>
              <a:t>day of week </a:t>
            </a:r>
            <a:r>
              <a:rPr lang="en-US" sz="1400" dirty="0"/>
              <a:t>into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6789" y="0"/>
            <a:ext cx="1136210" cy="496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Time related variables</a:t>
            </a:r>
            <a:endParaRPr lang="en-US" sz="11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6400800"/>
            <a:ext cx="792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We have graphical analyzed </a:t>
            </a:r>
            <a:r>
              <a:rPr lang="en-US" sz="1050" dirty="0" smtClean="0"/>
              <a:t>top 6 </a:t>
            </a:r>
            <a:r>
              <a:rPr lang="en-US" sz="1050" dirty="0"/>
              <a:t>type of </a:t>
            </a:r>
            <a:r>
              <a:rPr lang="en-US" sz="1050" dirty="0" smtClean="0"/>
              <a:t>crimes only, which are ~66% of the total crimes 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4953000" y="1524000"/>
            <a:ext cx="1195741" cy="17774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14659" y="2971800"/>
            <a:ext cx="1195741" cy="1468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29552" y="2763110"/>
            <a:ext cx="1195741" cy="16158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29123" y="2133600"/>
            <a:ext cx="346364" cy="23657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ke-away Box"/>
          <p:cNvSpPr/>
          <p:nvPr/>
        </p:nvSpPr>
        <p:spPr bwMode="blackWhite">
          <a:xfrm>
            <a:off x="76200" y="2905908"/>
            <a:ext cx="899160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l"/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Project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Application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6514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Statistical techniques used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19200"/>
            <a:ext cx="6019800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</a:rPr>
              <a:t>CART (Classification and Regression tree)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Using all variables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Using removing PD district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000" dirty="0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</a:rPr>
              <a:t>Logistic regression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Using all variables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Using rolled up variables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Using all variables except X &amp; Y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Using all variables except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PD district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000" dirty="0" smtClean="0"/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B0F0"/>
                </a:solidFill>
              </a:rPr>
              <a:t>CART + Logistic regression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Using all variables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Removing Intersection from LR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Removing PD district from LR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855411" y="1244991"/>
            <a:ext cx="404979" cy="5079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2693075"/>
            <a:ext cx="2263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Highlighted are the models with highest accuracy for each technique; we will be discussing these three models in the upcoming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9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CART – Cart predicted Intersection and PD district as the most important variables to predict crime 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524000" y="1371600"/>
            <a:ext cx="16002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intersection?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705100"/>
            <a:ext cx="16002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Larceny/ Theft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81844" y="2705100"/>
            <a:ext cx="16002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PD district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12632" y="4800600"/>
            <a:ext cx="16002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Larceny/ Theft</a:t>
            </a:r>
          </a:p>
        </p:txBody>
      </p:sp>
      <p:sp>
        <p:nvSpPr>
          <p:cNvPr id="9" name="Rectangle 8"/>
          <p:cNvSpPr/>
          <p:nvPr/>
        </p:nvSpPr>
        <p:spPr>
          <a:xfrm>
            <a:off x="3698632" y="4800600"/>
            <a:ext cx="16002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Offences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7844" y="4267200"/>
            <a:ext cx="208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Is Central, Northern, Central</a:t>
            </a:r>
            <a:r>
              <a:rPr lang="en-US" sz="1200" dirty="0"/>
              <a:t>, </a:t>
            </a:r>
            <a:r>
              <a:rPr lang="en-US" sz="1200" dirty="0" smtClean="0"/>
              <a:t>Park, Richmond and Southern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6032" y="2438400"/>
            <a:ext cx="155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708032" y="2447192"/>
            <a:ext cx="155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67644" y="4267200"/>
            <a:ext cx="2083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Is Bayview, Ingleside,  Mission, </a:t>
            </a:r>
            <a:r>
              <a:rPr lang="en-US" sz="1200" dirty="0" err="1" smtClean="0"/>
              <a:t>Taraval</a:t>
            </a:r>
            <a:r>
              <a:rPr lang="en-US" sz="1200" dirty="0" smtClean="0"/>
              <a:t> and Tenderloin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2" idx="2"/>
            <a:endCxn id="10" idx="0"/>
          </p:cNvCxnSpPr>
          <p:nvPr/>
        </p:nvCxnSpPr>
        <p:spPr>
          <a:xfrm rot="5400000">
            <a:off x="1559264" y="1673564"/>
            <a:ext cx="381000" cy="11486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2499254" y="3245434"/>
            <a:ext cx="816706" cy="11486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2722839" y="1673890"/>
            <a:ext cx="363682" cy="11482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3672732" y="3244915"/>
            <a:ext cx="779585" cy="11482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15000" y="1343085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Pros</a:t>
            </a:r>
            <a:r>
              <a:rPr lang="en-US" u="sng" dirty="0" smtClean="0"/>
              <a:t>: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Very easy model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slightly modified, might yield highly actionable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combined with more complex models to attain better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 smtClean="0"/>
              <a:t>Cons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two major crime categories were predicted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model alone is not </a:t>
            </a:r>
            <a:r>
              <a:rPr lang="en-US" dirty="0" smtClean="0"/>
              <a:t>sufficient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3" name="Take-away Box"/>
          <p:cNvSpPr/>
          <p:nvPr/>
        </p:nvSpPr>
        <p:spPr bwMode="blackWhite">
          <a:xfrm>
            <a:off x="76200" y="5694082"/>
            <a:ext cx="89916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</a:rPr>
              <a:t>These results are very much align to our EDA where we saw high variation of crime rate and type of crime by intersection and PD district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89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Logistic regression ran on the three separate data sets created using results from CART had the highest accuracy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18288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intersection?</a:t>
            </a:r>
          </a:p>
          <a:p>
            <a:pPr algn="ctr"/>
            <a:r>
              <a:rPr lang="en-US" sz="1200" dirty="0" smtClean="0"/>
              <a:t>No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0" y="1343085"/>
            <a:ext cx="304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Pros</a:t>
            </a:r>
            <a:r>
              <a:rPr lang="en-US" u="sng" dirty="0" smtClean="0"/>
              <a:t>: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Comparatively easy model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Predicted probability for all crime categories, not just two or three crimes as in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Took into consideration variation due to all dependent variables</a:t>
            </a:r>
          </a:p>
          <a:p>
            <a:endParaRPr lang="en-US" dirty="0"/>
          </a:p>
          <a:p>
            <a:r>
              <a:rPr lang="en-US" u="sng" dirty="0" smtClean="0"/>
              <a:t>Cons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Sometimes, length of data set becomes hard to handle</a:t>
            </a:r>
          </a:p>
          <a:p>
            <a:endParaRPr lang="en-US" dirty="0"/>
          </a:p>
        </p:txBody>
      </p:sp>
      <p:sp>
        <p:nvSpPr>
          <p:cNvPr id="33" name="Take-away Box"/>
          <p:cNvSpPr/>
          <p:nvPr/>
        </p:nvSpPr>
        <p:spPr bwMode="blackWhite">
          <a:xfrm>
            <a:off x="76200" y="5694082"/>
            <a:ext cx="89916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</a:rPr>
              <a:t>We can combine simple techniques like CART with more advanced techniques like 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SVM </a:t>
            </a:r>
            <a:r>
              <a:rPr lang="en-US" dirty="0" smtClean="0">
                <a:solidFill>
                  <a:srgbClr val="FFFFFF"/>
                </a:solidFill>
                <a:latin typeface="Arial"/>
              </a:rPr>
              <a:t>to get more accurate results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2174632"/>
            <a:ext cx="1828800" cy="1676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intersection?</a:t>
            </a:r>
          </a:p>
          <a:p>
            <a:pPr algn="ctr"/>
            <a:r>
              <a:rPr lang="en-US" sz="1200" dirty="0" smtClean="0"/>
              <a:t>Yes </a:t>
            </a:r>
          </a:p>
          <a:p>
            <a:pPr algn="ctr"/>
            <a:r>
              <a:rPr lang="en-US" sz="1200" dirty="0" smtClean="0"/>
              <a:t>+</a:t>
            </a:r>
          </a:p>
          <a:p>
            <a:pPr algn="ctr"/>
            <a:r>
              <a:rPr lang="en-US" dirty="0" smtClean="0"/>
              <a:t>PD district in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200" dirty="0" smtClean="0"/>
              <a:t>Central</a:t>
            </a:r>
            <a:r>
              <a:rPr lang="en-US" sz="1200" dirty="0"/>
              <a:t>, Northern, Central, Park, Richmond and </a:t>
            </a:r>
            <a:r>
              <a:rPr lang="en-US" sz="1200" dirty="0" smtClean="0"/>
              <a:t>Southern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3962400"/>
            <a:ext cx="1828800" cy="1676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intersection?</a:t>
            </a:r>
          </a:p>
          <a:p>
            <a:pPr algn="ctr"/>
            <a:r>
              <a:rPr lang="en-US" sz="1200" dirty="0" smtClean="0"/>
              <a:t>Yes </a:t>
            </a:r>
          </a:p>
          <a:p>
            <a:pPr algn="ctr"/>
            <a:r>
              <a:rPr lang="en-US" sz="1200" dirty="0" smtClean="0"/>
              <a:t>+</a:t>
            </a:r>
          </a:p>
          <a:p>
            <a:pPr algn="ctr"/>
            <a:r>
              <a:rPr lang="en-US" dirty="0" smtClean="0"/>
              <a:t>PD district in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200" dirty="0"/>
              <a:t>Bayview, Ingleside,  Mission, </a:t>
            </a:r>
            <a:r>
              <a:rPr lang="en-US" sz="1200" dirty="0" err="1"/>
              <a:t>Taraval</a:t>
            </a:r>
            <a:r>
              <a:rPr lang="en-US" sz="1200" dirty="0"/>
              <a:t> and Tenderloin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389022" y="1447800"/>
            <a:ext cx="811378" cy="43405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362200" y="2819400"/>
            <a:ext cx="811378" cy="43405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362200" y="4595148"/>
            <a:ext cx="811378" cy="43405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88089" y="1292423"/>
            <a:ext cx="58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LR-1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2664023"/>
            <a:ext cx="58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LR-2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362200" y="4440071"/>
            <a:ext cx="58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LR-3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505200" y="1446311"/>
            <a:ext cx="1752600" cy="41162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Final predictions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16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ke-away Box"/>
          <p:cNvSpPr/>
          <p:nvPr/>
        </p:nvSpPr>
        <p:spPr bwMode="blackWhite">
          <a:xfrm>
            <a:off x="76200" y="3667908"/>
            <a:ext cx="899160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l"/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Project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Application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6514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 of the crime predictor model</a:t>
            </a:r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gray">
          <a:xfrm>
            <a:off x="381000" y="1524000"/>
            <a:ext cx="3090863" cy="1175576"/>
          </a:xfrm>
          <a:prstGeom prst="homePlate">
            <a:avLst>
              <a:gd name="adj" fmla="val 28635"/>
            </a:avLst>
          </a:prstGeom>
          <a:solidFill>
            <a:schemeClr val="tx2"/>
          </a:solidFill>
          <a:ln w="12700" algn="ctr">
            <a:noFill/>
            <a:miter lim="800000"/>
            <a:headEnd/>
            <a:tailEnd/>
          </a:ln>
        </p:spPr>
        <p:txBody>
          <a:bodyPr lIns="91440" rIns="45720" anchor="ctr"/>
          <a:lstStyle/>
          <a:p>
            <a:pPr algn="ctr">
              <a:lnSpc>
                <a:spcPct val="90000"/>
              </a:lnSpc>
            </a:pPr>
            <a:r>
              <a:rPr lang="en-US" sz="1800" b="1" dirty="0" smtClean="0">
                <a:solidFill>
                  <a:schemeClr val="bg1"/>
                </a:solidFill>
              </a:rPr>
              <a:t>Create a crime predictor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sz="1800" b="1" dirty="0" smtClean="0">
                <a:solidFill>
                  <a:schemeClr val="bg1"/>
                </a:solidFill>
              </a:rPr>
              <a:t>pp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gray">
          <a:xfrm>
            <a:off x="381000" y="3184112"/>
            <a:ext cx="3090863" cy="1175576"/>
          </a:xfrm>
          <a:prstGeom prst="homePlate">
            <a:avLst>
              <a:gd name="adj" fmla="val 30110"/>
            </a:avLst>
          </a:prstGeom>
          <a:solidFill>
            <a:schemeClr val="accent2"/>
          </a:solidFill>
          <a:ln w="12700" algn="ctr">
            <a:noFill/>
            <a:miter lim="800000"/>
            <a:headEnd/>
            <a:tailEnd type="none" w="med" len="sm"/>
          </a:ln>
          <a:effectLst/>
        </p:spPr>
        <p:txBody>
          <a:bodyPr lIns="91440" rIns="4572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Integrate with existing apps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gray">
          <a:xfrm>
            <a:off x="381000" y="4844224"/>
            <a:ext cx="3090863" cy="1175576"/>
          </a:xfrm>
          <a:prstGeom prst="homePlate">
            <a:avLst>
              <a:gd name="adj" fmla="val 29251"/>
            </a:avLst>
          </a:prstGeom>
          <a:solidFill>
            <a:schemeClr val="accent3"/>
          </a:solidFill>
          <a:ln w="12700" algn="ctr">
            <a:noFill/>
            <a:miter lim="800000"/>
            <a:headEnd/>
            <a:tailEnd type="none" w="med" len="sm"/>
          </a:ln>
          <a:effectLst/>
        </p:spPr>
        <p:txBody>
          <a:bodyPr lIns="91440" rIns="45720" anchor="ctr"/>
          <a:lstStyle/>
          <a:p>
            <a:pPr algn="ctr">
              <a:lnSpc>
                <a:spcPct val="9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Increase public awareness</a:t>
            </a:r>
            <a:endParaRPr lang="en-US" sz="1800" b="1" dirty="0" smtClean="0">
              <a:solidFill>
                <a:schemeClr val="bg1"/>
              </a:solidFill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gray">
          <a:xfrm>
            <a:off x="152400" y="2941844"/>
            <a:ext cx="8912177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 type="none" w="med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black">
          <a:xfrm>
            <a:off x="3715411" y="1600200"/>
            <a:ext cx="5276189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28600" indent="-22860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/>
              <a:t>Police department can leverage this app to reduce crime by intervening before they are even </a:t>
            </a:r>
            <a:r>
              <a:rPr lang="en-US" sz="1400" dirty="0" smtClean="0"/>
              <a:t>committed </a:t>
            </a:r>
            <a:endParaRPr lang="en-US" sz="1400" dirty="0" smtClean="0"/>
          </a:p>
          <a:p>
            <a:pPr marL="228600" indent="-228600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1400" dirty="0"/>
              <a:t>T</a:t>
            </a:r>
            <a:r>
              <a:rPr lang="en-US" sz="1400" dirty="0" smtClean="0"/>
              <a:t>his app can </a:t>
            </a:r>
            <a:r>
              <a:rPr lang="en-US" sz="1400" dirty="0" smtClean="0"/>
              <a:t>warn </a:t>
            </a:r>
            <a:r>
              <a:rPr lang="en-US" sz="1400" dirty="0"/>
              <a:t>users about </a:t>
            </a:r>
            <a:r>
              <a:rPr lang="en-US" sz="1400" dirty="0" smtClean="0"/>
              <a:t>the crimes before </a:t>
            </a:r>
            <a:r>
              <a:rPr lang="en-US" sz="1400" dirty="0"/>
              <a:t>they are </a:t>
            </a:r>
            <a:r>
              <a:rPr lang="en-US" sz="1400" dirty="0" smtClean="0"/>
              <a:t>committed; Swiss Police has already tested a similar app  called “PRECOBS”</a:t>
            </a:r>
            <a:endParaRPr lang="en-US" sz="14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">
          <a:xfrm>
            <a:off x="3715411" y="3448050"/>
            <a:ext cx="5276189" cy="971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234950" indent="-234950" algn="l" eaLnBrk="0" hangingPunct="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endParaRPr lang="en-US" sz="1400" dirty="0" smtClean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black">
          <a:xfrm>
            <a:off x="3715411" y="4953000"/>
            <a:ext cx="5276189" cy="971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234950" indent="-23495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/>
              <a:t>Public a</a:t>
            </a:r>
            <a:r>
              <a:rPr lang="en-US" sz="1400" dirty="0" smtClean="0"/>
              <a:t>wareness can be increased by sharing results (through posters, bulletins etc.) in public areas like Caltrans</a:t>
            </a:r>
            <a:r>
              <a:rPr lang="en-US" sz="1400" dirty="0" smtClean="0"/>
              <a:t>, </a:t>
            </a:r>
            <a:r>
              <a:rPr lang="en-US" sz="1400" dirty="0" err="1" smtClean="0"/>
              <a:t>Barts</a:t>
            </a:r>
            <a:r>
              <a:rPr lang="en-US" sz="1400" dirty="0" smtClean="0"/>
              <a:t> etc.</a:t>
            </a:r>
            <a:endParaRPr lang="en-US" sz="1400" dirty="0" smtClean="0"/>
          </a:p>
          <a:p>
            <a:pPr marL="234950" indent="-23495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/>
              <a:t>This can help people to avoid travel through risky areas</a:t>
            </a:r>
            <a:endParaRPr lang="en-US" sz="1400" dirty="0" smtClean="0"/>
          </a:p>
        </p:txBody>
      </p:sp>
      <p:sp>
        <p:nvSpPr>
          <p:cNvPr id="13" name="Line 19x"/>
          <p:cNvSpPr>
            <a:spLocks noChangeShapeType="1"/>
          </p:cNvSpPr>
          <p:nvPr/>
        </p:nvSpPr>
        <p:spPr bwMode="gray">
          <a:xfrm>
            <a:off x="152400" y="4601956"/>
            <a:ext cx="8912177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 type="none" w="med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x"/>
          <p:cNvSpPr>
            <a:spLocks noChangeArrowheads="1"/>
          </p:cNvSpPr>
          <p:nvPr/>
        </p:nvSpPr>
        <p:spPr bwMode="black">
          <a:xfrm>
            <a:off x="3657600" y="3276600"/>
            <a:ext cx="5276189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28600" indent="-228600" eaLnBrk="0" hangingPunct="0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Wingdings" pitchFamily="2" charset="2"/>
              <a:buChar char="§"/>
            </a:pPr>
            <a:r>
              <a:rPr lang="en-US" sz="1400" dirty="0" smtClean="0"/>
              <a:t>Result from the model can be integrated with popular apps like google maps; and if a user is planning to go through region which is not safe, he should be appropriately notified</a:t>
            </a:r>
          </a:p>
        </p:txBody>
      </p:sp>
    </p:spTree>
    <p:extLst>
      <p:ext uri="{BB962C8B-B14F-4D97-AF65-F5344CB8AC3E}">
        <p14:creationId xmlns:p14="http://schemas.microsoft.com/office/powerpoint/2010/main" val="1794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ke-away Box"/>
          <p:cNvSpPr/>
          <p:nvPr/>
        </p:nvSpPr>
        <p:spPr bwMode="blackWhite">
          <a:xfrm>
            <a:off x="76200" y="1458108"/>
            <a:ext cx="899160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l"/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Project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Application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4211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2800" dirty="0" smtClean="0"/>
              <a:t>Variation of crime by Location (All categories of crime)</a:t>
            </a:r>
            <a:endParaRPr lang="en-US" sz="2800" dirty="0"/>
          </a:p>
        </p:txBody>
      </p:sp>
      <p:pic>
        <p:nvPicPr>
          <p:cNvPr id="7170" name="Picture 2" descr="C:\Users\pj5524\Desktop\Slide Rule\03 capstone projects\00 Raw Data\01 Crime in SF\crime by location_facet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82291"/>
            <a:ext cx="8534400" cy="249381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pj5524\Desktop\Slide Rule\03 capstone projects\00 Raw Data\01 Crime in SF\crime by location.png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5" y="1295400"/>
            <a:ext cx="8625335" cy="2280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 anchor="b">
            <a:normAutofit/>
          </a:bodyPr>
          <a:lstStyle/>
          <a:p>
            <a:r>
              <a:rPr lang="en-US" sz="2400" dirty="0" smtClean="0"/>
              <a:t>Project background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5400"/>
            <a:ext cx="8534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San Francisco Crime </a:t>
            </a:r>
            <a:r>
              <a:rPr lang="en-US" sz="2000" b="1" u="sng" dirty="0" smtClean="0">
                <a:solidFill>
                  <a:srgbClr val="0070C0"/>
                </a:solidFill>
              </a:rPr>
              <a:t>Classification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moving to San Francisco last year,  I have always heard that I should avoid going to some areas </a:t>
            </a:r>
            <a:r>
              <a:rPr lang="en-US" dirty="0" smtClean="0"/>
              <a:t>at certain time </a:t>
            </a:r>
            <a:r>
              <a:rPr lang="en-US" dirty="0" smtClean="0"/>
              <a:t>they are not that safe. I used to wonder is there a way we </a:t>
            </a:r>
            <a:r>
              <a:rPr lang="en-US" dirty="0"/>
              <a:t>actually can know </a:t>
            </a:r>
            <a:r>
              <a:rPr lang="en-US" dirty="0" smtClean="0"/>
              <a:t>how risky/safe different areas in San </a:t>
            </a:r>
            <a:r>
              <a:rPr lang="en-US" dirty="0" smtClean="0"/>
              <a:t>Francisco are?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Then, w</a:t>
            </a:r>
            <a:r>
              <a:rPr lang="en-US" dirty="0" smtClean="0"/>
              <a:t>hile </a:t>
            </a:r>
            <a:r>
              <a:rPr lang="en-US" dirty="0" smtClean="0"/>
              <a:t>looking for a capstone project for my </a:t>
            </a:r>
            <a:r>
              <a:rPr lang="en-US" dirty="0"/>
              <a:t>“Foundations of Data Science” </a:t>
            </a:r>
            <a:r>
              <a:rPr lang="en-US" dirty="0" smtClean="0"/>
              <a:t> course with Springboard, I stumble upon a </a:t>
            </a:r>
            <a:r>
              <a:rPr lang="en-US" dirty="0" err="1" smtClean="0"/>
              <a:t>Kaggle</a:t>
            </a:r>
            <a:r>
              <a:rPr lang="en-US" dirty="0" smtClean="0"/>
              <a:t> competition about predicting crime in San Francisco. And I took this </a:t>
            </a:r>
            <a:r>
              <a:rPr lang="en-US" dirty="0"/>
              <a:t>o</a:t>
            </a:r>
            <a:r>
              <a:rPr lang="en-US" dirty="0" smtClean="0"/>
              <a:t>pportunity to answer my curious mind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problem, we </a:t>
            </a:r>
            <a:r>
              <a:rPr lang="en-US" dirty="0" smtClean="0"/>
              <a:t>are </a:t>
            </a:r>
            <a:r>
              <a:rPr lang="en-US" dirty="0" smtClean="0"/>
              <a:t>provided with nearly </a:t>
            </a:r>
            <a:r>
              <a:rPr lang="en-US" dirty="0"/>
              <a:t>12 years of crime reports from across all of San Francisco's neighborhoods. </a:t>
            </a:r>
            <a:r>
              <a:rPr lang="en-US" dirty="0" smtClean="0"/>
              <a:t>Using time </a:t>
            </a:r>
            <a:r>
              <a:rPr lang="en-US" dirty="0"/>
              <a:t>and location, </a:t>
            </a:r>
            <a:r>
              <a:rPr lang="en-US" dirty="0" smtClean="0"/>
              <a:t>we </a:t>
            </a:r>
            <a:r>
              <a:rPr lang="en-US" dirty="0" smtClean="0"/>
              <a:t>have </a:t>
            </a:r>
            <a:r>
              <a:rPr lang="en-US" dirty="0" smtClean="0"/>
              <a:t>to predict </a:t>
            </a:r>
            <a:r>
              <a:rPr lang="en-US" dirty="0"/>
              <a:t>the </a:t>
            </a:r>
            <a:r>
              <a:rPr lang="en-US" dirty="0" smtClean="0"/>
              <a:t>type </a:t>
            </a:r>
            <a:r>
              <a:rPr lang="en-US" dirty="0"/>
              <a:t>of crime </a:t>
            </a:r>
            <a:r>
              <a:rPr lang="en-US" dirty="0" smtClean="0"/>
              <a:t>occurred</a:t>
            </a:r>
            <a:r>
              <a:rPr lang="en-US" dirty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have also tried to explore different applications of my project which would make San Francisco </a:t>
            </a:r>
            <a:r>
              <a:rPr lang="en-US" dirty="0" smtClean="0"/>
              <a:t>and world a </a:t>
            </a:r>
            <a:r>
              <a:rPr lang="en-US" dirty="0" smtClean="0"/>
              <a:t>safer </a:t>
            </a:r>
            <a:r>
              <a:rPr lang="en-US" dirty="0" smtClean="0"/>
              <a:t>place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343A-4D87-42BA-810B-0CB96EE3BCA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sets and variables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762000" y="1219200"/>
            <a:ext cx="7696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problem, dataset contains </a:t>
            </a:r>
            <a:r>
              <a:rPr lang="en-US" dirty="0"/>
              <a:t>incidents derived from SFPD Crime Incident Reporting system. The data </a:t>
            </a:r>
            <a:r>
              <a:rPr lang="en-US" dirty="0" smtClean="0"/>
              <a:t>ranges </a:t>
            </a:r>
            <a:r>
              <a:rPr lang="en-US" dirty="0"/>
              <a:t>from 1/1/2003 to 5/13/2015. The training set and test set rotate every week, meaning week 1,3,5,7... belong to test set, week 2,4,6,8 belong to training set</a:t>
            </a:r>
          </a:p>
          <a:p>
            <a:endParaRPr lang="en-US" dirty="0" smtClean="0"/>
          </a:p>
          <a:p>
            <a:r>
              <a:rPr lang="en-US" dirty="0" smtClean="0"/>
              <a:t>Below is the high level description of all the dependent variables -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Time 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Timestamp (Date and Time) of </a:t>
            </a:r>
            <a:r>
              <a:rPr lang="en-US" sz="1600" dirty="0"/>
              <a:t>the crime </a:t>
            </a:r>
            <a:r>
              <a:rPr lang="en-US" sz="1600" dirty="0" smtClean="0"/>
              <a:t>incident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Day of week when the crime occurred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Location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Name </a:t>
            </a:r>
            <a:r>
              <a:rPr lang="en-US" sz="1600" dirty="0"/>
              <a:t>of the Police Department </a:t>
            </a:r>
            <a:r>
              <a:rPr lang="en-US" sz="1600" dirty="0" smtClean="0"/>
              <a:t>District where crime occurred</a:t>
            </a:r>
            <a:endParaRPr lang="en-US" sz="1600" dirty="0" smtClean="0"/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Approximate </a:t>
            </a:r>
            <a:r>
              <a:rPr lang="en-US" sz="1600" dirty="0"/>
              <a:t>street address of the crime </a:t>
            </a:r>
            <a:r>
              <a:rPr lang="en-US" sz="1600" dirty="0" smtClean="0"/>
              <a:t>incident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/>
              <a:t>Longitude and Latitude of the crime incident</a:t>
            </a:r>
          </a:p>
          <a:p>
            <a:endParaRPr lang="en-US" dirty="0"/>
          </a:p>
          <a:p>
            <a:r>
              <a:rPr lang="en-US" dirty="0" smtClean="0"/>
              <a:t>Using the above dependent variable we have to predict the probability of occurrence of </a:t>
            </a:r>
            <a:r>
              <a:rPr lang="en-US" dirty="0" smtClean="0">
                <a:solidFill>
                  <a:srgbClr val="0070C0"/>
                </a:solidFill>
              </a:rPr>
              <a:t>39 different categories</a:t>
            </a:r>
            <a:r>
              <a:rPr lang="en-US" dirty="0" smtClean="0"/>
              <a:t> of crimes</a:t>
            </a: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ke-away Box"/>
          <p:cNvSpPr/>
          <p:nvPr/>
        </p:nvSpPr>
        <p:spPr bwMode="blackWhite">
          <a:xfrm>
            <a:off x="76200" y="2220108"/>
            <a:ext cx="8991600" cy="4468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l"/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Project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Application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16514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488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Through exploratory data analysis, I created some new variables which might help </a:t>
            </a:r>
            <a:r>
              <a:rPr lang="en-US" sz="2400" dirty="0" smtClean="0"/>
              <a:t>us to </a:t>
            </a:r>
            <a:r>
              <a:rPr lang="en-US" sz="2400" dirty="0" smtClean="0"/>
              <a:t>create a better model</a:t>
            </a:r>
            <a:endParaRPr lang="en-US" sz="24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81790" y="2595549"/>
            <a:ext cx="7786010" cy="0"/>
          </a:xfrm>
          <a:prstGeom prst="line">
            <a:avLst/>
          </a:prstGeom>
          <a:noFill/>
          <a:ln w="9525" cap="rnd">
            <a:solidFill>
              <a:srgbClr val="506772"/>
            </a:solidFill>
            <a:prstDash val="sysDot"/>
            <a:round/>
            <a:headEnd/>
            <a:tailEnd type="none" w="lg" len="med"/>
          </a:ln>
          <a:effectLst/>
        </p:spPr>
      </p:cxnSp>
      <p:cxnSp>
        <p:nvCxnSpPr>
          <p:cNvPr id="4" name="Straight Connector 3"/>
          <p:cNvCxnSpPr/>
          <p:nvPr/>
        </p:nvCxnSpPr>
        <p:spPr bwMode="auto">
          <a:xfrm>
            <a:off x="1281790" y="1889237"/>
            <a:ext cx="7786010" cy="0"/>
          </a:xfrm>
          <a:prstGeom prst="line">
            <a:avLst/>
          </a:prstGeom>
          <a:noFill/>
          <a:ln w="9525" cap="rnd">
            <a:solidFill>
              <a:srgbClr val="506772"/>
            </a:solidFill>
            <a:prstDash val="sysDot"/>
            <a:round/>
            <a:headEnd/>
            <a:tailEnd type="none" w="lg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1281790" y="1931582"/>
            <a:ext cx="7786010" cy="0"/>
          </a:xfrm>
          <a:prstGeom prst="line">
            <a:avLst/>
          </a:prstGeom>
          <a:noFill/>
          <a:ln w="9525" cap="rnd">
            <a:solidFill>
              <a:srgbClr val="506772"/>
            </a:solidFill>
            <a:prstDash val="sysDot"/>
            <a:round/>
            <a:headEnd/>
            <a:tailEnd type="none" w="lg" len="med"/>
          </a:ln>
          <a:effectLst/>
        </p:spPr>
      </p:cxnSp>
      <p:grpSp>
        <p:nvGrpSpPr>
          <p:cNvPr id="7" name="Group 6"/>
          <p:cNvGrpSpPr/>
          <p:nvPr/>
        </p:nvGrpSpPr>
        <p:grpSpPr>
          <a:xfrm>
            <a:off x="1281790" y="3473166"/>
            <a:ext cx="7786010" cy="650087"/>
            <a:chOff x="0" y="1714500"/>
            <a:chExt cx="9144000" cy="818545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1714500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70826" y="1714500"/>
              <a:ext cx="6537960" cy="8185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23"/>
            <p:cNvSpPr>
              <a:spLocks noChangeArrowheads="1"/>
            </p:cNvSpPr>
            <p:nvPr/>
          </p:nvSpPr>
          <p:spPr bwMode="black">
            <a:xfrm>
              <a:off x="2711152" y="1826592"/>
              <a:ext cx="5939415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0" rIns="0" bIns="0" anchor="ctr"/>
            <a:lstStyle/>
            <a:p>
              <a:pPr marL="227013" marR="0" lvl="0" indent="-227013" algn="l" defTabSz="914400" eaLnBrk="0" fontAlgn="auto" latinLnBrk="0" hangingPunct="0">
                <a:lnSpc>
                  <a:spcPct val="9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>
                    <a:lumMod val="60000"/>
                    <a:lumOff val="40000"/>
                  </a:schemeClr>
                </a:buClr>
                <a:buSzPct val="110000"/>
                <a:buFont typeface="Wingdings" pitchFamily="2" charset="2"/>
                <a:buChar char="§"/>
                <a:tabLst/>
                <a:defRPr/>
              </a:pP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Month – derived directly from Date</a:t>
              </a:r>
            </a:p>
            <a:p>
              <a:pPr marL="227013" indent="-227013" eaLnBrk="0" hangingPunct="0">
                <a:lnSpc>
                  <a:spcPct val="95000"/>
                </a:lnSpc>
                <a:spcBef>
                  <a:spcPts val="300"/>
                </a:spcBef>
                <a:buClr>
                  <a:schemeClr val="tx2">
                    <a:lumMod val="60000"/>
                    <a:lumOff val="40000"/>
                  </a:schemeClr>
                </a:buClr>
                <a:buSzPct val="110000"/>
                <a:buFont typeface="Wingdings" pitchFamily="2" charset="2"/>
                <a:buChar char="§"/>
                <a:defRPr/>
              </a:pP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Year </a:t>
              </a:r>
              <a:r>
                <a:rPr lang="en-US" sz="1300" kern="0" dirty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– derived directly from </a:t>
              </a: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Date</a:t>
              </a:r>
              <a:endParaRPr lang="en-US" sz="1300" kern="0" dirty="0">
                <a:solidFill>
                  <a:srgbClr val="000000">
                    <a:lumMod val="85000"/>
                    <a:lumOff val="15000"/>
                  </a:srgbClr>
                </a:solidFill>
              </a:endParaRPr>
            </a:p>
            <a:p>
              <a:pPr marL="227013" marR="0" lvl="0" indent="-227013" algn="l" defTabSz="914400" eaLnBrk="0" fontAlgn="auto" latinLnBrk="0" hangingPunct="0">
                <a:lnSpc>
                  <a:spcPct val="9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>
                    <a:lumMod val="60000"/>
                    <a:lumOff val="40000"/>
                  </a:schemeClr>
                </a:buClr>
                <a:buSzPct val="110000"/>
                <a:buFont typeface="Wingdings" pitchFamily="2" charset="2"/>
                <a:buChar char="§"/>
                <a:tabLst/>
                <a:defRPr/>
              </a:pP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Season (fall, summer,</a:t>
              </a:r>
              <a:r>
                <a:rPr kumimoji="0" lang="en-US" sz="13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 spring and winter) </a:t>
              </a: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– derived by clubbing months</a:t>
              </a:r>
            </a:p>
          </p:txBody>
        </p:sp>
        <p:sp>
          <p:nvSpPr>
            <p:cNvPr id="11" name="Pentagon 10"/>
            <p:cNvSpPr/>
            <p:nvPr/>
          </p:nvSpPr>
          <p:spPr bwMode="auto">
            <a:xfrm>
              <a:off x="422461" y="1714500"/>
              <a:ext cx="2194560" cy="818545"/>
            </a:xfrm>
            <a:prstGeom prst="homePlate">
              <a:avLst>
                <a:gd name="adj" fmla="val 27891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Date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778240" y="1714500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>
          <a:xfrm>
            <a:off x="1281790" y="4169990"/>
            <a:ext cx="7786010" cy="650087"/>
            <a:chOff x="0" y="2641351"/>
            <a:chExt cx="9144000" cy="818545"/>
          </a:xfrm>
        </p:grpSpPr>
        <p:sp>
          <p:nvSpPr>
            <p:cNvPr id="14" name="Rectangle 13"/>
            <p:cNvSpPr/>
            <p:nvPr/>
          </p:nvSpPr>
          <p:spPr bwMode="auto">
            <a:xfrm>
              <a:off x="0" y="2641351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170826" y="2641351"/>
              <a:ext cx="6537960" cy="8185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black">
            <a:xfrm>
              <a:off x="2711152" y="2739996"/>
              <a:ext cx="5939416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0" rIns="0" bIns="0" anchor="ctr"/>
            <a:lstStyle/>
            <a:p>
              <a:pPr marL="227013" lvl="0" indent="-227013" eaLnBrk="0" hangingPunct="0">
                <a:lnSpc>
                  <a:spcPct val="95000"/>
                </a:lnSpc>
                <a:spcBef>
                  <a:spcPts val="300"/>
                </a:spcBef>
                <a:buClr>
                  <a:schemeClr val="tx2">
                    <a:lumMod val="40000"/>
                    <a:lumOff val="60000"/>
                  </a:schemeClr>
                </a:buClr>
                <a:buSzPct val="110000"/>
                <a:buFont typeface="Wingdings" pitchFamily="2" charset="2"/>
                <a:buChar char="§"/>
                <a:defRPr/>
              </a:pPr>
              <a:r>
                <a:rPr lang="en-US" sz="1300" kern="0" dirty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Hours –</a:t>
              </a: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 </a:t>
              </a:r>
              <a:r>
                <a:rPr lang="en-US" sz="1300" kern="0" dirty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derived directly from </a:t>
              </a: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Date</a:t>
              </a:r>
              <a:endPara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  <a:p>
              <a:pPr marL="227013" marR="0" lvl="0" indent="-227013" algn="l" defTabSz="914400" eaLnBrk="0" fontAlgn="auto" latinLnBrk="0" hangingPunct="0">
                <a:lnSpc>
                  <a:spcPct val="9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>
                    <a:lumMod val="40000"/>
                    <a:lumOff val="60000"/>
                  </a:schemeClr>
                </a:buClr>
                <a:buSzPct val="110000"/>
                <a:buFont typeface="Wingdings" pitchFamily="2" charset="2"/>
                <a:buChar char="§"/>
                <a:tabLst/>
                <a:defRPr/>
              </a:pP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Night</a:t>
              </a:r>
              <a:r>
                <a:rPr kumimoji="0" lang="en-US" sz="13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  (1:00 am to 9:00 am) vs </a:t>
              </a:r>
              <a:r>
                <a:rPr kumimoji="0" lang="en-US" sz="13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Day – derived by clubbing hours </a:t>
              </a:r>
              <a:endPara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8778240" y="2641351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Pentagon 17"/>
            <p:cNvSpPr/>
            <p:nvPr/>
          </p:nvSpPr>
          <p:spPr bwMode="auto">
            <a:xfrm>
              <a:off x="422461" y="2641351"/>
              <a:ext cx="2194560" cy="818545"/>
            </a:xfrm>
            <a:prstGeom prst="homePlate">
              <a:avLst>
                <a:gd name="adj" fmla="val 27891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Time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>
          <a:xfrm>
            <a:off x="1281790" y="1219201"/>
            <a:ext cx="7786010" cy="650087"/>
            <a:chOff x="0" y="3572964"/>
            <a:chExt cx="9144000" cy="818545"/>
          </a:xfrm>
        </p:grpSpPr>
        <p:sp>
          <p:nvSpPr>
            <p:cNvPr id="20" name="Rectangle 19"/>
            <p:cNvSpPr/>
            <p:nvPr/>
          </p:nvSpPr>
          <p:spPr bwMode="auto">
            <a:xfrm>
              <a:off x="0" y="3572964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70826" y="3572964"/>
              <a:ext cx="6537960" cy="8185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black">
            <a:xfrm>
              <a:off x="2711152" y="3685056"/>
              <a:ext cx="5939416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0" rIns="0" bIns="0" anchor="ctr"/>
            <a:lstStyle/>
            <a:p>
              <a:pPr marL="227013" marR="0" lvl="0" indent="-227013" algn="l" defTabSz="914400" eaLnBrk="0" fontAlgn="auto" latinLnBrk="0" hangingPunct="0">
                <a:lnSpc>
                  <a:spcPct val="9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110000"/>
                <a:buFont typeface="Wingdings" pitchFamily="2" charset="2"/>
                <a:buChar char="§"/>
                <a:tabLst/>
                <a:defRPr/>
              </a:pP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Longitude (X)</a:t>
              </a:r>
            </a:p>
            <a:p>
              <a:pPr marL="227013" marR="0" lvl="0" indent="-227013" algn="l" defTabSz="914400" eaLnBrk="0" fontAlgn="auto" latinLnBrk="0" hangingPunct="0">
                <a:lnSpc>
                  <a:spcPct val="9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110000"/>
                <a:buFont typeface="Wingdings" pitchFamily="2" charset="2"/>
                <a:buChar char="§"/>
                <a:tabLst/>
                <a:defRPr/>
              </a:pP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Latitude (Y)</a:t>
              </a:r>
              <a:endPara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778240" y="3572964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Pentagon 23"/>
            <p:cNvSpPr/>
            <p:nvPr/>
          </p:nvSpPr>
          <p:spPr bwMode="auto">
            <a:xfrm>
              <a:off x="422461" y="3572964"/>
              <a:ext cx="2194560" cy="818545"/>
            </a:xfrm>
            <a:prstGeom prst="homePlate">
              <a:avLst>
                <a:gd name="adj" fmla="val 27891"/>
              </a:avLst>
            </a:prstGeom>
            <a:solidFill>
              <a:schemeClr val="bg2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sz="1600" kern="0" dirty="0">
                  <a:solidFill>
                    <a:srgbClr val="FFFFFF"/>
                  </a:solidFill>
                </a:rPr>
                <a:t>Latitudes and </a:t>
              </a:r>
              <a:r>
                <a:rPr lang="en-US" sz="1600" kern="0" dirty="0" smtClean="0">
                  <a:solidFill>
                    <a:srgbClr val="FFFFFF"/>
                  </a:solidFill>
                </a:rPr>
                <a:t>Longitudes</a:t>
              </a:r>
              <a:endParaRPr lang="en-US" sz="16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>
          <a:xfrm>
            <a:off x="1281790" y="1926431"/>
            <a:ext cx="7786010" cy="650087"/>
            <a:chOff x="0" y="4503640"/>
            <a:chExt cx="9144000" cy="818545"/>
          </a:xfrm>
        </p:grpSpPr>
        <p:sp>
          <p:nvSpPr>
            <p:cNvPr id="26" name="Rectangle 25"/>
            <p:cNvSpPr/>
            <p:nvPr/>
          </p:nvSpPr>
          <p:spPr bwMode="auto">
            <a:xfrm>
              <a:off x="0" y="4503640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70826" y="4503640"/>
              <a:ext cx="6537960" cy="8185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black">
            <a:xfrm>
              <a:off x="2711152" y="4629179"/>
              <a:ext cx="5939416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0" rIns="0" bIns="0" anchor="ctr"/>
            <a:lstStyle/>
            <a:p>
              <a:pPr marL="227013" lvl="0" indent="-227013" eaLnBrk="0" hangingPunct="0">
                <a:lnSpc>
                  <a:spcPct val="95000"/>
                </a:lnSpc>
                <a:spcBef>
                  <a:spcPts val="300"/>
                </a:spcBef>
                <a:buClr>
                  <a:schemeClr val="bg2">
                    <a:lumMod val="75000"/>
                  </a:schemeClr>
                </a:buClr>
                <a:buSzPct val="110000"/>
                <a:buFont typeface="Wingdings" pitchFamily="2" charset="2"/>
                <a:buChar char="§"/>
                <a:defRPr/>
              </a:pPr>
              <a:r>
                <a:rPr lang="en-US" sz="1300" kern="0" dirty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We had data for 10 different police station </a:t>
              </a: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districts</a:t>
              </a:r>
              <a:endPara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778240" y="4503640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Pentagon 29"/>
            <p:cNvSpPr/>
            <p:nvPr/>
          </p:nvSpPr>
          <p:spPr bwMode="auto">
            <a:xfrm>
              <a:off x="422461" y="4503640"/>
              <a:ext cx="2194560" cy="818545"/>
            </a:xfrm>
            <a:prstGeom prst="homePlate">
              <a:avLst>
                <a:gd name="adj" fmla="val 27891"/>
              </a:avLst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lang="en-US" sz="1600" kern="0" dirty="0">
                  <a:solidFill>
                    <a:srgbClr val="FFFFFF"/>
                  </a:solidFill>
                </a:rPr>
                <a:t>PD district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>
          <a:xfrm>
            <a:off x="1281790" y="2636581"/>
            <a:ext cx="7786010" cy="650087"/>
            <a:chOff x="0" y="5429855"/>
            <a:chExt cx="9144000" cy="81854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0" y="5429855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170826" y="5429855"/>
              <a:ext cx="6537960" cy="8185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black">
            <a:xfrm>
              <a:off x="2711151" y="5541947"/>
              <a:ext cx="5908413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0" rIns="0" bIns="0" anchor="ctr"/>
            <a:lstStyle/>
            <a:p>
              <a:pPr marL="227013" marR="0" lvl="0" indent="-227013" algn="l" defTabSz="914400" eaLnBrk="0" fontAlgn="auto" latinLnBrk="0" hangingPunct="0">
                <a:lnSpc>
                  <a:spcPct val="9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bg2">
                    <a:lumMod val="90000"/>
                  </a:schemeClr>
                </a:buClr>
                <a:buSzPct val="110000"/>
                <a:buFont typeface="Wingdings" pitchFamily="2" charset="2"/>
                <a:buChar char="§"/>
                <a:tabLst/>
                <a:defRPr/>
              </a:pP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Intersection – derived from address information</a:t>
              </a:r>
              <a:endPara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778240" y="5429855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Pentagon 35"/>
            <p:cNvSpPr/>
            <p:nvPr/>
          </p:nvSpPr>
          <p:spPr bwMode="auto">
            <a:xfrm>
              <a:off x="422461" y="5429855"/>
              <a:ext cx="2194560" cy="818545"/>
            </a:xfrm>
            <a:prstGeom prst="homePlate">
              <a:avLst>
                <a:gd name="adj" fmla="val 27891"/>
              </a:avLst>
            </a:prstGeom>
            <a:solidFill>
              <a:schemeClr val="bg2">
                <a:lumMod val="9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Address</a:t>
              </a:r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>
            <a:off x="1281790" y="2634143"/>
            <a:ext cx="7786010" cy="0"/>
          </a:xfrm>
          <a:prstGeom prst="line">
            <a:avLst/>
          </a:prstGeom>
          <a:noFill/>
          <a:ln w="9525" cap="rnd">
            <a:solidFill>
              <a:srgbClr val="506772"/>
            </a:solidFill>
            <a:prstDash val="sysDot"/>
            <a:round/>
            <a:headEnd/>
            <a:tailEnd type="none" w="lg" len="med"/>
          </a:ln>
          <a:effectLst/>
        </p:spPr>
      </p:cxnSp>
      <p:grpSp>
        <p:nvGrpSpPr>
          <p:cNvPr id="38" name="Group 37"/>
          <p:cNvGrpSpPr>
            <a:grpSpLocks/>
          </p:cNvGrpSpPr>
          <p:nvPr/>
        </p:nvGrpSpPr>
        <p:grpSpPr>
          <a:xfrm>
            <a:off x="1281790" y="4888726"/>
            <a:ext cx="7786010" cy="650087"/>
            <a:chOff x="0" y="2641351"/>
            <a:chExt cx="9144000" cy="818545"/>
          </a:xfrm>
        </p:grpSpPr>
        <p:sp>
          <p:nvSpPr>
            <p:cNvPr id="39" name="Rectangle 38"/>
            <p:cNvSpPr/>
            <p:nvPr/>
          </p:nvSpPr>
          <p:spPr bwMode="auto">
            <a:xfrm>
              <a:off x="0" y="2641351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170826" y="2641351"/>
              <a:ext cx="6537960" cy="81854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23"/>
            <p:cNvSpPr>
              <a:spLocks noChangeArrowheads="1"/>
            </p:cNvSpPr>
            <p:nvPr/>
          </p:nvSpPr>
          <p:spPr bwMode="black">
            <a:xfrm>
              <a:off x="2711152" y="2739996"/>
              <a:ext cx="5939416" cy="594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0" rIns="0" bIns="0" anchor="ctr"/>
            <a:lstStyle/>
            <a:p>
              <a:pPr marL="227013" marR="0" lvl="0" indent="-227013" algn="l" defTabSz="914400" eaLnBrk="0" fontAlgn="auto" latinLnBrk="0" hangingPunct="0">
                <a:lnSpc>
                  <a:spcPct val="9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>
                    <a:lumMod val="20000"/>
                    <a:lumOff val="80000"/>
                  </a:schemeClr>
                </a:buClr>
                <a:buSzPct val="110000"/>
                <a:buFont typeface="Wingdings" pitchFamily="2" charset="2"/>
                <a:buChar char="§"/>
                <a:tabLst/>
                <a:defRPr/>
              </a:pP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Day of </a:t>
              </a: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Week (</a:t>
              </a:r>
              <a:r>
                <a:rPr kumimoji="0" lang="en-US" sz="13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DoW</a:t>
              </a:r>
              <a:r>
                <a:rPr kumimoji="0" lang="en-US" sz="13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</a:rPr>
                <a:t>)</a:t>
              </a:r>
              <a:endPara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  <a:p>
              <a:pPr marL="227013" marR="0" lvl="0" indent="-227013" algn="l" defTabSz="914400" eaLnBrk="0" fontAlgn="auto" latinLnBrk="0" hangingPunct="0">
                <a:lnSpc>
                  <a:spcPct val="95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tx2">
                    <a:lumMod val="20000"/>
                    <a:lumOff val="80000"/>
                  </a:schemeClr>
                </a:buClr>
                <a:buSzPct val="110000"/>
                <a:buFont typeface="Wingdings" pitchFamily="2" charset="2"/>
                <a:buChar char="§"/>
                <a:tabLst/>
                <a:defRPr/>
              </a:pP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Workday (Monday, Tuesday, Wednesday and Friday) vs. Non-workday (Friday, Saturday and Sunday</a:t>
              </a:r>
              <a:r>
                <a:rPr lang="en-US" sz="1300" kern="0" dirty="0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) – derived by clubbing </a:t>
              </a:r>
              <a:r>
                <a:rPr lang="en-US" sz="1300" kern="0" dirty="0" err="1" smtClean="0">
                  <a:solidFill>
                    <a:srgbClr val="000000">
                      <a:lumMod val="85000"/>
                      <a:lumOff val="15000"/>
                    </a:srgbClr>
                  </a:solidFill>
                </a:rPr>
                <a:t>DoW</a:t>
              </a:r>
              <a:endPara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8778240" y="2641351"/>
              <a:ext cx="365760" cy="818545"/>
            </a:xfrm>
            <a:prstGeom prst="rect">
              <a:avLst/>
            </a:prstGeom>
            <a:solidFill>
              <a:srgbClr val="E4E6E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Pentagon 42"/>
            <p:cNvSpPr/>
            <p:nvPr/>
          </p:nvSpPr>
          <p:spPr bwMode="auto">
            <a:xfrm>
              <a:off x="422461" y="2641351"/>
              <a:ext cx="2194560" cy="818545"/>
            </a:xfrm>
            <a:prstGeom prst="homePlate">
              <a:avLst>
                <a:gd name="adj" fmla="val 27891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Day of Week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76200" y="3481958"/>
            <a:ext cx="1066800" cy="2080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related variables</a:t>
            </a:r>
            <a:endParaRPr lang="en-US" dirty="0"/>
          </a:p>
        </p:txBody>
      </p:sp>
      <p:sp>
        <p:nvSpPr>
          <p:cNvPr id="45" name="Rectangle 44"/>
          <p:cNvSpPr>
            <a:spLocks/>
          </p:cNvSpPr>
          <p:nvPr/>
        </p:nvSpPr>
        <p:spPr>
          <a:xfrm>
            <a:off x="76200" y="1219200"/>
            <a:ext cx="1066800" cy="2080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</a:p>
          <a:p>
            <a:pPr algn="ctr"/>
            <a:r>
              <a:rPr lang="en-US" dirty="0" smtClean="0"/>
              <a:t>related </a:t>
            </a:r>
            <a:r>
              <a:rPr lang="en-US" dirty="0"/>
              <a:t>variables</a:t>
            </a:r>
          </a:p>
        </p:txBody>
      </p:sp>
      <p:sp>
        <p:nvSpPr>
          <p:cNvPr id="46" name="Take-away Box"/>
          <p:cNvSpPr/>
          <p:nvPr/>
        </p:nvSpPr>
        <p:spPr bwMode="blackWhite">
          <a:xfrm>
            <a:off x="76200" y="5723460"/>
            <a:ext cx="8991600" cy="5875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rial"/>
              </a:rPr>
              <a:t>I came up with the above derived variables through EDA, please refer to the following slides for details</a:t>
            </a:r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6</a:t>
            </a:fld>
            <a:endParaRPr lang="en-US" dirty="0"/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gray">
          <a:xfrm>
            <a:off x="134816" y="3379176"/>
            <a:ext cx="8912177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sysDot"/>
            <a:round/>
            <a:headEnd/>
            <a:tailEnd type="none" w="med" len="sm"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Variation of crime by Longitude and Latitude</a:t>
            </a:r>
            <a:endParaRPr lang="en-US" sz="2400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6790" y="0"/>
            <a:ext cx="1136210" cy="49600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525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Location</a:t>
            </a:r>
          </a:p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related </a:t>
            </a:r>
            <a:r>
              <a:rPr lang="en-US" sz="1100" dirty="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799" y="4647962"/>
            <a:ext cx="8534401" cy="16004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Observations </a:t>
            </a:r>
            <a:r>
              <a:rPr lang="en-US" sz="1400" dirty="0" smtClean="0"/>
              <a:t>–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 variation of overall crime rate and crime rate by category was </a:t>
            </a:r>
            <a:r>
              <a:rPr lang="en-US" sz="1400" dirty="0" smtClean="0"/>
              <a:t>observed with longitude and latitude, we </a:t>
            </a:r>
            <a:r>
              <a:rPr lang="en-US" sz="1400" dirty="0"/>
              <a:t>should definitely include PD district into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Drug/ Narcotic related crimes were more common in the north east area of SF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400800"/>
            <a:ext cx="7924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We have graphical analyzed </a:t>
            </a:r>
            <a:r>
              <a:rPr lang="en-US" sz="1050" dirty="0" smtClean="0"/>
              <a:t>top 6 </a:t>
            </a:r>
            <a:r>
              <a:rPr lang="en-US" sz="1050" dirty="0"/>
              <a:t>type of </a:t>
            </a:r>
            <a:r>
              <a:rPr lang="en-US" sz="1050" dirty="0" smtClean="0"/>
              <a:t>crimes only, which are ~66% of the total crimes</a:t>
            </a:r>
          </a:p>
          <a:p>
            <a:r>
              <a:rPr lang="en-US" sz="1050" dirty="0" smtClean="0"/>
              <a:t>For better visualization we have clubbed similar points, 1 point shown in charts is equivalent to 20 similar points </a:t>
            </a:r>
            <a:endParaRPr lang="en-US" sz="1050" dirty="0"/>
          </a:p>
        </p:txBody>
      </p:sp>
      <p:pic>
        <p:nvPicPr>
          <p:cNvPr id="7172" name="Picture 4" descr="C:\Users\pj5524\Desktop\Slide Rule\03 capstone projects\01 SF crime\version 3\crime by location_facet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0392"/>
            <a:ext cx="8305800" cy="32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52800" y="1165582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Crime density by co-ordinates 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6256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Variation of crime by District</a:t>
            </a:r>
            <a:endParaRPr lang="en-US" sz="2400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6790" y="0"/>
            <a:ext cx="1136210" cy="49600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525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Location</a:t>
            </a:r>
          </a:p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related </a:t>
            </a:r>
            <a:r>
              <a:rPr lang="en-US" sz="1100" dirty="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6400800"/>
            <a:ext cx="792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We have graphical analyzed </a:t>
            </a:r>
            <a:r>
              <a:rPr lang="en-US" sz="1050" dirty="0" smtClean="0"/>
              <a:t>top 6 </a:t>
            </a:r>
            <a:r>
              <a:rPr lang="en-US" sz="1050" dirty="0"/>
              <a:t>type of </a:t>
            </a:r>
            <a:r>
              <a:rPr lang="en-US" sz="1050" dirty="0" smtClean="0"/>
              <a:t>crimes only, which are ~66% of the total crimes </a:t>
            </a:r>
            <a:endParaRPr lang="en-US" sz="1050" dirty="0"/>
          </a:p>
        </p:txBody>
      </p:sp>
      <p:pic>
        <p:nvPicPr>
          <p:cNvPr id="8196" name="Picture 4" descr="C:\Users\pj5524\Desktop\Slide Rule\03 capstone projects\01 SF crime\version 3\crime by PD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1" y="1361176"/>
            <a:ext cx="8594805" cy="252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799" y="4038600"/>
            <a:ext cx="8534401" cy="224676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Observations </a:t>
            </a:r>
            <a:r>
              <a:rPr lang="en-US" sz="1400" dirty="0" smtClean="0"/>
              <a:t>–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Drugs/ Narcotics is the most common crime in Tenderloin; Larceny/ theft very common in Sothern, Northern and Central PD districts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 variation </a:t>
            </a:r>
            <a:r>
              <a:rPr lang="en-US" sz="1400" dirty="0" smtClean="0"/>
              <a:t>of overall crime rate and crime rate by category was observed with PD district</a:t>
            </a:r>
            <a:r>
              <a:rPr lang="en-US" sz="1400" dirty="0"/>
              <a:t>,</a:t>
            </a:r>
            <a:r>
              <a:rPr lang="en-US" sz="1400" dirty="0" smtClean="0"/>
              <a:t> w</a:t>
            </a:r>
            <a:r>
              <a:rPr lang="en-US" sz="1400" dirty="0" smtClean="0"/>
              <a:t>e </a:t>
            </a:r>
            <a:r>
              <a:rPr lang="en-US" sz="1400" dirty="0" smtClean="0"/>
              <a:t>should definitely include PD district into our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Given the nature of variables X/Y and PD </a:t>
            </a:r>
            <a:r>
              <a:rPr lang="en-US" sz="1400" dirty="0" smtClean="0"/>
              <a:t>district, </a:t>
            </a:r>
            <a:r>
              <a:rPr lang="en-US" sz="1400" dirty="0"/>
              <a:t>they would be highly </a:t>
            </a:r>
            <a:r>
              <a:rPr lang="en-US" sz="1400" dirty="0" smtClean="0"/>
              <a:t>related. We </a:t>
            </a:r>
            <a:r>
              <a:rPr lang="en-US" sz="1400" dirty="0"/>
              <a:t>should try eliminating inter dependency </a:t>
            </a:r>
            <a:r>
              <a:rPr lang="en-US" sz="1400" dirty="0" smtClean="0"/>
              <a:t>of these </a:t>
            </a:r>
            <a:r>
              <a:rPr lang="en-US" sz="1400" dirty="0"/>
              <a:t>variables from the </a:t>
            </a:r>
            <a:r>
              <a:rPr lang="en-US" sz="1400" dirty="0" smtClean="0"/>
              <a:t>model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875584" y="2641660"/>
            <a:ext cx="419100" cy="17774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4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Variation of crime by Address</a:t>
            </a:r>
            <a:endParaRPr lang="en-US" sz="2400" dirty="0"/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6790" y="0"/>
            <a:ext cx="1136210" cy="496003"/>
          </a:xfrm>
          <a:prstGeom prst="rect">
            <a:avLst/>
          </a:prstGeom>
          <a:solidFill>
            <a:schemeClr val="accent2"/>
          </a:solidFill>
          <a:ln w="19050">
            <a:solidFill>
              <a:srgbClr val="525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Location</a:t>
            </a:r>
          </a:p>
          <a:p>
            <a:pPr algn="ctr"/>
            <a:r>
              <a:rPr lang="en-US" sz="1100" dirty="0" smtClean="0">
                <a:solidFill>
                  <a:srgbClr val="FFFFFF"/>
                </a:solidFill>
              </a:rPr>
              <a:t>related </a:t>
            </a:r>
            <a:r>
              <a:rPr lang="en-US" sz="1100" dirty="0">
                <a:solidFill>
                  <a:srgbClr val="FFFFFF"/>
                </a:solidFill>
              </a:rPr>
              <a:t>variables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53679197"/>
              </p:ext>
            </p:extLst>
          </p:nvPr>
        </p:nvGraphicFramePr>
        <p:xfrm>
          <a:off x="1524000" y="1397000"/>
          <a:ext cx="609600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799" y="4038600"/>
            <a:ext cx="8534401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Observations </a:t>
            </a:r>
            <a:r>
              <a:rPr lang="en-US" sz="1400" dirty="0" smtClean="0"/>
              <a:t>–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While observing addresses we noticed that some addresses were on intersections of two streets </a:t>
            </a:r>
            <a:r>
              <a:rPr lang="en-US" sz="1400" dirty="0" smtClean="0"/>
              <a:t>and </a:t>
            </a:r>
            <a:r>
              <a:rPr lang="en-US" sz="1400" dirty="0" smtClean="0"/>
              <a:t>some were in a block; to analyze this we created a new flag for intersections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Clear distinction of type of crime can be observed with intersections. As expected, crimes like Theft and Assault are less common on intersections. This can be a good variable to include 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5075" y="6492240"/>
            <a:ext cx="431167" cy="365760"/>
          </a:xfrm>
        </p:spPr>
        <p:txBody>
          <a:bodyPr/>
          <a:lstStyle/>
          <a:p>
            <a:fld id="{F274343A-4D87-42BA-810B-0CB96EE3BCA0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6400800"/>
            <a:ext cx="792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We have graphical analyzed </a:t>
            </a:r>
            <a:r>
              <a:rPr lang="en-US" sz="1050" dirty="0" smtClean="0"/>
              <a:t>top 6 </a:t>
            </a:r>
            <a:r>
              <a:rPr lang="en-US" sz="1050" dirty="0"/>
              <a:t>type of </a:t>
            </a:r>
            <a:r>
              <a:rPr lang="en-US" sz="1050" dirty="0" smtClean="0"/>
              <a:t>crimes only, which are ~66% of the total crimes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840906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866</TotalTime>
  <Words>1681</Words>
  <Application>Microsoft Office PowerPoint</Application>
  <PresentationFormat>On-screen Show (4:3)</PresentationFormat>
  <Paragraphs>237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Capstone Project – Predicting crime rate in SF</vt:lpstr>
      <vt:lpstr>Agenda</vt:lpstr>
      <vt:lpstr>Project background</vt:lpstr>
      <vt:lpstr>Data sets and variables</vt:lpstr>
      <vt:lpstr>Agenda</vt:lpstr>
      <vt:lpstr>Through exploratory data analysis, I created some new variables which might help us to create a better model</vt:lpstr>
      <vt:lpstr>Variation of crime by Longitude and Latitude</vt:lpstr>
      <vt:lpstr>Variation of crime by District</vt:lpstr>
      <vt:lpstr>Variation of crime by Address</vt:lpstr>
      <vt:lpstr>Variation of crime by Months</vt:lpstr>
      <vt:lpstr>Variation of crime by Years</vt:lpstr>
      <vt:lpstr>Variation of crime by Hours</vt:lpstr>
      <vt:lpstr>Variation of crime by Day of Week</vt:lpstr>
      <vt:lpstr>Agenda</vt:lpstr>
      <vt:lpstr>Statistical techniques used</vt:lpstr>
      <vt:lpstr>CART – Cart predicted Intersection and PD district as the most important variables to predict crime </vt:lpstr>
      <vt:lpstr>Logistic regression ran on the three separate data sets created using results from CART had the highest accuracy</vt:lpstr>
      <vt:lpstr>Agenda</vt:lpstr>
      <vt:lpstr>Application of the crime predictor model</vt:lpstr>
      <vt:lpstr>Appendix</vt:lpstr>
      <vt:lpstr>Variation of crime by Location (All categories of crime)</vt:lpstr>
    </vt:vector>
  </TitlesOfParts>
  <Company>ZS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Predicting crime rate in SF</dc:title>
  <dc:creator>Pramil Jain</dc:creator>
  <cp:lastModifiedBy>Pramil Jain</cp:lastModifiedBy>
  <cp:revision>85</cp:revision>
  <dcterms:created xsi:type="dcterms:W3CDTF">2016-02-25T20:56:14Z</dcterms:created>
  <dcterms:modified xsi:type="dcterms:W3CDTF">2016-03-08T07:32:01Z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strSourceShapeName">
    <vt:lpwstr>TextBox 31</vt:lpwstr>
  </property>
  <property fmtid="{D5CDD505-2E9C-101B-9397-08002B2CF9AE}" pid="3" name="pintSourceSlideIndex">
    <vt:i4>16</vt:i4>
  </property>
  <property fmtid="{D5CDD505-2E9C-101B-9397-08002B2CF9AE}" pid="4" name="pdobSourceWidth">
    <vt:r8>240</vt:r8>
  </property>
  <property fmtid="{D5CDD505-2E9C-101B-9397-08002B2CF9AE}" pid="5" name="pdobSourceHeight">
    <vt:r8>356.245269775391</vt:r8>
  </property>
  <property fmtid="{D5CDD505-2E9C-101B-9397-08002B2CF9AE}" pid="6" name="pdobSourceOriginalWidth">
    <vt:r8>0</vt:r8>
  </property>
  <property fmtid="{D5CDD505-2E9C-101B-9397-08002B2CF9AE}" pid="7" name="pdobSourceOriginalHeight">
    <vt:r8>0</vt:r8>
  </property>
  <property fmtid="{D5CDD505-2E9C-101B-9397-08002B2CF9AE}" pid="8" name="pdobSourceTop">
    <vt:r8>105.754722595215</vt:r8>
  </property>
  <property fmtid="{D5CDD505-2E9C-101B-9397-08002B2CF9AE}" pid="9" name="pdobSourceLeft">
    <vt:r8>450</vt:r8>
  </property>
  <property fmtid="{D5CDD505-2E9C-101B-9397-08002B2CF9AE}" pid="10" name="pdobSourceCropLeft">
    <vt:r8>0</vt:r8>
  </property>
  <property fmtid="{D5CDD505-2E9C-101B-9397-08002B2CF9AE}" pid="11" name="pdobSourceCropRight">
    <vt:r8>0</vt:r8>
  </property>
  <property fmtid="{D5CDD505-2E9C-101B-9397-08002B2CF9AE}" pid="12" name="pdobSourceCropTop">
    <vt:r8>0</vt:r8>
  </property>
  <property fmtid="{D5CDD505-2E9C-101B-9397-08002B2CF9AE}" pid="13" name="pdobSourceCropBottom">
    <vt:r8>0</vt:r8>
  </property>
</Properties>
</file>