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8" r:id="rId6"/>
    <p:sldId id="270" r:id="rId7"/>
    <p:sldId id="262" r:id="rId8"/>
    <p:sldId id="266" r:id="rId9"/>
    <p:sldId id="259" r:id="rId10"/>
    <p:sldId id="271" r:id="rId11"/>
    <p:sldId id="272" r:id="rId12"/>
    <p:sldId id="274" r:id="rId13"/>
    <p:sldId id="260" r:id="rId14"/>
    <p:sldId id="261" r:id="rId15"/>
    <p:sldId id="276" r:id="rId16"/>
    <p:sldId id="263" r:id="rId17"/>
    <p:sldId id="269" r:id="rId18"/>
    <p:sldId id="267" r:id="rId19"/>
    <p:sldId id="273" r:id="rId20"/>
    <p:sldId id="265" r:id="rId21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pen Sans Bold" panose="020B0806030504020204" charset="0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1E0E4-BCA4-49D4-A441-9D659E591C99}" v="160" vWet="162" dt="2023-04-20T22:58:22.032"/>
    <p1510:client id="{0632233C-E335-4E65-ADC7-E834E2414C88}" v="73" dt="2023-04-20T23:58:31.998"/>
    <p1510:client id="{16BBA6C3-AF11-4229-A073-92DF07359FC3}" v="5" dt="2023-04-20T21:56:00.203"/>
    <p1510:client id="{1AEE55D4-BD63-43FA-A168-B61C171FE276}" v="10" dt="2023-04-20T22:53:09.236"/>
    <p1510:client id="{2DC6C7E2-66FB-400A-86F6-C1C93D085F2F}" v="76" dt="2023-04-21T15:33:30.647"/>
    <p1510:client id="{380C98DC-FEA3-4F7E-919D-690A4B5E1D53}" v="177" dt="2023-04-20T21:51:50.072"/>
    <p1510:client id="{6565B46D-7E7E-4856-BB54-2F61E8611644}" v="126" dt="2023-04-20T22:18:09.299"/>
    <p1510:client id="{6E4B8EE8-C26D-414B-8240-F6481DC0C7F1}" v="229" dt="2023-04-20T22:47:31.297"/>
    <p1510:client id="{7A2BC372-AA58-421A-B1B8-CCED7A16AACC}" v="1538" dt="2023-04-21T11:46:01.950"/>
    <p1510:client id="{A3F764FD-87E0-4CDD-AF21-066ED807D26A}" v="267" dt="2023-04-21T00:07:40.147"/>
    <p1510:client id="{C4B5E834-79E2-4118-B423-7057FB554922}" v="164" vWet="166" dt="2023-04-20T22:38:55.771"/>
    <p1510:client id="{C7733E4B-EC98-4937-8FA9-E479A6F188B4}" v="360" dt="2023-04-20T22:06:36.074"/>
    <p1510:client id="{F99496A7-C4F3-4E0D-BE75-5AE7C265DED6}" v="12" vWet="13" dt="2023-04-20T23:06:13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22" autoAdjust="0"/>
  </p:normalViewPr>
  <p:slideViewPr>
    <p:cSldViewPr>
      <p:cViewPr varScale="1">
        <p:scale>
          <a:sx n="37" d="100"/>
          <a:sy n="37" d="100"/>
        </p:scale>
        <p:origin x="9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A6E34-C2ED-489C-A11F-24AF4DAF87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B1A3A9-1C66-4020-934F-D037D55487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dirty="0"/>
            <a:t>We simplify the production process analysis and focus on the batch-to-batch variation in Protein Levels, impurity, and production cycle time </a:t>
          </a:r>
        </a:p>
      </dgm:t>
    </dgm:pt>
    <dgm:pt modelId="{5A2DDE5E-4B7F-48F5-A719-89C883D1DF71}" type="parTrans" cxnId="{0D7DC20C-A054-4EC4-BD67-909E0B122496}">
      <dgm:prSet/>
      <dgm:spPr/>
      <dgm:t>
        <a:bodyPr/>
        <a:lstStyle/>
        <a:p>
          <a:endParaRPr lang="en-US"/>
        </a:p>
      </dgm:t>
    </dgm:pt>
    <dgm:pt modelId="{C28AAB15-B4D6-4692-8B96-778F9EA7AA8A}" type="sibTrans" cxnId="{0D7DC20C-A054-4EC4-BD67-909E0B122496}">
      <dgm:prSet/>
      <dgm:spPr/>
      <dgm:t>
        <a:bodyPr/>
        <a:lstStyle/>
        <a:p>
          <a:endParaRPr lang="en-US"/>
        </a:p>
      </dgm:t>
    </dgm:pt>
    <dgm:pt modelId="{3B8A2977-C0CA-465B-A28C-6D07C7E5A9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dirty="0"/>
            <a:t>We will focus on end-to-end risk analysis of the production process to identify and mitigate risks that may affect these key parameters.</a:t>
          </a:r>
        </a:p>
      </dgm:t>
    </dgm:pt>
    <dgm:pt modelId="{E20879AE-3BDF-4D1E-9977-21224404A93F}" type="parTrans" cxnId="{0D06615A-F28C-42BA-B044-C5AB08D5FE3B}">
      <dgm:prSet/>
      <dgm:spPr/>
      <dgm:t>
        <a:bodyPr/>
        <a:lstStyle/>
        <a:p>
          <a:endParaRPr lang="en-US"/>
        </a:p>
      </dgm:t>
    </dgm:pt>
    <dgm:pt modelId="{A4E69D9A-D0CC-4476-9D09-EBF739EB43D5}" type="sibTrans" cxnId="{0D06615A-F28C-42BA-B044-C5AB08D5FE3B}">
      <dgm:prSet/>
      <dgm:spPr/>
      <dgm:t>
        <a:bodyPr/>
        <a:lstStyle/>
        <a:p>
          <a:endParaRPr lang="en-US"/>
        </a:p>
      </dgm:t>
    </dgm:pt>
    <dgm:pt modelId="{EC40170D-7255-48CA-A71B-F40A0FA9ED27}" type="pres">
      <dgm:prSet presAssocID="{165A6E34-C2ED-489C-A11F-24AF4DAF87B9}" presName="root" presStyleCnt="0">
        <dgm:presLayoutVars>
          <dgm:dir/>
          <dgm:resizeHandles val="exact"/>
        </dgm:presLayoutVars>
      </dgm:prSet>
      <dgm:spPr/>
    </dgm:pt>
    <dgm:pt modelId="{41170B6C-CB1F-4971-82A4-6DD650ECDAB1}" type="pres">
      <dgm:prSet presAssocID="{61B1A3A9-1C66-4020-934F-D037D5548728}" presName="compNode" presStyleCnt="0"/>
      <dgm:spPr/>
    </dgm:pt>
    <dgm:pt modelId="{ECE694D3-43B3-4249-9AE3-9711BEE17FBA}" type="pres">
      <dgm:prSet presAssocID="{61B1A3A9-1C66-4020-934F-D037D5548728}" presName="bgRect" presStyleLbl="bgShp" presStyleIdx="0" presStyleCnt="2"/>
      <dgm:spPr/>
    </dgm:pt>
    <dgm:pt modelId="{459283B7-81F7-462B-A103-09C7B4C6C736}" type="pres">
      <dgm:prSet presAssocID="{61B1A3A9-1C66-4020-934F-D037D55487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1295BF1-8164-44AC-874D-7BDBA7058DC3}" type="pres">
      <dgm:prSet presAssocID="{61B1A3A9-1C66-4020-934F-D037D5548728}" presName="spaceRect" presStyleCnt="0"/>
      <dgm:spPr/>
    </dgm:pt>
    <dgm:pt modelId="{C8CDA287-3063-41C7-B31E-484F0BBF2E22}" type="pres">
      <dgm:prSet presAssocID="{61B1A3A9-1C66-4020-934F-D037D5548728}" presName="parTx" presStyleLbl="revTx" presStyleIdx="0" presStyleCnt="2">
        <dgm:presLayoutVars>
          <dgm:chMax val="0"/>
          <dgm:chPref val="0"/>
        </dgm:presLayoutVars>
      </dgm:prSet>
      <dgm:spPr/>
    </dgm:pt>
    <dgm:pt modelId="{E388F6B0-071F-4B5B-9796-21192553CC41}" type="pres">
      <dgm:prSet presAssocID="{C28AAB15-B4D6-4692-8B96-778F9EA7AA8A}" presName="sibTrans" presStyleCnt="0"/>
      <dgm:spPr/>
    </dgm:pt>
    <dgm:pt modelId="{A53030FF-9C44-4D63-B93A-46C1F79332FA}" type="pres">
      <dgm:prSet presAssocID="{3B8A2977-C0CA-465B-A28C-6D07C7E5A967}" presName="compNode" presStyleCnt="0"/>
      <dgm:spPr/>
    </dgm:pt>
    <dgm:pt modelId="{0A374BAA-67D1-49EE-8050-443A065E0DB4}" type="pres">
      <dgm:prSet presAssocID="{3B8A2977-C0CA-465B-A28C-6D07C7E5A967}" presName="bgRect" presStyleLbl="bgShp" presStyleIdx="1" presStyleCnt="2" custLinFactNeighborY="15726"/>
      <dgm:spPr/>
    </dgm:pt>
    <dgm:pt modelId="{AB7EC704-5F2D-409A-8CB6-DCFB1987E29A}" type="pres">
      <dgm:prSet presAssocID="{3B8A2977-C0CA-465B-A28C-6D07C7E5A967}" presName="iconRect" presStyleLbl="node1" presStyleIdx="1" presStyleCnt="2" custLinFactNeighborY="2524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54CBC1D-904A-4EFF-98BA-C8863337B634}" type="pres">
      <dgm:prSet presAssocID="{3B8A2977-C0CA-465B-A28C-6D07C7E5A967}" presName="spaceRect" presStyleCnt="0"/>
      <dgm:spPr/>
    </dgm:pt>
    <dgm:pt modelId="{160FD81A-193B-41B3-BEA3-C2E340CF26C7}" type="pres">
      <dgm:prSet presAssocID="{3B8A2977-C0CA-465B-A28C-6D07C7E5A967}" presName="parTx" presStyleLbl="revTx" presStyleIdx="1" presStyleCnt="2" custLinFactNeighborX="-914" custLinFactNeighborY="15726">
        <dgm:presLayoutVars>
          <dgm:chMax val="0"/>
          <dgm:chPref val="0"/>
        </dgm:presLayoutVars>
      </dgm:prSet>
      <dgm:spPr/>
    </dgm:pt>
  </dgm:ptLst>
  <dgm:cxnLst>
    <dgm:cxn modelId="{0D7DC20C-A054-4EC4-BD67-909E0B122496}" srcId="{165A6E34-C2ED-489C-A11F-24AF4DAF87B9}" destId="{61B1A3A9-1C66-4020-934F-D037D5548728}" srcOrd="0" destOrd="0" parTransId="{5A2DDE5E-4B7F-48F5-A719-89C883D1DF71}" sibTransId="{C28AAB15-B4D6-4692-8B96-778F9EA7AA8A}"/>
    <dgm:cxn modelId="{854E4157-EAAB-439E-ABD4-22A0A6441E91}" type="presOf" srcId="{61B1A3A9-1C66-4020-934F-D037D5548728}" destId="{C8CDA287-3063-41C7-B31E-484F0BBF2E22}" srcOrd="0" destOrd="0" presId="urn:microsoft.com/office/officeart/2018/2/layout/IconVerticalSolidList"/>
    <dgm:cxn modelId="{0D06615A-F28C-42BA-B044-C5AB08D5FE3B}" srcId="{165A6E34-C2ED-489C-A11F-24AF4DAF87B9}" destId="{3B8A2977-C0CA-465B-A28C-6D07C7E5A967}" srcOrd="1" destOrd="0" parTransId="{E20879AE-3BDF-4D1E-9977-21224404A93F}" sibTransId="{A4E69D9A-D0CC-4476-9D09-EBF739EB43D5}"/>
    <dgm:cxn modelId="{7359EC7D-90FE-46A0-9F49-96CC571B83BA}" type="presOf" srcId="{165A6E34-C2ED-489C-A11F-24AF4DAF87B9}" destId="{EC40170D-7255-48CA-A71B-F40A0FA9ED27}" srcOrd="0" destOrd="0" presId="urn:microsoft.com/office/officeart/2018/2/layout/IconVerticalSolidList"/>
    <dgm:cxn modelId="{AF44EB8D-1BF7-4635-A724-EF1DD7540A9B}" type="presOf" srcId="{3B8A2977-C0CA-465B-A28C-6D07C7E5A967}" destId="{160FD81A-193B-41B3-BEA3-C2E340CF26C7}" srcOrd="0" destOrd="0" presId="urn:microsoft.com/office/officeart/2018/2/layout/IconVerticalSolidList"/>
    <dgm:cxn modelId="{849F29E5-7CB2-4A63-BA02-629AA8EE5D75}" type="presParOf" srcId="{EC40170D-7255-48CA-A71B-F40A0FA9ED27}" destId="{41170B6C-CB1F-4971-82A4-6DD650ECDAB1}" srcOrd="0" destOrd="0" presId="urn:microsoft.com/office/officeart/2018/2/layout/IconVerticalSolidList"/>
    <dgm:cxn modelId="{BC9CF908-0DDF-42C8-B8C2-91B1AFD8D06E}" type="presParOf" srcId="{41170B6C-CB1F-4971-82A4-6DD650ECDAB1}" destId="{ECE694D3-43B3-4249-9AE3-9711BEE17FBA}" srcOrd="0" destOrd="0" presId="urn:microsoft.com/office/officeart/2018/2/layout/IconVerticalSolidList"/>
    <dgm:cxn modelId="{C4A3357B-4C51-44A5-B5B0-ABAEABD34973}" type="presParOf" srcId="{41170B6C-CB1F-4971-82A4-6DD650ECDAB1}" destId="{459283B7-81F7-462B-A103-09C7B4C6C736}" srcOrd="1" destOrd="0" presId="urn:microsoft.com/office/officeart/2018/2/layout/IconVerticalSolidList"/>
    <dgm:cxn modelId="{9C224042-1E31-49B6-A567-F73F7791D1D0}" type="presParOf" srcId="{41170B6C-CB1F-4971-82A4-6DD650ECDAB1}" destId="{01295BF1-8164-44AC-874D-7BDBA7058DC3}" srcOrd="2" destOrd="0" presId="urn:microsoft.com/office/officeart/2018/2/layout/IconVerticalSolidList"/>
    <dgm:cxn modelId="{E73325E8-E246-4808-A463-2DAB1B7FFE39}" type="presParOf" srcId="{41170B6C-CB1F-4971-82A4-6DD650ECDAB1}" destId="{C8CDA287-3063-41C7-B31E-484F0BBF2E22}" srcOrd="3" destOrd="0" presId="urn:microsoft.com/office/officeart/2018/2/layout/IconVerticalSolidList"/>
    <dgm:cxn modelId="{650CD3A1-A0D9-4D16-AE45-1A59C7CC7050}" type="presParOf" srcId="{EC40170D-7255-48CA-A71B-F40A0FA9ED27}" destId="{E388F6B0-071F-4B5B-9796-21192553CC41}" srcOrd="1" destOrd="0" presId="urn:microsoft.com/office/officeart/2018/2/layout/IconVerticalSolidList"/>
    <dgm:cxn modelId="{E0A1C13D-75C4-43A2-9657-F6FA3553FCA4}" type="presParOf" srcId="{EC40170D-7255-48CA-A71B-F40A0FA9ED27}" destId="{A53030FF-9C44-4D63-B93A-46C1F79332FA}" srcOrd="2" destOrd="0" presId="urn:microsoft.com/office/officeart/2018/2/layout/IconVerticalSolidList"/>
    <dgm:cxn modelId="{2CDC04AC-1026-4324-B47D-2028FFE33BDD}" type="presParOf" srcId="{A53030FF-9C44-4D63-B93A-46C1F79332FA}" destId="{0A374BAA-67D1-49EE-8050-443A065E0DB4}" srcOrd="0" destOrd="0" presId="urn:microsoft.com/office/officeart/2018/2/layout/IconVerticalSolidList"/>
    <dgm:cxn modelId="{8A981616-401F-4140-8DEC-FF8CEDCA15EA}" type="presParOf" srcId="{A53030FF-9C44-4D63-B93A-46C1F79332FA}" destId="{AB7EC704-5F2D-409A-8CB6-DCFB1987E29A}" srcOrd="1" destOrd="0" presId="urn:microsoft.com/office/officeart/2018/2/layout/IconVerticalSolidList"/>
    <dgm:cxn modelId="{35BDD0D6-F70A-468C-B7AE-FF580A44BDCE}" type="presParOf" srcId="{A53030FF-9C44-4D63-B93A-46C1F79332FA}" destId="{254CBC1D-904A-4EFF-98BA-C8863337B634}" srcOrd="2" destOrd="0" presId="urn:microsoft.com/office/officeart/2018/2/layout/IconVerticalSolidList"/>
    <dgm:cxn modelId="{812D0A58-231B-49B4-8797-451BC82B2252}" type="presParOf" srcId="{A53030FF-9C44-4D63-B93A-46C1F79332FA}" destId="{160FD81A-193B-41B3-BEA3-C2E340CF26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694D3-43B3-4249-9AE3-9711BEE17FBA}">
      <dsp:nvSpPr>
        <dsp:cNvPr id="0" name=""/>
        <dsp:cNvSpPr/>
      </dsp:nvSpPr>
      <dsp:spPr>
        <a:xfrm>
          <a:off x="0" y="804862"/>
          <a:ext cx="14173200" cy="14859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283B7-81F7-462B-A103-09C7B4C6C736}">
      <dsp:nvSpPr>
        <dsp:cNvPr id="0" name=""/>
        <dsp:cNvSpPr/>
      </dsp:nvSpPr>
      <dsp:spPr>
        <a:xfrm>
          <a:off x="449484" y="1139190"/>
          <a:ext cx="817245" cy="8172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DA287-3063-41C7-B31E-484F0BBF2E22}">
      <dsp:nvSpPr>
        <dsp:cNvPr id="0" name=""/>
        <dsp:cNvSpPr/>
      </dsp:nvSpPr>
      <dsp:spPr>
        <a:xfrm>
          <a:off x="1716214" y="804862"/>
          <a:ext cx="12456985" cy="1485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157258" rIns="157258" bIns="157258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 simplify the production process analysis and focus on the batch-to-batch variation in Protein Levels, impurity, and production cycle time </a:t>
          </a:r>
        </a:p>
      </dsp:txBody>
      <dsp:txXfrm>
        <a:off x="1716214" y="804862"/>
        <a:ext cx="12456985" cy="1485900"/>
      </dsp:txXfrm>
    </dsp:sp>
    <dsp:sp modelId="{0A374BAA-67D1-49EE-8050-443A065E0DB4}">
      <dsp:nvSpPr>
        <dsp:cNvPr id="0" name=""/>
        <dsp:cNvSpPr/>
      </dsp:nvSpPr>
      <dsp:spPr>
        <a:xfrm>
          <a:off x="0" y="2895910"/>
          <a:ext cx="14173200" cy="14859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EC704-5F2D-409A-8CB6-DCFB1987E29A}">
      <dsp:nvSpPr>
        <dsp:cNvPr id="0" name=""/>
        <dsp:cNvSpPr/>
      </dsp:nvSpPr>
      <dsp:spPr>
        <a:xfrm>
          <a:off x="449484" y="3202870"/>
          <a:ext cx="817245" cy="8172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FD81A-193B-41B3-BEA3-C2E340CF26C7}">
      <dsp:nvSpPr>
        <dsp:cNvPr id="0" name=""/>
        <dsp:cNvSpPr/>
      </dsp:nvSpPr>
      <dsp:spPr>
        <a:xfrm>
          <a:off x="1602357" y="2895910"/>
          <a:ext cx="12456985" cy="1485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157258" rIns="157258" bIns="157258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 will focus on end-to-end risk analysis of the production process to identify and mitigate risks that may affect these key parameters.</a:t>
          </a:r>
        </a:p>
      </dsp:txBody>
      <dsp:txXfrm>
        <a:off x="1602357" y="2895910"/>
        <a:ext cx="12456985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4205889" cy="8229600"/>
          </a:xfrm>
          <a:prstGeom prst="rect">
            <a:avLst/>
          </a:prstGeom>
          <a:solidFill>
            <a:srgbClr val="000000">
              <a:alpha val="4706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6320" r="14788"/>
          <a:stretch>
            <a:fillRect/>
          </a:stretch>
        </p:blipFill>
        <p:spPr>
          <a:xfrm>
            <a:off x="2360461" y="2363905"/>
            <a:ext cx="5748256" cy="555919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286766" y="4052317"/>
            <a:ext cx="9608041" cy="1734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37"/>
              </a:lnSpc>
            </a:pPr>
            <a:r>
              <a:rPr lang="en-US" sz="5698">
                <a:solidFill>
                  <a:srgbClr val="000000"/>
                </a:solidFill>
                <a:latin typeface="Open Sans"/>
              </a:rPr>
              <a:t>Simulation model for biomanufacturing process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876674" y="1414078"/>
            <a:ext cx="5382626" cy="339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6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Spring 2023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707311" y="8951402"/>
            <a:ext cx="4551989" cy="306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 spc="100">
                <a:solidFill>
                  <a:srgbClr val="000000"/>
                </a:solidFill>
                <a:latin typeface="Open Sans"/>
              </a:rPr>
              <a:t>Simulation Analysis |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95400" y="2057426"/>
            <a:ext cx="16111414" cy="8939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 dirty="0">
                <a:solidFill>
                  <a:srgbClr val="000000"/>
                </a:solidFill>
                <a:latin typeface="Open Sans"/>
              </a:rPr>
              <a:t>Based on the p-value of the K-S statistic and domain knowledge, the </a:t>
            </a:r>
            <a:r>
              <a:rPr lang="en-US" sz="2599" dirty="0">
                <a:solidFill>
                  <a:srgbClr val="000000"/>
                </a:solidFill>
                <a:latin typeface="Open Sans Bold"/>
              </a:rPr>
              <a:t>normal distribution</a:t>
            </a:r>
            <a:r>
              <a:rPr lang="en-US" sz="2599" dirty="0">
                <a:solidFill>
                  <a:srgbClr val="000000"/>
                </a:solidFill>
                <a:latin typeface="Open Sans"/>
              </a:rPr>
              <a:t> is chosen to be the best fit distribution for modelling X0 with mean 4.89 , and variance (1.60)**2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95400" y="1028700"/>
            <a:ext cx="4038600" cy="478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4000" dirty="0">
                <a:solidFill>
                  <a:srgbClr val="000000"/>
                </a:solidFill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Initial Biomass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1C60212-E44D-305E-2545-8D41624E56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0400" y="3797549"/>
            <a:ext cx="6586414" cy="5229467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E29EB076-0748-44A3-ECE0-32F06356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95400" y="4413726"/>
            <a:ext cx="9296804" cy="44158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117861" y="780799"/>
            <a:ext cx="5425432" cy="7241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85800">
              <a:lnSpc>
                <a:spcPts val="5880"/>
              </a:lnSpc>
              <a:spcAft>
                <a:spcPts val="600"/>
              </a:spcAft>
            </a:pPr>
            <a:r>
              <a:rPr lang="en-US" sz="4200" kern="1200" dirty="0">
                <a:solidFill>
                  <a:srgbClr val="000000"/>
                </a:solidFill>
                <a:latin typeface="Open Sans Bold"/>
                <a:ea typeface="+mn-ea"/>
                <a:cs typeface="+mn-cs"/>
              </a:rPr>
              <a:t>Main Fermentation</a:t>
            </a:r>
            <a:endParaRPr lang="en-US" sz="5600" dirty="0">
              <a:solidFill>
                <a:srgbClr val="000000"/>
              </a:solidFill>
              <a:latin typeface="Open Sans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910F8-7965-9737-7DFB-FD9B9568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26" y="1820441"/>
            <a:ext cx="7318423" cy="990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ACB877-ABB3-FD29-BCCE-2A8BFD478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049" y="1882006"/>
            <a:ext cx="5524701" cy="806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62E632-A076-F1BA-AFB7-39D4A9885DBB}"/>
              </a:ext>
            </a:extLst>
          </p:cNvPr>
          <p:cNvSpPr txBox="1"/>
          <p:nvPr/>
        </p:nvSpPr>
        <p:spPr>
          <a:xfrm>
            <a:off x="1836726" y="3009900"/>
            <a:ext cx="14473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Parameters μ and </a:t>
            </a:r>
            <a:r>
              <a:rPr lang="en-IN" sz="2800" dirty="0" err="1"/>
              <a:t>ε</a:t>
            </a:r>
            <a:r>
              <a:rPr lang="en-IN" sz="2800" baseline="-25000" dirty="0" err="1"/>
              <a:t>P</a:t>
            </a:r>
            <a:r>
              <a:rPr lang="en-IN" sz="2800" dirty="0"/>
              <a:t> determined by fitting Linear Regression to log transformation</a:t>
            </a:r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Distribution of </a:t>
            </a:r>
            <a:r>
              <a:rPr lang="en-IN" sz="2800" dirty="0" err="1"/>
              <a:t>ε</a:t>
            </a:r>
            <a:r>
              <a:rPr lang="en-IN" sz="2800" baseline="-25000" dirty="0" err="1"/>
              <a:t>P</a:t>
            </a:r>
            <a:r>
              <a:rPr lang="en-IN" sz="2800" dirty="0"/>
              <a:t> ~ Normal (0, 0.27</a:t>
            </a:r>
            <a:r>
              <a:rPr lang="en-IN" sz="2800" baseline="30000" dirty="0"/>
              <a:t>2</a:t>
            </a:r>
            <a:r>
              <a:rPr lang="en-IN" sz="2800" dirty="0"/>
              <a:t>) and μ ~ 1.8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9017DF-598A-9BCC-8AC0-BB8F0F7E8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484" y="4909782"/>
            <a:ext cx="1419285" cy="3784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0A6114D-0E8C-B86D-C637-ACB3A59B6639}"/>
              </a:ext>
            </a:extLst>
          </p:cNvPr>
          <p:cNvSpPr txBox="1"/>
          <p:nvPr/>
        </p:nvSpPr>
        <p:spPr>
          <a:xfrm>
            <a:off x="4495801" y="48387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ε</a:t>
            </a:r>
            <a:r>
              <a:rPr lang="en-IN" sz="2800" baseline="-25000" dirty="0" err="1"/>
              <a:t>I</a:t>
            </a:r>
            <a:r>
              <a:rPr lang="en-IN" sz="2800" dirty="0"/>
              <a:t> ~ Normal (0, 0.27</a:t>
            </a:r>
            <a:r>
              <a:rPr lang="en-IN" sz="2800" baseline="30000" dirty="0"/>
              <a:t>2</a:t>
            </a:r>
            <a:r>
              <a:rPr lang="en-IN" sz="2800" dirty="0"/>
              <a:t>)</a:t>
            </a: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7FEFCC86-FB0E-79A2-99BD-74659EA48C84}"/>
              </a:ext>
            </a:extLst>
          </p:cNvPr>
          <p:cNvSpPr txBox="1"/>
          <p:nvPr/>
        </p:nvSpPr>
        <p:spPr>
          <a:xfrm>
            <a:off x="2895600" y="5943349"/>
            <a:ext cx="5425432" cy="7241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85800">
              <a:lnSpc>
                <a:spcPts val="5880"/>
              </a:lnSpc>
              <a:spcAft>
                <a:spcPts val="600"/>
              </a:spcAft>
            </a:pPr>
            <a:r>
              <a:rPr lang="en-US" sz="4200" kern="1200" dirty="0">
                <a:solidFill>
                  <a:srgbClr val="000000"/>
                </a:solidFill>
                <a:latin typeface="Open Sans Bold"/>
                <a:ea typeface="+mn-ea"/>
                <a:cs typeface="+mn-cs"/>
              </a:rPr>
              <a:t>Centrifuge</a:t>
            </a:r>
            <a:endParaRPr lang="en-US" sz="56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DA6FD-AAFF-E731-8F31-DF232D7BB74F}"/>
              </a:ext>
            </a:extLst>
          </p:cNvPr>
          <p:cNvSpPr txBox="1"/>
          <p:nvPr/>
        </p:nvSpPr>
        <p:spPr>
          <a:xfrm>
            <a:off x="1836726" y="7168793"/>
            <a:ext cx="119554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Protein Level doesn’t change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Removes random proportion of impurity                           , Q ~ </a:t>
            </a:r>
            <a:r>
              <a:rPr lang="en-IN" sz="2800" dirty="0" err="1"/>
              <a:t>Unif</a:t>
            </a:r>
            <a:r>
              <a:rPr lang="en-IN" sz="2800" dirty="0"/>
              <a:t>(0.4, 0.5)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C24A3E1-A7DF-1D41-A71F-A5D75BDEC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032" y="7959597"/>
            <a:ext cx="1696086" cy="5884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B040A4-A5CC-C0F4-2818-BE42E72D9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159" y="7174471"/>
            <a:ext cx="1175442" cy="4606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423640" y="965200"/>
            <a:ext cx="6347106" cy="6889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78942">
              <a:lnSpc>
                <a:spcPts val="5821"/>
              </a:lnSpc>
              <a:spcAft>
                <a:spcPts val="594"/>
              </a:spcAft>
            </a:pPr>
            <a:r>
              <a:rPr lang="en-US" sz="3960" kern="1200">
                <a:solidFill>
                  <a:srgbClr val="000000"/>
                </a:solidFill>
                <a:latin typeface="Open Sans Bold"/>
                <a:ea typeface="+mn-ea"/>
                <a:cs typeface="+mn-cs"/>
              </a:rPr>
              <a:t>Chromatography</a:t>
            </a:r>
            <a:endParaRPr lang="en-US" sz="400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E59F9-7C0B-53AB-F864-65D93BD98FDE}"/>
              </a:ext>
            </a:extLst>
          </p:cNvPr>
          <p:cNvSpPr txBox="1"/>
          <p:nvPr/>
        </p:nvSpPr>
        <p:spPr>
          <a:xfrm>
            <a:off x="1449114" y="2115882"/>
            <a:ext cx="3400235" cy="518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IN" sz="2772" i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IN" sz="2772" i="1" kern="1200" baseline="-250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 </a:t>
            </a:r>
            <a:r>
              <a:rPr lang="en-IN" sz="2772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IN" sz="2772" i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IN" sz="2772" i="1" kern="1200" baseline="-250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IN" sz="2772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·</a:t>
            </a:r>
            <a:r>
              <a:rPr lang="en-IN" sz="2772" i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IN" sz="2772" i="1" kern="1200" baseline="-250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 </a:t>
            </a:r>
            <a:r>
              <a:rPr lang="en-IN" sz="2772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IN" sz="2772" i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IN" sz="2772" i="1" kern="1200" baseline="-250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 </a:t>
            </a:r>
            <a:r>
              <a:rPr lang="en-IN" sz="2772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IN" sz="2772" i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IN" sz="2772" i="1" kern="1200" baseline="-250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IN" sz="2772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·</a:t>
            </a:r>
            <a:r>
              <a:rPr lang="en-IN" sz="2772" i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IN" sz="2772" i="1" kern="1200" baseline="-250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</a:t>
            </a:r>
            <a:endParaRPr lang="en-IN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BC9B4-8D8C-5F54-4FCC-E8942EC67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48"/>
          <a:stretch/>
        </p:blipFill>
        <p:spPr>
          <a:xfrm>
            <a:off x="1045836" y="3307585"/>
            <a:ext cx="7606165" cy="2654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24730E-45E0-B366-FB84-98F170ACA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624" y="3006799"/>
            <a:ext cx="5289255" cy="3083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77701F-E75F-65B3-E517-8CB88D0121B8}"/>
              </a:ext>
            </a:extLst>
          </p:cNvPr>
          <p:cNvSpPr txBox="1"/>
          <p:nvPr/>
        </p:nvSpPr>
        <p:spPr>
          <a:xfrm>
            <a:off x="2783734" y="5999555"/>
            <a:ext cx="4987012" cy="457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IN" sz="2376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A-D and K-S p-values for Q</a:t>
            </a:r>
            <a:r>
              <a:rPr lang="en-IN" sz="2376" kern="1200" baseline="-250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</a:t>
            </a:r>
            <a:endParaRPr lang="en-IN" sz="2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750049-74EB-8E14-7F1F-29EABB2E2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083" y="3449144"/>
            <a:ext cx="7809080" cy="23519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FB12EB-73AB-74A9-8165-9DFC66130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5468" y="3099562"/>
            <a:ext cx="5440377" cy="349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3F8078-0CD0-6F4B-492D-B49E01451B4D}"/>
              </a:ext>
            </a:extLst>
          </p:cNvPr>
          <p:cNvSpPr txBox="1"/>
          <p:nvPr/>
        </p:nvSpPr>
        <p:spPr>
          <a:xfrm>
            <a:off x="11095421" y="5801091"/>
            <a:ext cx="4987012" cy="457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IN" sz="2376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A-D and K-S p-values for Q</a:t>
            </a:r>
            <a:r>
              <a:rPr lang="en-IN" sz="2376" kern="1200" baseline="-250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</a:t>
            </a:r>
            <a:endParaRPr lang="en-IN" sz="2400" baseline="-25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FDF816-A9A4-2BC0-274E-D8B55E721817}"/>
              </a:ext>
            </a:extLst>
          </p:cNvPr>
          <p:cNvSpPr txBox="1"/>
          <p:nvPr/>
        </p:nvSpPr>
        <p:spPr>
          <a:xfrm>
            <a:off x="5655044" y="7042614"/>
            <a:ext cx="9067295" cy="518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IN" sz="2772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IN" sz="2772" kern="1200" baseline="-250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IN" sz="2772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~ </a:t>
            </a:r>
            <a:r>
              <a:rPr lang="en-IN" sz="2772" kern="120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Unif</a:t>
            </a:r>
            <a:r>
              <a:rPr lang="en-IN" sz="2772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(0.66, 0.92) and Q</a:t>
            </a:r>
            <a:r>
              <a:rPr lang="en-IN" sz="2772" kern="1200" baseline="-250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 </a:t>
            </a:r>
            <a:r>
              <a:rPr lang="en-IN" sz="2772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~ </a:t>
            </a:r>
            <a:r>
              <a:rPr lang="en-IN" sz="2772" kern="120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Unif</a:t>
            </a:r>
            <a:r>
              <a:rPr lang="en-IN" sz="2772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(0.25, 0.67)</a:t>
            </a:r>
            <a:endParaRPr lang="en-IN" sz="2800"/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A10E16AE-5DC3-70FC-D728-89C707BBED2F}"/>
              </a:ext>
            </a:extLst>
          </p:cNvPr>
          <p:cNvSpPr txBox="1"/>
          <p:nvPr/>
        </p:nvSpPr>
        <p:spPr>
          <a:xfrm>
            <a:off x="1393416" y="7921961"/>
            <a:ext cx="6347106" cy="6889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78942">
              <a:lnSpc>
                <a:spcPts val="5821"/>
              </a:lnSpc>
              <a:spcAft>
                <a:spcPts val="594"/>
              </a:spcAft>
            </a:pPr>
            <a:r>
              <a:rPr lang="en-US" sz="3960" kern="1200">
                <a:solidFill>
                  <a:srgbClr val="000000"/>
                </a:solidFill>
                <a:latin typeface="Open Sans Bold"/>
                <a:ea typeface="+mn-ea"/>
                <a:cs typeface="+mn-cs"/>
              </a:rPr>
              <a:t>Filtration</a:t>
            </a:r>
            <a:endParaRPr lang="en-US" sz="400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67F627-D24D-2E8F-6F68-E17D191FECAB}"/>
              </a:ext>
            </a:extLst>
          </p:cNvPr>
          <p:cNvSpPr txBox="1"/>
          <p:nvPr/>
        </p:nvSpPr>
        <p:spPr>
          <a:xfrm>
            <a:off x="1322605" y="8802968"/>
            <a:ext cx="11737397" cy="518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IN" sz="2772" kern="120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IN" sz="2772" kern="1200" baseline="-2500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Fr</a:t>
            </a:r>
            <a:r>
              <a:rPr lang="en-IN" sz="2772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IN" sz="2772" kern="120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IN" sz="2772" kern="1200" baseline="-2500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Fr</a:t>
            </a:r>
            <a:r>
              <a:rPr lang="en-IN" sz="2772" kern="120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.I</a:t>
            </a:r>
            <a:r>
              <a:rPr lang="en-IN" sz="2772" kern="1200" baseline="-2500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IN" sz="2772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with </a:t>
            </a:r>
            <a:r>
              <a:rPr lang="en-IN" sz="2772" i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Q </a:t>
            </a:r>
            <a:r>
              <a:rPr lang="en-IN" sz="2772" i="1" kern="1200" baseline="-250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f r </a:t>
            </a:r>
            <a:r>
              <a:rPr lang="en-IN" sz="2772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∼ </a:t>
            </a:r>
            <a:r>
              <a:rPr lang="en-IN" sz="2772" kern="120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Unif</a:t>
            </a:r>
            <a:r>
              <a:rPr lang="en-IN" sz="2772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(0.99, 1) and filtration doesn’t affect Protein Levels 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90952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257300" y="547687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 Uncertainty Quantification &amp;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Analysis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300" y="2797969"/>
            <a:ext cx="15636240" cy="27432"/>
          </a:xfrm>
          <a:custGeom>
            <a:avLst/>
            <a:gdLst>
              <a:gd name="connsiteX0" fmla="*/ 0 w 15636240"/>
              <a:gd name="connsiteY0" fmla="*/ 0 h 27432"/>
              <a:gd name="connsiteX1" fmla="*/ 836199 w 15636240"/>
              <a:gd name="connsiteY1" fmla="*/ 0 h 27432"/>
              <a:gd name="connsiteX2" fmla="*/ 1516035 w 15636240"/>
              <a:gd name="connsiteY2" fmla="*/ 0 h 27432"/>
              <a:gd name="connsiteX3" fmla="*/ 2352234 w 15636240"/>
              <a:gd name="connsiteY3" fmla="*/ 0 h 27432"/>
              <a:gd name="connsiteX4" fmla="*/ 3032071 w 15636240"/>
              <a:gd name="connsiteY4" fmla="*/ 0 h 27432"/>
              <a:gd name="connsiteX5" fmla="*/ 3711907 w 15636240"/>
              <a:gd name="connsiteY5" fmla="*/ 0 h 27432"/>
              <a:gd name="connsiteX6" fmla="*/ 4391744 w 15636240"/>
              <a:gd name="connsiteY6" fmla="*/ 0 h 27432"/>
              <a:gd name="connsiteX7" fmla="*/ 4602493 w 15636240"/>
              <a:gd name="connsiteY7" fmla="*/ 0 h 27432"/>
              <a:gd name="connsiteX8" fmla="*/ 5438692 w 15636240"/>
              <a:gd name="connsiteY8" fmla="*/ 0 h 27432"/>
              <a:gd name="connsiteX9" fmla="*/ 5649441 w 15636240"/>
              <a:gd name="connsiteY9" fmla="*/ 0 h 27432"/>
              <a:gd name="connsiteX10" fmla="*/ 6329278 w 15636240"/>
              <a:gd name="connsiteY10" fmla="*/ 0 h 27432"/>
              <a:gd name="connsiteX11" fmla="*/ 7321839 w 15636240"/>
              <a:gd name="connsiteY11" fmla="*/ 0 h 27432"/>
              <a:gd name="connsiteX12" fmla="*/ 8314401 w 15636240"/>
              <a:gd name="connsiteY12" fmla="*/ 0 h 27432"/>
              <a:gd name="connsiteX13" fmla="*/ 9150600 w 15636240"/>
              <a:gd name="connsiteY13" fmla="*/ 0 h 27432"/>
              <a:gd name="connsiteX14" fmla="*/ 9674074 w 15636240"/>
              <a:gd name="connsiteY14" fmla="*/ 0 h 27432"/>
              <a:gd name="connsiteX15" fmla="*/ 9884823 w 15636240"/>
              <a:gd name="connsiteY15" fmla="*/ 0 h 27432"/>
              <a:gd name="connsiteX16" fmla="*/ 10408297 w 15636240"/>
              <a:gd name="connsiteY16" fmla="*/ 0 h 27432"/>
              <a:gd name="connsiteX17" fmla="*/ 11244496 w 15636240"/>
              <a:gd name="connsiteY17" fmla="*/ 0 h 27432"/>
              <a:gd name="connsiteX18" fmla="*/ 12237057 w 15636240"/>
              <a:gd name="connsiteY18" fmla="*/ 0 h 27432"/>
              <a:gd name="connsiteX19" fmla="*/ 12447807 w 15636240"/>
              <a:gd name="connsiteY19" fmla="*/ 0 h 27432"/>
              <a:gd name="connsiteX20" fmla="*/ 12658556 w 15636240"/>
              <a:gd name="connsiteY20" fmla="*/ 0 h 27432"/>
              <a:gd name="connsiteX21" fmla="*/ 13651117 w 15636240"/>
              <a:gd name="connsiteY21" fmla="*/ 0 h 27432"/>
              <a:gd name="connsiteX22" fmla="*/ 13861867 w 15636240"/>
              <a:gd name="connsiteY22" fmla="*/ 0 h 27432"/>
              <a:gd name="connsiteX23" fmla="*/ 14541703 w 15636240"/>
              <a:gd name="connsiteY23" fmla="*/ 0 h 27432"/>
              <a:gd name="connsiteX24" fmla="*/ 14908815 w 15636240"/>
              <a:gd name="connsiteY24" fmla="*/ 0 h 27432"/>
              <a:gd name="connsiteX25" fmla="*/ 15636240 w 15636240"/>
              <a:gd name="connsiteY25" fmla="*/ 0 h 27432"/>
              <a:gd name="connsiteX26" fmla="*/ 15636240 w 15636240"/>
              <a:gd name="connsiteY26" fmla="*/ 27432 h 27432"/>
              <a:gd name="connsiteX27" fmla="*/ 15169736 w 15636240"/>
              <a:gd name="connsiteY27" fmla="*/ 27432 h 27432"/>
              <a:gd name="connsiteX28" fmla="*/ 14643679 w 15636240"/>
              <a:gd name="connsiteY28" fmla="*/ 27432 h 27432"/>
              <a:gd name="connsiteX29" fmla="*/ 13651117 w 15636240"/>
              <a:gd name="connsiteY29" fmla="*/ 27432 h 27432"/>
              <a:gd name="connsiteX30" fmla="*/ 13127643 w 15636240"/>
              <a:gd name="connsiteY30" fmla="*/ 27432 h 27432"/>
              <a:gd name="connsiteX31" fmla="*/ 12447807 w 15636240"/>
              <a:gd name="connsiteY31" fmla="*/ 27432 h 27432"/>
              <a:gd name="connsiteX32" fmla="*/ 12080695 w 15636240"/>
              <a:gd name="connsiteY32" fmla="*/ 27432 h 27432"/>
              <a:gd name="connsiteX33" fmla="*/ 11244496 w 15636240"/>
              <a:gd name="connsiteY33" fmla="*/ 27432 h 27432"/>
              <a:gd name="connsiteX34" fmla="*/ 10251935 w 15636240"/>
              <a:gd name="connsiteY34" fmla="*/ 27432 h 27432"/>
              <a:gd name="connsiteX35" fmla="*/ 9728461 w 15636240"/>
              <a:gd name="connsiteY35" fmla="*/ 27432 h 27432"/>
              <a:gd name="connsiteX36" fmla="*/ 8735899 w 15636240"/>
              <a:gd name="connsiteY36" fmla="*/ 27432 h 27432"/>
              <a:gd name="connsiteX37" fmla="*/ 8056063 w 15636240"/>
              <a:gd name="connsiteY37" fmla="*/ 27432 h 27432"/>
              <a:gd name="connsiteX38" fmla="*/ 7063501 w 15636240"/>
              <a:gd name="connsiteY38" fmla="*/ 27432 h 27432"/>
              <a:gd name="connsiteX39" fmla="*/ 6070940 w 15636240"/>
              <a:gd name="connsiteY39" fmla="*/ 27432 h 27432"/>
              <a:gd name="connsiteX40" fmla="*/ 5703828 w 15636240"/>
              <a:gd name="connsiteY40" fmla="*/ 27432 h 27432"/>
              <a:gd name="connsiteX41" fmla="*/ 5180354 w 15636240"/>
              <a:gd name="connsiteY41" fmla="*/ 27432 h 27432"/>
              <a:gd name="connsiteX42" fmla="*/ 4500518 w 15636240"/>
              <a:gd name="connsiteY42" fmla="*/ 27432 h 27432"/>
              <a:gd name="connsiteX43" fmla="*/ 3820681 w 15636240"/>
              <a:gd name="connsiteY43" fmla="*/ 27432 h 27432"/>
              <a:gd name="connsiteX44" fmla="*/ 2984482 w 15636240"/>
              <a:gd name="connsiteY44" fmla="*/ 27432 h 27432"/>
              <a:gd name="connsiteX45" fmla="*/ 2617371 w 15636240"/>
              <a:gd name="connsiteY45" fmla="*/ 27432 h 27432"/>
              <a:gd name="connsiteX46" fmla="*/ 2250259 w 15636240"/>
              <a:gd name="connsiteY46" fmla="*/ 27432 h 27432"/>
              <a:gd name="connsiteX47" fmla="*/ 1257698 w 15636240"/>
              <a:gd name="connsiteY47" fmla="*/ 27432 h 27432"/>
              <a:gd name="connsiteX48" fmla="*/ 0 w 15636240"/>
              <a:gd name="connsiteY48" fmla="*/ 27432 h 27432"/>
              <a:gd name="connsiteX49" fmla="*/ 0 w 15636240"/>
              <a:gd name="connsiteY49" fmla="*/ 0 h 27432"/>
              <a:gd name="connsiteX0" fmla="*/ 0 w 15636240"/>
              <a:gd name="connsiteY0" fmla="*/ 0 h 27432"/>
              <a:gd name="connsiteX1" fmla="*/ 523474 w 15636240"/>
              <a:gd name="connsiteY1" fmla="*/ 0 h 27432"/>
              <a:gd name="connsiteX2" fmla="*/ 734223 w 15636240"/>
              <a:gd name="connsiteY2" fmla="*/ 0 h 27432"/>
              <a:gd name="connsiteX3" fmla="*/ 1726785 w 15636240"/>
              <a:gd name="connsiteY3" fmla="*/ 0 h 27432"/>
              <a:gd name="connsiteX4" fmla="*/ 2250259 w 15636240"/>
              <a:gd name="connsiteY4" fmla="*/ 0 h 27432"/>
              <a:gd name="connsiteX5" fmla="*/ 2773733 w 15636240"/>
              <a:gd name="connsiteY5" fmla="*/ 0 h 27432"/>
              <a:gd name="connsiteX6" fmla="*/ 3766294 w 15636240"/>
              <a:gd name="connsiteY6" fmla="*/ 0 h 27432"/>
              <a:gd name="connsiteX7" fmla="*/ 4133406 w 15636240"/>
              <a:gd name="connsiteY7" fmla="*/ 0 h 27432"/>
              <a:gd name="connsiteX8" fmla="*/ 5125967 w 15636240"/>
              <a:gd name="connsiteY8" fmla="*/ 0 h 27432"/>
              <a:gd name="connsiteX9" fmla="*/ 6118529 w 15636240"/>
              <a:gd name="connsiteY9" fmla="*/ 0 h 27432"/>
              <a:gd name="connsiteX10" fmla="*/ 6798365 w 15636240"/>
              <a:gd name="connsiteY10" fmla="*/ 0 h 27432"/>
              <a:gd name="connsiteX11" fmla="*/ 7790927 w 15636240"/>
              <a:gd name="connsiteY11" fmla="*/ 0 h 27432"/>
              <a:gd name="connsiteX12" fmla="*/ 8314401 w 15636240"/>
              <a:gd name="connsiteY12" fmla="*/ 0 h 27432"/>
              <a:gd name="connsiteX13" fmla="*/ 8837875 w 15636240"/>
              <a:gd name="connsiteY13" fmla="*/ 0 h 27432"/>
              <a:gd name="connsiteX14" fmla="*/ 9674074 w 15636240"/>
              <a:gd name="connsiteY14" fmla="*/ 0 h 27432"/>
              <a:gd name="connsiteX15" fmla="*/ 10197548 w 15636240"/>
              <a:gd name="connsiteY15" fmla="*/ 0 h 27432"/>
              <a:gd name="connsiteX16" fmla="*/ 11190109 w 15636240"/>
              <a:gd name="connsiteY16" fmla="*/ 0 h 27432"/>
              <a:gd name="connsiteX17" fmla="*/ 12182670 w 15636240"/>
              <a:gd name="connsiteY17" fmla="*/ 0 h 27432"/>
              <a:gd name="connsiteX18" fmla="*/ 12862507 w 15636240"/>
              <a:gd name="connsiteY18" fmla="*/ 0 h 27432"/>
              <a:gd name="connsiteX19" fmla="*/ 13385981 w 15636240"/>
              <a:gd name="connsiteY19" fmla="*/ 0 h 27432"/>
              <a:gd name="connsiteX20" fmla="*/ 13596730 w 15636240"/>
              <a:gd name="connsiteY20" fmla="*/ 0 h 27432"/>
              <a:gd name="connsiteX21" fmla="*/ 13963842 w 15636240"/>
              <a:gd name="connsiteY21" fmla="*/ 0 h 27432"/>
              <a:gd name="connsiteX22" fmla="*/ 14330954 w 15636240"/>
              <a:gd name="connsiteY22" fmla="*/ 0 h 27432"/>
              <a:gd name="connsiteX23" fmla="*/ 14854428 w 15636240"/>
              <a:gd name="connsiteY23" fmla="*/ 0 h 27432"/>
              <a:gd name="connsiteX24" fmla="*/ 15636240 w 15636240"/>
              <a:gd name="connsiteY24" fmla="*/ 0 h 27432"/>
              <a:gd name="connsiteX25" fmla="*/ 15636240 w 15636240"/>
              <a:gd name="connsiteY25" fmla="*/ 27432 h 27432"/>
              <a:gd name="connsiteX26" fmla="*/ 14956403 w 15636240"/>
              <a:gd name="connsiteY26" fmla="*/ 27432 h 27432"/>
              <a:gd name="connsiteX27" fmla="*/ 14276567 w 15636240"/>
              <a:gd name="connsiteY27" fmla="*/ 27432 h 27432"/>
              <a:gd name="connsiteX28" fmla="*/ 13909455 w 15636240"/>
              <a:gd name="connsiteY28" fmla="*/ 27432 h 27432"/>
              <a:gd name="connsiteX29" fmla="*/ 13073256 w 15636240"/>
              <a:gd name="connsiteY29" fmla="*/ 27432 h 27432"/>
              <a:gd name="connsiteX30" fmla="*/ 12706145 w 15636240"/>
              <a:gd name="connsiteY30" fmla="*/ 27432 h 27432"/>
              <a:gd name="connsiteX31" fmla="*/ 11869946 w 15636240"/>
              <a:gd name="connsiteY31" fmla="*/ 27432 h 27432"/>
              <a:gd name="connsiteX32" fmla="*/ 11659196 w 15636240"/>
              <a:gd name="connsiteY32" fmla="*/ 27432 h 27432"/>
              <a:gd name="connsiteX33" fmla="*/ 10822997 w 15636240"/>
              <a:gd name="connsiteY33" fmla="*/ 27432 h 27432"/>
              <a:gd name="connsiteX34" fmla="*/ 10455886 w 15636240"/>
              <a:gd name="connsiteY34" fmla="*/ 27432 h 27432"/>
              <a:gd name="connsiteX35" fmla="*/ 10245136 w 15636240"/>
              <a:gd name="connsiteY35" fmla="*/ 27432 h 27432"/>
              <a:gd name="connsiteX36" fmla="*/ 9878025 w 15636240"/>
              <a:gd name="connsiteY36" fmla="*/ 27432 h 27432"/>
              <a:gd name="connsiteX37" fmla="*/ 9041826 w 15636240"/>
              <a:gd name="connsiteY37" fmla="*/ 27432 h 27432"/>
              <a:gd name="connsiteX38" fmla="*/ 8674714 w 15636240"/>
              <a:gd name="connsiteY38" fmla="*/ 27432 h 27432"/>
              <a:gd name="connsiteX39" fmla="*/ 8463965 w 15636240"/>
              <a:gd name="connsiteY39" fmla="*/ 27432 h 27432"/>
              <a:gd name="connsiteX40" fmla="*/ 8096853 w 15636240"/>
              <a:gd name="connsiteY40" fmla="*/ 27432 h 27432"/>
              <a:gd name="connsiteX41" fmla="*/ 7573379 w 15636240"/>
              <a:gd name="connsiteY41" fmla="*/ 27432 h 27432"/>
              <a:gd name="connsiteX42" fmla="*/ 6893542 w 15636240"/>
              <a:gd name="connsiteY42" fmla="*/ 27432 h 27432"/>
              <a:gd name="connsiteX43" fmla="*/ 6526431 w 15636240"/>
              <a:gd name="connsiteY43" fmla="*/ 27432 h 27432"/>
              <a:gd name="connsiteX44" fmla="*/ 5533869 w 15636240"/>
              <a:gd name="connsiteY44" fmla="*/ 27432 h 27432"/>
              <a:gd name="connsiteX45" fmla="*/ 4854033 w 15636240"/>
              <a:gd name="connsiteY45" fmla="*/ 27432 h 27432"/>
              <a:gd name="connsiteX46" fmla="*/ 3861471 w 15636240"/>
              <a:gd name="connsiteY46" fmla="*/ 27432 h 27432"/>
              <a:gd name="connsiteX47" fmla="*/ 3025273 w 15636240"/>
              <a:gd name="connsiteY47" fmla="*/ 27432 h 27432"/>
              <a:gd name="connsiteX48" fmla="*/ 2501798 w 15636240"/>
              <a:gd name="connsiteY48" fmla="*/ 27432 h 27432"/>
              <a:gd name="connsiteX49" fmla="*/ 1665599 w 15636240"/>
              <a:gd name="connsiteY49" fmla="*/ 27432 h 27432"/>
              <a:gd name="connsiteX50" fmla="*/ 1298488 w 15636240"/>
              <a:gd name="connsiteY50" fmla="*/ 27432 h 27432"/>
              <a:gd name="connsiteX51" fmla="*/ 618651 w 15636240"/>
              <a:gd name="connsiteY51" fmla="*/ 27432 h 27432"/>
              <a:gd name="connsiteX52" fmla="*/ 0 w 15636240"/>
              <a:gd name="connsiteY52" fmla="*/ 27432 h 27432"/>
              <a:gd name="connsiteX53" fmla="*/ 0 w 15636240"/>
              <a:gd name="connsiteY53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5636240" h="27432" fill="none" extrusionOk="0">
                <a:moveTo>
                  <a:pt x="0" y="0"/>
                </a:moveTo>
                <a:cubicBezTo>
                  <a:pt x="212181" y="13449"/>
                  <a:pt x="465664" y="-51523"/>
                  <a:pt x="836199" y="0"/>
                </a:cubicBezTo>
                <a:cubicBezTo>
                  <a:pt x="1194596" y="42355"/>
                  <a:pt x="1365251" y="20603"/>
                  <a:pt x="1516035" y="0"/>
                </a:cubicBezTo>
                <a:cubicBezTo>
                  <a:pt x="1614523" y="927"/>
                  <a:pt x="2127112" y="39672"/>
                  <a:pt x="2352234" y="0"/>
                </a:cubicBezTo>
                <a:cubicBezTo>
                  <a:pt x="2544112" y="-36586"/>
                  <a:pt x="2874417" y="12033"/>
                  <a:pt x="3032071" y="0"/>
                </a:cubicBezTo>
                <a:cubicBezTo>
                  <a:pt x="3196362" y="-28880"/>
                  <a:pt x="3464616" y="-67160"/>
                  <a:pt x="3711907" y="0"/>
                </a:cubicBezTo>
                <a:cubicBezTo>
                  <a:pt x="4000072" y="27309"/>
                  <a:pt x="4151213" y="-4783"/>
                  <a:pt x="4391744" y="0"/>
                </a:cubicBezTo>
                <a:cubicBezTo>
                  <a:pt x="4641789" y="359"/>
                  <a:pt x="4537804" y="-4039"/>
                  <a:pt x="4602493" y="0"/>
                </a:cubicBezTo>
                <a:cubicBezTo>
                  <a:pt x="4707882" y="-2717"/>
                  <a:pt x="5028738" y="-35719"/>
                  <a:pt x="5438692" y="0"/>
                </a:cubicBezTo>
                <a:cubicBezTo>
                  <a:pt x="5835425" y="-6882"/>
                  <a:pt x="5600884" y="8504"/>
                  <a:pt x="5649441" y="0"/>
                </a:cubicBezTo>
                <a:cubicBezTo>
                  <a:pt x="5682086" y="45105"/>
                  <a:pt x="6087055" y="-21190"/>
                  <a:pt x="6329278" y="0"/>
                </a:cubicBezTo>
                <a:cubicBezTo>
                  <a:pt x="6622655" y="-39369"/>
                  <a:pt x="6953685" y="-16297"/>
                  <a:pt x="7321839" y="0"/>
                </a:cubicBezTo>
                <a:cubicBezTo>
                  <a:pt x="7760728" y="35824"/>
                  <a:pt x="7972858" y="32013"/>
                  <a:pt x="8314401" y="0"/>
                </a:cubicBezTo>
                <a:cubicBezTo>
                  <a:pt x="8683591" y="-34418"/>
                  <a:pt x="8923189" y="71672"/>
                  <a:pt x="9150600" y="0"/>
                </a:cubicBezTo>
                <a:cubicBezTo>
                  <a:pt x="9361876" y="-47911"/>
                  <a:pt x="9538411" y="-8235"/>
                  <a:pt x="9674074" y="0"/>
                </a:cubicBezTo>
                <a:cubicBezTo>
                  <a:pt x="9834008" y="5777"/>
                  <a:pt x="9838637" y="2159"/>
                  <a:pt x="9884823" y="0"/>
                </a:cubicBezTo>
                <a:cubicBezTo>
                  <a:pt x="9936003" y="5645"/>
                  <a:pt x="10267028" y="-2146"/>
                  <a:pt x="10408297" y="0"/>
                </a:cubicBezTo>
                <a:cubicBezTo>
                  <a:pt x="10602454" y="-39435"/>
                  <a:pt x="10960434" y="-90506"/>
                  <a:pt x="11244496" y="0"/>
                </a:cubicBezTo>
                <a:cubicBezTo>
                  <a:pt x="11575725" y="39335"/>
                  <a:pt x="11771066" y="-24396"/>
                  <a:pt x="12237057" y="0"/>
                </a:cubicBezTo>
                <a:cubicBezTo>
                  <a:pt x="12734683" y="8093"/>
                  <a:pt x="12371431" y="-13237"/>
                  <a:pt x="12447807" y="0"/>
                </a:cubicBezTo>
                <a:cubicBezTo>
                  <a:pt x="12520722" y="-15781"/>
                  <a:pt x="12597087" y="5377"/>
                  <a:pt x="12658556" y="0"/>
                </a:cubicBezTo>
                <a:cubicBezTo>
                  <a:pt x="12697828" y="-9301"/>
                  <a:pt x="13167040" y="-109927"/>
                  <a:pt x="13651117" y="0"/>
                </a:cubicBezTo>
                <a:cubicBezTo>
                  <a:pt x="14130112" y="37112"/>
                  <a:pt x="13791420" y="16104"/>
                  <a:pt x="13861867" y="0"/>
                </a:cubicBezTo>
                <a:cubicBezTo>
                  <a:pt x="13930206" y="-5523"/>
                  <a:pt x="14398495" y="10983"/>
                  <a:pt x="14541703" y="0"/>
                </a:cubicBezTo>
                <a:cubicBezTo>
                  <a:pt x="14727103" y="-15618"/>
                  <a:pt x="14744282" y="22768"/>
                  <a:pt x="14908815" y="0"/>
                </a:cubicBezTo>
                <a:cubicBezTo>
                  <a:pt x="15062619" y="35380"/>
                  <a:pt x="15353309" y="-16697"/>
                  <a:pt x="15636240" y="0"/>
                </a:cubicBezTo>
                <a:cubicBezTo>
                  <a:pt x="15635390" y="10671"/>
                  <a:pt x="15636383" y="20416"/>
                  <a:pt x="15636240" y="27432"/>
                </a:cubicBezTo>
                <a:cubicBezTo>
                  <a:pt x="15453394" y="46243"/>
                  <a:pt x="15376285" y="33172"/>
                  <a:pt x="15169736" y="27432"/>
                </a:cubicBezTo>
                <a:cubicBezTo>
                  <a:pt x="14963187" y="21692"/>
                  <a:pt x="14869860" y="6917"/>
                  <a:pt x="14643679" y="27432"/>
                </a:cubicBezTo>
                <a:cubicBezTo>
                  <a:pt x="14167507" y="29018"/>
                  <a:pt x="14108376" y="-8301"/>
                  <a:pt x="13651117" y="27432"/>
                </a:cubicBezTo>
                <a:cubicBezTo>
                  <a:pt x="13183259" y="77471"/>
                  <a:pt x="13302073" y="36924"/>
                  <a:pt x="13127643" y="27432"/>
                </a:cubicBezTo>
                <a:cubicBezTo>
                  <a:pt x="12963857" y="15243"/>
                  <a:pt x="12660998" y="-25161"/>
                  <a:pt x="12447807" y="27432"/>
                </a:cubicBezTo>
                <a:cubicBezTo>
                  <a:pt x="12205993" y="42253"/>
                  <a:pt x="12171035" y="43188"/>
                  <a:pt x="12080695" y="27432"/>
                </a:cubicBezTo>
                <a:cubicBezTo>
                  <a:pt x="11973946" y="20551"/>
                  <a:pt x="11522652" y="98456"/>
                  <a:pt x="11244496" y="27432"/>
                </a:cubicBezTo>
                <a:cubicBezTo>
                  <a:pt x="10953589" y="19242"/>
                  <a:pt x="10739416" y="75471"/>
                  <a:pt x="10251935" y="27432"/>
                </a:cubicBezTo>
                <a:cubicBezTo>
                  <a:pt x="9756592" y="-16959"/>
                  <a:pt x="9848514" y="15111"/>
                  <a:pt x="9728461" y="27432"/>
                </a:cubicBezTo>
                <a:cubicBezTo>
                  <a:pt x="9616516" y="-7071"/>
                  <a:pt x="9121543" y="43274"/>
                  <a:pt x="8735899" y="27432"/>
                </a:cubicBezTo>
                <a:cubicBezTo>
                  <a:pt x="8325627" y="16390"/>
                  <a:pt x="8220066" y="20915"/>
                  <a:pt x="8056063" y="27432"/>
                </a:cubicBezTo>
                <a:cubicBezTo>
                  <a:pt x="7930195" y="24745"/>
                  <a:pt x="7264285" y="9152"/>
                  <a:pt x="7063501" y="27432"/>
                </a:cubicBezTo>
                <a:cubicBezTo>
                  <a:pt x="6887379" y="98690"/>
                  <a:pt x="6313608" y="-7015"/>
                  <a:pt x="6070940" y="27432"/>
                </a:cubicBezTo>
                <a:cubicBezTo>
                  <a:pt x="5845945" y="40933"/>
                  <a:pt x="5818500" y="36743"/>
                  <a:pt x="5703828" y="27432"/>
                </a:cubicBezTo>
                <a:cubicBezTo>
                  <a:pt x="5609827" y="30609"/>
                  <a:pt x="5381798" y="35511"/>
                  <a:pt x="5180354" y="27432"/>
                </a:cubicBezTo>
                <a:cubicBezTo>
                  <a:pt x="5013540" y="32334"/>
                  <a:pt x="4828229" y="300"/>
                  <a:pt x="4500518" y="27432"/>
                </a:cubicBezTo>
                <a:cubicBezTo>
                  <a:pt x="4198177" y="63079"/>
                  <a:pt x="4032178" y="27893"/>
                  <a:pt x="3820681" y="27432"/>
                </a:cubicBezTo>
                <a:cubicBezTo>
                  <a:pt x="3693899" y="11645"/>
                  <a:pt x="3303201" y="-40858"/>
                  <a:pt x="2984482" y="27432"/>
                </a:cubicBezTo>
                <a:cubicBezTo>
                  <a:pt x="2697462" y="38064"/>
                  <a:pt x="2774352" y="61782"/>
                  <a:pt x="2617371" y="27432"/>
                </a:cubicBezTo>
                <a:cubicBezTo>
                  <a:pt x="2478435" y="10845"/>
                  <a:pt x="2368090" y="10268"/>
                  <a:pt x="2250259" y="27432"/>
                </a:cubicBezTo>
                <a:cubicBezTo>
                  <a:pt x="2128275" y="9475"/>
                  <a:pt x="1559899" y="-4173"/>
                  <a:pt x="1257698" y="27432"/>
                </a:cubicBezTo>
                <a:cubicBezTo>
                  <a:pt x="967641" y="20354"/>
                  <a:pt x="341780" y="-38528"/>
                  <a:pt x="0" y="27432"/>
                </a:cubicBezTo>
                <a:cubicBezTo>
                  <a:pt x="-85" y="17901"/>
                  <a:pt x="-2129" y="8796"/>
                  <a:pt x="0" y="0"/>
                </a:cubicBezTo>
                <a:close/>
              </a:path>
              <a:path w="15636240" h="27432" stroke="0" extrusionOk="0">
                <a:moveTo>
                  <a:pt x="0" y="0"/>
                </a:moveTo>
                <a:cubicBezTo>
                  <a:pt x="136883" y="-51805"/>
                  <a:pt x="288266" y="27931"/>
                  <a:pt x="523474" y="0"/>
                </a:cubicBezTo>
                <a:cubicBezTo>
                  <a:pt x="765707" y="-5466"/>
                  <a:pt x="690736" y="1647"/>
                  <a:pt x="734223" y="0"/>
                </a:cubicBezTo>
                <a:cubicBezTo>
                  <a:pt x="753440" y="1996"/>
                  <a:pt x="1412455" y="-102242"/>
                  <a:pt x="1726785" y="0"/>
                </a:cubicBezTo>
                <a:cubicBezTo>
                  <a:pt x="2033891" y="56128"/>
                  <a:pt x="2133640" y="-12101"/>
                  <a:pt x="2250259" y="0"/>
                </a:cubicBezTo>
                <a:cubicBezTo>
                  <a:pt x="2369546" y="38945"/>
                  <a:pt x="2660410" y="-9511"/>
                  <a:pt x="2773733" y="0"/>
                </a:cubicBezTo>
                <a:cubicBezTo>
                  <a:pt x="2915722" y="-5296"/>
                  <a:pt x="3560020" y="39379"/>
                  <a:pt x="3766294" y="0"/>
                </a:cubicBezTo>
                <a:cubicBezTo>
                  <a:pt x="4020873" y="-42788"/>
                  <a:pt x="3964688" y="-8775"/>
                  <a:pt x="4133406" y="0"/>
                </a:cubicBezTo>
                <a:cubicBezTo>
                  <a:pt x="4261399" y="13739"/>
                  <a:pt x="4796496" y="-19526"/>
                  <a:pt x="5125967" y="0"/>
                </a:cubicBezTo>
                <a:cubicBezTo>
                  <a:pt x="5422424" y="-10567"/>
                  <a:pt x="5918560" y="-3476"/>
                  <a:pt x="6118529" y="0"/>
                </a:cubicBezTo>
                <a:cubicBezTo>
                  <a:pt x="6348171" y="-27445"/>
                  <a:pt x="6593624" y="-6857"/>
                  <a:pt x="6798365" y="0"/>
                </a:cubicBezTo>
                <a:cubicBezTo>
                  <a:pt x="7024727" y="60108"/>
                  <a:pt x="7357897" y="-16182"/>
                  <a:pt x="7790927" y="0"/>
                </a:cubicBezTo>
                <a:cubicBezTo>
                  <a:pt x="8177593" y="26856"/>
                  <a:pt x="8084429" y="-44666"/>
                  <a:pt x="8314401" y="0"/>
                </a:cubicBezTo>
                <a:cubicBezTo>
                  <a:pt x="8557483" y="14781"/>
                  <a:pt x="8645732" y="20970"/>
                  <a:pt x="8837875" y="0"/>
                </a:cubicBezTo>
                <a:cubicBezTo>
                  <a:pt x="9051684" y="-33553"/>
                  <a:pt x="9498680" y="-30803"/>
                  <a:pt x="9674074" y="0"/>
                </a:cubicBezTo>
                <a:cubicBezTo>
                  <a:pt x="9874584" y="-13769"/>
                  <a:pt x="10050297" y="-12739"/>
                  <a:pt x="10197548" y="0"/>
                </a:cubicBezTo>
                <a:cubicBezTo>
                  <a:pt x="10305820" y="-17959"/>
                  <a:pt x="11014267" y="-7917"/>
                  <a:pt x="11190109" y="0"/>
                </a:cubicBezTo>
                <a:cubicBezTo>
                  <a:pt x="11481876" y="11189"/>
                  <a:pt x="11869795" y="61705"/>
                  <a:pt x="12182670" y="0"/>
                </a:cubicBezTo>
                <a:cubicBezTo>
                  <a:pt x="12501261" y="-7669"/>
                  <a:pt x="12719312" y="-26263"/>
                  <a:pt x="12862507" y="0"/>
                </a:cubicBezTo>
                <a:cubicBezTo>
                  <a:pt x="12996148" y="29917"/>
                  <a:pt x="13248114" y="229"/>
                  <a:pt x="13385981" y="0"/>
                </a:cubicBezTo>
                <a:cubicBezTo>
                  <a:pt x="13514505" y="1007"/>
                  <a:pt x="13530729" y="8989"/>
                  <a:pt x="13596730" y="0"/>
                </a:cubicBezTo>
                <a:cubicBezTo>
                  <a:pt x="13662951" y="-27667"/>
                  <a:pt x="13844545" y="16027"/>
                  <a:pt x="13963842" y="0"/>
                </a:cubicBezTo>
                <a:cubicBezTo>
                  <a:pt x="14096942" y="1646"/>
                  <a:pt x="14194994" y="32603"/>
                  <a:pt x="14330954" y="0"/>
                </a:cubicBezTo>
                <a:cubicBezTo>
                  <a:pt x="14466811" y="-9141"/>
                  <a:pt x="14662208" y="-18664"/>
                  <a:pt x="14854428" y="0"/>
                </a:cubicBezTo>
                <a:cubicBezTo>
                  <a:pt x="15057305" y="8487"/>
                  <a:pt x="15322081" y="9367"/>
                  <a:pt x="15636240" y="0"/>
                </a:cubicBezTo>
                <a:cubicBezTo>
                  <a:pt x="15637520" y="11227"/>
                  <a:pt x="15637745" y="14382"/>
                  <a:pt x="15636240" y="27432"/>
                </a:cubicBezTo>
                <a:cubicBezTo>
                  <a:pt x="15302678" y="47088"/>
                  <a:pt x="15216750" y="50599"/>
                  <a:pt x="14956403" y="27432"/>
                </a:cubicBezTo>
                <a:cubicBezTo>
                  <a:pt x="14699707" y="26705"/>
                  <a:pt x="14430033" y="-11132"/>
                  <a:pt x="14276567" y="27432"/>
                </a:cubicBezTo>
                <a:cubicBezTo>
                  <a:pt x="14127957" y="46344"/>
                  <a:pt x="14054039" y="36624"/>
                  <a:pt x="13909455" y="27432"/>
                </a:cubicBezTo>
                <a:cubicBezTo>
                  <a:pt x="13770812" y="11812"/>
                  <a:pt x="13254116" y="22045"/>
                  <a:pt x="13073256" y="27432"/>
                </a:cubicBezTo>
                <a:cubicBezTo>
                  <a:pt x="12906273" y="71324"/>
                  <a:pt x="12819541" y="31824"/>
                  <a:pt x="12706145" y="27432"/>
                </a:cubicBezTo>
                <a:cubicBezTo>
                  <a:pt x="12573851" y="18643"/>
                  <a:pt x="12076032" y="11968"/>
                  <a:pt x="11869946" y="27432"/>
                </a:cubicBezTo>
                <a:cubicBezTo>
                  <a:pt x="11693796" y="63720"/>
                  <a:pt x="11755722" y="22803"/>
                  <a:pt x="11659196" y="27432"/>
                </a:cubicBezTo>
                <a:cubicBezTo>
                  <a:pt x="11543735" y="64399"/>
                  <a:pt x="11033512" y="-9472"/>
                  <a:pt x="10822997" y="27432"/>
                </a:cubicBezTo>
                <a:cubicBezTo>
                  <a:pt x="10550260" y="55824"/>
                  <a:pt x="10590831" y="12467"/>
                  <a:pt x="10455886" y="27432"/>
                </a:cubicBezTo>
                <a:cubicBezTo>
                  <a:pt x="10333324" y="35136"/>
                  <a:pt x="10342355" y="30821"/>
                  <a:pt x="10245136" y="27432"/>
                </a:cubicBezTo>
                <a:cubicBezTo>
                  <a:pt x="10152782" y="48706"/>
                  <a:pt x="10012602" y="2813"/>
                  <a:pt x="9878025" y="27432"/>
                </a:cubicBezTo>
                <a:cubicBezTo>
                  <a:pt x="9772265" y="39184"/>
                  <a:pt x="9228492" y="-7711"/>
                  <a:pt x="9041826" y="27432"/>
                </a:cubicBezTo>
                <a:cubicBezTo>
                  <a:pt x="8809789" y="70414"/>
                  <a:pt x="8805243" y="19603"/>
                  <a:pt x="8674714" y="27432"/>
                </a:cubicBezTo>
                <a:cubicBezTo>
                  <a:pt x="8547032" y="28877"/>
                  <a:pt x="8530646" y="22764"/>
                  <a:pt x="8463965" y="27432"/>
                </a:cubicBezTo>
                <a:cubicBezTo>
                  <a:pt x="8394100" y="36745"/>
                  <a:pt x="8209926" y="65044"/>
                  <a:pt x="8096853" y="27432"/>
                </a:cubicBezTo>
                <a:cubicBezTo>
                  <a:pt x="7999395" y="-24615"/>
                  <a:pt x="7761047" y="10264"/>
                  <a:pt x="7573379" y="27432"/>
                </a:cubicBezTo>
                <a:cubicBezTo>
                  <a:pt x="7389181" y="13382"/>
                  <a:pt x="7156440" y="29216"/>
                  <a:pt x="6893542" y="27432"/>
                </a:cubicBezTo>
                <a:cubicBezTo>
                  <a:pt x="6603277" y="29172"/>
                  <a:pt x="6653965" y="35506"/>
                  <a:pt x="6526431" y="27432"/>
                </a:cubicBezTo>
                <a:cubicBezTo>
                  <a:pt x="6343850" y="73393"/>
                  <a:pt x="5872684" y="64415"/>
                  <a:pt x="5533869" y="27432"/>
                </a:cubicBezTo>
                <a:cubicBezTo>
                  <a:pt x="5145057" y="38564"/>
                  <a:pt x="5093122" y="51025"/>
                  <a:pt x="4854033" y="27432"/>
                </a:cubicBezTo>
                <a:cubicBezTo>
                  <a:pt x="4617153" y="-6163"/>
                  <a:pt x="4095581" y="21128"/>
                  <a:pt x="3861471" y="27432"/>
                </a:cubicBezTo>
                <a:cubicBezTo>
                  <a:pt x="3606317" y="-28390"/>
                  <a:pt x="3330994" y="-25772"/>
                  <a:pt x="3025273" y="27432"/>
                </a:cubicBezTo>
                <a:cubicBezTo>
                  <a:pt x="2726529" y="23277"/>
                  <a:pt x="2722493" y="18388"/>
                  <a:pt x="2501798" y="27432"/>
                </a:cubicBezTo>
                <a:cubicBezTo>
                  <a:pt x="2286267" y="26898"/>
                  <a:pt x="2009522" y="28652"/>
                  <a:pt x="1665599" y="27432"/>
                </a:cubicBezTo>
                <a:cubicBezTo>
                  <a:pt x="1303419" y="5957"/>
                  <a:pt x="1403244" y="13310"/>
                  <a:pt x="1298488" y="27432"/>
                </a:cubicBezTo>
                <a:cubicBezTo>
                  <a:pt x="1202642" y="33743"/>
                  <a:pt x="762212" y="27819"/>
                  <a:pt x="618651" y="27432"/>
                </a:cubicBezTo>
                <a:cubicBezTo>
                  <a:pt x="446924" y="24978"/>
                  <a:pt x="329274" y="48304"/>
                  <a:pt x="0" y="27432"/>
                </a:cubicBezTo>
                <a:cubicBezTo>
                  <a:pt x="-424" y="20367"/>
                  <a:pt x="886" y="13062"/>
                  <a:pt x="0" y="0"/>
                </a:cubicBezTo>
                <a:close/>
              </a:path>
              <a:path w="15636240" h="27432" fill="none" stroke="0" extrusionOk="0">
                <a:moveTo>
                  <a:pt x="0" y="0"/>
                </a:moveTo>
                <a:cubicBezTo>
                  <a:pt x="169904" y="-9876"/>
                  <a:pt x="456354" y="-18659"/>
                  <a:pt x="836199" y="0"/>
                </a:cubicBezTo>
                <a:cubicBezTo>
                  <a:pt x="1229225" y="25488"/>
                  <a:pt x="1332713" y="11844"/>
                  <a:pt x="1516035" y="0"/>
                </a:cubicBezTo>
                <a:cubicBezTo>
                  <a:pt x="1656124" y="-4120"/>
                  <a:pt x="2121982" y="39518"/>
                  <a:pt x="2352234" y="0"/>
                </a:cubicBezTo>
                <a:cubicBezTo>
                  <a:pt x="2568403" y="-37002"/>
                  <a:pt x="2896044" y="26151"/>
                  <a:pt x="3032071" y="0"/>
                </a:cubicBezTo>
                <a:cubicBezTo>
                  <a:pt x="3232683" y="-10775"/>
                  <a:pt x="3441644" y="-53780"/>
                  <a:pt x="3711907" y="0"/>
                </a:cubicBezTo>
                <a:cubicBezTo>
                  <a:pt x="3976493" y="30075"/>
                  <a:pt x="4131423" y="12992"/>
                  <a:pt x="4391744" y="0"/>
                </a:cubicBezTo>
                <a:cubicBezTo>
                  <a:pt x="4639517" y="-19133"/>
                  <a:pt x="4520943" y="15185"/>
                  <a:pt x="4602493" y="0"/>
                </a:cubicBezTo>
                <a:cubicBezTo>
                  <a:pt x="4749751" y="36381"/>
                  <a:pt x="5047325" y="11569"/>
                  <a:pt x="5438692" y="0"/>
                </a:cubicBezTo>
                <a:cubicBezTo>
                  <a:pt x="5833142" y="-9885"/>
                  <a:pt x="5600195" y="6313"/>
                  <a:pt x="5649441" y="0"/>
                </a:cubicBezTo>
                <a:cubicBezTo>
                  <a:pt x="5712911" y="12601"/>
                  <a:pt x="6061849" y="42832"/>
                  <a:pt x="6329278" y="0"/>
                </a:cubicBezTo>
                <a:cubicBezTo>
                  <a:pt x="6639740" y="68877"/>
                  <a:pt x="6927847" y="2921"/>
                  <a:pt x="7321839" y="0"/>
                </a:cubicBezTo>
                <a:cubicBezTo>
                  <a:pt x="7792705" y="11863"/>
                  <a:pt x="7959780" y="30840"/>
                  <a:pt x="8314401" y="0"/>
                </a:cubicBezTo>
                <a:cubicBezTo>
                  <a:pt x="8640178" y="-31853"/>
                  <a:pt x="8892319" y="21306"/>
                  <a:pt x="9150600" y="0"/>
                </a:cubicBezTo>
                <a:cubicBezTo>
                  <a:pt x="9357311" y="-42586"/>
                  <a:pt x="9507915" y="-19282"/>
                  <a:pt x="9674074" y="0"/>
                </a:cubicBezTo>
                <a:cubicBezTo>
                  <a:pt x="9834043" y="6431"/>
                  <a:pt x="9837163" y="3135"/>
                  <a:pt x="9884823" y="0"/>
                </a:cubicBezTo>
                <a:cubicBezTo>
                  <a:pt x="9923991" y="11256"/>
                  <a:pt x="10268645" y="8697"/>
                  <a:pt x="10408297" y="0"/>
                </a:cubicBezTo>
                <a:cubicBezTo>
                  <a:pt x="10559416" y="67347"/>
                  <a:pt x="10967171" y="-49133"/>
                  <a:pt x="11244496" y="0"/>
                </a:cubicBezTo>
                <a:cubicBezTo>
                  <a:pt x="11550791" y="35651"/>
                  <a:pt x="11706136" y="-2627"/>
                  <a:pt x="12237057" y="0"/>
                </a:cubicBezTo>
                <a:cubicBezTo>
                  <a:pt x="12726570" y="6860"/>
                  <a:pt x="12356774" y="8693"/>
                  <a:pt x="12447807" y="0"/>
                </a:cubicBezTo>
                <a:cubicBezTo>
                  <a:pt x="12527186" y="-4517"/>
                  <a:pt x="12585379" y="3288"/>
                  <a:pt x="12658556" y="0"/>
                </a:cubicBezTo>
                <a:cubicBezTo>
                  <a:pt x="12757202" y="27902"/>
                  <a:pt x="13163542" y="-20871"/>
                  <a:pt x="13651117" y="0"/>
                </a:cubicBezTo>
                <a:cubicBezTo>
                  <a:pt x="14129898" y="44691"/>
                  <a:pt x="13794925" y="4060"/>
                  <a:pt x="13861867" y="0"/>
                </a:cubicBezTo>
                <a:cubicBezTo>
                  <a:pt x="13958068" y="1902"/>
                  <a:pt x="14356984" y="-21001"/>
                  <a:pt x="14541703" y="0"/>
                </a:cubicBezTo>
                <a:cubicBezTo>
                  <a:pt x="14729538" y="-13594"/>
                  <a:pt x="14732141" y="19351"/>
                  <a:pt x="14908815" y="0"/>
                </a:cubicBezTo>
                <a:cubicBezTo>
                  <a:pt x="15064521" y="31205"/>
                  <a:pt x="15310677" y="-35426"/>
                  <a:pt x="15636240" y="0"/>
                </a:cubicBezTo>
                <a:cubicBezTo>
                  <a:pt x="15637451" y="10803"/>
                  <a:pt x="15637229" y="20461"/>
                  <a:pt x="15636240" y="27432"/>
                </a:cubicBezTo>
                <a:cubicBezTo>
                  <a:pt x="15457144" y="18855"/>
                  <a:pt x="15384005" y="15253"/>
                  <a:pt x="15159811" y="27432"/>
                </a:cubicBezTo>
                <a:cubicBezTo>
                  <a:pt x="14935617" y="39611"/>
                  <a:pt x="14873151" y="51907"/>
                  <a:pt x="14643679" y="27432"/>
                </a:cubicBezTo>
                <a:cubicBezTo>
                  <a:pt x="14166639" y="24903"/>
                  <a:pt x="14111303" y="-7245"/>
                  <a:pt x="13651117" y="27432"/>
                </a:cubicBezTo>
                <a:cubicBezTo>
                  <a:pt x="13209467" y="71064"/>
                  <a:pt x="13295869" y="27894"/>
                  <a:pt x="13127643" y="27432"/>
                </a:cubicBezTo>
                <a:cubicBezTo>
                  <a:pt x="13012606" y="20383"/>
                  <a:pt x="12723814" y="51621"/>
                  <a:pt x="12447807" y="27432"/>
                </a:cubicBezTo>
                <a:cubicBezTo>
                  <a:pt x="12211096" y="43640"/>
                  <a:pt x="12168936" y="43730"/>
                  <a:pt x="12080695" y="27432"/>
                </a:cubicBezTo>
                <a:cubicBezTo>
                  <a:pt x="12013535" y="35934"/>
                  <a:pt x="11492658" y="5261"/>
                  <a:pt x="11244496" y="27432"/>
                </a:cubicBezTo>
                <a:cubicBezTo>
                  <a:pt x="10939941" y="47250"/>
                  <a:pt x="10791672" y="81700"/>
                  <a:pt x="10251935" y="27432"/>
                </a:cubicBezTo>
                <a:cubicBezTo>
                  <a:pt x="9773954" y="-26885"/>
                  <a:pt x="9845264" y="-7006"/>
                  <a:pt x="9728461" y="27432"/>
                </a:cubicBezTo>
                <a:cubicBezTo>
                  <a:pt x="9583494" y="52029"/>
                  <a:pt x="9152100" y="72964"/>
                  <a:pt x="8735899" y="27432"/>
                </a:cubicBezTo>
                <a:cubicBezTo>
                  <a:pt x="8303267" y="-25643"/>
                  <a:pt x="8223747" y="5599"/>
                  <a:pt x="8056063" y="27432"/>
                </a:cubicBezTo>
                <a:cubicBezTo>
                  <a:pt x="7901485" y="50039"/>
                  <a:pt x="7286098" y="-3357"/>
                  <a:pt x="7063501" y="27432"/>
                </a:cubicBezTo>
                <a:cubicBezTo>
                  <a:pt x="6846088" y="67267"/>
                  <a:pt x="6288731" y="-33471"/>
                  <a:pt x="6070940" y="27432"/>
                </a:cubicBezTo>
                <a:cubicBezTo>
                  <a:pt x="5852295" y="32942"/>
                  <a:pt x="5814716" y="34512"/>
                  <a:pt x="5703828" y="27432"/>
                </a:cubicBezTo>
                <a:cubicBezTo>
                  <a:pt x="5554763" y="22017"/>
                  <a:pt x="5373686" y="32628"/>
                  <a:pt x="5180354" y="27432"/>
                </a:cubicBezTo>
                <a:cubicBezTo>
                  <a:pt x="5029699" y="-21598"/>
                  <a:pt x="4841795" y="-4315"/>
                  <a:pt x="4500518" y="27432"/>
                </a:cubicBezTo>
                <a:cubicBezTo>
                  <a:pt x="4190996" y="46567"/>
                  <a:pt x="4020904" y="22247"/>
                  <a:pt x="3820681" y="27432"/>
                </a:cubicBezTo>
                <a:cubicBezTo>
                  <a:pt x="3614826" y="66192"/>
                  <a:pt x="3270079" y="-706"/>
                  <a:pt x="2984482" y="27432"/>
                </a:cubicBezTo>
                <a:cubicBezTo>
                  <a:pt x="2697051" y="51099"/>
                  <a:pt x="2770255" y="42684"/>
                  <a:pt x="2617371" y="27432"/>
                </a:cubicBezTo>
                <a:cubicBezTo>
                  <a:pt x="2454281" y="15567"/>
                  <a:pt x="2364073" y="10418"/>
                  <a:pt x="2250259" y="27432"/>
                </a:cubicBezTo>
                <a:cubicBezTo>
                  <a:pt x="2063594" y="65217"/>
                  <a:pt x="1580925" y="99917"/>
                  <a:pt x="1257698" y="27432"/>
                </a:cubicBezTo>
                <a:cubicBezTo>
                  <a:pt x="885558" y="-19121"/>
                  <a:pt x="355519" y="1946"/>
                  <a:pt x="0" y="27432"/>
                </a:cubicBezTo>
                <a:cubicBezTo>
                  <a:pt x="-318" y="17613"/>
                  <a:pt x="-925" y="97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636240"/>
                      <a:gd name="connsiteY0" fmla="*/ 0 h 27432"/>
                      <a:gd name="connsiteX1" fmla="*/ 836199 w 15636240"/>
                      <a:gd name="connsiteY1" fmla="*/ 0 h 27432"/>
                      <a:gd name="connsiteX2" fmla="*/ 1516035 w 15636240"/>
                      <a:gd name="connsiteY2" fmla="*/ 0 h 27432"/>
                      <a:gd name="connsiteX3" fmla="*/ 2352234 w 15636240"/>
                      <a:gd name="connsiteY3" fmla="*/ 0 h 27432"/>
                      <a:gd name="connsiteX4" fmla="*/ 3032071 w 15636240"/>
                      <a:gd name="connsiteY4" fmla="*/ 0 h 27432"/>
                      <a:gd name="connsiteX5" fmla="*/ 3711907 w 15636240"/>
                      <a:gd name="connsiteY5" fmla="*/ 0 h 27432"/>
                      <a:gd name="connsiteX6" fmla="*/ 4391744 w 15636240"/>
                      <a:gd name="connsiteY6" fmla="*/ 0 h 27432"/>
                      <a:gd name="connsiteX7" fmla="*/ 4602493 w 15636240"/>
                      <a:gd name="connsiteY7" fmla="*/ 0 h 27432"/>
                      <a:gd name="connsiteX8" fmla="*/ 5438692 w 15636240"/>
                      <a:gd name="connsiteY8" fmla="*/ 0 h 27432"/>
                      <a:gd name="connsiteX9" fmla="*/ 5649441 w 15636240"/>
                      <a:gd name="connsiteY9" fmla="*/ 0 h 27432"/>
                      <a:gd name="connsiteX10" fmla="*/ 6329278 w 15636240"/>
                      <a:gd name="connsiteY10" fmla="*/ 0 h 27432"/>
                      <a:gd name="connsiteX11" fmla="*/ 7321839 w 15636240"/>
                      <a:gd name="connsiteY11" fmla="*/ 0 h 27432"/>
                      <a:gd name="connsiteX12" fmla="*/ 8314401 w 15636240"/>
                      <a:gd name="connsiteY12" fmla="*/ 0 h 27432"/>
                      <a:gd name="connsiteX13" fmla="*/ 9150600 w 15636240"/>
                      <a:gd name="connsiteY13" fmla="*/ 0 h 27432"/>
                      <a:gd name="connsiteX14" fmla="*/ 9674074 w 15636240"/>
                      <a:gd name="connsiteY14" fmla="*/ 0 h 27432"/>
                      <a:gd name="connsiteX15" fmla="*/ 9884823 w 15636240"/>
                      <a:gd name="connsiteY15" fmla="*/ 0 h 27432"/>
                      <a:gd name="connsiteX16" fmla="*/ 10408297 w 15636240"/>
                      <a:gd name="connsiteY16" fmla="*/ 0 h 27432"/>
                      <a:gd name="connsiteX17" fmla="*/ 11244496 w 15636240"/>
                      <a:gd name="connsiteY17" fmla="*/ 0 h 27432"/>
                      <a:gd name="connsiteX18" fmla="*/ 12237057 w 15636240"/>
                      <a:gd name="connsiteY18" fmla="*/ 0 h 27432"/>
                      <a:gd name="connsiteX19" fmla="*/ 12447807 w 15636240"/>
                      <a:gd name="connsiteY19" fmla="*/ 0 h 27432"/>
                      <a:gd name="connsiteX20" fmla="*/ 12658556 w 15636240"/>
                      <a:gd name="connsiteY20" fmla="*/ 0 h 27432"/>
                      <a:gd name="connsiteX21" fmla="*/ 13651117 w 15636240"/>
                      <a:gd name="connsiteY21" fmla="*/ 0 h 27432"/>
                      <a:gd name="connsiteX22" fmla="*/ 13861867 w 15636240"/>
                      <a:gd name="connsiteY22" fmla="*/ 0 h 27432"/>
                      <a:gd name="connsiteX23" fmla="*/ 14541703 w 15636240"/>
                      <a:gd name="connsiteY23" fmla="*/ 0 h 27432"/>
                      <a:gd name="connsiteX24" fmla="*/ 14908815 w 15636240"/>
                      <a:gd name="connsiteY24" fmla="*/ 0 h 27432"/>
                      <a:gd name="connsiteX25" fmla="*/ 15636240 w 15636240"/>
                      <a:gd name="connsiteY25" fmla="*/ 0 h 27432"/>
                      <a:gd name="connsiteX26" fmla="*/ 15636240 w 15636240"/>
                      <a:gd name="connsiteY26" fmla="*/ 27432 h 27432"/>
                      <a:gd name="connsiteX27" fmla="*/ 14643679 w 15636240"/>
                      <a:gd name="connsiteY27" fmla="*/ 27432 h 27432"/>
                      <a:gd name="connsiteX28" fmla="*/ 13651117 w 15636240"/>
                      <a:gd name="connsiteY28" fmla="*/ 27432 h 27432"/>
                      <a:gd name="connsiteX29" fmla="*/ 13127643 w 15636240"/>
                      <a:gd name="connsiteY29" fmla="*/ 27432 h 27432"/>
                      <a:gd name="connsiteX30" fmla="*/ 12447807 w 15636240"/>
                      <a:gd name="connsiteY30" fmla="*/ 27432 h 27432"/>
                      <a:gd name="connsiteX31" fmla="*/ 12080695 w 15636240"/>
                      <a:gd name="connsiteY31" fmla="*/ 27432 h 27432"/>
                      <a:gd name="connsiteX32" fmla="*/ 11244496 w 15636240"/>
                      <a:gd name="connsiteY32" fmla="*/ 27432 h 27432"/>
                      <a:gd name="connsiteX33" fmla="*/ 10251935 w 15636240"/>
                      <a:gd name="connsiteY33" fmla="*/ 27432 h 27432"/>
                      <a:gd name="connsiteX34" fmla="*/ 9728461 w 15636240"/>
                      <a:gd name="connsiteY34" fmla="*/ 27432 h 27432"/>
                      <a:gd name="connsiteX35" fmla="*/ 8735899 w 15636240"/>
                      <a:gd name="connsiteY35" fmla="*/ 27432 h 27432"/>
                      <a:gd name="connsiteX36" fmla="*/ 8056063 w 15636240"/>
                      <a:gd name="connsiteY36" fmla="*/ 27432 h 27432"/>
                      <a:gd name="connsiteX37" fmla="*/ 7063501 w 15636240"/>
                      <a:gd name="connsiteY37" fmla="*/ 27432 h 27432"/>
                      <a:gd name="connsiteX38" fmla="*/ 6070940 w 15636240"/>
                      <a:gd name="connsiteY38" fmla="*/ 27432 h 27432"/>
                      <a:gd name="connsiteX39" fmla="*/ 5703828 w 15636240"/>
                      <a:gd name="connsiteY39" fmla="*/ 27432 h 27432"/>
                      <a:gd name="connsiteX40" fmla="*/ 5180354 w 15636240"/>
                      <a:gd name="connsiteY40" fmla="*/ 27432 h 27432"/>
                      <a:gd name="connsiteX41" fmla="*/ 4500518 w 15636240"/>
                      <a:gd name="connsiteY41" fmla="*/ 27432 h 27432"/>
                      <a:gd name="connsiteX42" fmla="*/ 3820681 w 15636240"/>
                      <a:gd name="connsiteY42" fmla="*/ 27432 h 27432"/>
                      <a:gd name="connsiteX43" fmla="*/ 2984482 w 15636240"/>
                      <a:gd name="connsiteY43" fmla="*/ 27432 h 27432"/>
                      <a:gd name="connsiteX44" fmla="*/ 2617371 w 15636240"/>
                      <a:gd name="connsiteY44" fmla="*/ 27432 h 27432"/>
                      <a:gd name="connsiteX45" fmla="*/ 2250259 w 15636240"/>
                      <a:gd name="connsiteY45" fmla="*/ 27432 h 27432"/>
                      <a:gd name="connsiteX46" fmla="*/ 1257698 w 15636240"/>
                      <a:gd name="connsiteY46" fmla="*/ 27432 h 27432"/>
                      <a:gd name="connsiteX47" fmla="*/ 0 w 15636240"/>
                      <a:gd name="connsiteY47" fmla="*/ 27432 h 27432"/>
                      <a:gd name="connsiteX48" fmla="*/ 0 w 15636240"/>
                      <a:gd name="connsiteY48" fmla="*/ 0 h 27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5636240" h="27432" fill="none" extrusionOk="0">
                        <a:moveTo>
                          <a:pt x="0" y="0"/>
                        </a:moveTo>
                        <a:cubicBezTo>
                          <a:pt x="217202" y="19298"/>
                          <a:pt x="463275" y="-21256"/>
                          <a:pt x="836199" y="0"/>
                        </a:cubicBezTo>
                        <a:cubicBezTo>
                          <a:pt x="1209123" y="21256"/>
                          <a:pt x="1369225" y="10683"/>
                          <a:pt x="1516035" y="0"/>
                        </a:cubicBezTo>
                        <a:cubicBezTo>
                          <a:pt x="1662845" y="-10683"/>
                          <a:pt x="2123665" y="30218"/>
                          <a:pt x="2352234" y="0"/>
                        </a:cubicBezTo>
                        <a:cubicBezTo>
                          <a:pt x="2580803" y="-30218"/>
                          <a:pt x="2874566" y="15889"/>
                          <a:pt x="3032071" y="0"/>
                        </a:cubicBezTo>
                        <a:cubicBezTo>
                          <a:pt x="3189576" y="-15889"/>
                          <a:pt x="3431317" y="-32526"/>
                          <a:pt x="3711907" y="0"/>
                        </a:cubicBezTo>
                        <a:cubicBezTo>
                          <a:pt x="3992497" y="32526"/>
                          <a:pt x="4142257" y="2792"/>
                          <a:pt x="4391744" y="0"/>
                        </a:cubicBezTo>
                        <a:cubicBezTo>
                          <a:pt x="4641231" y="-2792"/>
                          <a:pt x="4528524" y="4649"/>
                          <a:pt x="4602493" y="0"/>
                        </a:cubicBezTo>
                        <a:cubicBezTo>
                          <a:pt x="4676462" y="-4649"/>
                          <a:pt x="5032261" y="7947"/>
                          <a:pt x="5438692" y="0"/>
                        </a:cubicBezTo>
                        <a:cubicBezTo>
                          <a:pt x="5845123" y="-7947"/>
                          <a:pt x="5596825" y="3557"/>
                          <a:pt x="5649441" y="0"/>
                        </a:cubicBezTo>
                        <a:cubicBezTo>
                          <a:pt x="5702057" y="-3557"/>
                          <a:pt x="6056697" y="-10528"/>
                          <a:pt x="6329278" y="0"/>
                        </a:cubicBezTo>
                        <a:cubicBezTo>
                          <a:pt x="6601859" y="10528"/>
                          <a:pt x="6888765" y="-44952"/>
                          <a:pt x="7321839" y="0"/>
                        </a:cubicBezTo>
                        <a:cubicBezTo>
                          <a:pt x="7754913" y="44952"/>
                          <a:pt x="7958513" y="36798"/>
                          <a:pt x="8314401" y="0"/>
                        </a:cubicBezTo>
                        <a:cubicBezTo>
                          <a:pt x="8670289" y="-36798"/>
                          <a:pt x="8920783" y="40946"/>
                          <a:pt x="9150600" y="0"/>
                        </a:cubicBezTo>
                        <a:cubicBezTo>
                          <a:pt x="9380417" y="-40946"/>
                          <a:pt x="9514120" y="-6634"/>
                          <a:pt x="9674074" y="0"/>
                        </a:cubicBezTo>
                        <a:cubicBezTo>
                          <a:pt x="9834028" y="6634"/>
                          <a:pt x="9837822" y="2750"/>
                          <a:pt x="9884823" y="0"/>
                        </a:cubicBezTo>
                        <a:cubicBezTo>
                          <a:pt x="9931824" y="-2750"/>
                          <a:pt x="10254424" y="-1871"/>
                          <a:pt x="10408297" y="0"/>
                        </a:cubicBezTo>
                        <a:cubicBezTo>
                          <a:pt x="10562170" y="1871"/>
                          <a:pt x="10934478" y="-29740"/>
                          <a:pt x="11244496" y="0"/>
                        </a:cubicBezTo>
                        <a:cubicBezTo>
                          <a:pt x="11554514" y="29740"/>
                          <a:pt x="11748540" y="-4888"/>
                          <a:pt x="12237057" y="0"/>
                        </a:cubicBezTo>
                        <a:cubicBezTo>
                          <a:pt x="12725574" y="4888"/>
                          <a:pt x="12368807" y="2347"/>
                          <a:pt x="12447807" y="0"/>
                        </a:cubicBezTo>
                        <a:cubicBezTo>
                          <a:pt x="12526807" y="-2347"/>
                          <a:pt x="12596895" y="3940"/>
                          <a:pt x="12658556" y="0"/>
                        </a:cubicBezTo>
                        <a:cubicBezTo>
                          <a:pt x="12720217" y="-3940"/>
                          <a:pt x="13169635" y="-39269"/>
                          <a:pt x="13651117" y="0"/>
                        </a:cubicBezTo>
                        <a:cubicBezTo>
                          <a:pt x="14132599" y="39269"/>
                          <a:pt x="13798087" y="8256"/>
                          <a:pt x="13861867" y="0"/>
                        </a:cubicBezTo>
                        <a:cubicBezTo>
                          <a:pt x="13925647" y="-8256"/>
                          <a:pt x="14358801" y="16701"/>
                          <a:pt x="14541703" y="0"/>
                        </a:cubicBezTo>
                        <a:cubicBezTo>
                          <a:pt x="14724605" y="-16701"/>
                          <a:pt x="14737253" y="18229"/>
                          <a:pt x="14908815" y="0"/>
                        </a:cubicBezTo>
                        <a:cubicBezTo>
                          <a:pt x="15080377" y="-18229"/>
                          <a:pt x="15322257" y="1042"/>
                          <a:pt x="15636240" y="0"/>
                        </a:cubicBezTo>
                        <a:cubicBezTo>
                          <a:pt x="15636767" y="11317"/>
                          <a:pt x="15636838" y="21139"/>
                          <a:pt x="15636240" y="27432"/>
                        </a:cubicBezTo>
                        <a:cubicBezTo>
                          <a:pt x="15342796" y="26322"/>
                          <a:pt x="15129855" y="28148"/>
                          <a:pt x="14643679" y="27432"/>
                        </a:cubicBezTo>
                        <a:cubicBezTo>
                          <a:pt x="14157503" y="26716"/>
                          <a:pt x="14112206" y="-10624"/>
                          <a:pt x="13651117" y="27432"/>
                        </a:cubicBezTo>
                        <a:cubicBezTo>
                          <a:pt x="13190028" y="65488"/>
                          <a:pt x="13298433" y="36253"/>
                          <a:pt x="13127643" y="27432"/>
                        </a:cubicBezTo>
                        <a:cubicBezTo>
                          <a:pt x="12956853" y="18611"/>
                          <a:pt x="12688591" y="15124"/>
                          <a:pt x="12447807" y="27432"/>
                        </a:cubicBezTo>
                        <a:cubicBezTo>
                          <a:pt x="12207023" y="39740"/>
                          <a:pt x="12166224" y="37101"/>
                          <a:pt x="12080695" y="27432"/>
                        </a:cubicBezTo>
                        <a:cubicBezTo>
                          <a:pt x="11995166" y="17763"/>
                          <a:pt x="11517694" y="38741"/>
                          <a:pt x="11244496" y="27432"/>
                        </a:cubicBezTo>
                        <a:cubicBezTo>
                          <a:pt x="10971298" y="16123"/>
                          <a:pt x="10740679" y="70255"/>
                          <a:pt x="10251935" y="27432"/>
                        </a:cubicBezTo>
                        <a:cubicBezTo>
                          <a:pt x="9763191" y="-15391"/>
                          <a:pt x="9855451" y="11190"/>
                          <a:pt x="9728461" y="27432"/>
                        </a:cubicBezTo>
                        <a:cubicBezTo>
                          <a:pt x="9601471" y="43674"/>
                          <a:pt x="9151288" y="60779"/>
                          <a:pt x="8735899" y="27432"/>
                        </a:cubicBezTo>
                        <a:cubicBezTo>
                          <a:pt x="8320510" y="-5915"/>
                          <a:pt x="8217111" y="12780"/>
                          <a:pt x="8056063" y="27432"/>
                        </a:cubicBezTo>
                        <a:cubicBezTo>
                          <a:pt x="7895015" y="42084"/>
                          <a:pt x="7265732" y="-6848"/>
                          <a:pt x="7063501" y="27432"/>
                        </a:cubicBezTo>
                        <a:cubicBezTo>
                          <a:pt x="6861270" y="61712"/>
                          <a:pt x="6290170" y="16006"/>
                          <a:pt x="6070940" y="27432"/>
                        </a:cubicBezTo>
                        <a:cubicBezTo>
                          <a:pt x="5851710" y="38858"/>
                          <a:pt x="5814259" y="35863"/>
                          <a:pt x="5703828" y="27432"/>
                        </a:cubicBezTo>
                        <a:cubicBezTo>
                          <a:pt x="5593397" y="19001"/>
                          <a:pt x="5360372" y="53356"/>
                          <a:pt x="5180354" y="27432"/>
                        </a:cubicBezTo>
                        <a:cubicBezTo>
                          <a:pt x="5000336" y="1508"/>
                          <a:pt x="4812715" y="-2058"/>
                          <a:pt x="4500518" y="27432"/>
                        </a:cubicBezTo>
                        <a:cubicBezTo>
                          <a:pt x="4188321" y="56922"/>
                          <a:pt x="4016288" y="39583"/>
                          <a:pt x="3820681" y="27432"/>
                        </a:cubicBezTo>
                        <a:cubicBezTo>
                          <a:pt x="3625074" y="15281"/>
                          <a:pt x="3281321" y="11340"/>
                          <a:pt x="2984482" y="27432"/>
                        </a:cubicBezTo>
                        <a:cubicBezTo>
                          <a:pt x="2687643" y="43524"/>
                          <a:pt x="2772964" y="41927"/>
                          <a:pt x="2617371" y="27432"/>
                        </a:cubicBezTo>
                        <a:cubicBezTo>
                          <a:pt x="2461778" y="12937"/>
                          <a:pt x="2364197" y="16626"/>
                          <a:pt x="2250259" y="27432"/>
                        </a:cubicBezTo>
                        <a:cubicBezTo>
                          <a:pt x="2136321" y="38238"/>
                          <a:pt x="1585223" y="34881"/>
                          <a:pt x="1257698" y="27432"/>
                        </a:cubicBezTo>
                        <a:cubicBezTo>
                          <a:pt x="930173" y="19983"/>
                          <a:pt x="308479" y="-2322"/>
                          <a:pt x="0" y="27432"/>
                        </a:cubicBezTo>
                        <a:cubicBezTo>
                          <a:pt x="686" y="17709"/>
                          <a:pt x="-298" y="9469"/>
                          <a:pt x="0" y="0"/>
                        </a:cubicBezTo>
                        <a:close/>
                      </a:path>
                      <a:path w="15636240" h="27432" stroke="0" extrusionOk="0">
                        <a:moveTo>
                          <a:pt x="0" y="0"/>
                        </a:moveTo>
                        <a:cubicBezTo>
                          <a:pt x="145116" y="-23384"/>
                          <a:pt x="277573" y="9040"/>
                          <a:pt x="523474" y="0"/>
                        </a:cubicBezTo>
                        <a:cubicBezTo>
                          <a:pt x="769375" y="-9040"/>
                          <a:pt x="691329" y="-5599"/>
                          <a:pt x="734223" y="0"/>
                        </a:cubicBezTo>
                        <a:cubicBezTo>
                          <a:pt x="777117" y="5599"/>
                          <a:pt x="1410160" y="-48272"/>
                          <a:pt x="1726785" y="0"/>
                        </a:cubicBezTo>
                        <a:cubicBezTo>
                          <a:pt x="2043410" y="48272"/>
                          <a:pt x="2139632" y="-15230"/>
                          <a:pt x="2250259" y="0"/>
                        </a:cubicBezTo>
                        <a:cubicBezTo>
                          <a:pt x="2360886" y="15230"/>
                          <a:pt x="2637586" y="-1001"/>
                          <a:pt x="2773733" y="0"/>
                        </a:cubicBezTo>
                        <a:cubicBezTo>
                          <a:pt x="2909880" y="1001"/>
                          <a:pt x="3511024" y="46150"/>
                          <a:pt x="3766294" y="0"/>
                        </a:cubicBezTo>
                        <a:cubicBezTo>
                          <a:pt x="4021564" y="-46150"/>
                          <a:pt x="3949933" y="-11831"/>
                          <a:pt x="4133406" y="0"/>
                        </a:cubicBezTo>
                        <a:cubicBezTo>
                          <a:pt x="4316879" y="11831"/>
                          <a:pt x="4837058" y="7565"/>
                          <a:pt x="5125967" y="0"/>
                        </a:cubicBezTo>
                        <a:cubicBezTo>
                          <a:pt x="5414876" y="-7565"/>
                          <a:pt x="5919470" y="37662"/>
                          <a:pt x="6118529" y="0"/>
                        </a:cubicBezTo>
                        <a:cubicBezTo>
                          <a:pt x="6317588" y="-37662"/>
                          <a:pt x="6559125" y="-1471"/>
                          <a:pt x="6798365" y="0"/>
                        </a:cubicBezTo>
                        <a:cubicBezTo>
                          <a:pt x="7037605" y="1471"/>
                          <a:pt x="7399649" y="-38006"/>
                          <a:pt x="7790927" y="0"/>
                        </a:cubicBezTo>
                        <a:cubicBezTo>
                          <a:pt x="8182205" y="38006"/>
                          <a:pt x="8062153" y="-22023"/>
                          <a:pt x="8314401" y="0"/>
                        </a:cubicBezTo>
                        <a:cubicBezTo>
                          <a:pt x="8566649" y="22023"/>
                          <a:pt x="8632451" y="23178"/>
                          <a:pt x="8837875" y="0"/>
                        </a:cubicBezTo>
                        <a:cubicBezTo>
                          <a:pt x="9043299" y="-23178"/>
                          <a:pt x="9491295" y="-6239"/>
                          <a:pt x="9674074" y="0"/>
                        </a:cubicBezTo>
                        <a:cubicBezTo>
                          <a:pt x="9856853" y="6239"/>
                          <a:pt x="10057344" y="-10270"/>
                          <a:pt x="10197548" y="0"/>
                        </a:cubicBezTo>
                        <a:cubicBezTo>
                          <a:pt x="10337752" y="10270"/>
                          <a:pt x="10967670" y="7626"/>
                          <a:pt x="11190109" y="0"/>
                        </a:cubicBezTo>
                        <a:cubicBezTo>
                          <a:pt x="11412548" y="-7626"/>
                          <a:pt x="11865074" y="18087"/>
                          <a:pt x="12182670" y="0"/>
                        </a:cubicBezTo>
                        <a:cubicBezTo>
                          <a:pt x="12500266" y="-18087"/>
                          <a:pt x="12709895" y="-16631"/>
                          <a:pt x="12862507" y="0"/>
                        </a:cubicBezTo>
                        <a:cubicBezTo>
                          <a:pt x="13015119" y="16631"/>
                          <a:pt x="13259593" y="1312"/>
                          <a:pt x="13385981" y="0"/>
                        </a:cubicBezTo>
                        <a:cubicBezTo>
                          <a:pt x="13512369" y="-1312"/>
                          <a:pt x="13529842" y="9067"/>
                          <a:pt x="13596730" y="0"/>
                        </a:cubicBezTo>
                        <a:cubicBezTo>
                          <a:pt x="13663618" y="-9067"/>
                          <a:pt x="13860302" y="-1554"/>
                          <a:pt x="13963842" y="0"/>
                        </a:cubicBezTo>
                        <a:cubicBezTo>
                          <a:pt x="14067382" y="1554"/>
                          <a:pt x="14185378" y="17260"/>
                          <a:pt x="14330954" y="0"/>
                        </a:cubicBezTo>
                        <a:cubicBezTo>
                          <a:pt x="14476530" y="-17260"/>
                          <a:pt x="14644772" y="-10602"/>
                          <a:pt x="14854428" y="0"/>
                        </a:cubicBezTo>
                        <a:cubicBezTo>
                          <a:pt x="15064084" y="10602"/>
                          <a:pt x="15332997" y="28344"/>
                          <a:pt x="15636240" y="0"/>
                        </a:cubicBezTo>
                        <a:cubicBezTo>
                          <a:pt x="15637531" y="11478"/>
                          <a:pt x="15637434" y="14228"/>
                          <a:pt x="15636240" y="27432"/>
                        </a:cubicBezTo>
                        <a:cubicBezTo>
                          <a:pt x="15312848" y="27469"/>
                          <a:pt x="15210925" y="35995"/>
                          <a:pt x="14956403" y="27432"/>
                        </a:cubicBezTo>
                        <a:cubicBezTo>
                          <a:pt x="14701881" y="18869"/>
                          <a:pt x="14421898" y="2121"/>
                          <a:pt x="14276567" y="27432"/>
                        </a:cubicBezTo>
                        <a:cubicBezTo>
                          <a:pt x="14131236" y="52743"/>
                          <a:pt x="14051208" y="37553"/>
                          <a:pt x="13909455" y="27432"/>
                        </a:cubicBezTo>
                        <a:cubicBezTo>
                          <a:pt x="13767702" y="17311"/>
                          <a:pt x="13242565" y="-2516"/>
                          <a:pt x="13073256" y="27432"/>
                        </a:cubicBezTo>
                        <a:cubicBezTo>
                          <a:pt x="12903947" y="57380"/>
                          <a:pt x="12808031" y="14560"/>
                          <a:pt x="12706145" y="27432"/>
                        </a:cubicBezTo>
                        <a:cubicBezTo>
                          <a:pt x="12604259" y="40304"/>
                          <a:pt x="12061793" y="-3027"/>
                          <a:pt x="11869946" y="27432"/>
                        </a:cubicBezTo>
                        <a:cubicBezTo>
                          <a:pt x="11678099" y="57891"/>
                          <a:pt x="11751020" y="21667"/>
                          <a:pt x="11659196" y="27432"/>
                        </a:cubicBezTo>
                        <a:cubicBezTo>
                          <a:pt x="11567372" y="33198"/>
                          <a:pt x="11096897" y="-10384"/>
                          <a:pt x="10822997" y="27432"/>
                        </a:cubicBezTo>
                        <a:cubicBezTo>
                          <a:pt x="10549097" y="65248"/>
                          <a:pt x="10579097" y="17927"/>
                          <a:pt x="10455886" y="27432"/>
                        </a:cubicBezTo>
                        <a:cubicBezTo>
                          <a:pt x="10332675" y="36937"/>
                          <a:pt x="10342364" y="31425"/>
                          <a:pt x="10245136" y="27432"/>
                        </a:cubicBezTo>
                        <a:cubicBezTo>
                          <a:pt x="10147908" y="23440"/>
                          <a:pt x="9991535" y="18593"/>
                          <a:pt x="9878025" y="27432"/>
                        </a:cubicBezTo>
                        <a:cubicBezTo>
                          <a:pt x="9764515" y="36271"/>
                          <a:pt x="9277353" y="-9910"/>
                          <a:pt x="9041826" y="27432"/>
                        </a:cubicBezTo>
                        <a:cubicBezTo>
                          <a:pt x="8806299" y="64774"/>
                          <a:pt x="8802518" y="26489"/>
                          <a:pt x="8674714" y="27432"/>
                        </a:cubicBezTo>
                        <a:cubicBezTo>
                          <a:pt x="8546910" y="28375"/>
                          <a:pt x="8533708" y="20989"/>
                          <a:pt x="8463965" y="27432"/>
                        </a:cubicBezTo>
                        <a:cubicBezTo>
                          <a:pt x="8394222" y="33875"/>
                          <a:pt x="8216437" y="38734"/>
                          <a:pt x="8096853" y="27432"/>
                        </a:cubicBezTo>
                        <a:cubicBezTo>
                          <a:pt x="7977269" y="16130"/>
                          <a:pt x="7778098" y="31536"/>
                          <a:pt x="7573379" y="27432"/>
                        </a:cubicBezTo>
                        <a:cubicBezTo>
                          <a:pt x="7368660" y="23328"/>
                          <a:pt x="7179261" y="24151"/>
                          <a:pt x="6893542" y="27432"/>
                        </a:cubicBezTo>
                        <a:cubicBezTo>
                          <a:pt x="6607823" y="30713"/>
                          <a:pt x="6663842" y="39314"/>
                          <a:pt x="6526431" y="27432"/>
                        </a:cubicBezTo>
                        <a:cubicBezTo>
                          <a:pt x="6389020" y="15550"/>
                          <a:pt x="5924673" y="15392"/>
                          <a:pt x="5533869" y="27432"/>
                        </a:cubicBezTo>
                        <a:cubicBezTo>
                          <a:pt x="5143065" y="39472"/>
                          <a:pt x="5099610" y="54528"/>
                          <a:pt x="4854033" y="27432"/>
                        </a:cubicBezTo>
                        <a:cubicBezTo>
                          <a:pt x="4608456" y="336"/>
                          <a:pt x="4139407" y="48336"/>
                          <a:pt x="3861471" y="27432"/>
                        </a:cubicBezTo>
                        <a:cubicBezTo>
                          <a:pt x="3583535" y="6528"/>
                          <a:pt x="3323079" y="30771"/>
                          <a:pt x="3025273" y="27432"/>
                        </a:cubicBezTo>
                        <a:cubicBezTo>
                          <a:pt x="2727467" y="24093"/>
                          <a:pt x="2723851" y="17565"/>
                          <a:pt x="2501798" y="27432"/>
                        </a:cubicBezTo>
                        <a:cubicBezTo>
                          <a:pt x="2279746" y="37299"/>
                          <a:pt x="2046336" y="44114"/>
                          <a:pt x="1665599" y="27432"/>
                        </a:cubicBezTo>
                        <a:cubicBezTo>
                          <a:pt x="1284862" y="10750"/>
                          <a:pt x="1401546" y="11502"/>
                          <a:pt x="1298488" y="27432"/>
                        </a:cubicBezTo>
                        <a:cubicBezTo>
                          <a:pt x="1195430" y="43362"/>
                          <a:pt x="763976" y="14321"/>
                          <a:pt x="618651" y="27432"/>
                        </a:cubicBezTo>
                        <a:cubicBezTo>
                          <a:pt x="473326" y="40543"/>
                          <a:pt x="304916" y="26490"/>
                          <a:pt x="0" y="27432"/>
                        </a:cubicBezTo>
                        <a:cubicBezTo>
                          <a:pt x="-921" y="20798"/>
                          <a:pt x="586" y="110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064652" y="3342130"/>
            <a:ext cx="12158695" cy="719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740664">
              <a:lnSpc>
                <a:spcPts val="2948"/>
              </a:lnSpc>
              <a:spcAft>
                <a:spcPts val="600"/>
              </a:spcAft>
            </a:pPr>
            <a:r>
              <a:rPr lang="en-US" sz="2105" kern="1200">
                <a:solidFill>
                  <a:srgbClr val="000000"/>
                </a:solidFill>
                <a:latin typeface="Open Sans"/>
                <a:ea typeface="+mn-ea"/>
                <a:cs typeface="+mn-cs"/>
              </a:rPr>
              <a:t>Using </a:t>
            </a:r>
            <a:r>
              <a:rPr lang="en-US" sz="2105" kern="1200" dirty="0">
                <a:solidFill>
                  <a:srgbClr val="000000"/>
                </a:solidFill>
                <a:latin typeface="Open Sans"/>
                <a:ea typeface="+mn-ea"/>
                <a:cs typeface="+mn-cs"/>
              </a:rPr>
              <a:t>our calculated batch-to-batch means of protein/impurity level, we record the 95% CI lower/upper bounds and bootstrap variance as follows: </a:t>
            </a:r>
            <a:endParaRPr lang="en-US" sz="2599" dirty="0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2B1B4-C48D-13DD-184B-5D65A3C2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593" y="4273529"/>
            <a:ext cx="10826970" cy="4211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48D6E7-756F-1161-230E-B280910C7EE6}"/>
              </a:ext>
            </a:extLst>
          </p:cNvPr>
          <p:cNvSpPr txBox="1"/>
          <p:nvPr/>
        </p:nvSpPr>
        <p:spPr>
          <a:xfrm>
            <a:off x="3260661" y="8839086"/>
            <a:ext cx="11643912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IN" sz="22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(8, 4) we observe a lower Cycle time and less variation in the impurity levels of batches</a:t>
            </a:r>
            <a:endParaRPr lang="en-IN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589E-61AD-DB72-14B8-E88DCA18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6916400" cy="1744662"/>
          </a:xfrm>
        </p:spPr>
        <p:txBody>
          <a:bodyPr>
            <a:normAutofit/>
          </a:bodyPr>
          <a:lstStyle/>
          <a:p>
            <a:r>
              <a:rPr lang="en-IN" sz="5600" dirty="0"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Sensitivity Analysis on System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7348-3091-43C3-37CD-58151348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36913"/>
            <a:ext cx="15468600" cy="2739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3100" dirty="0">
                <a:ea typeface="+mn-lt"/>
                <a:cs typeface="+mn-lt"/>
              </a:rPr>
              <a:t>System Performance observed at 3 β levels: [0.5, 1.0, 1.5] (where β=</a:t>
            </a:r>
            <a:r>
              <a:rPr lang="en-IN" sz="3100" dirty="0" err="1">
                <a:ea typeface="+mn-lt"/>
                <a:cs typeface="+mn-lt"/>
              </a:rPr>
              <a:t>σ_i</a:t>
            </a:r>
            <a:r>
              <a:rPr lang="en-IN" sz="3100" dirty="0">
                <a:ea typeface="+mn-lt"/>
                <a:cs typeface="+mn-lt"/>
              </a:rPr>
              <a:t>/ </a:t>
            </a:r>
            <a:r>
              <a:rPr lang="en-IN" sz="3100" dirty="0" err="1">
                <a:ea typeface="+mn-lt"/>
                <a:cs typeface="+mn-lt"/>
              </a:rPr>
              <a:t>σ_p</a:t>
            </a:r>
            <a:r>
              <a:rPr lang="en-IN" sz="3100" dirty="0">
                <a:ea typeface="+mn-lt"/>
                <a:cs typeface="+mn-lt"/>
              </a:rPr>
              <a:t>)</a:t>
            </a:r>
            <a:endParaRPr lang="en-US" sz="3100" dirty="0">
              <a:ea typeface="+mn-lt"/>
              <a:cs typeface="+mn-lt"/>
            </a:endParaRPr>
          </a:p>
          <a:p>
            <a:r>
              <a:rPr lang="en-IN" sz="3100" dirty="0">
                <a:latin typeface="Arial"/>
                <a:cs typeface="Arial"/>
              </a:rPr>
              <a:t>Variation increases with increasing β</a:t>
            </a:r>
            <a:endParaRPr lang="en-US" sz="3100" dirty="0">
              <a:latin typeface="Arial"/>
              <a:cs typeface="Arial"/>
            </a:endParaRPr>
          </a:p>
          <a:p>
            <a:endParaRPr lang="en-IN" sz="31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r>
              <a:rPr lang="en-IN" sz="3100" dirty="0">
                <a:latin typeface="Arial"/>
                <a:cs typeface="Arial"/>
              </a:rPr>
              <a:t>Lower β = more likely to pass </a:t>
            </a:r>
            <a:r>
              <a:rPr lang="en-IN" sz="2800" dirty="0">
                <a:ea typeface="+mn-lt"/>
                <a:cs typeface="+mn-lt"/>
              </a:rPr>
              <a:t>γ</a:t>
            </a:r>
            <a:r>
              <a:rPr lang="en-IN" sz="3100" dirty="0">
                <a:latin typeface="Arial"/>
                <a:cs typeface="Arial"/>
              </a:rPr>
              <a:t> (Quality Control </a:t>
            </a:r>
            <a:r>
              <a:rPr lang="en-IN" sz="3100" dirty="0" err="1">
                <a:latin typeface="Arial"/>
                <a:cs typeface="Arial"/>
              </a:rPr>
              <a:t>Threshhold</a:t>
            </a:r>
            <a:r>
              <a:rPr lang="en-IN" sz="3100" dirty="0">
                <a:latin typeface="Arial"/>
                <a:cs typeface="Arial"/>
              </a:rPr>
              <a:t>)</a:t>
            </a:r>
            <a:r>
              <a:rPr lang="en-IN" sz="1000" dirty="0">
                <a:latin typeface="Arial"/>
                <a:cs typeface="Arial"/>
              </a:rPr>
              <a:t> </a:t>
            </a:r>
            <a:endParaRPr lang="en-IN" dirty="0">
              <a:cs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0FE6D4-9EF9-0DB3-DC3A-46CD5594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22008" y="4933255"/>
            <a:ext cx="16043984" cy="419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4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-8557"/>
            <a:ext cx="18287985" cy="25415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35276" y="956643"/>
            <a:ext cx="14832744" cy="13501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validation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2961"/>
            <a:ext cx="18287985" cy="7754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5276" y="3016137"/>
            <a:ext cx="685785" cy="68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733322" y="3326014"/>
            <a:ext cx="14821339" cy="5939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To validate, we used a Jackson Network with exponential distributions for inter-arrival times and processing time.</a:t>
            </a:r>
            <a:endParaRPr lang="en-US" sz="3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  E</a:t>
            </a:r>
            <a:r>
              <a:rPr lang="en-US" sz="3600" i="1" dirty="0"/>
              <a:t>stimated total cycle time 95% confidence intervals:</a:t>
            </a:r>
            <a:endParaRPr lang="en-US" sz="3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/>
              <a:t>USP/DSP = (5,2)</a:t>
            </a:r>
            <a:endParaRPr lang="en-US" sz="3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Simulated Network =  [1309.59, 1314.03]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Jackson Network =  [1084.91, 1269.25]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/>
              <a:t>USP/DSP = (8,4)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Simulated Network =  [772.05,776.07]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Jackson Network =  [689.66, 804.81]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8353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019175"/>
            <a:ext cx="10738314" cy="8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 dirty="0">
                <a:solidFill>
                  <a:srgbClr val="000000"/>
                </a:solidFill>
                <a:latin typeface="Open Sans Bold"/>
              </a:rPr>
              <a:t>Discussion</a:t>
            </a:r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700074" y="2005780"/>
            <a:ext cx="13938781" cy="7894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/>
              <a:buChar char="•"/>
            </a:pPr>
            <a:endParaRPr lang="en-US" sz="4000">
              <a:ea typeface="+mn-lt"/>
              <a:cs typeface="+mn-lt"/>
            </a:endParaRPr>
          </a:p>
          <a:p>
            <a:r>
              <a:rPr lang="en-US" sz="4000">
                <a:ea typeface="+mn-lt"/>
                <a:cs typeface="+mn-lt"/>
              </a:rPr>
              <a:t>Considering impacts to batch-to-batch variability and cycle times, our study shows</a:t>
            </a:r>
          </a:p>
          <a:p>
            <a:pPr marL="571500" indent="-571500">
              <a:buFont typeface="Arial"/>
              <a:buChar char="•"/>
            </a:pPr>
            <a:endParaRPr lang="en-US" sz="4000"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r>
              <a:rPr lang="en-US" sz="4000">
                <a:ea typeface="+mn-lt"/>
                <a:cs typeface="+mn-lt"/>
              </a:rPr>
              <a:t>Equipment Variability </a:t>
            </a:r>
            <a:endParaRPr lang="en-US" sz="4000">
              <a:cs typeface="Calibri"/>
            </a:endParaRPr>
          </a:p>
          <a:p>
            <a:pPr marL="571500" indent="-571500">
              <a:buFont typeface="Arial"/>
              <a:buChar char="•"/>
            </a:pPr>
            <a:endParaRPr lang="en-US" sz="4000"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endParaRPr lang="en-US" sz="4000"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r>
              <a:rPr lang="en-US" sz="4000">
                <a:ea typeface="+mn-lt"/>
                <a:cs typeface="+mn-lt"/>
              </a:rPr>
              <a:t>Starting Material Variability (Antigen A/Antigen B)</a:t>
            </a:r>
            <a:endParaRPr lang="en-US" sz="4000"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4000">
                <a:ea typeface="+mn-lt"/>
                <a:cs typeface="+mn-lt"/>
              </a:rPr>
              <a:t>Process Variability (buffers composition, pH values)</a:t>
            </a:r>
            <a:endParaRPr lang="en-US" sz="4000"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4000">
                <a:ea typeface="+mn-lt"/>
                <a:cs typeface="+mn-lt"/>
              </a:rPr>
              <a:t>Operator Variability (SOP’s, operator experience)</a:t>
            </a:r>
            <a:endParaRPr lang="en-US" sz="4000"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4000">
                <a:ea typeface="+mn-lt"/>
                <a:cs typeface="+mn-lt"/>
              </a:rPr>
              <a:t>Environmental Variability (temperature, humidity)</a:t>
            </a:r>
            <a:endParaRPr lang="en-US" sz="4000"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4000">
                <a:ea typeface="+mn-lt"/>
                <a:cs typeface="+mn-lt"/>
              </a:rPr>
              <a:t>Analytical Variability (calibration)</a:t>
            </a:r>
            <a:endParaRPr lang="en-US" sz="4000">
              <a:cs typeface="Calibri"/>
            </a:endParaRPr>
          </a:p>
          <a:p>
            <a:pPr marL="571500" indent="-571500">
              <a:lnSpc>
                <a:spcPts val="3920"/>
              </a:lnSpc>
              <a:buFont typeface="Arial"/>
              <a:buChar char="•"/>
            </a:pPr>
            <a:endParaRPr lang="en-US" sz="4000" b="1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B99A4017-8D3C-72F1-2FB0-6AD06F13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82" y="3295650"/>
            <a:ext cx="2286000" cy="2457450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0E7D6916-C8F4-384F-80C6-4811EEC8A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497" y="6438244"/>
            <a:ext cx="3009530" cy="27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9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631718" y="1028700"/>
            <a:ext cx="4586482" cy="8229600"/>
          </a:xfrm>
          <a:prstGeom prst="rect">
            <a:avLst/>
          </a:prstGeom>
          <a:solidFill>
            <a:srgbClr val="000000">
              <a:alpha val="4706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7251"/>
          <a:stretch>
            <a:fillRect/>
          </a:stretch>
        </p:blipFill>
        <p:spPr>
          <a:xfrm>
            <a:off x="0" y="0"/>
            <a:ext cx="7403453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144000" y="3793603"/>
            <a:ext cx="4047207" cy="2709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799"/>
              </a:lnSpc>
            </a:pPr>
            <a:r>
              <a:rPr lang="en-US" sz="8999">
                <a:solidFill>
                  <a:srgbClr val="000000"/>
                </a:solidFill>
                <a:latin typeface="Open Sans Bold"/>
              </a:rPr>
              <a:t>Thank you!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62025"/>
            <a:ext cx="5236107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</a:rPr>
              <a:t>Group 5</a:t>
            </a:r>
          </a:p>
        </p:txBody>
      </p:sp>
      <p:sp>
        <p:nvSpPr>
          <p:cNvPr id="6" name="TextBox 6"/>
          <p:cNvSpPr txBox="1"/>
          <p:nvPr/>
        </p:nvSpPr>
        <p:spPr>
          <a:xfrm rot="5400000">
            <a:off x="14987876" y="3042546"/>
            <a:ext cx="4254998" cy="306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spc="100">
                <a:solidFill>
                  <a:srgbClr val="000000"/>
                </a:solidFill>
                <a:latin typeface="Open Sans"/>
              </a:rPr>
              <a:t>Simulation Analysis  |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/>
          <p:cNvSpPr/>
          <p:nvPr/>
        </p:nvSpPr>
        <p:spPr>
          <a:xfrm>
            <a:off x="15027063" y="8629402"/>
            <a:ext cx="996572" cy="11669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392298" y="965200"/>
            <a:ext cx="15503403" cy="1266003"/>
          </a:xfrm>
          <a:prstGeom prst="rect">
            <a:avLst/>
          </a:prstGeom>
          <a:solidFill>
            <a:srgbClr val="000000">
              <a:alpha val="4706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1816571" y="4780139"/>
            <a:ext cx="3807342" cy="726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768096">
              <a:lnSpc>
                <a:spcPts val="5645"/>
              </a:lnSpc>
              <a:spcAft>
                <a:spcPts val="600"/>
              </a:spcAft>
            </a:pPr>
            <a:r>
              <a:rPr lang="en-US" sz="4704" kern="1200" dirty="0">
                <a:solidFill>
                  <a:srgbClr val="000000"/>
                </a:solidFill>
                <a:latin typeface="Open Sans Bold"/>
                <a:ea typeface="+mn-ea"/>
                <a:cs typeface="+mn-cs"/>
              </a:rPr>
              <a:t>Introduction</a:t>
            </a:r>
            <a:endParaRPr lang="en-US" sz="56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062849" y="3590891"/>
            <a:ext cx="8177729" cy="1247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768096">
              <a:lnSpc>
                <a:spcPts val="3292"/>
              </a:lnSpc>
              <a:spcAft>
                <a:spcPts val="600"/>
              </a:spcAft>
            </a:pPr>
            <a:r>
              <a:rPr lang="en-US" sz="2351" kern="1200" dirty="0">
                <a:solidFill>
                  <a:srgbClr val="000000"/>
                </a:solidFill>
                <a:latin typeface="Open Sans"/>
                <a:ea typeface="+mn-ea"/>
                <a:cs typeface="+mn-cs"/>
              </a:rPr>
              <a:t>With the COVID-19 hitting the world, the importance and urgency of </a:t>
            </a:r>
            <a:r>
              <a:rPr lang="en-US" sz="2351" kern="1200" dirty="0">
                <a:solidFill>
                  <a:srgbClr val="000000"/>
                </a:solidFill>
                <a:latin typeface="Open Sans Bold"/>
                <a:ea typeface="+mn-ea"/>
                <a:cs typeface="+mn-cs"/>
              </a:rPr>
              <a:t>drug manufacturing</a:t>
            </a:r>
            <a:r>
              <a:rPr lang="en-US" sz="2351" kern="1200" dirty="0">
                <a:solidFill>
                  <a:srgbClr val="000000"/>
                </a:solidFill>
                <a:latin typeface="Open Sans"/>
                <a:ea typeface="+mn-ea"/>
                <a:cs typeface="+mn-cs"/>
              </a:rPr>
              <a:t> has grown at a massive scale.</a:t>
            </a:r>
            <a:endParaRPr lang="en-US" sz="27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062849" y="6591300"/>
            <a:ext cx="9267486" cy="1668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768096">
              <a:lnSpc>
                <a:spcPts val="3292"/>
              </a:lnSpc>
              <a:spcAft>
                <a:spcPts val="600"/>
              </a:spcAft>
            </a:pPr>
            <a:r>
              <a:rPr lang="en-US" sz="2351" kern="1200" dirty="0">
                <a:solidFill>
                  <a:srgbClr val="000000"/>
                </a:solidFill>
                <a:latin typeface="Open Sans"/>
                <a:ea typeface="+mn-ea"/>
                <a:cs typeface="+mn-cs"/>
              </a:rPr>
              <a:t>We aim to develop a simulation model to study and observe methods to reduce batch-to-batch variability in protein level, impurity level, and production </a:t>
            </a:r>
            <a:r>
              <a:rPr lang="en-US" sz="2351" kern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cycle time</a:t>
            </a:r>
            <a:r>
              <a:rPr lang="en-US" sz="2351" kern="1200" dirty="0">
                <a:solidFill>
                  <a:srgbClr val="000000"/>
                </a:solidFill>
                <a:latin typeface="Open Sans"/>
                <a:ea typeface="+mn-ea"/>
                <a:cs typeface="+mn-cs"/>
              </a:rPr>
              <a:t> in the biopharmaceutical production process.</a:t>
            </a:r>
            <a:endParaRPr lang="en-US" sz="27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062849" y="5620258"/>
            <a:ext cx="5350898" cy="588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768096">
              <a:lnSpc>
                <a:spcPts val="4824"/>
              </a:lnSpc>
              <a:spcAft>
                <a:spcPts val="600"/>
              </a:spcAft>
            </a:pPr>
            <a:r>
              <a:rPr lang="en-US" sz="3446" kern="1200" dirty="0">
                <a:solidFill>
                  <a:srgbClr val="000000"/>
                </a:solidFill>
                <a:latin typeface="Open Sans Bold"/>
                <a:ea typeface="+mn-ea"/>
                <a:cs typeface="+mn-cs"/>
              </a:rPr>
              <a:t>What?</a:t>
            </a:r>
            <a:endParaRPr lang="en-US" sz="4102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062849" y="2779888"/>
            <a:ext cx="5350898" cy="589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768096">
              <a:lnSpc>
                <a:spcPts val="4824"/>
              </a:lnSpc>
              <a:spcAft>
                <a:spcPts val="600"/>
              </a:spcAft>
            </a:pPr>
            <a:r>
              <a:rPr lang="en-US" sz="3446" kern="1200" dirty="0">
                <a:solidFill>
                  <a:srgbClr val="000000"/>
                </a:solidFill>
                <a:latin typeface="Open Sans Bold"/>
                <a:ea typeface="+mn-ea"/>
                <a:cs typeface="+mn-cs"/>
              </a:rPr>
              <a:t>Why?</a:t>
            </a:r>
            <a:endParaRPr lang="en-US" sz="4102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92298" y="9061629"/>
            <a:ext cx="3858887" cy="260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defTabSz="768096">
              <a:lnSpc>
                <a:spcPts val="2016"/>
              </a:lnSpc>
              <a:spcAft>
                <a:spcPts val="600"/>
              </a:spcAft>
            </a:pPr>
            <a:r>
              <a:rPr lang="en-US" sz="1680" kern="1200" spc="84">
                <a:solidFill>
                  <a:srgbClr val="000000"/>
                </a:solidFill>
                <a:latin typeface="Open Sans"/>
                <a:ea typeface="+mn-ea"/>
                <a:cs typeface="+mn-cs"/>
              </a:rPr>
              <a:t>Simulation Analysis | 2023</a:t>
            </a:r>
            <a:endParaRPr lang="en-US" sz="2000" spc="10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66800" y="571500"/>
            <a:ext cx="16710466" cy="1718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Original Drug Substance Production Process</a:t>
            </a:r>
          </a:p>
          <a:p>
            <a:pPr>
              <a:lnSpc>
                <a:spcPts val="6720"/>
              </a:lnSpc>
            </a:pPr>
            <a:endParaRPr lang="en-US" sz="56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-199748" y="9595033"/>
            <a:ext cx="4551989" cy="306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 spc="100">
                <a:solidFill>
                  <a:srgbClr val="000000"/>
                </a:solidFill>
                <a:latin typeface="Open Sans"/>
              </a:rPr>
              <a:t>Simulation Analysis| 2023</a:t>
            </a:r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A411181-2594-20C0-E233-5A2B6696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955" y="1948370"/>
            <a:ext cx="13420703" cy="76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865080" y="5003800"/>
            <a:ext cx="4937760" cy="48006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661" y="934912"/>
            <a:ext cx="16357579" cy="841182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085339" y="932843"/>
            <a:ext cx="12112222" cy="242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 Modelling</a:t>
            </a:r>
          </a:p>
        </p:txBody>
      </p:sp>
      <p:graphicFrame>
        <p:nvGraphicFramePr>
          <p:cNvPr id="17" name="TextBox 6">
            <a:extLst>
              <a:ext uri="{FF2B5EF4-FFF2-40B4-BE49-F238E27FC236}">
                <a16:creationId xmlns:a16="http://schemas.microsoft.com/office/drawing/2014/main" id="{102A7E09-754F-9008-9CF1-D1E602BD7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695984"/>
              </p:ext>
            </p:extLst>
          </p:nvPr>
        </p:nvGraphicFramePr>
        <p:xfrm>
          <a:off x="1295400" y="2857501"/>
          <a:ext cx="141732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8" y="482599"/>
            <a:ext cx="17320242" cy="9321801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865080" y="5003800"/>
            <a:ext cx="4937760" cy="48006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661" y="934912"/>
            <a:ext cx="16357579" cy="841182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510350" y="1782955"/>
            <a:ext cx="5347650" cy="6721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Simplifications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81444" y="2779294"/>
            <a:ext cx="0" cy="4854743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7740394" y="1670797"/>
            <a:ext cx="7815167" cy="69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We consider the following for our processes: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 of </a:t>
            </a:r>
            <a:r>
              <a:rPr lang="en-US" sz="2800" b="1" dirty="0"/>
              <a:t>External Media (Antigen A) </a:t>
            </a:r>
            <a:r>
              <a:rPr lang="en-US" sz="2800" dirty="0"/>
              <a:t>and no internally produced media (Antigen B)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After Main Fermentation, proceed directly to the Downstream Protein Purification Process (DSP)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Removal of cleaning stages for both USP and DSP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Removal of multiple Chromatography steps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No final Quality Control stage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Removal of No-Wait constraints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extBox 5"/>
          <p:cNvSpPr txBox="1"/>
          <p:nvPr/>
        </p:nvSpPr>
        <p:spPr>
          <a:xfrm>
            <a:off x="0" y="8951402"/>
            <a:ext cx="4551989" cy="306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  <a:spcAft>
                <a:spcPts val="600"/>
              </a:spcAft>
            </a:pPr>
            <a:r>
              <a:rPr lang="en-US" sz="2000" spc="100">
                <a:solidFill>
                  <a:srgbClr val="000000"/>
                </a:solidFill>
                <a:latin typeface="Open Sans"/>
              </a:rPr>
              <a:t>Simulation Analysis | 2023</a:t>
            </a:r>
          </a:p>
        </p:txBody>
      </p:sp>
    </p:spTree>
    <p:extLst>
      <p:ext uri="{BB962C8B-B14F-4D97-AF65-F5344CB8AC3E}">
        <p14:creationId xmlns:p14="http://schemas.microsoft.com/office/powerpoint/2010/main" val="271516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261872" y="376968"/>
            <a:ext cx="15759684" cy="1515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Simplified Drug Substance Production Process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6427"/>
            <a:ext cx="192024" cy="9471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72" y="2071296"/>
            <a:ext cx="15759684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777" r="6777"/>
          <a:stretch>
            <a:fillRect/>
          </a:stretch>
        </p:blipFill>
        <p:spPr>
          <a:xfrm>
            <a:off x="7263314" y="3771900"/>
            <a:ext cx="10186486" cy="493657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143782" y="2943836"/>
            <a:ext cx="12613900" cy="6254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786384">
              <a:lnSpc>
                <a:spcPts val="2889"/>
              </a:lnSpc>
              <a:spcAft>
                <a:spcPts val="600"/>
              </a:spcAft>
            </a:pPr>
            <a:r>
              <a:rPr lang="en-US" sz="2407" kern="1200">
                <a:solidFill>
                  <a:srgbClr val="000000"/>
                </a:solidFill>
                <a:latin typeface="Open Sans"/>
                <a:ea typeface="+mn-ea"/>
                <a:cs typeface="+mn-cs"/>
              </a:rPr>
              <a:t>These main steps that we focus on include: </a:t>
            </a:r>
          </a:p>
          <a:p>
            <a:pPr defTabSz="786384">
              <a:lnSpc>
                <a:spcPts val="2889"/>
              </a:lnSpc>
              <a:spcAft>
                <a:spcPts val="600"/>
              </a:spcAft>
            </a:pPr>
            <a:endParaRPr lang="en-US" sz="2407" kern="1200">
              <a:solidFill>
                <a:srgbClr val="000000"/>
              </a:solidFill>
              <a:latin typeface="Open Sans"/>
              <a:ea typeface="+mn-ea"/>
              <a:cs typeface="+mn-cs"/>
            </a:endParaRPr>
          </a:p>
          <a:p>
            <a:pPr defTabSz="786384">
              <a:lnSpc>
                <a:spcPts val="2889"/>
              </a:lnSpc>
              <a:spcAft>
                <a:spcPts val="600"/>
              </a:spcAft>
            </a:pPr>
            <a:endParaRPr lang="en-US" sz="2407" kern="1200">
              <a:solidFill>
                <a:srgbClr val="000000"/>
              </a:solidFill>
              <a:latin typeface="Open Sans"/>
              <a:ea typeface="+mn-ea"/>
              <a:cs typeface="+mn-cs"/>
            </a:endParaRPr>
          </a:p>
          <a:p>
            <a:pPr defTabSz="786384">
              <a:lnSpc>
                <a:spcPts val="2889"/>
              </a:lnSpc>
              <a:spcAft>
                <a:spcPts val="600"/>
              </a:spcAft>
            </a:pPr>
            <a:endParaRPr lang="en-US" sz="2407" kern="1200">
              <a:solidFill>
                <a:srgbClr val="000000"/>
              </a:solidFill>
              <a:latin typeface="Open Sans"/>
              <a:ea typeface="+mn-ea"/>
              <a:cs typeface="+mn-cs"/>
            </a:endParaRPr>
          </a:p>
          <a:p>
            <a:pPr defTabSz="786384">
              <a:lnSpc>
                <a:spcPts val="2889"/>
              </a:lnSpc>
              <a:spcAft>
                <a:spcPts val="600"/>
              </a:spcAft>
            </a:pPr>
            <a:r>
              <a:rPr lang="en-US" sz="2407" kern="1200">
                <a:solidFill>
                  <a:srgbClr val="000000"/>
                </a:solidFill>
                <a:latin typeface="Open Sans Bold"/>
                <a:ea typeface="+mn-ea"/>
                <a:cs typeface="+mn-cs"/>
              </a:rPr>
              <a:t>(1)</a:t>
            </a:r>
            <a:r>
              <a:rPr lang="en-US" sz="2407" kern="1200">
                <a:solidFill>
                  <a:srgbClr val="000000"/>
                </a:solidFill>
                <a:latin typeface="Open Sans"/>
                <a:ea typeface="+mn-ea"/>
                <a:cs typeface="+mn-cs"/>
              </a:rPr>
              <a:t> Pre-culture and expansion</a:t>
            </a:r>
          </a:p>
          <a:p>
            <a:pPr defTabSz="786384">
              <a:lnSpc>
                <a:spcPts val="2889"/>
              </a:lnSpc>
              <a:spcAft>
                <a:spcPts val="600"/>
              </a:spcAft>
            </a:pPr>
            <a:endParaRPr lang="en-US" sz="2407" kern="1200">
              <a:solidFill>
                <a:srgbClr val="000000"/>
              </a:solidFill>
              <a:latin typeface="Open Sans"/>
              <a:ea typeface="+mn-ea"/>
              <a:cs typeface="+mn-cs"/>
            </a:endParaRPr>
          </a:p>
          <a:p>
            <a:pPr defTabSz="786384">
              <a:lnSpc>
                <a:spcPts val="2889"/>
              </a:lnSpc>
              <a:spcAft>
                <a:spcPts val="600"/>
              </a:spcAft>
            </a:pPr>
            <a:r>
              <a:rPr lang="en-US" sz="2407" kern="1200">
                <a:solidFill>
                  <a:srgbClr val="000000"/>
                </a:solidFill>
                <a:latin typeface="Open Sans Bold"/>
                <a:ea typeface="+mn-ea"/>
                <a:cs typeface="+mn-cs"/>
              </a:rPr>
              <a:t>(2)</a:t>
            </a:r>
            <a:r>
              <a:rPr lang="en-US" sz="2407" kern="1200">
                <a:solidFill>
                  <a:srgbClr val="000000"/>
                </a:solidFill>
                <a:latin typeface="Open Sans"/>
                <a:ea typeface="+mn-ea"/>
                <a:cs typeface="+mn-cs"/>
              </a:rPr>
              <a:t> Fermentation and harvest</a:t>
            </a:r>
          </a:p>
          <a:p>
            <a:pPr defTabSz="786384">
              <a:lnSpc>
                <a:spcPts val="2889"/>
              </a:lnSpc>
              <a:spcAft>
                <a:spcPts val="600"/>
              </a:spcAft>
            </a:pPr>
            <a:endParaRPr lang="en-US" sz="2407" kern="1200">
              <a:solidFill>
                <a:srgbClr val="000000"/>
              </a:solidFill>
              <a:latin typeface="Open Sans"/>
              <a:ea typeface="+mn-ea"/>
              <a:cs typeface="+mn-cs"/>
            </a:endParaRPr>
          </a:p>
          <a:p>
            <a:pPr defTabSz="786384">
              <a:lnSpc>
                <a:spcPts val="2889"/>
              </a:lnSpc>
              <a:spcAft>
                <a:spcPts val="600"/>
              </a:spcAft>
            </a:pPr>
            <a:r>
              <a:rPr lang="en-US" sz="2407" kern="1200">
                <a:solidFill>
                  <a:srgbClr val="000000"/>
                </a:solidFill>
                <a:latin typeface="Open Sans Bold"/>
                <a:ea typeface="+mn-ea"/>
                <a:cs typeface="+mn-cs"/>
              </a:rPr>
              <a:t>(3) </a:t>
            </a:r>
            <a:r>
              <a:rPr lang="en-US" sz="2407" kern="1200">
                <a:solidFill>
                  <a:srgbClr val="000000"/>
                </a:solidFill>
                <a:latin typeface="Open Sans"/>
                <a:ea typeface="+mn-ea"/>
                <a:cs typeface="+mn-cs"/>
              </a:rPr>
              <a:t>Centrifugation(s)</a:t>
            </a:r>
          </a:p>
          <a:p>
            <a:pPr defTabSz="786384">
              <a:lnSpc>
                <a:spcPts val="2889"/>
              </a:lnSpc>
              <a:spcAft>
                <a:spcPts val="600"/>
              </a:spcAft>
            </a:pPr>
            <a:endParaRPr lang="en-US" sz="2407" kern="1200">
              <a:solidFill>
                <a:srgbClr val="000000"/>
              </a:solidFill>
              <a:latin typeface="Open Sans"/>
              <a:ea typeface="+mn-ea"/>
              <a:cs typeface="+mn-cs"/>
            </a:endParaRPr>
          </a:p>
          <a:p>
            <a:pPr defTabSz="786384">
              <a:lnSpc>
                <a:spcPts val="2889"/>
              </a:lnSpc>
              <a:spcAft>
                <a:spcPts val="600"/>
              </a:spcAft>
            </a:pPr>
            <a:r>
              <a:rPr lang="en-US" sz="2407" kern="1200">
                <a:solidFill>
                  <a:srgbClr val="000000"/>
                </a:solidFill>
                <a:latin typeface="Open Sans Bold"/>
                <a:ea typeface="+mn-ea"/>
                <a:cs typeface="+mn-cs"/>
              </a:rPr>
              <a:t>(4)</a:t>
            </a:r>
            <a:r>
              <a:rPr lang="en-US" sz="2407" kern="1200">
                <a:solidFill>
                  <a:srgbClr val="000000"/>
                </a:solidFill>
                <a:latin typeface="Open Sans"/>
                <a:ea typeface="+mn-ea"/>
                <a:cs typeface="+mn-cs"/>
              </a:rPr>
              <a:t> Chromatography/purification</a:t>
            </a:r>
          </a:p>
          <a:p>
            <a:pPr defTabSz="786384">
              <a:lnSpc>
                <a:spcPts val="2889"/>
              </a:lnSpc>
              <a:spcAft>
                <a:spcPts val="600"/>
              </a:spcAft>
            </a:pPr>
            <a:endParaRPr lang="en-US" sz="2407" kern="1200">
              <a:solidFill>
                <a:srgbClr val="000000"/>
              </a:solidFill>
              <a:latin typeface="Open Sans"/>
              <a:ea typeface="+mn-ea"/>
              <a:cs typeface="+mn-cs"/>
            </a:endParaRPr>
          </a:p>
          <a:p>
            <a:pPr defTabSz="786384">
              <a:lnSpc>
                <a:spcPts val="2889"/>
              </a:lnSpc>
              <a:spcAft>
                <a:spcPts val="600"/>
              </a:spcAft>
            </a:pPr>
            <a:r>
              <a:rPr lang="en-US" sz="2407" kern="1200">
                <a:solidFill>
                  <a:srgbClr val="000000"/>
                </a:solidFill>
                <a:latin typeface="Open Sans Bold"/>
                <a:ea typeface="+mn-ea"/>
                <a:cs typeface="+mn-cs"/>
              </a:rPr>
              <a:t>(5)</a:t>
            </a:r>
            <a:r>
              <a:rPr lang="en-US" sz="2407" kern="1200">
                <a:solidFill>
                  <a:srgbClr val="000000"/>
                </a:solidFill>
                <a:latin typeface="Open Sans"/>
                <a:ea typeface="+mn-ea"/>
                <a:cs typeface="+mn-cs"/>
              </a:rPr>
              <a:t> Filtration.</a:t>
            </a:r>
          </a:p>
          <a:p>
            <a:pPr>
              <a:lnSpc>
                <a:spcPts val="3359"/>
              </a:lnSpc>
              <a:spcAft>
                <a:spcPts val="600"/>
              </a:spcAft>
            </a:pPr>
            <a:endParaRPr lang="en-US" sz="2799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rcRect l="1949" r="2867" b="12834"/>
          <a:stretch/>
        </p:blipFill>
        <p:spPr>
          <a:xfrm>
            <a:off x="9194058" y="3734460"/>
            <a:ext cx="7208893" cy="423007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b="9127"/>
          <a:stretch>
            <a:fillRect/>
          </a:stretch>
        </p:blipFill>
        <p:spPr>
          <a:xfrm>
            <a:off x="9194058" y="8553122"/>
            <a:ext cx="7229241" cy="48996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1019175"/>
            <a:ext cx="7851702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Simulation 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ACA01-CB39-0478-1227-D9F7CD64DF11}"/>
              </a:ext>
            </a:extLst>
          </p:cNvPr>
          <p:cNvSpPr txBox="1"/>
          <p:nvPr/>
        </p:nvSpPr>
        <p:spPr>
          <a:xfrm>
            <a:off x="2336058" y="8977138"/>
            <a:ext cx="4989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161BA1-9C39-8848-F15F-D3C03F57CDD8}"/>
              </a:ext>
            </a:extLst>
          </p:cNvPr>
          <p:cNvSpPr txBox="1"/>
          <p:nvPr/>
        </p:nvSpPr>
        <p:spPr>
          <a:xfrm>
            <a:off x="1026197" y="3445685"/>
            <a:ext cx="7592188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Number of Equipment or Capacity</a:t>
            </a:r>
            <a:endParaRPr lang="en-US" dirty="0">
              <a:cs typeface="Calibri"/>
            </a:endParaRPr>
          </a:p>
          <a:p>
            <a:r>
              <a:rPr lang="en-US" sz="4000" dirty="0">
                <a:cs typeface="Calibri"/>
              </a:rPr>
              <a:t>(5, 2) and (8, 4)</a:t>
            </a:r>
            <a:endParaRPr lang="en-US" dirty="0"/>
          </a:p>
          <a:p>
            <a:endParaRPr lang="en-US" sz="4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cs typeface="Calibri"/>
              </a:rPr>
              <a:t>Inoculum Tank    (5)  (8)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cs typeface="Calibri"/>
              </a:rPr>
              <a:t>Main Tank            (5)  (8)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cs typeface="Calibri"/>
              </a:rPr>
              <a:t>Centrifuge           (2)  (4)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cs typeface="Calibri"/>
              </a:rPr>
              <a:t>Chromatography(5)  (8)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cs typeface="Calibri"/>
              </a:rPr>
              <a:t>Filtration              (2)  (4)</a:t>
            </a:r>
          </a:p>
        </p:txBody>
      </p:sp>
    </p:spTree>
    <p:extLst>
      <p:ext uri="{BB962C8B-B14F-4D97-AF65-F5344CB8AC3E}">
        <p14:creationId xmlns:p14="http://schemas.microsoft.com/office/powerpoint/2010/main" val="400490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80157" cy="10287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5A4CF-C6EF-7217-B47D-152CB6F5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40" y="342900"/>
            <a:ext cx="5529261" cy="1984332"/>
          </a:xfrm>
        </p:spPr>
        <p:txBody>
          <a:bodyPr>
            <a:normAutofit/>
          </a:bodyPr>
          <a:lstStyle/>
          <a:p>
            <a:r>
              <a:rPr lang="en-IN" dirty="0">
                <a:latin typeface="Open Sans Bold" panose="020B0806030504020204" charset="0"/>
                <a:ea typeface="Open Sans Bold" panose="020B0806030504020204" charset="0"/>
                <a:cs typeface="Open Sans Bold" panose="020B080603050402020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56A8-F7A6-5CC7-9D04-E90E0BA1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40" y="2327232"/>
            <a:ext cx="5314947" cy="6923925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from Wang Et al.</a:t>
            </a:r>
          </a:p>
          <a:p>
            <a:pPr marL="0" indent="0">
              <a:buNone/>
            </a:pPr>
            <a:endParaRPr lang="en-IN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IN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biomass (20 batches)</a:t>
            </a:r>
          </a:p>
          <a:p>
            <a:pPr lvl="1"/>
            <a:endParaRPr lang="en-IN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IN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Protein level after the Main fermentation for 20 batches</a:t>
            </a:r>
          </a:p>
          <a:p>
            <a:pPr lvl="1"/>
            <a:endParaRPr lang="en-IN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IN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 Proportion for Protein and Impurity For chromatography</a:t>
            </a:r>
          </a:p>
          <a:p>
            <a:pPr lvl="1"/>
            <a:endParaRPr lang="en-IN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IN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IN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IN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IN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42079-E50D-9372-C81D-EE61C8C3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744" y="2611480"/>
            <a:ext cx="4243387" cy="5064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BEEFC-AC4B-195F-56FB-9A6E138F8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0" y="3009900"/>
            <a:ext cx="4906669" cy="483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9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3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4E08A6-A1EF-A378-D8F2-9B195E9B2571}"/>
              </a:ext>
            </a:extLst>
          </p:cNvPr>
          <p:cNvSpPr txBox="1"/>
          <p:nvPr/>
        </p:nvSpPr>
        <p:spPr>
          <a:xfrm>
            <a:off x="957764" y="1237252"/>
            <a:ext cx="6424474" cy="13250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 Modelling</a:t>
            </a:r>
          </a:p>
        </p:txBody>
      </p:sp>
      <p:sp>
        <p:nvSpPr>
          <p:cNvPr id="1045" name="Rectangle 103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4799" y="2917369"/>
            <a:ext cx="6035040" cy="41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42750-382A-03FA-AD1E-C24867E10E90}"/>
              </a:ext>
            </a:extLst>
          </p:cNvPr>
          <p:cNvSpPr txBox="1"/>
          <p:nvPr/>
        </p:nvSpPr>
        <p:spPr>
          <a:xfrm>
            <a:off x="967596" y="3137430"/>
            <a:ext cx="6424476" cy="5267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AIC (lower the better)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K-S Statistic (higher p-value preferred)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A-D statistic (higher p-value preferred)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Q-Q Plot (closer to 45 degree line)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765" y="9080040"/>
            <a:ext cx="1110996" cy="2311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57385" y="322802"/>
            <a:ext cx="1110996" cy="177502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5189" y="532438"/>
            <a:ext cx="9277460" cy="88728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andom Numbers with Gaussian and Uniform Distributions in matlab - Stack  Overflow">
            <a:extLst>
              <a:ext uri="{FF2B5EF4-FFF2-40B4-BE49-F238E27FC236}">
                <a16:creationId xmlns:a16="http://schemas.microsoft.com/office/drawing/2014/main" id="{FC2B1020-D64C-03E9-EAE5-D7D9431C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1607" y="1803087"/>
            <a:ext cx="8442027" cy="63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99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a5ebd2-6194-417a-93b7-091e6d12791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4040329CB0764995D35395D3844FFB" ma:contentTypeVersion="6" ma:contentTypeDescription="Create a new document." ma:contentTypeScope="" ma:versionID="61e6b8bef8297951c8c3a1f499985754">
  <xsd:schema xmlns:xsd="http://www.w3.org/2001/XMLSchema" xmlns:xs="http://www.w3.org/2001/XMLSchema" xmlns:p="http://schemas.microsoft.com/office/2006/metadata/properties" xmlns:ns3="49a5ebd2-6194-417a-93b7-091e6d12791d" xmlns:ns4="becb69b8-22f3-4a3d-9ed3-57c9aaca62ed" targetNamespace="http://schemas.microsoft.com/office/2006/metadata/properties" ma:root="true" ma:fieldsID="19f5d67fefeb2a1a7b41d81aaf17410c" ns3:_="" ns4:_="">
    <xsd:import namespace="49a5ebd2-6194-417a-93b7-091e6d12791d"/>
    <xsd:import namespace="becb69b8-22f3-4a3d-9ed3-57c9aaca62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5ebd2-6194-417a-93b7-091e6d1279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cb69b8-22f3-4a3d-9ed3-57c9aaca62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39FCF0-97D1-4A94-BFA4-C1DB7897F51D}">
  <ds:schemaRefs>
    <ds:schemaRef ds:uri="49a5ebd2-6194-417a-93b7-091e6d12791d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becb69b8-22f3-4a3d-9ed3-57c9aaca62ed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DD746C8-081B-4A93-8682-5D355CB5B6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C9832B-8019-43FA-8625-74D4E5BFCE9B}">
  <ds:schemaRefs>
    <ds:schemaRef ds:uri="49a5ebd2-6194-417a-93b7-091e6d12791d"/>
    <ds:schemaRef ds:uri="becb69b8-22f3-4a3d-9ed3-57c9aaca62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757</Words>
  <Application>Microsoft Office PowerPoint</Application>
  <PresentationFormat>Custom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</vt:lpstr>
      <vt:lpstr>Open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Sensitivity Analysis on System Performance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Review</dc:title>
  <cp:lastModifiedBy>Pramit Gopal Yeole</cp:lastModifiedBy>
  <cp:revision>16</cp:revision>
  <dcterms:created xsi:type="dcterms:W3CDTF">2006-08-16T00:00:00Z</dcterms:created>
  <dcterms:modified xsi:type="dcterms:W3CDTF">2023-07-22T10:16:37Z</dcterms:modified>
  <dc:identifier>DAFgkIk0Vx0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0x010100104040329CB0764995D35395D3844FFB</vt:lpwstr>
  </property>
</Properties>
</file>