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90" r:id="rId4"/>
    <p:sldId id="291" r:id="rId5"/>
    <p:sldId id="292" r:id="rId6"/>
    <p:sldId id="293" r:id="rId7"/>
    <p:sldId id="294" r:id="rId8"/>
    <p:sldId id="295" r:id="rId9"/>
    <p:sldId id="296" r:id="rId10"/>
    <p:sldId id="297" r:id="rId11"/>
    <p:sldId id="298" r:id="rId12"/>
    <p:sldId id="299" r:id="rId13"/>
    <p:sldId id="300" r:id="rId14"/>
    <p:sldId id="301" r:id="rId15"/>
    <p:sldId id="305" r:id="rId16"/>
    <p:sldId id="303" r:id="rId17"/>
    <p:sldId id="302" r:id="rId18"/>
    <p:sldId id="304"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108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779B70-BFB4-43C2-8DD6-21D09BEACEBB}" type="datetimeFigureOut">
              <a:rPr lang="en-US" smtClean="0"/>
              <a:pPr/>
              <a:t>2/27/2012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377E8-27C0-4925-A12E-FCEE04C4BC1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779B70-BFB4-43C2-8DD6-21D09BEACEBB}" type="datetimeFigureOut">
              <a:rPr lang="en-US" smtClean="0"/>
              <a:pPr/>
              <a:t>2/27/2012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377E8-27C0-4925-A12E-FCEE04C4BC1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779B70-BFB4-43C2-8DD6-21D09BEACEBB}" type="datetimeFigureOut">
              <a:rPr lang="en-US" smtClean="0"/>
              <a:pPr/>
              <a:t>2/27/2012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377E8-27C0-4925-A12E-FCEE04C4BC12}"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385175" cy="14319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05000"/>
            <a:ext cx="3927475"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8075" y="1905000"/>
            <a:ext cx="3927475"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245225"/>
            <a:ext cx="1901825" cy="476250"/>
          </a:xfrm>
        </p:spPr>
        <p:txBody>
          <a:bodyPr/>
          <a:lstStyle>
            <a:lvl1pPr>
              <a:defRPr/>
            </a:lvl1pPr>
          </a:lstStyle>
          <a:p>
            <a:fld id="{E5D73F9E-751F-43D4-8ECC-3F4D65012795}" type="datetime1">
              <a:rPr lang="id-ID"/>
              <a:pPr/>
              <a:t>27/02/2012</a:t>
            </a:fld>
            <a:endParaRPr lang="en-US"/>
          </a:p>
        </p:txBody>
      </p:sp>
      <p:sp>
        <p:nvSpPr>
          <p:cNvPr id="6" name="Footer Placeholder 5"/>
          <p:cNvSpPr>
            <a:spLocks noGrp="1"/>
          </p:cNvSpPr>
          <p:nvPr>
            <p:ph type="ftr" sz="quarter" idx="11"/>
          </p:nvPr>
        </p:nvSpPr>
        <p:spPr>
          <a:xfrm>
            <a:off x="3429000" y="6245225"/>
            <a:ext cx="2895600" cy="476250"/>
          </a:xfrm>
        </p:spPr>
        <p:txBody>
          <a:bodyPr/>
          <a:lstStyle>
            <a:lvl1pPr>
              <a:defRPr/>
            </a:lvl1pPr>
          </a:lstStyle>
          <a:p>
            <a:r>
              <a:rPr lang="en-US"/>
              <a:t>By Ferdinal. R, S.Kom</a:t>
            </a:r>
          </a:p>
        </p:txBody>
      </p:sp>
      <p:sp>
        <p:nvSpPr>
          <p:cNvPr id="7" name="Slide Number Placeholder 6"/>
          <p:cNvSpPr>
            <a:spLocks noGrp="1"/>
          </p:cNvSpPr>
          <p:nvPr>
            <p:ph type="sldNum" sz="quarter" idx="12"/>
          </p:nvPr>
        </p:nvSpPr>
        <p:spPr>
          <a:xfrm>
            <a:off x="6937375" y="6245225"/>
            <a:ext cx="1901825" cy="476250"/>
          </a:xfrm>
        </p:spPr>
        <p:txBody>
          <a:bodyPr/>
          <a:lstStyle>
            <a:lvl1pPr>
              <a:defRPr/>
            </a:lvl1pPr>
          </a:lstStyle>
          <a:p>
            <a:fld id="{08003598-5821-4AE1-9312-6A74C7225FB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779B70-BFB4-43C2-8DD6-21D09BEACEBB}" type="datetimeFigureOut">
              <a:rPr lang="en-US" smtClean="0"/>
              <a:pPr/>
              <a:t>2/27/2012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377E8-27C0-4925-A12E-FCEE04C4BC1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779B70-BFB4-43C2-8DD6-21D09BEACEBB}" type="datetimeFigureOut">
              <a:rPr lang="en-US" smtClean="0"/>
              <a:pPr/>
              <a:t>2/27/2012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377E8-27C0-4925-A12E-FCEE04C4BC1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779B70-BFB4-43C2-8DD6-21D09BEACEBB}" type="datetimeFigureOut">
              <a:rPr lang="en-US" smtClean="0"/>
              <a:pPr/>
              <a:t>2/27/2012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377E8-27C0-4925-A12E-FCEE04C4BC1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779B70-BFB4-43C2-8DD6-21D09BEACEBB}" type="datetimeFigureOut">
              <a:rPr lang="en-US" smtClean="0"/>
              <a:pPr/>
              <a:t>2/27/2012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0377E8-27C0-4925-A12E-FCEE04C4BC1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779B70-BFB4-43C2-8DD6-21D09BEACEBB}" type="datetimeFigureOut">
              <a:rPr lang="en-US" smtClean="0"/>
              <a:pPr/>
              <a:t>2/27/2012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0377E8-27C0-4925-A12E-FCEE04C4BC1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79B70-BFB4-43C2-8DD6-21D09BEACEBB}" type="datetimeFigureOut">
              <a:rPr lang="en-US" smtClean="0"/>
              <a:pPr/>
              <a:t>2/27/2012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0377E8-27C0-4925-A12E-FCEE04C4BC1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779B70-BFB4-43C2-8DD6-21D09BEACEBB}" type="datetimeFigureOut">
              <a:rPr lang="en-US" smtClean="0"/>
              <a:pPr/>
              <a:t>2/27/2012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377E8-27C0-4925-A12E-FCEE04C4BC1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779B70-BFB4-43C2-8DD6-21D09BEACEBB}" type="datetimeFigureOut">
              <a:rPr lang="en-US" smtClean="0"/>
              <a:pPr/>
              <a:t>2/27/2012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377E8-27C0-4925-A12E-FCEE04C4BC1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779B70-BFB4-43C2-8DD6-21D09BEACEBB}" type="datetimeFigureOut">
              <a:rPr lang="en-US" smtClean="0"/>
              <a:pPr/>
              <a:t>2/27/2012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0377E8-27C0-4925-A12E-FCEE04C4BC1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5.v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6.v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214282" y="2214554"/>
            <a:ext cx="8215370" cy="1470025"/>
          </a:xfrm>
        </p:spPr>
        <p:txBody>
          <a:bodyPr>
            <a:normAutofit fontScale="90000"/>
          </a:bodyPr>
          <a:lstStyle/>
          <a:p>
            <a:pPr algn="r"/>
            <a:r>
              <a:rPr lang="en-US" sz="6000" b="1" dirty="0" smtClean="0"/>
              <a:t>Basis Data</a:t>
            </a:r>
            <a:r>
              <a:rPr lang="en-US" b="1" dirty="0" smtClean="0"/>
              <a:t/>
            </a:r>
            <a:br>
              <a:rPr lang="en-US" b="1" dirty="0" smtClean="0"/>
            </a:br>
            <a:r>
              <a:rPr lang="en-US" sz="4000" dirty="0" smtClean="0"/>
              <a:t>Week 2: </a:t>
            </a:r>
            <a:r>
              <a:rPr lang="en-US" sz="4000" dirty="0" err="1" smtClean="0"/>
              <a:t>Arsitektur</a:t>
            </a:r>
            <a:r>
              <a:rPr lang="en-US" sz="4000" dirty="0" smtClean="0"/>
              <a:t> &amp; Model Basis Data</a:t>
            </a:r>
            <a:endParaRPr lang="en-US" sz="4000" dirty="0"/>
          </a:p>
        </p:txBody>
      </p:sp>
      <p:sp>
        <p:nvSpPr>
          <p:cNvPr id="5" name="Subtitle 2"/>
          <p:cNvSpPr>
            <a:spLocks noGrp="1"/>
          </p:cNvSpPr>
          <p:nvPr>
            <p:ph type="subTitle" idx="1"/>
          </p:nvPr>
        </p:nvSpPr>
        <p:spPr>
          <a:xfrm>
            <a:off x="2000232" y="4357694"/>
            <a:ext cx="6400800" cy="1752600"/>
          </a:xfrm>
        </p:spPr>
        <p:txBody>
          <a:bodyPr>
            <a:normAutofit/>
          </a:bodyPr>
          <a:lstStyle/>
          <a:p>
            <a:pPr algn="r"/>
            <a:r>
              <a:rPr lang="en-US" sz="2400" b="1" dirty="0" smtClean="0">
                <a:solidFill>
                  <a:schemeClr val="tx1"/>
                </a:solidFill>
              </a:rPr>
              <a:t>I </a:t>
            </a:r>
            <a:r>
              <a:rPr lang="en-US" sz="2400" b="1" dirty="0" err="1" smtClean="0">
                <a:solidFill>
                  <a:schemeClr val="tx1"/>
                </a:solidFill>
              </a:rPr>
              <a:t>Gede</a:t>
            </a:r>
            <a:r>
              <a:rPr lang="en-US" sz="2400" b="1" dirty="0" smtClean="0">
                <a:solidFill>
                  <a:schemeClr val="tx1"/>
                </a:solidFill>
              </a:rPr>
              <a:t> </a:t>
            </a:r>
            <a:r>
              <a:rPr lang="en-US" sz="2400" b="1" dirty="0" err="1" smtClean="0">
                <a:solidFill>
                  <a:schemeClr val="tx1"/>
                </a:solidFill>
              </a:rPr>
              <a:t>Mahendra</a:t>
            </a:r>
            <a:r>
              <a:rPr lang="en-US" sz="2400" b="1" dirty="0" smtClean="0">
                <a:solidFill>
                  <a:schemeClr val="tx1"/>
                </a:solidFill>
              </a:rPr>
              <a:t> </a:t>
            </a:r>
            <a:r>
              <a:rPr lang="en-US" sz="2400" b="1" dirty="0" err="1" smtClean="0">
                <a:solidFill>
                  <a:schemeClr val="tx1"/>
                </a:solidFill>
              </a:rPr>
              <a:t>Darmawiguna</a:t>
            </a:r>
            <a:endParaRPr lang="en-US" sz="2400" b="1" dirty="0" smtClean="0">
              <a:solidFill>
                <a:schemeClr val="tx1"/>
              </a:solidFill>
            </a:endParaRPr>
          </a:p>
          <a:p>
            <a:pPr algn="r"/>
            <a:r>
              <a:rPr lang="en-US" sz="1800" dirty="0" err="1" smtClean="0">
                <a:solidFill>
                  <a:schemeClr val="tx1"/>
                </a:solidFill>
              </a:rPr>
              <a:t>S.Kom</a:t>
            </a:r>
            <a:r>
              <a:rPr lang="en-US" sz="1800" dirty="0" smtClean="0">
                <a:solidFill>
                  <a:schemeClr val="tx1"/>
                </a:solidFill>
              </a:rPr>
              <a:t> </a:t>
            </a:r>
            <a:r>
              <a:rPr lang="en-US" sz="1800" dirty="0" err="1" smtClean="0">
                <a:solidFill>
                  <a:schemeClr val="tx1"/>
                </a:solidFill>
              </a:rPr>
              <a:t>M.Sc</a:t>
            </a:r>
            <a:endParaRPr lang="en-US" sz="1800" dirty="0" smtClean="0">
              <a:solidFill>
                <a:schemeClr val="tx1"/>
              </a:solidFill>
            </a:endParaRPr>
          </a:p>
          <a:p>
            <a:pPr algn="r"/>
            <a:r>
              <a:rPr lang="en-US" sz="1800" dirty="0" err="1" smtClean="0">
                <a:solidFill>
                  <a:schemeClr val="tx1"/>
                </a:solidFill>
              </a:rPr>
              <a:t>Jurusan</a:t>
            </a:r>
            <a:r>
              <a:rPr lang="en-US" sz="1800" dirty="0" smtClean="0">
                <a:solidFill>
                  <a:schemeClr val="tx1"/>
                </a:solidFill>
              </a:rPr>
              <a:t> </a:t>
            </a:r>
            <a:r>
              <a:rPr lang="en-US" sz="1800" dirty="0" err="1" smtClean="0">
                <a:solidFill>
                  <a:schemeClr val="tx1"/>
                </a:solidFill>
              </a:rPr>
              <a:t>Pendidikan</a:t>
            </a:r>
            <a:r>
              <a:rPr lang="en-US" sz="1800" dirty="0" smtClean="0">
                <a:solidFill>
                  <a:schemeClr val="tx1"/>
                </a:solidFill>
              </a:rPr>
              <a:t> </a:t>
            </a:r>
            <a:r>
              <a:rPr lang="en-US" sz="1800" dirty="0" err="1" smtClean="0">
                <a:solidFill>
                  <a:schemeClr val="tx1"/>
                </a:solidFill>
              </a:rPr>
              <a:t>Teknik</a:t>
            </a:r>
            <a:r>
              <a:rPr lang="en-US" sz="1800" dirty="0" smtClean="0">
                <a:solidFill>
                  <a:schemeClr val="tx1"/>
                </a:solidFill>
              </a:rPr>
              <a:t> </a:t>
            </a:r>
            <a:r>
              <a:rPr lang="en-US" sz="1800" dirty="0" err="1" smtClean="0">
                <a:solidFill>
                  <a:schemeClr val="tx1"/>
                </a:solidFill>
              </a:rPr>
              <a:t>Informatika</a:t>
            </a:r>
            <a:endParaRPr lang="en-US" sz="1800" dirty="0">
              <a:solidFill>
                <a:schemeClr val="tx1"/>
              </a:solidFill>
            </a:endParaRPr>
          </a:p>
        </p:txBody>
      </p:sp>
      <p:sp>
        <p:nvSpPr>
          <p:cNvPr id="6" name="TextBox 5"/>
          <p:cNvSpPr txBox="1"/>
          <p:nvPr/>
        </p:nvSpPr>
        <p:spPr>
          <a:xfrm>
            <a:off x="2762168" y="5558869"/>
            <a:ext cx="5632888" cy="584775"/>
          </a:xfrm>
          <a:prstGeom prst="rect">
            <a:avLst/>
          </a:prstGeom>
          <a:noFill/>
        </p:spPr>
        <p:txBody>
          <a:bodyPr wrap="none" rtlCol="0">
            <a:spAutoFit/>
          </a:bodyPr>
          <a:lstStyle/>
          <a:p>
            <a:pPr algn="r"/>
            <a:r>
              <a:rPr lang="en-US" sz="3200" b="1" dirty="0" err="1" smtClean="0"/>
              <a:t>Universitas</a:t>
            </a:r>
            <a:r>
              <a:rPr lang="en-US" sz="3200" b="1" dirty="0" smtClean="0"/>
              <a:t> </a:t>
            </a:r>
            <a:r>
              <a:rPr lang="en-US" sz="3200" b="1" dirty="0" err="1" smtClean="0"/>
              <a:t>Pendidikan</a:t>
            </a:r>
            <a:r>
              <a:rPr lang="en-US" sz="3200" b="1" dirty="0" smtClean="0"/>
              <a:t> </a:t>
            </a:r>
            <a:r>
              <a:rPr lang="en-US" sz="3200" b="1" dirty="0" err="1" smtClean="0"/>
              <a:t>Ganesha</a:t>
            </a:r>
            <a:endParaRPr lang="en-US" sz="3200" b="1" dirty="0" smtClean="0"/>
          </a:p>
        </p:txBody>
      </p:sp>
      <p:pic>
        <p:nvPicPr>
          <p:cNvPr id="7" name="Picture 6" descr="sp-00001.png"/>
          <p:cNvPicPr>
            <a:picLocks noChangeAspect="1"/>
          </p:cNvPicPr>
          <p:nvPr/>
        </p:nvPicPr>
        <p:blipFill>
          <a:blip r:embed="rId3" cstate="print"/>
          <a:stretch>
            <a:fillRect/>
          </a:stretch>
        </p:blipFill>
        <p:spPr>
          <a:xfrm>
            <a:off x="5143504" y="714356"/>
            <a:ext cx="1586382" cy="1522927"/>
          </a:xfrm>
          <a:prstGeom prst="rect">
            <a:avLst/>
          </a:prstGeom>
        </p:spPr>
      </p:pic>
      <p:pic>
        <p:nvPicPr>
          <p:cNvPr id="8" name="Picture 7" descr="logo_baru.png"/>
          <p:cNvPicPr>
            <a:picLocks noChangeAspect="1"/>
          </p:cNvPicPr>
          <p:nvPr/>
        </p:nvPicPr>
        <p:blipFill>
          <a:blip r:embed="rId4" cstate="print"/>
          <a:stretch>
            <a:fillRect/>
          </a:stretch>
        </p:blipFill>
        <p:spPr>
          <a:xfrm>
            <a:off x="6786579" y="544602"/>
            <a:ext cx="1669952" cy="166995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71472" y="571480"/>
            <a:ext cx="4429156" cy="57150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3200" dirty="0" smtClean="0"/>
              <a:t>ARSITEKTUR BASIS DATA</a:t>
            </a:r>
            <a:endParaRPr lang="en-US" sz="3200" dirty="0"/>
          </a:p>
        </p:txBody>
      </p:sp>
      <p:sp>
        <p:nvSpPr>
          <p:cNvPr id="6" name="Rectangle 5"/>
          <p:cNvSpPr/>
          <p:nvPr/>
        </p:nvSpPr>
        <p:spPr>
          <a:xfrm>
            <a:off x="500034" y="1285860"/>
            <a:ext cx="8143932" cy="92869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err="1" smtClean="0"/>
              <a:t>Pada</a:t>
            </a:r>
            <a:r>
              <a:rPr lang="en-US" dirty="0" smtClean="0"/>
              <a:t> </a:t>
            </a:r>
            <a:r>
              <a:rPr lang="en-US" dirty="0" err="1" smtClean="0"/>
              <a:t>tahun</a:t>
            </a:r>
            <a:r>
              <a:rPr lang="en-US" dirty="0" smtClean="0"/>
              <a:t> 1975, </a:t>
            </a:r>
            <a:r>
              <a:rPr lang="en-US" dirty="0" err="1" smtClean="0"/>
              <a:t>badan</a:t>
            </a:r>
            <a:r>
              <a:rPr lang="en-US" dirty="0" smtClean="0"/>
              <a:t> </a:t>
            </a:r>
            <a:r>
              <a:rPr lang="en-US" dirty="0" err="1" smtClean="0"/>
              <a:t>standarisasi</a:t>
            </a:r>
            <a:r>
              <a:rPr lang="en-US" dirty="0" smtClean="0"/>
              <a:t> </a:t>
            </a:r>
            <a:r>
              <a:rPr lang="en-US" dirty="0" err="1" smtClean="0"/>
              <a:t>nasional</a:t>
            </a:r>
            <a:r>
              <a:rPr lang="en-US" dirty="0" smtClean="0"/>
              <a:t> </a:t>
            </a:r>
            <a:r>
              <a:rPr lang="en-US" dirty="0" err="1" smtClean="0"/>
              <a:t>Amerika</a:t>
            </a:r>
            <a:r>
              <a:rPr lang="en-US" dirty="0" smtClean="0"/>
              <a:t> ANSI-SPARC (American National Standards Institute – Standards Planning and Requirements Committee) </a:t>
            </a:r>
            <a:r>
              <a:rPr lang="en-US" dirty="0" err="1" smtClean="0"/>
              <a:t>menetapkan</a:t>
            </a:r>
            <a:r>
              <a:rPr lang="en-US" dirty="0" smtClean="0"/>
              <a:t> </a:t>
            </a:r>
            <a:r>
              <a:rPr lang="en-US" dirty="0" err="1" smtClean="0"/>
              <a:t>tiga</a:t>
            </a:r>
            <a:r>
              <a:rPr lang="en-US" dirty="0" smtClean="0"/>
              <a:t> level </a:t>
            </a:r>
            <a:r>
              <a:rPr lang="en-US" dirty="0" err="1" smtClean="0"/>
              <a:t>abstraksi</a:t>
            </a:r>
            <a:r>
              <a:rPr lang="en-US" dirty="0" smtClean="0"/>
              <a:t> </a:t>
            </a:r>
            <a:r>
              <a:rPr lang="en-US" dirty="0" err="1" smtClean="0"/>
              <a:t>dalam</a:t>
            </a:r>
            <a:r>
              <a:rPr lang="en-US" dirty="0" smtClean="0"/>
              <a:t> database, </a:t>
            </a:r>
            <a:r>
              <a:rPr lang="en-US" dirty="0" err="1" smtClean="0"/>
              <a:t>yaitu</a:t>
            </a:r>
            <a:r>
              <a:rPr lang="en-US" dirty="0" smtClean="0"/>
              <a:t>:</a:t>
            </a:r>
            <a:endParaRPr lang="en-US" dirty="0"/>
          </a:p>
        </p:txBody>
      </p:sp>
      <p:sp>
        <p:nvSpPr>
          <p:cNvPr id="7" name="Rectangle 6"/>
          <p:cNvSpPr/>
          <p:nvPr/>
        </p:nvSpPr>
        <p:spPr>
          <a:xfrm>
            <a:off x="642910" y="2428868"/>
            <a:ext cx="6000792" cy="23574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457200" indent="-457200">
              <a:buAutoNum type="arabicPeriod"/>
            </a:pPr>
            <a:r>
              <a:rPr lang="en-US" sz="2800" dirty="0" smtClean="0"/>
              <a:t>Level </a:t>
            </a:r>
            <a:r>
              <a:rPr lang="en-US" sz="2800" dirty="0" err="1" smtClean="0"/>
              <a:t>Eksternal</a:t>
            </a:r>
            <a:r>
              <a:rPr lang="en-US" sz="2800" dirty="0" smtClean="0"/>
              <a:t> (</a:t>
            </a:r>
            <a:r>
              <a:rPr lang="en-US" sz="2800" i="1" dirty="0" smtClean="0"/>
              <a:t>external level</a:t>
            </a:r>
            <a:r>
              <a:rPr lang="en-US" sz="2800" dirty="0" smtClean="0"/>
              <a:t>) </a:t>
            </a:r>
            <a:r>
              <a:rPr lang="en-US" sz="2800" dirty="0" err="1" smtClean="0"/>
              <a:t>atau</a:t>
            </a:r>
            <a:r>
              <a:rPr lang="en-US" sz="2800" dirty="0" smtClean="0"/>
              <a:t> </a:t>
            </a:r>
          </a:p>
          <a:p>
            <a:pPr marL="457200" indent="-457200"/>
            <a:r>
              <a:rPr lang="en-US" sz="2800" dirty="0" smtClean="0"/>
              <a:t>      Level </a:t>
            </a:r>
            <a:r>
              <a:rPr lang="en-US" sz="2800" dirty="0" err="1" smtClean="0"/>
              <a:t>Pandangan</a:t>
            </a:r>
            <a:r>
              <a:rPr lang="en-US" sz="2800" dirty="0" smtClean="0"/>
              <a:t> (</a:t>
            </a:r>
            <a:r>
              <a:rPr lang="en-US" sz="2800" i="1" dirty="0" smtClean="0"/>
              <a:t>view level</a:t>
            </a:r>
            <a:r>
              <a:rPr lang="en-US" sz="2800" dirty="0" smtClean="0"/>
              <a:t>)</a:t>
            </a:r>
          </a:p>
          <a:p>
            <a:r>
              <a:rPr lang="en-US" sz="2800" dirty="0" smtClean="0"/>
              <a:t>2.   Level </a:t>
            </a:r>
            <a:r>
              <a:rPr lang="en-US" sz="2800" dirty="0" err="1" smtClean="0"/>
              <a:t>Konseptual</a:t>
            </a:r>
            <a:r>
              <a:rPr lang="en-US" sz="2800" dirty="0" smtClean="0"/>
              <a:t> (</a:t>
            </a:r>
            <a:r>
              <a:rPr lang="en-US" sz="2800" i="1" dirty="0" smtClean="0"/>
              <a:t>conceptual level</a:t>
            </a:r>
            <a:r>
              <a:rPr lang="en-US" sz="2800" dirty="0" smtClean="0"/>
              <a:t>)</a:t>
            </a:r>
          </a:p>
          <a:p>
            <a:pPr marL="457200" indent="-457200">
              <a:buAutoNum type="arabicPeriod" startAt="3"/>
            </a:pPr>
            <a:r>
              <a:rPr lang="en-US" sz="2800" dirty="0" smtClean="0"/>
              <a:t>Level Internal (</a:t>
            </a:r>
            <a:r>
              <a:rPr lang="en-US" sz="2800" i="1" dirty="0" smtClean="0"/>
              <a:t>internal level</a:t>
            </a:r>
            <a:r>
              <a:rPr lang="en-US" sz="2800" dirty="0" smtClean="0"/>
              <a:t>) </a:t>
            </a:r>
            <a:r>
              <a:rPr lang="en-US" sz="2800" dirty="0" err="1" smtClean="0"/>
              <a:t>atau</a:t>
            </a:r>
            <a:r>
              <a:rPr lang="en-US" sz="2800" dirty="0" smtClean="0"/>
              <a:t> </a:t>
            </a:r>
          </a:p>
          <a:p>
            <a:pPr marL="457200" indent="-457200"/>
            <a:r>
              <a:rPr lang="en-US" sz="2800" dirty="0" smtClean="0"/>
              <a:t>      Level </a:t>
            </a:r>
            <a:r>
              <a:rPr lang="en-US" sz="2800" dirty="0" err="1" smtClean="0"/>
              <a:t>Fisik</a:t>
            </a:r>
            <a:r>
              <a:rPr lang="en-US" sz="2800" dirty="0" smtClean="0"/>
              <a:t> (</a:t>
            </a:r>
            <a:r>
              <a:rPr lang="en-US" sz="2800" i="1" dirty="0" smtClean="0"/>
              <a:t>physical level</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71472" y="571480"/>
            <a:ext cx="4429156" cy="57150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3200" dirty="0" smtClean="0"/>
              <a:t>ARSITEKTUR BASIS DATA</a:t>
            </a:r>
            <a:endParaRPr lang="en-US" sz="3200" dirty="0"/>
          </a:p>
        </p:txBody>
      </p:sp>
      <p:pic>
        <p:nvPicPr>
          <p:cNvPr id="39938" name="Picture 2"/>
          <p:cNvPicPr>
            <a:picLocks noChangeAspect="1" noChangeArrowheads="1"/>
          </p:cNvPicPr>
          <p:nvPr/>
        </p:nvPicPr>
        <p:blipFill>
          <a:blip r:embed="rId2"/>
          <a:srcRect/>
          <a:stretch>
            <a:fillRect/>
          </a:stretch>
        </p:blipFill>
        <p:spPr bwMode="auto">
          <a:xfrm>
            <a:off x="1800170" y="1428736"/>
            <a:ext cx="4986408" cy="4786952"/>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pic>
      <p:sp>
        <p:nvSpPr>
          <p:cNvPr id="4" name="Left Arrow 3"/>
          <p:cNvSpPr/>
          <p:nvPr/>
        </p:nvSpPr>
        <p:spPr>
          <a:xfrm>
            <a:off x="5286380" y="1785926"/>
            <a:ext cx="785818" cy="4286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215074" y="1785926"/>
            <a:ext cx="2643206"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Level External </a:t>
            </a:r>
            <a:r>
              <a:rPr lang="en-US" dirty="0" err="1" smtClean="0"/>
              <a:t>atau</a:t>
            </a:r>
            <a:r>
              <a:rPr lang="en-US" dirty="0" smtClean="0"/>
              <a:t> View</a:t>
            </a:r>
            <a:endParaRPr lang="en-US" dirty="0"/>
          </a:p>
        </p:txBody>
      </p:sp>
      <p:sp>
        <p:nvSpPr>
          <p:cNvPr id="7" name="Left Arrow 6"/>
          <p:cNvSpPr/>
          <p:nvPr/>
        </p:nvSpPr>
        <p:spPr>
          <a:xfrm>
            <a:off x="5286380" y="3071810"/>
            <a:ext cx="785818" cy="4286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215074" y="3071810"/>
            <a:ext cx="2643206"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Level </a:t>
            </a:r>
            <a:r>
              <a:rPr lang="en-US" dirty="0" err="1" smtClean="0"/>
              <a:t>Konseptual</a:t>
            </a:r>
            <a:endParaRPr lang="en-US" dirty="0"/>
          </a:p>
        </p:txBody>
      </p:sp>
      <p:sp>
        <p:nvSpPr>
          <p:cNvPr id="9" name="Left Arrow 8"/>
          <p:cNvSpPr/>
          <p:nvPr/>
        </p:nvSpPr>
        <p:spPr>
          <a:xfrm>
            <a:off x="5214942" y="4143380"/>
            <a:ext cx="785818" cy="4286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143636" y="4143380"/>
            <a:ext cx="2643206"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Level Internal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77778E-7 4.84736E-6 L -0.17326 4.84736E-6 " pathEditMode="relative" rAng="0" ptsTypes="AA">
                                      <p:cBhvr>
                                        <p:cTn id="6" dur="2000" fill="hold"/>
                                        <p:tgtEl>
                                          <p:spTgt spid="39938"/>
                                        </p:tgtEl>
                                        <p:attrNameLst>
                                          <p:attrName>ppt_x</p:attrName>
                                          <p:attrName>ppt_y</p:attrName>
                                        </p:attrNameLst>
                                      </p:cBhvr>
                                      <p:rCtr x="-87" y="0"/>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childTnLst>
                                </p:cTn>
                              </p:par>
                            </p:childTnLst>
                          </p:cTn>
                        </p:par>
                        <p:par>
                          <p:cTn id="14" fill="hold">
                            <p:stCondLst>
                              <p:cond delay="3000"/>
                            </p:stCondLst>
                            <p:childTnLst>
                              <p:par>
                                <p:cTn id="15" presetID="10" presetClass="exit" presetSubtype="0" fill="hold" grpId="1" nodeType="afterEffect">
                                  <p:stCondLst>
                                    <p:cond delay="0"/>
                                  </p:stCondLst>
                                  <p:childTnLst>
                                    <p:animEffect transition="out" filter="fade">
                                      <p:cBhvr>
                                        <p:cTn id="16" dur="1000"/>
                                        <p:tgtEl>
                                          <p:spTgt spid="6"/>
                                        </p:tgtEl>
                                      </p:cBhvr>
                                    </p:animEffect>
                                    <p:set>
                                      <p:cBhvr>
                                        <p:cTn id="17" dur="1" fill="hold">
                                          <p:stCondLst>
                                            <p:cond delay="999"/>
                                          </p:stCondLst>
                                        </p:cTn>
                                        <p:tgtEl>
                                          <p:spTgt spid="6"/>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1000"/>
                                        <p:tgtEl>
                                          <p:spTgt spid="4"/>
                                        </p:tgtEl>
                                      </p:cBhvr>
                                    </p:animEffect>
                                    <p:set>
                                      <p:cBhvr>
                                        <p:cTn id="20" dur="1" fill="hold">
                                          <p:stCondLst>
                                            <p:cond delay="999"/>
                                          </p:stCondLst>
                                        </p:cTn>
                                        <p:tgtEl>
                                          <p:spTgt spid="4"/>
                                        </p:tgtEl>
                                        <p:attrNameLst>
                                          <p:attrName>style.visibility</p:attrName>
                                        </p:attrNameLst>
                                      </p:cBhvr>
                                      <p:to>
                                        <p:strVal val="hidden"/>
                                      </p:to>
                                    </p:set>
                                  </p:childTnLst>
                                </p:cTn>
                              </p:par>
                            </p:childTnLst>
                          </p:cTn>
                        </p:par>
                        <p:par>
                          <p:cTn id="21" fill="hold">
                            <p:stCondLst>
                              <p:cond delay="4000"/>
                            </p:stCondLst>
                            <p:childTnLst>
                              <p:par>
                                <p:cTn id="22" presetID="10" presetClass="entr" presetSubtype="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childTnLst>
                                </p:cTn>
                              </p:par>
                            </p:childTnLst>
                          </p:cTn>
                        </p:par>
                        <p:par>
                          <p:cTn id="28" fill="hold">
                            <p:stCondLst>
                              <p:cond delay="5000"/>
                            </p:stCondLst>
                            <p:childTnLst>
                              <p:par>
                                <p:cTn id="29" presetID="10" presetClass="exit" presetSubtype="0" fill="hold" grpId="1" nodeType="afterEffect">
                                  <p:stCondLst>
                                    <p:cond delay="0"/>
                                  </p:stCondLst>
                                  <p:childTnLst>
                                    <p:animEffect transition="out" filter="fade">
                                      <p:cBhvr>
                                        <p:cTn id="30" dur="1000"/>
                                        <p:tgtEl>
                                          <p:spTgt spid="8"/>
                                        </p:tgtEl>
                                      </p:cBhvr>
                                    </p:animEffect>
                                    <p:set>
                                      <p:cBhvr>
                                        <p:cTn id="31" dur="1" fill="hold">
                                          <p:stCondLst>
                                            <p:cond delay="999"/>
                                          </p:stCondLst>
                                        </p:cTn>
                                        <p:tgtEl>
                                          <p:spTgt spid="8"/>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1000"/>
                                        <p:tgtEl>
                                          <p:spTgt spid="7"/>
                                        </p:tgtEl>
                                      </p:cBhvr>
                                    </p:animEffect>
                                    <p:set>
                                      <p:cBhvr>
                                        <p:cTn id="34" dur="1" fill="hold">
                                          <p:stCondLst>
                                            <p:cond delay="999"/>
                                          </p:stCondLst>
                                        </p:cTn>
                                        <p:tgtEl>
                                          <p:spTgt spid="7"/>
                                        </p:tgtEl>
                                        <p:attrNameLst>
                                          <p:attrName>style.visibility</p:attrName>
                                        </p:attrNameLst>
                                      </p:cBhvr>
                                      <p:to>
                                        <p:strVal val="hidden"/>
                                      </p:to>
                                    </p:set>
                                  </p:childTnLst>
                                </p:cTn>
                              </p:par>
                            </p:childTnLst>
                          </p:cTn>
                        </p:par>
                        <p:par>
                          <p:cTn id="35" fill="hold">
                            <p:stCondLst>
                              <p:cond delay="6000"/>
                            </p:stCondLst>
                            <p:childTnLst>
                              <p:par>
                                <p:cTn id="36" presetID="10" presetClass="entr" presetSubtype="0"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childTnLst>
                                </p:cTn>
                              </p:par>
                            </p:childTnLst>
                          </p:cTn>
                        </p:par>
                        <p:par>
                          <p:cTn id="42" fill="hold">
                            <p:stCondLst>
                              <p:cond delay="7000"/>
                            </p:stCondLst>
                            <p:childTnLst>
                              <p:par>
                                <p:cTn id="43" presetID="10" presetClass="exit" presetSubtype="0" fill="hold" grpId="1" nodeType="afterEffect">
                                  <p:stCondLst>
                                    <p:cond delay="0"/>
                                  </p:stCondLst>
                                  <p:childTnLst>
                                    <p:animEffect transition="out" filter="fade">
                                      <p:cBhvr>
                                        <p:cTn id="44" dur="1000"/>
                                        <p:tgtEl>
                                          <p:spTgt spid="10"/>
                                        </p:tgtEl>
                                      </p:cBhvr>
                                    </p:animEffect>
                                    <p:set>
                                      <p:cBhvr>
                                        <p:cTn id="45" dur="1" fill="hold">
                                          <p:stCondLst>
                                            <p:cond delay="999"/>
                                          </p:stCondLst>
                                        </p:cTn>
                                        <p:tgtEl>
                                          <p:spTgt spid="10"/>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9"/>
                                        </p:tgtEl>
                                      </p:cBhvr>
                                    </p:animEffect>
                                    <p:set>
                                      <p:cBhvr>
                                        <p:cTn id="48" dur="1" fill="hold">
                                          <p:stCondLst>
                                            <p:cond delay="999"/>
                                          </p:stCondLst>
                                        </p:cTn>
                                        <p:tgtEl>
                                          <p:spTgt spid="9"/>
                                        </p:tgtEl>
                                        <p:attrNameLst>
                                          <p:attrName>style.visibility</p:attrName>
                                        </p:attrNameLst>
                                      </p:cBhvr>
                                      <p:to>
                                        <p:strVal val="hidden"/>
                                      </p:to>
                                    </p:set>
                                  </p:childTnLst>
                                </p:cTn>
                              </p:par>
                            </p:childTnLst>
                          </p:cTn>
                        </p:par>
                        <p:par>
                          <p:cTn id="49" fill="hold">
                            <p:stCondLst>
                              <p:cond delay="8000"/>
                            </p:stCondLst>
                            <p:childTnLst>
                              <p:par>
                                <p:cTn id="50" presetID="10" presetClass="entr" presetSubtype="0" fill="hold" grpId="2" nodeType="after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2000"/>
                                        <p:tgtEl>
                                          <p:spTgt spid="7"/>
                                        </p:tgtEl>
                                      </p:cBhvr>
                                    </p:animEffect>
                                  </p:childTnLst>
                                </p:cTn>
                              </p:par>
                              <p:par>
                                <p:cTn id="53" presetID="10" presetClass="entr" presetSubtype="0" fill="hold" grpId="2" nodeType="with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fade">
                                      <p:cBhvr>
                                        <p:cTn id="55" dur="2000"/>
                                        <p:tgtEl>
                                          <p:spTgt spid="4"/>
                                        </p:tgtEl>
                                      </p:cBhvr>
                                    </p:animEffect>
                                  </p:childTnLst>
                                </p:cTn>
                              </p:par>
                              <p:par>
                                <p:cTn id="56" presetID="10" presetClass="entr" presetSubtype="0" fill="hold" grpId="2" nodeType="with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fade">
                                      <p:cBhvr>
                                        <p:cTn id="58" dur="2000"/>
                                        <p:tgtEl>
                                          <p:spTgt spid="6"/>
                                        </p:tgtEl>
                                      </p:cBhvr>
                                    </p:animEffect>
                                  </p:childTnLst>
                                </p:cTn>
                              </p:par>
                              <p:par>
                                <p:cTn id="59" presetID="10" presetClass="entr" presetSubtype="0" fill="hold" grpId="2" nodeType="with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fade">
                                      <p:cBhvr>
                                        <p:cTn id="61" dur="2000"/>
                                        <p:tgtEl>
                                          <p:spTgt spid="8"/>
                                        </p:tgtEl>
                                      </p:cBhvr>
                                    </p:animEffect>
                                  </p:childTnLst>
                                </p:cTn>
                              </p:par>
                              <p:par>
                                <p:cTn id="62" presetID="10" presetClass="entr" presetSubtype="0" fill="hold" grpId="2"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fade">
                                      <p:cBhvr>
                                        <p:cTn id="64" dur="2000"/>
                                        <p:tgtEl>
                                          <p:spTgt spid="10"/>
                                        </p:tgtEl>
                                      </p:cBhvr>
                                    </p:animEffect>
                                  </p:childTnLst>
                                </p:cTn>
                              </p:par>
                              <p:par>
                                <p:cTn id="65" presetID="10" presetClass="entr" presetSubtype="0" fill="hold" grpId="2" nodeType="with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6" grpId="0" animBg="1"/>
      <p:bldP spid="6" grpId="1" animBg="1"/>
      <p:bldP spid="6" grpId="2" animBg="1"/>
      <p:bldP spid="7" grpId="0" animBg="1"/>
      <p:bldP spid="7" grpId="1" animBg="1"/>
      <p:bldP spid="7" grpId="2" animBg="1"/>
      <p:bldP spid="8" grpId="0" animBg="1"/>
      <p:bldP spid="8" grpId="1" animBg="1"/>
      <p:bldP spid="8" grpId="2" animBg="1"/>
      <p:bldP spid="9" grpId="0" animBg="1"/>
      <p:bldP spid="9" grpId="1" animBg="1"/>
      <p:bldP spid="9" grpId="2" animBg="1"/>
      <p:bldP spid="10" grpId="0" animBg="1"/>
      <p:bldP spid="10" grpId="1" animBg="1"/>
      <p:bldP spid="10" grpId="2"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71472" y="571480"/>
            <a:ext cx="4429156" cy="57150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3200" dirty="0" smtClean="0"/>
              <a:t>ARSITEKTUR BASIS DATA</a:t>
            </a:r>
            <a:endParaRPr lang="en-US" sz="3200" dirty="0"/>
          </a:p>
        </p:txBody>
      </p:sp>
      <p:sp>
        <p:nvSpPr>
          <p:cNvPr id="6" name="Rectangle 5"/>
          <p:cNvSpPr/>
          <p:nvPr/>
        </p:nvSpPr>
        <p:spPr>
          <a:xfrm>
            <a:off x="571472" y="1357298"/>
            <a:ext cx="4643470" cy="50006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id-ID" sz="2800" dirty="0" smtClean="0"/>
              <a:t>External Level atau View Level</a:t>
            </a:r>
            <a:endParaRPr lang="en-US" sz="2800" dirty="0"/>
          </a:p>
        </p:txBody>
      </p:sp>
      <p:sp>
        <p:nvSpPr>
          <p:cNvPr id="8" name="Rectangle 7"/>
          <p:cNvSpPr/>
          <p:nvPr/>
        </p:nvSpPr>
        <p:spPr>
          <a:xfrm>
            <a:off x="785786" y="2071678"/>
            <a:ext cx="7929618" cy="17145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177800" indent="-177800">
              <a:buFont typeface="Arial" pitchFamily="34" charset="0"/>
              <a:buChar char="•"/>
            </a:pPr>
            <a:r>
              <a:rPr lang="en-US" sz="2000" dirty="0" smtClean="0"/>
              <a:t>Level </a:t>
            </a:r>
            <a:r>
              <a:rPr lang="en-US" sz="2000" dirty="0" err="1" smtClean="0"/>
              <a:t>Eksternal</a:t>
            </a:r>
            <a:r>
              <a:rPr lang="en-US" sz="2000" dirty="0" smtClean="0"/>
              <a:t> </a:t>
            </a:r>
            <a:r>
              <a:rPr lang="en-US" sz="2000" dirty="0" err="1" smtClean="0"/>
              <a:t>adalah</a:t>
            </a:r>
            <a:r>
              <a:rPr lang="en-US" sz="2000" dirty="0" smtClean="0"/>
              <a:t> level yang </a:t>
            </a:r>
            <a:r>
              <a:rPr lang="en-US" sz="2000" dirty="0" err="1" smtClean="0"/>
              <a:t>berhubungan</a:t>
            </a:r>
            <a:r>
              <a:rPr lang="en-US" sz="2000" dirty="0" smtClean="0"/>
              <a:t> </a:t>
            </a:r>
            <a:r>
              <a:rPr lang="en-US" sz="2000" dirty="0" err="1" smtClean="0"/>
              <a:t>langsung</a:t>
            </a:r>
            <a:r>
              <a:rPr lang="en-US" sz="2000" dirty="0" smtClean="0"/>
              <a:t> </a:t>
            </a:r>
            <a:r>
              <a:rPr lang="en-US" sz="2000" dirty="0" err="1" smtClean="0"/>
              <a:t>dengan</a:t>
            </a:r>
            <a:r>
              <a:rPr lang="en-US" sz="2000" dirty="0" smtClean="0"/>
              <a:t> </a:t>
            </a:r>
            <a:r>
              <a:rPr lang="en-US" sz="2000" dirty="0" err="1" smtClean="0"/>
              <a:t>pengguna</a:t>
            </a:r>
            <a:r>
              <a:rPr lang="en-US" sz="2000" dirty="0" smtClean="0"/>
              <a:t> database. </a:t>
            </a:r>
            <a:endParaRPr lang="id-ID" sz="2000" dirty="0" smtClean="0"/>
          </a:p>
          <a:p>
            <a:pPr marL="177800" indent="-177800">
              <a:buFont typeface="Arial" pitchFamily="34" charset="0"/>
              <a:buChar char="•"/>
            </a:pPr>
            <a:r>
              <a:rPr lang="en-US" sz="2000" dirty="0" err="1" smtClean="0"/>
              <a:t>Pada</a:t>
            </a:r>
            <a:r>
              <a:rPr lang="en-US" sz="2000" dirty="0" smtClean="0"/>
              <a:t> level </a:t>
            </a:r>
            <a:r>
              <a:rPr lang="en-US" sz="2000" dirty="0" err="1" smtClean="0"/>
              <a:t>ini</a:t>
            </a:r>
            <a:r>
              <a:rPr lang="en-US" sz="2000" dirty="0" smtClean="0"/>
              <a:t> </a:t>
            </a:r>
            <a:r>
              <a:rPr lang="en-US" sz="2000" dirty="0" err="1" smtClean="0"/>
              <a:t>pengguna</a:t>
            </a:r>
            <a:r>
              <a:rPr lang="en-US" sz="2000" dirty="0" smtClean="0"/>
              <a:t> (user) </a:t>
            </a:r>
            <a:r>
              <a:rPr lang="en-US" sz="2000" dirty="0" err="1" smtClean="0"/>
              <a:t>hanya</a:t>
            </a:r>
            <a:r>
              <a:rPr lang="en-US" sz="2000" dirty="0" smtClean="0"/>
              <a:t> </a:t>
            </a:r>
            <a:r>
              <a:rPr lang="en-US" sz="2000" dirty="0" err="1" smtClean="0"/>
              <a:t>bisa</a:t>
            </a:r>
            <a:r>
              <a:rPr lang="en-US" sz="2000" dirty="0" smtClean="0"/>
              <a:t> </a:t>
            </a:r>
            <a:r>
              <a:rPr lang="en-US" sz="2000" dirty="0" err="1" smtClean="0"/>
              <a:t>melihat</a:t>
            </a:r>
            <a:r>
              <a:rPr lang="en-US" sz="2000" dirty="0" smtClean="0"/>
              <a:t> </a:t>
            </a:r>
            <a:r>
              <a:rPr lang="en-US" sz="2000" dirty="0" err="1" smtClean="0"/>
              <a:t>struktur</a:t>
            </a:r>
            <a:r>
              <a:rPr lang="en-US" sz="2000" dirty="0" smtClean="0"/>
              <a:t> data </a:t>
            </a:r>
            <a:r>
              <a:rPr lang="en-US" sz="2000" dirty="0" err="1" smtClean="0"/>
              <a:t>sesuai</a:t>
            </a:r>
            <a:r>
              <a:rPr lang="en-US" sz="2000" dirty="0" smtClean="0"/>
              <a:t> </a:t>
            </a:r>
            <a:r>
              <a:rPr lang="en-US" sz="2000" dirty="0" err="1" smtClean="0"/>
              <a:t>dengan</a:t>
            </a:r>
            <a:r>
              <a:rPr lang="en-US" sz="2000" dirty="0" smtClean="0"/>
              <a:t> </a:t>
            </a:r>
            <a:r>
              <a:rPr lang="en-US" sz="2000" dirty="0" err="1" smtClean="0"/>
              <a:t>keperluannya</a:t>
            </a:r>
            <a:r>
              <a:rPr lang="en-US" sz="2000" dirty="0" smtClean="0"/>
              <a:t> </a:t>
            </a:r>
            <a:r>
              <a:rPr lang="en-US" sz="2000" dirty="0" err="1" smtClean="0"/>
              <a:t>sehingga</a:t>
            </a:r>
            <a:r>
              <a:rPr lang="en-US" sz="2000" dirty="0" smtClean="0"/>
              <a:t> </a:t>
            </a:r>
            <a:r>
              <a:rPr lang="en-US" sz="2000" dirty="0" err="1" smtClean="0"/>
              <a:t>setiap</a:t>
            </a:r>
            <a:r>
              <a:rPr lang="en-US" sz="2000" dirty="0" smtClean="0"/>
              <a:t> user </a:t>
            </a:r>
            <a:r>
              <a:rPr lang="en-US" sz="2000" dirty="0" err="1" smtClean="0"/>
              <a:t>bisa</a:t>
            </a:r>
            <a:r>
              <a:rPr lang="en-US" sz="2000" dirty="0" smtClean="0"/>
              <a:t> </a:t>
            </a:r>
            <a:r>
              <a:rPr lang="en-US" sz="2000" dirty="0" err="1" smtClean="0"/>
              <a:t>memiliki</a:t>
            </a:r>
            <a:r>
              <a:rPr lang="en-US" sz="2000" dirty="0" smtClean="0"/>
              <a:t> </a:t>
            </a:r>
            <a:r>
              <a:rPr lang="en-US" sz="2000" dirty="0" err="1" smtClean="0"/>
              <a:t>pandangan</a:t>
            </a:r>
            <a:r>
              <a:rPr lang="en-US" sz="2000" dirty="0" smtClean="0"/>
              <a:t> (view) yang </a:t>
            </a:r>
            <a:r>
              <a:rPr lang="en-US" sz="2000" dirty="0" err="1" smtClean="0"/>
              <a:t>berbeda</a:t>
            </a:r>
            <a:r>
              <a:rPr lang="en-US" sz="2000" dirty="0" smtClean="0"/>
              <a:t> </a:t>
            </a:r>
            <a:r>
              <a:rPr lang="en-US" sz="2000" dirty="0" err="1" smtClean="0"/>
              <a:t>dari</a:t>
            </a:r>
            <a:r>
              <a:rPr lang="en-US" sz="2000" dirty="0" smtClean="0"/>
              <a:t> user </a:t>
            </a:r>
            <a:r>
              <a:rPr lang="en-US" sz="2000" dirty="0" err="1" smtClean="0"/>
              <a:t>lainnya</a:t>
            </a:r>
            <a:r>
              <a:rPr lang="en-US" sz="2000" dirty="0" smtClean="0"/>
              <a:t>.</a:t>
            </a:r>
            <a:endParaRPr lang="en-US" sz="2000" dirty="0"/>
          </a:p>
        </p:txBody>
      </p:sp>
      <p:sp>
        <p:nvSpPr>
          <p:cNvPr id="9" name="Rectangle 8"/>
          <p:cNvSpPr/>
          <p:nvPr/>
        </p:nvSpPr>
        <p:spPr>
          <a:xfrm>
            <a:off x="1071538" y="4000504"/>
            <a:ext cx="7572428" cy="17859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7800" indent="-177800">
              <a:buFont typeface="Arial" pitchFamily="34" charset="0"/>
              <a:buChar char="•"/>
            </a:pPr>
            <a:r>
              <a:rPr lang="en-US" dirty="0" err="1" smtClean="0">
                <a:solidFill>
                  <a:schemeClr val="tx1"/>
                </a:solidFill>
              </a:rPr>
              <a:t>Pada</a:t>
            </a:r>
            <a:r>
              <a:rPr lang="en-US" dirty="0" smtClean="0">
                <a:solidFill>
                  <a:schemeClr val="tx1"/>
                </a:solidFill>
              </a:rPr>
              <a:t> level </a:t>
            </a:r>
            <a:r>
              <a:rPr lang="en-US" dirty="0" err="1" smtClean="0">
                <a:solidFill>
                  <a:schemeClr val="tx1"/>
                </a:solidFill>
              </a:rPr>
              <a:t>ini</a:t>
            </a:r>
            <a:r>
              <a:rPr lang="en-US" dirty="0" smtClean="0">
                <a:solidFill>
                  <a:schemeClr val="tx1"/>
                </a:solidFill>
              </a:rPr>
              <a:t> pula </a:t>
            </a:r>
            <a:r>
              <a:rPr lang="en-US" dirty="0" err="1" smtClean="0">
                <a:solidFill>
                  <a:schemeClr val="tx1"/>
                </a:solidFill>
              </a:rPr>
              <a:t>dimungkinkan</a:t>
            </a:r>
            <a:r>
              <a:rPr lang="en-US" dirty="0" smtClean="0">
                <a:solidFill>
                  <a:schemeClr val="tx1"/>
                </a:solidFill>
              </a:rPr>
              <a:t> </a:t>
            </a:r>
            <a:r>
              <a:rPr lang="en-US" dirty="0" err="1" smtClean="0">
                <a:solidFill>
                  <a:schemeClr val="tx1"/>
                </a:solidFill>
              </a:rPr>
              <a:t>pandangan</a:t>
            </a:r>
            <a:r>
              <a:rPr lang="en-US" dirty="0" smtClean="0">
                <a:solidFill>
                  <a:schemeClr val="tx1"/>
                </a:solidFill>
              </a:rPr>
              <a:t> user </a:t>
            </a:r>
            <a:r>
              <a:rPr lang="en-US" dirty="0" err="1" smtClean="0">
                <a:solidFill>
                  <a:schemeClr val="tx1"/>
                </a:solidFill>
              </a:rPr>
              <a:t>berbeda</a:t>
            </a:r>
            <a:r>
              <a:rPr lang="en-US" dirty="0" smtClean="0">
                <a:solidFill>
                  <a:schemeClr val="tx1"/>
                </a:solidFill>
              </a:rPr>
              <a:t> </a:t>
            </a:r>
            <a:r>
              <a:rPr lang="en-US" dirty="0" err="1" smtClean="0">
                <a:solidFill>
                  <a:schemeClr val="tx1"/>
                </a:solidFill>
              </a:rPr>
              <a:t>dengan</a:t>
            </a:r>
            <a:r>
              <a:rPr lang="en-US" dirty="0" smtClean="0">
                <a:solidFill>
                  <a:schemeClr val="tx1"/>
                </a:solidFill>
              </a:rPr>
              <a:t> </a:t>
            </a:r>
            <a:r>
              <a:rPr lang="en-US" dirty="0" err="1" smtClean="0">
                <a:solidFill>
                  <a:schemeClr val="tx1"/>
                </a:solidFill>
              </a:rPr>
              <a:t>representasi</a:t>
            </a:r>
            <a:r>
              <a:rPr lang="en-US" dirty="0" smtClean="0">
                <a:solidFill>
                  <a:schemeClr val="tx1"/>
                </a:solidFill>
              </a:rPr>
              <a:t> </a:t>
            </a:r>
            <a:r>
              <a:rPr lang="en-US" dirty="0" err="1" smtClean="0">
                <a:solidFill>
                  <a:schemeClr val="tx1"/>
                </a:solidFill>
              </a:rPr>
              <a:t>fisik</a:t>
            </a:r>
            <a:r>
              <a:rPr lang="en-US" dirty="0" smtClean="0">
                <a:solidFill>
                  <a:schemeClr val="tx1"/>
                </a:solidFill>
              </a:rPr>
              <a:t> </a:t>
            </a:r>
            <a:r>
              <a:rPr lang="en-US" dirty="0" err="1" smtClean="0">
                <a:solidFill>
                  <a:schemeClr val="tx1"/>
                </a:solidFill>
              </a:rPr>
              <a:t>dari</a:t>
            </a:r>
            <a:r>
              <a:rPr lang="en-US" dirty="0" smtClean="0">
                <a:solidFill>
                  <a:schemeClr val="tx1"/>
                </a:solidFill>
              </a:rPr>
              <a:t> data, </a:t>
            </a:r>
            <a:r>
              <a:rPr lang="en-US" dirty="0" err="1" smtClean="0">
                <a:solidFill>
                  <a:schemeClr val="tx1"/>
                </a:solidFill>
              </a:rPr>
              <a:t>misalkan</a:t>
            </a:r>
            <a:r>
              <a:rPr lang="en-US" dirty="0" smtClean="0">
                <a:solidFill>
                  <a:schemeClr val="tx1"/>
                </a:solidFill>
              </a:rPr>
              <a:t> </a:t>
            </a:r>
            <a:r>
              <a:rPr lang="en-US" dirty="0" err="1" smtClean="0">
                <a:solidFill>
                  <a:schemeClr val="tx1"/>
                </a:solidFill>
              </a:rPr>
              <a:t>untuk</a:t>
            </a:r>
            <a:r>
              <a:rPr lang="en-US" dirty="0" smtClean="0">
                <a:solidFill>
                  <a:schemeClr val="tx1"/>
                </a:solidFill>
              </a:rPr>
              <a:t> data </a:t>
            </a:r>
            <a:r>
              <a:rPr lang="en-US" dirty="0" err="1" smtClean="0">
                <a:solidFill>
                  <a:schemeClr val="tx1"/>
                </a:solidFill>
              </a:rPr>
              <a:t>hari</a:t>
            </a:r>
            <a:r>
              <a:rPr lang="en-US" dirty="0" smtClean="0">
                <a:solidFill>
                  <a:schemeClr val="tx1"/>
                </a:solidFill>
              </a:rPr>
              <a:t> </a:t>
            </a:r>
            <a:r>
              <a:rPr lang="en-US" dirty="0" err="1" smtClean="0">
                <a:solidFill>
                  <a:schemeClr val="tx1"/>
                </a:solidFill>
              </a:rPr>
              <a:t>secara</a:t>
            </a:r>
            <a:r>
              <a:rPr lang="en-US" dirty="0" smtClean="0">
                <a:solidFill>
                  <a:schemeClr val="tx1"/>
                </a:solidFill>
              </a:rPr>
              <a:t> </a:t>
            </a:r>
            <a:r>
              <a:rPr lang="en-US" dirty="0" err="1" smtClean="0">
                <a:solidFill>
                  <a:schemeClr val="tx1"/>
                </a:solidFill>
              </a:rPr>
              <a:t>fisik</a:t>
            </a:r>
            <a:r>
              <a:rPr lang="en-US" dirty="0" smtClean="0">
                <a:solidFill>
                  <a:schemeClr val="tx1"/>
                </a:solidFill>
              </a:rPr>
              <a:t> data </a:t>
            </a:r>
            <a:r>
              <a:rPr lang="en-US" dirty="0" err="1" smtClean="0">
                <a:solidFill>
                  <a:schemeClr val="tx1"/>
                </a:solidFill>
              </a:rPr>
              <a:t>direkam</a:t>
            </a:r>
            <a:r>
              <a:rPr lang="en-US" dirty="0" smtClean="0">
                <a:solidFill>
                  <a:schemeClr val="tx1"/>
                </a:solidFill>
              </a:rPr>
              <a:t> </a:t>
            </a:r>
            <a:r>
              <a:rPr lang="en-US" dirty="0" err="1" smtClean="0">
                <a:solidFill>
                  <a:schemeClr val="tx1"/>
                </a:solidFill>
              </a:rPr>
              <a:t>dalam</a:t>
            </a:r>
            <a:r>
              <a:rPr lang="en-US" dirty="0" smtClean="0">
                <a:solidFill>
                  <a:schemeClr val="tx1"/>
                </a:solidFill>
              </a:rPr>
              <a:t> </a:t>
            </a:r>
            <a:r>
              <a:rPr lang="en-US" dirty="0" err="1" smtClean="0">
                <a:solidFill>
                  <a:schemeClr val="tx1"/>
                </a:solidFill>
              </a:rPr>
              <a:t>bentuk</a:t>
            </a:r>
            <a:r>
              <a:rPr lang="en-US" dirty="0" smtClean="0">
                <a:solidFill>
                  <a:schemeClr val="tx1"/>
                </a:solidFill>
              </a:rPr>
              <a:t> </a:t>
            </a:r>
            <a:r>
              <a:rPr lang="en-US" dirty="0" err="1" smtClean="0">
                <a:solidFill>
                  <a:schemeClr val="tx1"/>
                </a:solidFill>
              </a:rPr>
              <a:t>kode</a:t>
            </a:r>
            <a:r>
              <a:rPr lang="en-US" dirty="0" smtClean="0">
                <a:solidFill>
                  <a:schemeClr val="tx1"/>
                </a:solidFill>
              </a:rPr>
              <a:t> (1, 2, 3, </a:t>
            </a:r>
            <a:r>
              <a:rPr lang="en-US" dirty="0" err="1" smtClean="0">
                <a:solidFill>
                  <a:schemeClr val="tx1"/>
                </a:solidFill>
              </a:rPr>
              <a:t>dst</a:t>
            </a:r>
            <a:r>
              <a:rPr lang="en-US" dirty="0" smtClean="0">
                <a:solidFill>
                  <a:schemeClr val="tx1"/>
                </a:solidFill>
              </a:rPr>
              <a:t>) </a:t>
            </a:r>
            <a:r>
              <a:rPr lang="en-US" dirty="0" err="1" smtClean="0">
                <a:solidFill>
                  <a:schemeClr val="tx1"/>
                </a:solidFill>
              </a:rPr>
              <a:t>sedang</a:t>
            </a:r>
            <a:r>
              <a:rPr lang="en-US" dirty="0" smtClean="0">
                <a:solidFill>
                  <a:schemeClr val="tx1"/>
                </a:solidFill>
              </a:rPr>
              <a:t> user </a:t>
            </a:r>
            <a:r>
              <a:rPr lang="en-US" dirty="0" err="1" smtClean="0">
                <a:solidFill>
                  <a:schemeClr val="tx1"/>
                </a:solidFill>
              </a:rPr>
              <a:t>melihat</a:t>
            </a:r>
            <a:r>
              <a:rPr lang="en-US" dirty="0" smtClean="0">
                <a:solidFill>
                  <a:schemeClr val="tx1"/>
                </a:solidFill>
              </a:rPr>
              <a:t> data </a:t>
            </a:r>
            <a:r>
              <a:rPr lang="en-US" dirty="0" err="1" smtClean="0">
                <a:solidFill>
                  <a:schemeClr val="tx1"/>
                </a:solidFill>
              </a:rPr>
              <a:t>dalam</a:t>
            </a:r>
            <a:r>
              <a:rPr lang="en-US" dirty="0" smtClean="0">
                <a:solidFill>
                  <a:schemeClr val="tx1"/>
                </a:solidFill>
              </a:rPr>
              <a:t> </a:t>
            </a:r>
            <a:r>
              <a:rPr lang="en-US" dirty="0" err="1" smtClean="0">
                <a:solidFill>
                  <a:schemeClr val="tx1"/>
                </a:solidFill>
              </a:rPr>
              <a:t>bentuk</a:t>
            </a:r>
            <a:r>
              <a:rPr lang="en-US" dirty="0" smtClean="0">
                <a:solidFill>
                  <a:schemeClr val="tx1"/>
                </a:solidFill>
              </a:rPr>
              <a:t> </a:t>
            </a:r>
            <a:r>
              <a:rPr lang="en-US" dirty="0" err="1" smtClean="0">
                <a:solidFill>
                  <a:schemeClr val="tx1"/>
                </a:solidFill>
              </a:rPr>
              <a:t>teks</a:t>
            </a:r>
            <a:r>
              <a:rPr lang="en-US" dirty="0" smtClean="0">
                <a:solidFill>
                  <a:schemeClr val="tx1"/>
                </a:solidFill>
              </a:rPr>
              <a:t> </a:t>
            </a:r>
            <a:r>
              <a:rPr lang="en-US" dirty="0" err="1" smtClean="0">
                <a:solidFill>
                  <a:schemeClr val="tx1"/>
                </a:solidFill>
              </a:rPr>
              <a:t>nama</a:t>
            </a:r>
            <a:r>
              <a:rPr lang="en-US" dirty="0" smtClean="0">
                <a:solidFill>
                  <a:schemeClr val="tx1"/>
                </a:solidFill>
              </a:rPr>
              <a:t> </a:t>
            </a:r>
            <a:r>
              <a:rPr lang="en-US" dirty="0" err="1" smtClean="0">
                <a:solidFill>
                  <a:schemeClr val="tx1"/>
                </a:solidFill>
              </a:rPr>
              <a:t>hari</a:t>
            </a:r>
            <a:r>
              <a:rPr lang="en-US" dirty="0" smtClean="0">
                <a:solidFill>
                  <a:schemeClr val="tx1"/>
                </a:solidFill>
              </a:rPr>
              <a:t> (</a:t>
            </a:r>
            <a:r>
              <a:rPr lang="en-US" dirty="0" err="1" smtClean="0">
                <a:solidFill>
                  <a:schemeClr val="tx1"/>
                </a:solidFill>
              </a:rPr>
              <a:t>Ahad</a:t>
            </a:r>
            <a:r>
              <a:rPr lang="en-US" dirty="0" smtClean="0">
                <a:solidFill>
                  <a:schemeClr val="tx1"/>
                </a:solidFill>
              </a:rPr>
              <a:t>, </a:t>
            </a:r>
            <a:r>
              <a:rPr lang="en-US" dirty="0" err="1" smtClean="0">
                <a:solidFill>
                  <a:schemeClr val="tx1"/>
                </a:solidFill>
              </a:rPr>
              <a:t>Senin</a:t>
            </a:r>
            <a:r>
              <a:rPr lang="en-US" dirty="0" smtClean="0">
                <a:solidFill>
                  <a:schemeClr val="tx1"/>
                </a:solidFill>
              </a:rPr>
              <a:t>, </a:t>
            </a:r>
            <a:r>
              <a:rPr lang="en-US" dirty="0" err="1" smtClean="0">
                <a:solidFill>
                  <a:schemeClr val="tx1"/>
                </a:solidFill>
              </a:rPr>
              <a:t>Selasa</a:t>
            </a:r>
            <a:r>
              <a:rPr lang="en-US" dirty="0" smtClean="0">
                <a:solidFill>
                  <a:schemeClr val="tx1"/>
                </a:solidFill>
              </a:rPr>
              <a:t>, …). </a:t>
            </a:r>
            <a:endParaRPr lang="id-ID" dirty="0" smtClean="0">
              <a:solidFill>
                <a:schemeClr val="tx1"/>
              </a:solidFill>
            </a:endParaRPr>
          </a:p>
          <a:p>
            <a:pPr marL="177800" indent="-177800">
              <a:buFont typeface="Arial" pitchFamily="34" charset="0"/>
              <a:buChar char="•"/>
            </a:pPr>
            <a:r>
              <a:rPr lang="en-US" dirty="0" smtClean="0">
                <a:solidFill>
                  <a:schemeClr val="tx1"/>
                </a:solidFill>
              </a:rPr>
              <a:t>Data yang </a:t>
            </a:r>
            <a:r>
              <a:rPr lang="en-US" dirty="0" err="1" smtClean="0">
                <a:solidFill>
                  <a:schemeClr val="tx1"/>
                </a:solidFill>
              </a:rPr>
              <a:t>dilihat</a:t>
            </a:r>
            <a:r>
              <a:rPr lang="en-US" dirty="0" smtClean="0">
                <a:solidFill>
                  <a:schemeClr val="tx1"/>
                </a:solidFill>
              </a:rPr>
              <a:t> </a:t>
            </a:r>
            <a:r>
              <a:rPr lang="en-US" dirty="0" err="1" smtClean="0">
                <a:solidFill>
                  <a:schemeClr val="tx1"/>
                </a:solidFill>
              </a:rPr>
              <a:t>oleh</a:t>
            </a:r>
            <a:r>
              <a:rPr lang="en-US" dirty="0" smtClean="0">
                <a:solidFill>
                  <a:schemeClr val="tx1"/>
                </a:solidFill>
              </a:rPr>
              <a:t> user </a:t>
            </a:r>
            <a:r>
              <a:rPr lang="en-US" dirty="0" err="1" smtClean="0">
                <a:solidFill>
                  <a:schemeClr val="tx1"/>
                </a:solidFill>
              </a:rPr>
              <a:t>seakan-akan</a:t>
            </a:r>
            <a:r>
              <a:rPr lang="en-US" dirty="0" smtClean="0">
                <a:solidFill>
                  <a:schemeClr val="tx1"/>
                </a:solidFill>
              </a:rPr>
              <a:t> </a:t>
            </a:r>
            <a:r>
              <a:rPr lang="en-US" dirty="0" err="1" smtClean="0">
                <a:solidFill>
                  <a:schemeClr val="tx1"/>
                </a:solidFill>
              </a:rPr>
              <a:t>berasal</a:t>
            </a:r>
            <a:r>
              <a:rPr lang="en-US" dirty="0" smtClean="0">
                <a:solidFill>
                  <a:schemeClr val="tx1"/>
                </a:solidFill>
              </a:rPr>
              <a:t> </a:t>
            </a:r>
            <a:r>
              <a:rPr lang="en-US" dirty="0" err="1" smtClean="0">
                <a:solidFill>
                  <a:schemeClr val="tx1"/>
                </a:solidFill>
              </a:rPr>
              <a:t>dari</a:t>
            </a:r>
            <a:r>
              <a:rPr lang="en-US" dirty="0" smtClean="0">
                <a:solidFill>
                  <a:schemeClr val="tx1"/>
                </a:solidFill>
              </a:rPr>
              <a:t> </a:t>
            </a:r>
            <a:r>
              <a:rPr lang="en-US" dirty="0" err="1" smtClean="0">
                <a:solidFill>
                  <a:schemeClr val="tx1"/>
                </a:solidFill>
              </a:rPr>
              <a:t>satu</a:t>
            </a:r>
            <a:r>
              <a:rPr lang="en-US" dirty="0" smtClean="0">
                <a:solidFill>
                  <a:schemeClr val="tx1"/>
                </a:solidFill>
              </a:rPr>
              <a:t> file, </a:t>
            </a:r>
            <a:r>
              <a:rPr lang="en-US" dirty="0" err="1" smtClean="0">
                <a:solidFill>
                  <a:schemeClr val="tx1"/>
                </a:solidFill>
              </a:rPr>
              <a:t>secara</a:t>
            </a:r>
            <a:r>
              <a:rPr lang="en-US" dirty="0" smtClean="0">
                <a:solidFill>
                  <a:schemeClr val="tx1"/>
                </a:solidFill>
              </a:rPr>
              <a:t> </a:t>
            </a:r>
            <a:r>
              <a:rPr lang="en-US" dirty="0" err="1" smtClean="0">
                <a:solidFill>
                  <a:schemeClr val="tx1"/>
                </a:solidFill>
              </a:rPr>
              <a:t>fisik</a:t>
            </a:r>
            <a:r>
              <a:rPr lang="en-US" dirty="0" smtClean="0">
                <a:solidFill>
                  <a:schemeClr val="tx1"/>
                </a:solidFill>
              </a:rPr>
              <a:t> </a:t>
            </a:r>
            <a:r>
              <a:rPr lang="en-US" dirty="0" err="1" smtClean="0">
                <a:solidFill>
                  <a:schemeClr val="tx1"/>
                </a:solidFill>
              </a:rPr>
              <a:t>mungkin</a:t>
            </a:r>
            <a:r>
              <a:rPr lang="en-US" dirty="0" smtClean="0">
                <a:solidFill>
                  <a:schemeClr val="tx1"/>
                </a:solidFill>
              </a:rPr>
              <a:t> </a:t>
            </a:r>
            <a:r>
              <a:rPr lang="en-US" dirty="0" err="1" smtClean="0">
                <a:solidFill>
                  <a:schemeClr val="tx1"/>
                </a:solidFill>
              </a:rPr>
              <a:t>diambil</a:t>
            </a:r>
            <a:r>
              <a:rPr lang="en-US" dirty="0" smtClean="0">
                <a:solidFill>
                  <a:schemeClr val="tx1"/>
                </a:solidFill>
              </a:rPr>
              <a:t> </a:t>
            </a:r>
            <a:r>
              <a:rPr lang="en-US" dirty="0" err="1" smtClean="0">
                <a:solidFill>
                  <a:schemeClr val="tx1"/>
                </a:solidFill>
              </a:rPr>
              <a:t>dari</a:t>
            </a:r>
            <a:r>
              <a:rPr lang="en-US" dirty="0" smtClean="0">
                <a:solidFill>
                  <a:schemeClr val="tx1"/>
                </a:solidFill>
              </a:rPr>
              <a:t> </a:t>
            </a:r>
            <a:r>
              <a:rPr lang="en-US" dirty="0" err="1" smtClean="0">
                <a:solidFill>
                  <a:schemeClr val="tx1"/>
                </a:solidFill>
              </a:rPr>
              <a:t>beberapa</a:t>
            </a:r>
            <a:r>
              <a:rPr lang="en-US" dirty="0" smtClean="0">
                <a:solidFill>
                  <a:schemeClr val="tx1"/>
                </a:solidFill>
              </a:rPr>
              <a:t> file yang </a:t>
            </a:r>
            <a:r>
              <a:rPr lang="en-US" dirty="0" err="1" smtClean="0">
                <a:solidFill>
                  <a:schemeClr val="tx1"/>
                </a:solidFill>
              </a:rPr>
              <a:t>berelasi</a:t>
            </a:r>
            <a:r>
              <a:rPr lang="en-US" dirty="0" smtClean="0">
                <a:solidFill>
                  <a:schemeClr val="tx1"/>
                </a:solidFill>
              </a:rPr>
              <a:t>.</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71472" y="571480"/>
            <a:ext cx="4429156" cy="57150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3200" dirty="0" smtClean="0"/>
              <a:t>ARSITEKTUR BASIS DATA</a:t>
            </a:r>
            <a:endParaRPr lang="en-US" sz="3200" dirty="0"/>
          </a:p>
        </p:txBody>
      </p:sp>
      <p:sp>
        <p:nvSpPr>
          <p:cNvPr id="6" name="Rectangle 5"/>
          <p:cNvSpPr/>
          <p:nvPr/>
        </p:nvSpPr>
        <p:spPr>
          <a:xfrm>
            <a:off x="571472" y="1357298"/>
            <a:ext cx="3071834" cy="50006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id-ID" sz="2800" dirty="0" smtClean="0"/>
              <a:t>Level Konseptual</a:t>
            </a:r>
            <a:endParaRPr lang="en-US" sz="2800" dirty="0"/>
          </a:p>
        </p:txBody>
      </p:sp>
      <p:sp>
        <p:nvSpPr>
          <p:cNvPr id="7" name="Rectangle 6"/>
          <p:cNvSpPr/>
          <p:nvPr/>
        </p:nvSpPr>
        <p:spPr>
          <a:xfrm>
            <a:off x="785786" y="2071678"/>
            <a:ext cx="7929618" cy="25717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177800" indent="-177800">
              <a:buFont typeface="Arial" pitchFamily="34" charset="0"/>
              <a:buChar char="•"/>
            </a:pPr>
            <a:r>
              <a:rPr lang="nn-NO" sz="2000" dirty="0" smtClean="0"/>
              <a:t>Level Konseptual adalah level dari para administrator database, pada level ini didefinisikan hubungan antar data secara logik, sehingga diperlukan struktur data secara lengkap.</a:t>
            </a:r>
            <a:endParaRPr lang="id-ID" sz="2000" dirty="0" smtClean="0"/>
          </a:p>
          <a:p>
            <a:pPr marL="177800" indent="-177800">
              <a:buFont typeface="Arial" pitchFamily="34" charset="0"/>
              <a:buChar char="•"/>
            </a:pPr>
            <a:r>
              <a:rPr lang="en-US" sz="2000" dirty="0" smtClean="0"/>
              <a:t>Para administrator database </a:t>
            </a:r>
            <a:r>
              <a:rPr lang="en-US" sz="2000" dirty="0" err="1" smtClean="0"/>
              <a:t>memahami</a:t>
            </a:r>
            <a:r>
              <a:rPr lang="en-US" sz="2000" dirty="0" smtClean="0"/>
              <a:t> </a:t>
            </a:r>
            <a:r>
              <a:rPr lang="en-US" sz="2000" dirty="0" err="1" smtClean="0"/>
              <a:t>bagaimana</a:t>
            </a:r>
            <a:r>
              <a:rPr lang="en-US" sz="2000" dirty="0" smtClean="0"/>
              <a:t> </a:t>
            </a:r>
            <a:r>
              <a:rPr lang="en-US" sz="2000" dirty="0" err="1" smtClean="0"/>
              <a:t>satu</a:t>
            </a:r>
            <a:r>
              <a:rPr lang="en-US" sz="2000" dirty="0" smtClean="0"/>
              <a:t> view </a:t>
            </a:r>
            <a:r>
              <a:rPr lang="en-US" sz="2000" dirty="0" err="1" smtClean="0"/>
              <a:t>dijabarkan</a:t>
            </a:r>
            <a:r>
              <a:rPr lang="en-US" sz="2000" dirty="0" smtClean="0"/>
              <a:t> </a:t>
            </a:r>
            <a:r>
              <a:rPr lang="en-US" sz="2000" dirty="0" err="1" smtClean="0"/>
              <a:t>dari</a:t>
            </a:r>
            <a:r>
              <a:rPr lang="en-US" sz="2000" dirty="0" smtClean="0"/>
              <a:t> </a:t>
            </a:r>
            <a:r>
              <a:rPr lang="en-US" sz="2000" dirty="0" err="1" smtClean="0"/>
              <a:t>beberapa</a:t>
            </a:r>
            <a:r>
              <a:rPr lang="en-US" sz="2000" dirty="0" smtClean="0"/>
              <a:t> file data, </a:t>
            </a:r>
            <a:r>
              <a:rPr lang="en-US" sz="2000" dirty="0" err="1" smtClean="0"/>
              <a:t>demikian</a:t>
            </a:r>
            <a:r>
              <a:rPr lang="en-US" sz="2000" dirty="0" smtClean="0"/>
              <a:t> pula </a:t>
            </a:r>
            <a:r>
              <a:rPr lang="en-US" sz="2000" dirty="0" err="1" smtClean="0"/>
              <a:t>pada</a:t>
            </a:r>
            <a:r>
              <a:rPr lang="en-US" sz="2000" dirty="0" smtClean="0"/>
              <a:t> </a:t>
            </a:r>
            <a:r>
              <a:rPr lang="en-US" sz="2000" dirty="0" err="1" smtClean="0"/>
              <a:t>saat</a:t>
            </a:r>
            <a:r>
              <a:rPr lang="en-US" sz="2000" dirty="0" smtClean="0"/>
              <a:t> </a:t>
            </a:r>
            <a:r>
              <a:rPr lang="en-US" sz="2000" dirty="0" err="1" smtClean="0"/>
              <a:t>perancangan</a:t>
            </a:r>
            <a:r>
              <a:rPr lang="en-US" sz="2000" dirty="0" smtClean="0"/>
              <a:t> database </a:t>
            </a:r>
            <a:r>
              <a:rPr lang="en-US" sz="2000" dirty="0" err="1" smtClean="0"/>
              <a:t>mereka</a:t>
            </a:r>
            <a:r>
              <a:rPr lang="en-US" sz="2000" dirty="0" smtClean="0"/>
              <a:t> </a:t>
            </a:r>
            <a:r>
              <a:rPr lang="en-US" sz="2000" dirty="0" err="1" smtClean="0"/>
              <a:t>dapat</a:t>
            </a:r>
            <a:r>
              <a:rPr lang="en-US" sz="2000" dirty="0" smtClean="0"/>
              <a:t> </a:t>
            </a:r>
            <a:r>
              <a:rPr lang="en-US" sz="2000" dirty="0" err="1" smtClean="0"/>
              <a:t>saja</a:t>
            </a:r>
            <a:r>
              <a:rPr lang="en-US" sz="2000" dirty="0" smtClean="0"/>
              <a:t> </a:t>
            </a:r>
            <a:r>
              <a:rPr lang="en-US" sz="2000" dirty="0" err="1" smtClean="0"/>
              <a:t>membagi</a:t>
            </a:r>
            <a:r>
              <a:rPr lang="en-US" sz="2000" dirty="0" smtClean="0"/>
              <a:t> data </a:t>
            </a:r>
            <a:r>
              <a:rPr lang="en-US" sz="2000" dirty="0" err="1" smtClean="0"/>
              <a:t>menjadi</a:t>
            </a:r>
            <a:r>
              <a:rPr lang="en-US" sz="2000" dirty="0" smtClean="0"/>
              <a:t> </a:t>
            </a:r>
            <a:r>
              <a:rPr lang="en-US" sz="2000" dirty="0" err="1" smtClean="0"/>
              <a:t>beberapa</a:t>
            </a:r>
            <a:r>
              <a:rPr lang="en-US" sz="2000" dirty="0" smtClean="0"/>
              <a:t> file agar </a:t>
            </a:r>
            <a:r>
              <a:rPr lang="en-US" sz="2000" dirty="0" err="1" smtClean="0"/>
              <a:t>dapat</a:t>
            </a:r>
            <a:r>
              <a:rPr lang="en-US" sz="2000" dirty="0" smtClean="0"/>
              <a:t> </a:t>
            </a:r>
            <a:r>
              <a:rPr lang="en-US" sz="2000" dirty="0" err="1" smtClean="0"/>
              <a:t>diakses</a:t>
            </a:r>
            <a:r>
              <a:rPr lang="en-US" sz="2000" dirty="0" smtClean="0"/>
              <a:t> </a:t>
            </a:r>
            <a:r>
              <a:rPr lang="en-US" sz="2000" dirty="0" err="1" smtClean="0"/>
              <a:t>dan</a:t>
            </a:r>
            <a:r>
              <a:rPr lang="en-US" sz="2000" dirty="0" smtClean="0"/>
              <a:t> </a:t>
            </a:r>
            <a:r>
              <a:rPr lang="en-US" sz="2000" dirty="0" err="1" smtClean="0"/>
              <a:t>disimpan</a:t>
            </a:r>
            <a:r>
              <a:rPr lang="en-US" sz="2000" dirty="0" smtClean="0"/>
              <a:t> </a:t>
            </a:r>
            <a:r>
              <a:rPr lang="en-US" sz="2000" dirty="0" err="1" smtClean="0"/>
              <a:t>secara</a:t>
            </a:r>
            <a:r>
              <a:rPr lang="en-US" sz="2000" dirty="0" smtClean="0"/>
              <a:t> </a:t>
            </a:r>
            <a:r>
              <a:rPr lang="en-US" sz="2000" dirty="0" err="1" smtClean="0"/>
              <a:t>efisien</a:t>
            </a:r>
            <a:r>
              <a:rPr lang="en-US" sz="2000" dirty="0" smtClean="0"/>
              <a:t>.</a:t>
            </a:r>
            <a:endParaRPr lang="id-ID" sz="2000" dirty="0" smtClean="0"/>
          </a:p>
          <a:p>
            <a:pPr marL="177800" indent="-177800">
              <a:buFont typeface="Arial" pitchFamily="34" charset="0"/>
              <a:buChar char="•"/>
            </a:pP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71472" y="571480"/>
            <a:ext cx="4429156" cy="57150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3200" dirty="0" smtClean="0"/>
              <a:t>ARSITEKTUR BASIS DATA</a:t>
            </a:r>
            <a:endParaRPr lang="en-US" sz="3200" dirty="0"/>
          </a:p>
        </p:txBody>
      </p:sp>
      <p:sp>
        <p:nvSpPr>
          <p:cNvPr id="6" name="Rectangle 5"/>
          <p:cNvSpPr/>
          <p:nvPr/>
        </p:nvSpPr>
        <p:spPr>
          <a:xfrm>
            <a:off x="571472" y="1357298"/>
            <a:ext cx="2214578" cy="50006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id-ID" sz="2800" dirty="0" smtClean="0"/>
              <a:t>Level Internal</a:t>
            </a:r>
            <a:endParaRPr lang="en-US" sz="2800" dirty="0"/>
          </a:p>
        </p:txBody>
      </p:sp>
      <p:sp>
        <p:nvSpPr>
          <p:cNvPr id="7" name="Rectangle 6"/>
          <p:cNvSpPr/>
          <p:nvPr/>
        </p:nvSpPr>
        <p:spPr>
          <a:xfrm>
            <a:off x="785786" y="2071678"/>
            <a:ext cx="7929618" cy="17145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177800" indent="-177800">
              <a:buFont typeface="Arial" pitchFamily="34" charset="0"/>
              <a:buChar char="•"/>
            </a:pPr>
            <a:r>
              <a:rPr lang="en-US" sz="2000" dirty="0" smtClean="0"/>
              <a:t>Level Internal </a:t>
            </a:r>
            <a:r>
              <a:rPr lang="en-US" sz="2000" dirty="0" err="1" smtClean="0"/>
              <a:t>adalah</a:t>
            </a:r>
            <a:r>
              <a:rPr lang="en-US" sz="2000" dirty="0" smtClean="0"/>
              <a:t> level </a:t>
            </a:r>
            <a:r>
              <a:rPr lang="en-US" sz="2000" dirty="0" err="1" smtClean="0"/>
              <a:t>dimana</a:t>
            </a:r>
            <a:r>
              <a:rPr lang="en-US" sz="2000" dirty="0" smtClean="0"/>
              <a:t> data </a:t>
            </a:r>
            <a:r>
              <a:rPr lang="en-US" sz="2000" dirty="0" err="1" smtClean="0"/>
              <a:t>disimpan</a:t>
            </a:r>
            <a:r>
              <a:rPr lang="en-US" sz="2000" dirty="0" smtClean="0"/>
              <a:t> </a:t>
            </a:r>
            <a:r>
              <a:rPr lang="en-US" sz="2000" dirty="0" err="1" smtClean="0"/>
              <a:t>secara</a:t>
            </a:r>
            <a:r>
              <a:rPr lang="en-US" sz="2000" dirty="0" smtClean="0"/>
              <a:t> </a:t>
            </a:r>
            <a:r>
              <a:rPr lang="en-US" sz="2000" dirty="0" err="1" smtClean="0"/>
              <a:t>fisik</a:t>
            </a:r>
            <a:r>
              <a:rPr lang="en-US" sz="2000" dirty="0" smtClean="0"/>
              <a:t> </a:t>
            </a:r>
            <a:r>
              <a:rPr lang="en-US" sz="2000" dirty="0" err="1" smtClean="0"/>
              <a:t>dalam</a:t>
            </a:r>
            <a:r>
              <a:rPr lang="en-US" sz="2000" dirty="0" smtClean="0"/>
              <a:t> </a:t>
            </a:r>
            <a:r>
              <a:rPr lang="en-US" sz="2000" dirty="0" err="1" smtClean="0"/>
              <a:t>bentuk</a:t>
            </a:r>
            <a:r>
              <a:rPr lang="en-US" sz="2000" dirty="0" smtClean="0"/>
              <a:t> </a:t>
            </a:r>
            <a:r>
              <a:rPr lang="en-US" sz="2000" dirty="0" err="1" smtClean="0"/>
              <a:t>kode</a:t>
            </a:r>
            <a:r>
              <a:rPr lang="en-US" sz="2000" dirty="0" smtClean="0"/>
              <a:t>, </a:t>
            </a:r>
            <a:r>
              <a:rPr lang="en-US" sz="2000" dirty="0" err="1" smtClean="0"/>
              <a:t>teks</a:t>
            </a:r>
            <a:r>
              <a:rPr lang="en-US" sz="2000" dirty="0" smtClean="0"/>
              <a:t>, </a:t>
            </a:r>
            <a:r>
              <a:rPr lang="en-US" sz="2000" dirty="0" err="1" smtClean="0"/>
              <a:t>angka</a:t>
            </a:r>
            <a:r>
              <a:rPr lang="en-US" sz="2000" dirty="0" smtClean="0"/>
              <a:t>, bit.</a:t>
            </a:r>
            <a:endParaRPr lang="id-ID" sz="2000" dirty="0" smtClean="0"/>
          </a:p>
          <a:p>
            <a:pPr marL="177800" indent="-177800">
              <a:buFont typeface="Arial" pitchFamily="34" charset="0"/>
              <a:buChar char="•"/>
            </a:pPr>
            <a:r>
              <a:rPr lang="en-US" sz="2000" dirty="0" err="1" smtClean="0"/>
              <a:t>Pada</a:t>
            </a:r>
            <a:r>
              <a:rPr lang="en-US" sz="2000" dirty="0" smtClean="0"/>
              <a:t> level </a:t>
            </a:r>
            <a:r>
              <a:rPr lang="en-US" sz="2000" dirty="0" err="1" smtClean="0"/>
              <a:t>ini</a:t>
            </a:r>
            <a:r>
              <a:rPr lang="en-US" sz="2000" dirty="0" smtClean="0"/>
              <a:t> </a:t>
            </a:r>
            <a:r>
              <a:rPr lang="en-US" sz="2000" dirty="0" err="1" smtClean="0"/>
              <a:t>didefinisikan</a:t>
            </a:r>
            <a:r>
              <a:rPr lang="en-US" sz="2000" dirty="0" smtClean="0"/>
              <a:t> </a:t>
            </a:r>
            <a:r>
              <a:rPr lang="en-US" sz="2000" dirty="0" err="1" smtClean="0"/>
              <a:t>allokasi</a:t>
            </a:r>
            <a:r>
              <a:rPr lang="en-US" sz="2000" dirty="0" smtClean="0"/>
              <a:t> </a:t>
            </a:r>
            <a:r>
              <a:rPr lang="en-US" sz="2000" dirty="0" err="1" smtClean="0"/>
              <a:t>ruang</a:t>
            </a:r>
            <a:r>
              <a:rPr lang="en-US" sz="2000" dirty="0" smtClean="0"/>
              <a:t> </a:t>
            </a:r>
            <a:r>
              <a:rPr lang="en-US" sz="2000" dirty="0" err="1" smtClean="0"/>
              <a:t>penyimpanan</a:t>
            </a:r>
            <a:r>
              <a:rPr lang="en-US" sz="2000" dirty="0" smtClean="0"/>
              <a:t> data, </a:t>
            </a:r>
            <a:r>
              <a:rPr lang="en-US" sz="2000" dirty="0" err="1" smtClean="0"/>
              <a:t>deskripsi</a:t>
            </a:r>
            <a:r>
              <a:rPr lang="en-US" sz="2000" dirty="0" smtClean="0"/>
              <a:t> data </a:t>
            </a:r>
            <a:r>
              <a:rPr lang="en-US" sz="2000" dirty="0" err="1" smtClean="0"/>
              <a:t>dalam</a:t>
            </a:r>
            <a:r>
              <a:rPr lang="en-US" sz="2000" dirty="0" smtClean="0"/>
              <a:t> </a:t>
            </a:r>
            <a:r>
              <a:rPr lang="en-US" sz="2000" dirty="0" err="1" smtClean="0"/>
              <a:t>penyimpanan</a:t>
            </a:r>
            <a:r>
              <a:rPr lang="en-US" sz="2000" dirty="0" smtClean="0"/>
              <a:t>, </a:t>
            </a:r>
            <a:r>
              <a:rPr lang="en-US" sz="2000" dirty="0" err="1" smtClean="0"/>
              <a:t>kompressi</a:t>
            </a:r>
            <a:r>
              <a:rPr lang="en-US" sz="2000" dirty="0" smtClean="0"/>
              <a:t> data (agar </a:t>
            </a:r>
            <a:r>
              <a:rPr lang="en-US" sz="2000" dirty="0" err="1" smtClean="0"/>
              <a:t>lebih</a:t>
            </a:r>
            <a:r>
              <a:rPr lang="en-US" sz="2000" dirty="0" smtClean="0"/>
              <a:t> </a:t>
            </a:r>
            <a:r>
              <a:rPr lang="en-US" sz="2000" dirty="0" err="1" smtClean="0"/>
              <a:t>hemat</a:t>
            </a:r>
            <a:r>
              <a:rPr lang="en-US" sz="2000" dirty="0" smtClean="0"/>
              <a:t>), </a:t>
            </a:r>
            <a:r>
              <a:rPr lang="en-US" sz="2000" dirty="0" err="1" smtClean="0"/>
              <a:t>dan</a:t>
            </a:r>
            <a:r>
              <a:rPr lang="en-US" sz="2000" dirty="0" smtClean="0"/>
              <a:t> </a:t>
            </a:r>
            <a:r>
              <a:rPr lang="en-US" sz="2000" dirty="0" err="1" smtClean="0"/>
              <a:t>enkripsi</a:t>
            </a:r>
            <a:r>
              <a:rPr lang="en-US" sz="2000" dirty="0" smtClean="0"/>
              <a:t> data (agar </a:t>
            </a:r>
            <a:r>
              <a:rPr lang="en-US" sz="2000" dirty="0" err="1" smtClean="0"/>
              <a:t>lebih</a:t>
            </a:r>
            <a:r>
              <a:rPr lang="en-US" sz="2000" dirty="0" smtClean="0"/>
              <a:t> </a:t>
            </a:r>
            <a:r>
              <a:rPr lang="en-US" sz="2000" dirty="0" err="1" smtClean="0"/>
              <a:t>aman</a:t>
            </a:r>
            <a:r>
              <a:rPr lang="en-US" sz="2000" dirty="0" smtClean="0"/>
              <a:t>).</a:t>
            </a:r>
            <a:endParaRPr 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p:cNvPicPr>
            <a:picLocks noChangeAspect="1" noChangeArrowheads="1"/>
          </p:cNvPicPr>
          <p:nvPr/>
        </p:nvPicPr>
        <p:blipFill>
          <a:blip r:embed="rId2"/>
          <a:srcRect/>
          <a:stretch>
            <a:fillRect/>
          </a:stretch>
        </p:blipFill>
        <p:spPr bwMode="auto">
          <a:xfrm>
            <a:off x="1000100" y="1142984"/>
            <a:ext cx="6803567" cy="48475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2910" y="500042"/>
            <a:ext cx="7929618" cy="1643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80000"/>
              </a:lnSpc>
            </a:pPr>
            <a:r>
              <a:rPr lang="en-US" dirty="0" err="1" smtClean="0">
                <a:latin typeface="Tahoma" pitchFamily="34" charset="0"/>
              </a:rPr>
              <a:t>Konsep</a:t>
            </a:r>
            <a:r>
              <a:rPr lang="en-US" dirty="0" smtClean="0">
                <a:latin typeface="Tahoma" pitchFamily="34" charset="0"/>
              </a:rPr>
              <a:t> </a:t>
            </a:r>
            <a:r>
              <a:rPr lang="en-US" dirty="0" err="1" smtClean="0">
                <a:latin typeface="Tahoma" pitchFamily="34" charset="0"/>
              </a:rPr>
              <a:t>dari</a:t>
            </a:r>
            <a:r>
              <a:rPr lang="en-US" dirty="0" smtClean="0">
                <a:latin typeface="Tahoma" pitchFamily="34" charset="0"/>
              </a:rPr>
              <a:t> level</a:t>
            </a:r>
            <a:r>
              <a:rPr lang="id-ID" dirty="0" smtClean="0">
                <a:latin typeface="Tahoma" pitchFamily="34" charset="0"/>
              </a:rPr>
              <a:t>-level tersebut </a:t>
            </a:r>
            <a:r>
              <a:rPr lang="en-US" dirty="0" err="1" smtClean="0">
                <a:latin typeface="Tahoma" pitchFamily="34" charset="0"/>
              </a:rPr>
              <a:t>akan</a:t>
            </a:r>
            <a:r>
              <a:rPr lang="en-US" dirty="0" smtClean="0">
                <a:latin typeface="Tahoma" pitchFamily="34" charset="0"/>
              </a:rPr>
              <a:t> </a:t>
            </a:r>
            <a:r>
              <a:rPr lang="en-US" dirty="0" err="1" smtClean="0">
                <a:latin typeface="Tahoma" pitchFamily="34" charset="0"/>
              </a:rPr>
              <a:t>menambah</a:t>
            </a:r>
            <a:r>
              <a:rPr lang="en-US" dirty="0" smtClean="0">
                <a:latin typeface="Tahoma" pitchFamily="34" charset="0"/>
              </a:rPr>
              <a:t> </a:t>
            </a:r>
            <a:r>
              <a:rPr lang="en-US" dirty="0" err="1" smtClean="0">
                <a:latin typeface="Tahoma" pitchFamily="34" charset="0"/>
              </a:rPr>
              <a:t>pengertian</a:t>
            </a:r>
            <a:r>
              <a:rPr lang="en-US" dirty="0" smtClean="0">
                <a:latin typeface="Tahoma" pitchFamily="34" charset="0"/>
              </a:rPr>
              <a:t> </a:t>
            </a:r>
            <a:r>
              <a:rPr lang="en-US" dirty="0" err="1" smtClean="0">
                <a:latin typeface="Tahoma" pitchFamily="34" charset="0"/>
              </a:rPr>
              <a:t>mengenai</a:t>
            </a:r>
            <a:r>
              <a:rPr lang="en-US" dirty="0" smtClean="0">
                <a:latin typeface="Tahoma" pitchFamily="34" charset="0"/>
              </a:rPr>
              <a:t> </a:t>
            </a:r>
            <a:r>
              <a:rPr lang="en-US" dirty="0" err="1" smtClean="0">
                <a:latin typeface="Tahoma" pitchFamily="34" charset="0"/>
              </a:rPr>
              <a:t>kebebasan</a:t>
            </a:r>
            <a:r>
              <a:rPr lang="en-US" dirty="0" smtClean="0">
                <a:latin typeface="Tahoma" pitchFamily="34" charset="0"/>
              </a:rPr>
              <a:t> data/data independence. </a:t>
            </a:r>
            <a:endParaRPr lang="id-ID" dirty="0" smtClean="0">
              <a:latin typeface="Tahoma" pitchFamily="34" charset="0"/>
            </a:endParaRPr>
          </a:p>
          <a:p>
            <a:pPr algn="just">
              <a:lnSpc>
                <a:spcPct val="80000"/>
              </a:lnSpc>
            </a:pPr>
            <a:endParaRPr lang="en-US" dirty="0" smtClean="0">
              <a:latin typeface="Tahoma" pitchFamily="34" charset="0"/>
            </a:endParaRPr>
          </a:p>
          <a:p>
            <a:pPr algn="just">
              <a:lnSpc>
                <a:spcPct val="80000"/>
              </a:lnSpc>
            </a:pPr>
            <a:r>
              <a:rPr lang="en-US" dirty="0" smtClean="0">
                <a:solidFill>
                  <a:srgbClr val="E4FA16"/>
                </a:solidFill>
                <a:latin typeface="Tahoma" pitchFamily="34" charset="0"/>
              </a:rPr>
              <a:t>Data independence </a:t>
            </a:r>
            <a:r>
              <a:rPr lang="en-US" dirty="0" err="1" smtClean="0">
                <a:solidFill>
                  <a:srgbClr val="E4FA16"/>
                </a:solidFill>
                <a:latin typeface="Tahoma" pitchFamily="34" charset="0"/>
              </a:rPr>
              <a:t>dapat</a:t>
            </a:r>
            <a:r>
              <a:rPr lang="en-US" dirty="0" smtClean="0">
                <a:solidFill>
                  <a:srgbClr val="E4FA16"/>
                </a:solidFill>
                <a:latin typeface="Tahoma" pitchFamily="34" charset="0"/>
              </a:rPr>
              <a:t> </a:t>
            </a:r>
            <a:r>
              <a:rPr lang="en-US" dirty="0" err="1" smtClean="0">
                <a:solidFill>
                  <a:srgbClr val="E4FA16"/>
                </a:solidFill>
                <a:latin typeface="Tahoma" pitchFamily="34" charset="0"/>
              </a:rPr>
              <a:t>dibagi</a:t>
            </a:r>
            <a:r>
              <a:rPr lang="en-US" dirty="0" smtClean="0">
                <a:solidFill>
                  <a:srgbClr val="E4FA16"/>
                </a:solidFill>
                <a:latin typeface="Tahoma" pitchFamily="34" charset="0"/>
              </a:rPr>
              <a:t> </a:t>
            </a:r>
            <a:r>
              <a:rPr lang="en-US" dirty="0" err="1" smtClean="0">
                <a:solidFill>
                  <a:srgbClr val="E4FA16"/>
                </a:solidFill>
                <a:latin typeface="Tahoma" pitchFamily="34" charset="0"/>
              </a:rPr>
              <a:t>menjadi</a:t>
            </a:r>
            <a:r>
              <a:rPr lang="en-US" dirty="0" smtClean="0">
                <a:solidFill>
                  <a:srgbClr val="E4FA16"/>
                </a:solidFill>
                <a:latin typeface="Tahoma" pitchFamily="34" charset="0"/>
              </a:rPr>
              <a:t> </a:t>
            </a:r>
            <a:r>
              <a:rPr lang="en-US" dirty="0" err="1" smtClean="0">
                <a:solidFill>
                  <a:srgbClr val="E4FA16"/>
                </a:solidFill>
                <a:latin typeface="Tahoma" pitchFamily="34" charset="0"/>
              </a:rPr>
              <a:t>dua</a:t>
            </a:r>
            <a:r>
              <a:rPr lang="en-US" dirty="0" smtClean="0">
                <a:solidFill>
                  <a:srgbClr val="E4FA16"/>
                </a:solidFill>
                <a:latin typeface="Tahoma" pitchFamily="34" charset="0"/>
              </a:rPr>
              <a:t> </a:t>
            </a:r>
            <a:r>
              <a:rPr lang="en-US" dirty="0" err="1" smtClean="0">
                <a:solidFill>
                  <a:srgbClr val="E4FA16"/>
                </a:solidFill>
                <a:latin typeface="Tahoma" pitchFamily="34" charset="0"/>
              </a:rPr>
              <a:t>bagian</a:t>
            </a:r>
            <a:r>
              <a:rPr lang="en-US" dirty="0" smtClean="0">
                <a:solidFill>
                  <a:srgbClr val="E4FA16"/>
                </a:solidFill>
                <a:latin typeface="Tahoma" pitchFamily="34" charset="0"/>
              </a:rPr>
              <a:t> :</a:t>
            </a:r>
          </a:p>
          <a:p>
            <a:pPr algn="just">
              <a:lnSpc>
                <a:spcPct val="80000"/>
              </a:lnSpc>
            </a:pPr>
            <a:r>
              <a:rPr lang="en-US" dirty="0" smtClean="0">
                <a:solidFill>
                  <a:srgbClr val="E4FA16"/>
                </a:solidFill>
                <a:latin typeface="Tahoma" pitchFamily="34" charset="0"/>
              </a:rPr>
              <a:t>1. Physical data independence.</a:t>
            </a:r>
          </a:p>
          <a:p>
            <a:pPr algn="just">
              <a:lnSpc>
                <a:spcPct val="80000"/>
              </a:lnSpc>
            </a:pPr>
            <a:r>
              <a:rPr lang="en-US" dirty="0" smtClean="0">
                <a:solidFill>
                  <a:srgbClr val="E4FA16"/>
                </a:solidFill>
                <a:latin typeface="Tahoma" pitchFamily="34" charset="0"/>
              </a:rPr>
              <a:t>2. Logical data independence.</a:t>
            </a:r>
            <a:endParaRPr lang="en-US" dirty="0">
              <a:solidFill>
                <a:srgbClr val="E4FA16"/>
              </a:solidFill>
              <a:latin typeface="Tahoma" pitchFamily="34" charset="0"/>
            </a:endParaRPr>
          </a:p>
        </p:txBody>
      </p:sp>
      <p:sp>
        <p:nvSpPr>
          <p:cNvPr id="6" name="Rectangle 5"/>
          <p:cNvSpPr/>
          <p:nvPr/>
        </p:nvSpPr>
        <p:spPr>
          <a:xfrm>
            <a:off x="1071538" y="2285992"/>
            <a:ext cx="6643734" cy="13573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nSpc>
                <a:spcPct val="90000"/>
              </a:lnSpc>
              <a:tabLst>
                <a:tab pos="534988" algn="l"/>
              </a:tabLst>
            </a:pPr>
            <a:r>
              <a:rPr lang="en-US" dirty="0" smtClean="0">
                <a:solidFill>
                  <a:schemeClr val="tx1"/>
                </a:solidFill>
                <a:latin typeface="Tahoma" pitchFamily="34" charset="0"/>
              </a:rPr>
              <a:t>Physical Data Independence</a:t>
            </a:r>
            <a:r>
              <a:rPr lang="id-ID" dirty="0" smtClean="0">
                <a:solidFill>
                  <a:schemeClr val="tx1"/>
                </a:solidFill>
                <a:latin typeface="Tahoma" pitchFamily="34" charset="0"/>
              </a:rPr>
              <a:t>:</a:t>
            </a:r>
            <a:endParaRPr lang="en-US" dirty="0" smtClean="0">
              <a:solidFill>
                <a:schemeClr val="tx1"/>
              </a:solidFill>
              <a:latin typeface="Tahoma" pitchFamily="34" charset="0"/>
            </a:endParaRPr>
          </a:p>
          <a:p>
            <a:pPr>
              <a:lnSpc>
                <a:spcPct val="90000"/>
              </a:lnSpc>
            </a:pPr>
            <a:r>
              <a:rPr lang="en-US" dirty="0" smtClean="0">
                <a:solidFill>
                  <a:schemeClr val="tx1"/>
                </a:solidFill>
                <a:latin typeface="Tahoma" pitchFamily="34" charset="0"/>
              </a:rPr>
              <a:t>	</a:t>
            </a:r>
            <a:r>
              <a:rPr lang="en-US" dirty="0" err="1" smtClean="0">
                <a:solidFill>
                  <a:schemeClr val="tx1"/>
                </a:solidFill>
                <a:latin typeface="Tahoma" pitchFamily="34" charset="0"/>
              </a:rPr>
              <a:t>Kebolehan</a:t>
            </a:r>
            <a:r>
              <a:rPr lang="en-US" dirty="0" smtClean="0">
                <a:solidFill>
                  <a:schemeClr val="tx1"/>
                </a:solidFill>
                <a:latin typeface="Tahoma" pitchFamily="34" charset="0"/>
              </a:rPr>
              <a:t> </a:t>
            </a:r>
            <a:r>
              <a:rPr lang="en-US" dirty="0" err="1" smtClean="0">
                <a:solidFill>
                  <a:schemeClr val="tx1"/>
                </a:solidFill>
                <a:latin typeface="Tahoma" pitchFamily="34" charset="0"/>
              </a:rPr>
              <a:t>untuk</a:t>
            </a:r>
            <a:r>
              <a:rPr lang="en-US" dirty="0" smtClean="0">
                <a:solidFill>
                  <a:schemeClr val="tx1"/>
                </a:solidFill>
                <a:latin typeface="Tahoma" pitchFamily="34" charset="0"/>
              </a:rPr>
              <a:t> </a:t>
            </a:r>
            <a:r>
              <a:rPr lang="en-US" dirty="0" err="1" smtClean="0">
                <a:solidFill>
                  <a:schemeClr val="tx1"/>
                </a:solidFill>
                <a:latin typeface="Tahoma" pitchFamily="34" charset="0"/>
              </a:rPr>
              <a:t>mengubah</a:t>
            </a:r>
            <a:r>
              <a:rPr lang="en-US" dirty="0" smtClean="0">
                <a:solidFill>
                  <a:schemeClr val="tx1"/>
                </a:solidFill>
                <a:latin typeface="Tahoma" pitchFamily="34" charset="0"/>
              </a:rPr>
              <a:t> </a:t>
            </a:r>
            <a:r>
              <a:rPr lang="en-US" dirty="0" err="1" smtClean="0">
                <a:solidFill>
                  <a:schemeClr val="tx1"/>
                </a:solidFill>
                <a:latin typeface="Tahoma" pitchFamily="34" charset="0"/>
              </a:rPr>
              <a:t>pola</a:t>
            </a:r>
            <a:r>
              <a:rPr lang="en-US" dirty="0" smtClean="0">
                <a:solidFill>
                  <a:schemeClr val="tx1"/>
                </a:solidFill>
                <a:latin typeface="Tahoma" pitchFamily="34" charset="0"/>
              </a:rPr>
              <a:t> </a:t>
            </a:r>
            <a:r>
              <a:rPr lang="en-US" dirty="0" err="1" smtClean="0">
                <a:solidFill>
                  <a:schemeClr val="tx1"/>
                </a:solidFill>
                <a:latin typeface="Tahoma" pitchFamily="34" charset="0"/>
              </a:rPr>
              <a:t>fisik</a:t>
            </a:r>
            <a:r>
              <a:rPr lang="en-US" dirty="0" smtClean="0">
                <a:solidFill>
                  <a:schemeClr val="tx1"/>
                </a:solidFill>
                <a:latin typeface="Tahoma" pitchFamily="34" charset="0"/>
              </a:rPr>
              <a:t> database </a:t>
            </a:r>
            <a:r>
              <a:rPr lang="en-US" dirty="0" err="1" smtClean="0">
                <a:solidFill>
                  <a:schemeClr val="tx1"/>
                </a:solidFill>
                <a:latin typeface="Tahoma" pitchFamily="34" charset="0"/>
              </a:rPr>
              <a:t>tanpa</a:t>
            </a:r>
            <a:r>
              <a:rPr lang="en-US" dirty="0" smtClean="0">
                <a:solidFill>
                  <a:schemeClr val="tx1"/>
                </a:solidFill>
                <a:latin typeface="Tahoma" pitchFamily="34" charset="0"/>
              </a:rPr>
              <a:t> 	</a:t>
            </a:r>
            <a:r>
              <a:rPr lang="en-US" dirty="0" err="1" smtClean="0">
                <a:solidFill>
                  <a:schemeClr val="tx1"/>
                </a:solidFill>
                <a:latin typeface="Tahoma" pitchFamily="34" charset="0"/>
              </a:rPr>
              <a:t>mengakibatkan</a:t>
            </a:r>
            <a:r>
              <a:rPr lang="en-US" dirty="0" smtClean="0">
                <a:solidFill>
                  <a:schemeClr val="tx1"/>
                </a:solidFill>
                <a:latin typeface="Tahoma" pitchFamily="34" charset="0"/>
              </a:rPr>
              <a:t> </a:t>
            </a:r>
            <a:r>
              <a:rPr lang="en-US" dirty="0" err="1" smtClean="0">
                <a:solidFill>
                  <a:schemeClr val="tx1"/>
                </a:solidFill>
                <a:latin typeface="Tahoma" pitchFamily="34" charset="0"/>
              </a:rPr>
              <a:t>suatu</a:t>
            </a:r>
            <a:r>
              <a:rPr lang="en-US" dirty="0" smtClean="0">
                <a:solidFill>
                  <a:schemeClr val="tx1"/>
                </a:solidFill>
                <a:latin typeface="Tahoma" pitchFamily="34" charset="0"/>
              </a:rPr>
              <a:t> </a:t>
            </a:r>
            <a:r>
              <a:rPr lang="en-US" dirty="0" err="1" smtClean="0">
                <a:solidFill>
                  <a:schemeClr val="tx1"/>
                </a:solidFill>
                <a:latin typeface="Tahoma" pitchFamily="34" charset="0"/>
              </a:rPr>
              <a:t>aplikasi</a:t>
            </a:r>
            <a:r>
              <a:rPr lang="en-US" dirty="0" smtClean="0">
                <a:solidFill>
                  <a:schemeClr val="tx1"/>
                </a:solidFill>
                <a:latin typeface="Tahoma" pitchFamily="34" charset="0"/>
              </a:rPr>
              <a:t> program </a:t>
            </a:r>
            <a:r>
              <a:rPr lang="en-US" dirty="0" err="1" smtClean="0">
                <a:solidFill>
                  <a:schemeClr val="tx1"/>
                </a:solidFill>
                <a:latin typeface="Tahoma" pitchFamily="34" charset="0"/>
              </a:rPr>
              <a:t>ditulis</a:t>
            </a:r>
            <a:r>
              <a:rPr lang="en-US" dirty="0" smtClean="0">
                <a:solidFill>
                  <a:schemeClr val="tx1"/>
                </a:solidFill>
                <a:latin typeface="Tahoma" pitchFamily="34" charset="0"/>
              </a:rPr>
              <a:t> </a:t>
            </a:r>
            <a:r>
              <a:rPr lang="en-US" dirty="0" err="1" smtClean="0">
                <a:solidFill>
                  <a:schemeClr val="tx1"/>
                </a:solidFill>
                <a:latin typeface="Tahoma" pitchFamily="34" charset="0"/>
              </a:rPr>
              <a:t>kembali</a:t>
            </a:r>
            <a:r>
              <a:rPr lang="en-US" dirty="0" smtClean="0">
                <a:solidFill>
                  <a:schemeClr val="tx1"/>
                </a:solidFill>
                <a:latin typeface="Tahoma" pitchFamily="34" charset="0"/>
              </a:rPr>
              <a:t>. 	</a:t>
            </a:r>
            <a:r>
              <a:rPr lang="en-US" dirty="0" err="1" smtClean="0">
                <a:solidFill>
                  <a:schemeClr val="tx1"/>
                </a:solidFill>
                <a:latin typeface="Tahoma" pitchFamily="34" charset="0"/>
              </a:rPr>
              <a:t>Modifikasi</a:t>
            </a:r>
            <a:r>
              <a:rPr lang="en-US" dirty="0" smtClean="0">
                <a:solidFill>
                  <a:schemeClr val="tx1"/>
                </a:solidFill>
                <a:latin typeface="Tahoma" pitchFamily="34" charset="0"/>
              </a:rPr>
              <a:t> </a:t>
            </a:r>
            <a:r>
              <a:rPr lang="en-US" dirty="0" err="1" smtClean="0">
                <a:solidFill>
                  <a:schemeClr val="tx1"/>
                </a:solidFill>
                <a:latin typeface="Tahoma" pitchFamily="34" charset="0"/>
              </a:rPr>
              <a:t>pada</a:t>
            </a:r>
            <a:r>
              <a:rPr lang="en-US" dirty="0" smtClean="0">
                <a:solidFill>
                  <a:schemeClr val="tx1"/>
                </a:solidFill>
                <a:latin typeface="Tahoma" pitchFamily="34" charset="0"/>
              </a:rPr>
              <a:t> level </a:t>
            </a:r>
            <a:r>
              <a:rPr lang="en-US" dirty="0" err="1" smtClean="0">
                <a:solidFill>
                  <a:schemeClr val="tx1"/>
                </a:solidFill>
                <a:latin typeface="Tahoma" pitchFamily="34" charset="0"/>
              </a:rPr>
              <a:t>fisik</a:t>
            </a:r>
            <a:r>
              <a:rPr lang="en-US" dirty="0" smtClean="0">
                <a:solidFill>
                  <a:schemeClr val="tx1"/>
                </a:solidFill>
                <a:latin typeface="Tahoma" pitchFamily="34" charset="0"/>
              </a:rPr>
              <a:t> </a:t>
            </a:r>
            <a:r>
              <a:rPr lang="en-US" dirty="0" err="1" smtClean="0">
                <a:solidFill>
                  <a:schemeClr val="tx1"/>
                </a:solidFill>
                <a:latin typeface="Tahoma" pitchFamily="34" charset="0"/>
              </a:rPr>
              <a:t>biasanya</a:t>
            </a:r>
            <a:r>
              <a:rPr lang="en-US" dirty="0" smtClean="0">
                <a:solidFill>
                  <a:schemeClr val="tx1"/>
                </a:solidFill>
                <a:latin typeface="Tahoma" pitchFamily="34" charset="0"/>
              </a:rPr>
              <a:t> </a:t>
            </a:r>
            <a:r>
              <a:rPr lang="en-US" dirty="0" err="1" smtClean="0">
                <a:solidFill>
                  <a:schemeClr val="tx1"/>
                </a:solidFill>
                <a:latin typeface="Tahoma" pitchFamily="34" charset="0"/>
              </a:rPr>
              <a:t>pada</a:t>
            </a:r>
            <a:r>
              <a:rPr lang="en-US" dirty="0" smtClean="0">
                <a:solidFill>
                  <a:schemeClr val="tx1"/>
                </a:solidFill>
                <a:latin typeface="Tahoma" pitchFamily="34" charset="0"/>
              </a:rPr>
              <a:t> </a:t>
            </a:r>
            <a:r>
              <a:rPr lang="en-US" dirty="0" err="1" smtClean="0">
                <a:solidFill>
                  <a:schemeClr val="tx1"/>
                </a:solidFill>
                <a:latin typeface="Tahoma" pitchFamily="34" charset="0"/>
              </a:rPr>
              <a:t>saat</a:t>
            </a:r>
            <a:r>
              <a:rPr lang="en-US" dirty="0" smtClean="0">
                <a:solidFill>
                  <a:schemeClr val="tx1"/>
                </a:solidFill>
                <a:latin typeface="Tahoma" pitchFamily="34" charset="0"/>
              </a:rPr>
              <a:t> 	</a:t>
            </a:r>
            <a:r>
              <a:rPr lang="en-US" dirty="0" err="1" smtClean="0">
                <a:solidFill>
                  <a:schemeClr val="tx1"/>
                </a:solidFill>
                <a:latin typeface="Tahoma" pitchFamily="34" charset="0"/>
              </a:rPr>
              <a:t>meningkatkan</a:t>
            </a:r>
            <a:r>
              <a:rPr lang="en-US" dirty="0" smtClean="0">
                <a:solidFill>
                  <a:schemeClr val="tx1"/>
                </a:solidFill>
                <a:latin typeface="Tahoma" pitchFamily="34" charset="0"/>
              </a:rPr>
              <a:t> </a:t>
            </a:r>
            <a:r>
              <a:rPr lang="en-US" dirty="0" err="1" smtClean="0">
                <a:solidFill>
                  <a:schemeClr val="tx1"/>
                </a:solidFill>
                <a:latin typeface="Tahoma" pitchFamily="34" charset="0"/>
              </a:rPr>
              <a:t>daya</a:t>
            </a:r>
            <a:r>
              <a:rPr lang="en-US" dirty="0" smtClean="0">
                <a:solidFill>
                  <a:schemeClr val="tx1"/>
                </a:solidFill>
                <a:latin typeface="Tahoma" pitchFamily="34" charset="0"/>
              </a:rPr>
              <a:t> </a:t>
            </a:r>
            <a:r>
              <a:rPr lang="en-US" dirty="0" err="1" smtClean="0">
                <a:solidFill>
                  <a:schemeClr val="tx1"/>
                </a:solidFill>
                <a:latin typeface="Tahoma" pitchFamily="34" charset="0"/>
              </a:rPr>
              <a:t>guna</a:t>
            </a:r>
            <a:r>
              <a:rPr lang="en-US" dirty="0" smtClean="0">
                <a:solidFill>
                  <a:schemeClr val="tx1"/>
                </a:solidFill>
                <a:latin typeface="Tahoma" pitchFamily="34" charset="0"/>
              </a:rPr>
              <a:t>.</a:t>
            </a:r>
            <a:endParaRPr lang="en-US" dirty="0">
              <a:solidFill>
                <a:schemeClr val="tx1"/>
              </a:solidFill>
              <a:latin typeface="Tahoma" pitchFamily="34" charset="0"/>
            </a:endParaRPr>
          </a:p>
        </p:txBody>
      </p:sp>
      <p:sp>
        <p:nvSpPr>
          <p:cNvPr id="7" name="Rectangle 6"/>
          <p:cNvSpPr/>
          <p:nvPr/>
        </p:nvSpPr>
        <p:spPr>
          <a:xfrm>
            <a:off x="1071538" y="3786190"/>
            <a:ext cx="7358114" cy="13573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lnSpc>
                <a:spcPct val="90000"/>
              </a:lnSpc>
              <a:tabLst>
                <a:tab pos="534988" algn="l"/>
              </a:tabLst>
            </a:pPr>
            <a:r>
              <a:rPr lang="en-US" dirty="0" smtClean="0">
                <a:latin typeface="Tahoma" pitchFamily="34" charset="0"/>
              </a:rPr>
              <a:t>Logical Data Independence</a:t>
            </a:r>
          </a:p>
          <a:p>
            <a:pPr>
              <a:lnSpc>
                <a:spcPct val="90000"/>
              </a:lnSpc>
            </a:pPr>
            <a:r>
              <a:rPr lang="en-US" dirty="0" smtClean="0">
                <a:latin typeface="Tahoma" pitchFamily="34" charset="0"/>
              </a:rPr>
              <a:t>	</a:t>
            </a:r>
            <a:r>
              <a:rPr lang="en-US" dirty="0" err="1" smtClean="0">
                <a:latin typeface="Tahoma" pitchFamily="34" charset="0"/>
              </a:rPr>
              <a:t>Kebolehan</a:t>
            </a:r>
            <a:r>
              <a:rPr lang="en-US" dirty="0" smtClean="0">
                <a:latin typeface="Tahoma" pitchFamily="34" charset="0"/>
              </a:rPr>
              <a:t> </a:t>
            </a:r>
            <a:r>
              <a:rPr lang="en-US" dirty="0" err="1" smtClean="0">
                <a:latin typeface="Tahoma" pitchFamily="34" charset="0"/>
              </a:rPr>
              <a:t>untuk</a:t>
            </a:r>
            <a:r>
              <a:rPr lang="en-US" dirty="0" smtClean="0">
                <a:latin typeface="Tahoma" pitchFamily="34" charset="0"/>
              </a:rPr>
              <a:t> </a:t>
            </a:r>
            <a:r>
              <a:rPr lang="en-US" dirty="0" err="1" smtClean="0">
                <a:latin typeface="Tahoma" pitchFamily="34" charset="0"/>
              </a:rPr>
              <a:t>mengubah</a:t>
            </a:r>
            <a:r>
              <a:rPr lang="en-US" dirty="0" smtClean="0">
                <a:latin typeface="Tahoma" pitchFamily="34" charset="0"/>
              </a:rPr>
              <a:t> </a:t>
            </a:r>
            <a:r>
              <a:rPr lang="en-US" dirty="0" err="1" smtClean="0">
                <a:latin typeface="Tahoma" pitchFamily="34" charset="0"/>
              </a:rPr>
              <a:t>pola</a:t>
            </a:r>
            <a:r>
              <a:rPr lang="en-US" dirty="0" smtClean="0">
                <a:latin typeface="Tahoma" pitchFamily="34" charset="0"/>
              </a:rPr>
              <a:t> </a:t>
            </a:r>
            <a:r>
              <a:rPr lang="en-US" dirty="0" err="1" smtClean="0">
                <a:latin typeface="Tahoma" pitchFamily="34" charset="0"/>
              </a:rPr>
              <a:t>konseptual</a:t>
            </a:r>
            <a:r>
              <a:rPr lang="en-US" dirty="0" smtClean="0">
                <a:latin typeface="Tahoma" pitchFamily="34" charset="0"/>
              </a:rPr>
              <a:t> </a:t>
            </a:r>
            <a:r>
              <a:rPr lang="en-US" dirty="0" err="1" smtClean="0">
                <a:latin typeface="Tahoma" pitchFamily="34" charset="0"/>
              </a:rPr>
              <a:t>tanpa</a:t>
            </a:r>
            <a:r>
              <a:rPr lang="en-US" dirty="0" smtClean="0">
                <a:latin typeface="Tahoma" pitchFamily="34" charset="0"/>
              </a:rPr>
              <a:t> 	</a:t>
            </a:r>
            <a:r>
              <a:rPr lang="en-US" dirty="0" err="1" smtClean="0">
                <a:latin typeface="Tahoma" pitchFamily="34" charset="0"/>
              </a:rPr>
              <a:t>mengakibatkan</a:t>
            </a:r>
            <a:r>
              <a:rPr lang="en-US" dirty="0" smtClean="0">
                <a:latin typeface="Tahoma" pitchFamily="34" charset="0"/>
              </a:rPr>
              <a:t> </a:t>
            </a:r>
            <a:r>
              <a:rPr lang="en-US" dirty="0" err="1" smtClean="0">
                <a:latin typeface="Tahoma" pitchFamily="34" charset="0"/>
              </a:rPr>
              <a:t>suatu</a:t>
            </a:r>
            <a:r>
              <a:rPr lang="en-US" dirty="0" smtClean="0">
                <a:latin typeface="Tahoma" pitchFamily="34" charset="0"/>
              </a:rPr>
              <a:t> </a:t>
            </a:r>
            <a:r>
              <a:rPr lang="en-US" dirty="0" err="1" smtClean="0">
                <a:latin typeface="Tahoma" pitchFamily="34" charset="0"/>
              </a:rPr>
              <a:t>aplikasi</a:t>
            </a:r>
            <a:r>
              <a:rPr lang="en-US" dirty="0" smtClean="0">
                <a:latin typeface="Tahoma" pitchFamily="34" charset="0"/>
              </a:rPr>
              <a:t> program </a:t>
            </a:r>
            <a:r>
              <a:rPr lang="en-US" dirty="0" err="1" smtClean="0">
                <a:latin typeface="Tahoma" pitchFamily="34" charset="0"/>
              </a:rPr>
              <a:t>ditulis</a:t>
            </a:r>
            <a:r>
              <a:rPr lang="en-US" dirty="0" smtClean="0">
                <a:latin typeface="Tahoma" pitchFamily="34" charset="0"/>
              </a:rPr>
              <a:t> </a:t>
            </a:r>
            <a:r>
              <a:rPr lang="en-US" dirty="0" err="1" smtClean="0">
                <a:latin typeface="Tahoma" pitchFamily="34" charset="0"/>
              </a:rPr>
              <a:t>kembali</a:t>
            </a:r>
            <a:r>
              <a:rPr lang="en-US" dirty="0" smtClean="0">
                <a:latin typeface="Tahoma" pitchFamily="34" charset="0"/>
              </a:rPr>
              <a:t>. 	</a:t>
            </a:r>
            <a:r>
              <a:rPr lang="en-US" dirty="0" err="1" smtClean="0">
                <a:latin typeface="Tahoma" pitchFamily="34" charset="0"/>
              </a:rPr>
              <a:t>Modifikasi</a:t>
            </a:r>
            <a:r>
              <a:rPr lang="en-US" dirty="0" smtClean="0">
                <a:latin typeface="Tahoma" pitchFamily="34" charset="0"/>
              </a:rPr>
              <a:t> </a:t>
            </a:r>
            <a:r>
              <a:rPr lang="en-US" dirty="0" err="1" smtClean="0">
                <a:latin typeface="Tahoma" pitchFamily="34" charset="0"/>
              </a:rPr>
              <a:t>pada</a:t>
            </a:r>
            <a:r>
              <a:rPr lang="en-US" dirty="0" smtClean="0">
                <a:latin typeface="Tahoma" pitchFamily="34" charset="0"/>
              </a:rPr>
              <a:t> level </a:t>
            </a:r>
            <a:r>
              <a:rPr lang="en-US" dirty="0" err="1" smtClean="0">
                <a:latin typeface="Tahoma" pitchFamily="34" charset="0"/>
              </a:rPr>
              <a:t>ini</a:t>
            </a:r>
            <a:r>
              <a:rPr lang="en-US" dirty="0" smtClean="0">
                <a:latin typeface="Tahoma" pitchFamily="34" charset="0"/>
              </a:rPr>
              <a:t> </a:t>
            </a:r>
            <a:r>
              <a:rPr lang="en-US" dirty="0" err="1" smtClean="0">
                <a:latin typeface="Tahoma" pitchFamily="34" charset="0"/>
              </a:rPr>
              <a:t>khusus</a:t>
            </a:r>
            <a:r>
              <a:rPr lang="en-US" dirty="0" smtClean="0">
                <a:latin typeface="Tahoma" pitchFamily="34" charset="0"/>
              </a:rPr>
              <a:t> </a:t>
            </a:r>
            <a:r>
              <a:rPr lang="en-US" dirty="0" err="1" smtClean="0">
                <a:latin typeface="Tahoma" pitchFamily="34" charset="0"/>
              </a:rPr>
              <a:t>saat</a:t>
            </a:r>
            <a:r>
              <a:rPr lang="en-US" dirty="0" smtClean="0">
                <a:latin typeface="Tahoma" pitchFamily="34" charset="0"/>
              </a:rPr>
              <a:t> </a:t>
            </a:r>
            <a:r>
              <a:rPr lang="en-US" dirty="0" err="1" smtClean="0">
                <a:latin typeface="Tahoma" pitchFamily="34" charset="0"/>
              </a:rPr>
              <a:t>struktur</a:t>
            </a:r>
            <a:r>
              <a:rPr lang="en-US" dirty="0" smtClean="0">
                <a:latin typeface="Tahoma" pitchFamily="34" charset="0"/>
              </a:rPr>
              <a:t> </a:t>
            </a:r>
            <a:r>
              <a:rPr lang="en-US" dirty="0" err="1" smtClean="0">
                <a:latin typeface="Tahoma" pitchFamily="34" charset="0"/>
              </a:rPr>
              <a:t>logika</a:t>
            </a:r>
            <a:r>
              <a:rPr lang="en-US" dirty="0" smtClean="0">
                <a:latin typeface="Tahoma" pitchFamily="34" charset="0"/>
              </a:rPr>
              <a:t> </a:t>
            </a:r>
            <a:r>
              <a:rPr lang="id-ID" dirty="0" smtClean="0">
                <a:latin typeface="Tahoma" pitchFamily="34" charset="0"/>
              </a:rPr>
              <a:t> </a:t>
            </a:r>
            <a:r>
              <a:rPr lang="en-US" dirty="0" smtClean="0">
                <a:latin typeface="Tahoma" pitchFamily="34" charset="0"/>
              </a:rPr>
              <a:t>database </a:t>
            </a:r>
            <a:endParaRPr lang="id-ID" dirty="0" smtClean="0">
              <a:latin typeface="Tahoma" pitchFamily="34" charset="0"/>
            </a:endParaRPr>
          </a:p>
          <a:p>
            <a:pPr>
              <a:lnSpc>
                <a:spcPct val="90000"/>
              </a:lnSpc>
            </a:pPr>
            <a:r>
              <a:rPr lang="id-ID" dirty="0" smtClean="0">
                <a:latin typeface="Tahoma" pitchFamily="34" charset="0"/>
              </a:rPr>
              <a:t>             </a:t>
            </a:r>
            <a:r>
              <a:rPr lang="en-US" dirty="0" err="1" smtClean="0">
                <a:latin typeface="Tahoma" pitchFamily="34" charset="0"/>
              </a:rPr>
              <a:t>ditambahkan</a:t>
            </a:r>
            <a:r>
              <a:rPr lang="en-US" dirty="0" smtClean="0">
                <a:latin typeface="Tahoma" pitchFamily="34" charset="0"/>
              </a:rPr>
              <a:t>/</a:t>
            </a:r>
            <a:r>
              <a:rPr lang="en-US" dirty="0" err="1" smtClean="0">
                <a:latin typeface="Tahoma" pitchFamily="34" charset="0"/>
              </a:rPr>
              <a:t>dikurangi</a:t>
            </a:r>
            <a:r>
              <a:rPr lang="en-US" dirty="0" smtClean="0">
                <a:latin typeface="Tahoma" pitchFamily="34" charset="0"/>
              </a:rPr>
              <a:t>.</a:t>
            </a:r>
            <a:endParaRPr lang="en-US" dirty="0">
              <a:latin typeface="Tahoma" pitchFamily="34" charset="0"/>
            </a:endParaRPr>
          </a:p>
        </p:txBody>
      </p:sp>
      <p:sp>
        <p:nvSpPr>
          <p:cNvPr id="9" name="Rectangle 8"/>
          <p:cNvSpPr/>
          <p:nvPr/>
        </p:nvSpPr>
        <p:spPr>
          <a:xfrm>
            <a:off x="571472" y="5286388"/>
            <a:ext cx="8001056" cy="121444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id-ID" sz="2400" dirty="0" smtClean="0">
                <a:solidFill>
                  <a:schemeClr val="tx1"/>
                </a:solidFill>
              </a:rPr>
              <a:t>A</a:t>
            </a:r>
            <a:r>
              <a:rPr lang="en-US" sz="2400" dirty="0" smtClean="0">
                <a:solidFill>
                  <a:schemeClr val="tx1"/>
                </a:solidFill>
              </a:rPr>
              <a:t>gar </a:t>
            </a:r>
            <a:r>
              <a:rPr lang="en-US" sz="2400" dirty="0" err="1" smtClean="0">
                <a:solidFill>
                  <a:schemeClr val="tx1"/>
                </a:solidFill>
              </a:rPr>
              <a:t>independensi</a:t>
            </a:r>
            <a:r>
              <a:rPr lang="en-US" sz="2400" dirty="0" smtClean="0">
                <a:solidFill>
                  <a:schemeClr val="tx1"/>
                </a:solidFill>
              </a:rPr>
              <a:t> data </a:t>
            </a:r>
            <a:r>
              <a:rPr lang="en-US" sz="2400" dirty="0" err="1" smtClean="0">
                <a:solidFill>
                  <a:schemeClr val="tx1"/>
                </a:solidFill>
              </a:rPr>
              <a:t>dapat</a:t>
            </a:r>
            <a:r>
              <a:rPr lang="en-US" sz="2400" dirty="0" smtClean="0">
                <a:solidFill>
                  <a:schemeClr val="tx1"/>
                </a:solidFill>
              </a:rPr>
              <a:t> </a:t>
            </a:r>
            <a:r>
              <a:rPr lang="en-US" sz="2400" dirty="0" err="1" smtClean="0">
                <a:solidFill>
                  <a:schemeClr val="tx1"/>
                </a:solidFill>
              </a:rPr>
              <a:t>dicapai</a:t>
            </a:r>
            <a:r>
              <a:rPr lang="en-US" sz="2400" dirty="0" smtClean="0">
                <a:solidFill>
                  <a:schemeClr val="tx1"/>
                </a:solidFill>
              </a:rPr>
              <a:t> </a:t>
            </a:r>
            <a:r>
              <a:rPr lang="en-US" sz="2400" dirty="0" err="1" smtClean="0">
                <a:solidFill>
                  <a:schemeClr val="tx1"/>
                </a:solidFill>
              </a:rPr>
              <a:t>maka</a:t>
            </a:r>
            <a:r>
              <a:rPr lang="en-US" sz="2400" dirty="0" smtClean="0">
                <a:solidFill>
                  <a:schemeClr val="tx1"/>
                </a:solidFill>
              </a:rPr>
              <a:t> </a:t>
            </a:r>
            <a:r>
              <a:rPr lang="en-US" sz="2400" dirty="0" err="1" smtClean="0">
                <a:solidFill>
                  <a:schemeClr val="tx1"/>
                </a:solidFill>
              </a:rPr>
              <a:t>disediakan</a:t>
            </a:r>
            <a:r>
              <a:rPr lang="en-US" sz="2400" dirty="0" smtClean="0">
                <a:solidFill>
                  <a:schemeClr val="tx1"/>
                </a:solidFill>
              </a:rPr>
              <a:t> </a:t>
            </a:r>
            <a:r>
              <a:rPr lang="en-US" sz="2400" dirty="0" err="1" smtClean="0">
                <a:solidFill>
                  <a:schemeClr val="tx1"/>
                </a:solidFill>
              </a:rPr>
              <a:t>pemetaan</a:t>
            </a:r>
            <a:r>
              <a:rPr lang="en-US" sz="2400" dirty="0" smtClean="0">
                <a:solidFill>
                  <a:schemeClr val="tx1"/>
                </a:solidFill>
              </a:rPr>
              <a:t> </a:t>
            </a:r>
            <a:r>
              <a:rPr lang="en-US" sz="2400" dirty="0" err="1" smtClean="0">
                <a:solidFill>
                  <a:schemeClr val="tx1"/>
                </a:solidFill>
              </a:rPr>
              <a:t>antar</a:t>
            </a:r>
            <a:r>
              <a:rPr lang="en-US" sz="2400" dirty="0" smtClean="0">
                <a:solidFill>
                  <a:schemeClr val="tx1"/>
                </a:solidFill>
              </a:rPr>
              <a:t> </a:t>
            </a:r>
            <a:r>
              <a:rPr lang="en-US" sz="2400" dirty="0" err="1" smtClean="0">
                <a:solidFill>
                  <a:schemeClr val="tx1"/>
                </a:solidFill>
              </a:rPr>
              <a:t>lapisan</a:t>
            </a:r>
            <a:r>
              <a:rPr lang="en-US" sz="2400" dirty="0" smtClean="0">
                <a:solidFill>
                  <a:schemeClr val="tx1"/>
                </a:solidFill>
              </a:rPr>
              <a:t> (level), </a:t>
            </a:r>
            <a:r>
              <a:rPr lang="en-US" sz="2400" dirty="0" err="1" smtClean="0">
                <a:solidFill>
                  <a:schemeClr val="tx1"/>
                </a:solidFill>
              </a:rPr>
              <a:t>yai</a:t>
            </a:r>
            <a:r>
              <a:rPr lang="id-ID" sz="2400" dirty="0" smtClean="0">
                <a:solidFill>
                  <a:schemeClr val="tx1"/>
                </a:solidFill>
              </a:rPr>
              <a:t>t</a:t>
            </a:r>
            <a:r>
              <a:rPr lang="en-US" sz="2400" dirty="0" smtClean="0">
                <a:solidFill>
                  <a:schemeClr val="tx1"/>
                </a:solidFill>
              </a:rPr>
              <a:t>u </a:t>
            </a:r>
            <a:r>
              <a:rPr lang="en-US" sz="2400" b="1" i="1" dirty="0" err="1" smtClean="0">
                <a:solidFill>
                  <a:schemeClr val="tx1"/>
                </a:solidFill>
              </a:rPr>
              <a:t>pemetaan</a:t>
            </a:r>
            <a:r>
              <a:rPr lang="en-US" sz="2400" b="1" i="1" dirty="0" smtClean="0">
                <a:solidFill>
                  <a:schemeClr val="tx1"/>
                </a:solidFill>
              </a:rPr>
              <a:t> </a:t>
            </a:r>
            <a:r>
              <a:rPr lang="en-US" sz="2400" b="1" i="1" dirty="0" err="1" smtClean="0">
                <a:solidFill>
                  <a:schemeClr val="tx1"/>
                </a:solidFill>
              </a:rPr>
              <a:t>eksternal-konseptual</a:t>
            </a:r>
            <a:r>
              <a:rPr lang="en-US" sz="2400" dirty="0" smtClean="0">
                <a:solidFill>
                  <a:schemeClr val="tx1"/>
                </a:solidFill>
              </a:rPr>
              <a:t> </a:t>
            </a:r>
            <a:r>
              <a:rPr lang="en-US" sz="2400" dirty="0" err="1" smtClean="0">
                <a:solidFill>
                  <a:schemeClr val="tx1"/>
                </a:solidFill>
              </a:rPr>
              <a:t>dan</a:t>
            </a:r>
            <a:r>
              <a:rPr lang="en-US" sz="2400" dirty="0" smtClean="0">
                <a:solidFill>
                  <a:schemeClr val="tx1"/>
                </a:solidFill>
              </a:rPr>
              <a:t> </a:t>
            </a:r>
            <a:r>
              <a:rPr lang="en-US" sz="2400" b="1" i="1" dirty="0" err="1" smtClean="0">
                <a:solidFill>
                  <a:schemeClr val="tx1"/>
                </a:solidFill>
              </a:rPr>
              <a:t>pemetaan</a:t>
            </a:r>
            <a:r>
              <a:rPr lang="en-US" sz="2400" b="1" i="1" dirty="0" smtClean="0">
                <a:solidFill>
                  <a:schemeClr val="tx1"/>
                </a:solidFill>
              </a:rPr>
              <a:t> </a:t>
            </a:r>
            <a:r>
              <a:rPr lang="en-US" sz="2400" b="1" i="1" dirty="0" err="1" smtClean="0">
                <a:solidFill>
                  <a:schemeClr val="tx1"/>
                </a:solidFill>
              </a:rPr>
              <a:t>konseptual</a:t>
            </a:r>
            <a:r>
              <a:rPr lang="en-US" sz="2400" b="1" i="1" dirty="0" smtClean="0">
                <a:solidFill>
                  <a:schemeClr val="tx1"/>
                </a:solidFill>
              </a:rPr>
              <a:t>-internal</a:t>
            </a:r>
            <a:r>
              <a:rPr lang="en-US" sz="2400" dirty="0" smtClean="0">
                <a:solidFill>
                  <a:schemeClr val="tx1"/>
                </a:solidFill>
              </a:rPr>
              <a:t>. </a:t>
            </a:r>
            <a:endParaRPr lang="en-US"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preferRelativeResize="0">
            <a:picLocks noGrp="1" noChangeArrowheads="1"/>
          </p:cNvPicPr>
          <p:nvPr>
            <p:ph type="body" idx="1"/>
          </p:nvPr>
        </p:nvPicPr>
        <p:blipFill>
          <a:blip r:embed="rId2"/>
          <a:srcRect l="35014" t="22485" r="26234" b="10014"/>
          <a:stretch>
            <a:fillRect/>
          </a:stretch>
        </p:blipFill>
        <p:spPr>
          <a:xfrm>
            <a:off x="938213" y="500042"/>
            <a:ext cx="7385050" cy="6072230"/>
          </a:xfrm>
          <a:ln/>
        </p:spPr>
        <p:style>
          <a:lnRef idx="2">
            <a:schemeClr val="accent3">
              <a:shade val="50000"/>
            </a:schemeClr>
          </a:lnRef>
          <a:fillRef idx="1">
            <a:schemeClr val="accent3"/>
          </a:fillRef>
          <a:effectRef idx="0">
            <a:schemeClr val="accent3"/>
          </a:effectRef>
          <a:fontRef idx="minor">
            <a:schemeClr val="lt1"/>
          </a:fontRef>
        </p:style>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3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5"/>
                                        </p:tgtEl>
                                      </p:cBhvr>
                                    </p:animEffect>
                                    <p:set>
                                      <p:cBhvr>
                                        <p:cTn id="12"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0034" y="785794"/>
            <a:ext cx="8215370" cy="6429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a:lnSpc>
                <a:spcPct val="90000"/>
              </a:lnSpc>
              <a:tabLst>
                <a:tab pos="534988" algn="l"/>
              </a:tabLst>
            </a:pPr>
            <a:r>
              <a:rPr lang="en-US" dirty="0" err="1" smtClean="0">
                <a:solidFill>
                  <a:schemeClr val="bg1"/>
                </a:solidFill>
                <a:latin typeface="Tahoma" pitchFamily="34" charset="0"/>
              </a:rPr>
              <a:t>Alasan</a:t>
            </a:r>
            <a:r>
              <a:rPr lang="en-US" dirty="0" smtClean="0">
                <a:solidFill>
                  <a:schemeClr val="bg1"/>
                </a:solidFill>
                <a:latin typeface="Tahoma" pitchFamily="34" charset="0"/>
              </a:rPr>
              <a:t> </a:t>
            </a:r>
            <a:r>
              <a:rPr lang="en-US" dirty="0" err="1" smtClean="0">
                <a:solidFill>
                  <a:schemeClr val="bg1"/>
                </a:solidFill>
                <a:latin typeface="Tahoma" pitchFamily="34" charset="0"/>
              </a:rPr>
              <a:t>perlunya</a:t>
            </a:r>
            <a:r>
              <a:rPr lang="en-US" dirty="0" smtClean="0">
                <a:solidFill>
                  <a:schemeClr val="bg1"/>
                </a:solidFill>
                <a:latin typeface="Tahoma" pitchFamily="34" charset="0"/>
              </a:rPr>
              <a:t> </a:t>
            </a:r>
            <a:r>
              <a:rPr lang="en-US" dirty="0" err="1" smtClean="0">
                <a:solidFill>
                  <a:schemeClr val="bg1"/>
                </a:solidFill>
                <a:latin typeface="Tahoma" pitchFamily="34" charset="0"/>
              </a:rPr>
              <a:t>prinsip</a:t>
            </a:r>
            <a:r>
              <a:rPr lang="en-US" dirty="0" smtClean="0">
                <a:solidFill>
                  <a:schemeClr val="bg1"/>
                </a:solidFill>
                <a:latin typeface="Tahoma" pitchFamily="34" charset="0"/>
              </a:rPr>
              <a:t> data independence </a:t>
            </a:r>
            <a:r>
              <a:rPr lang="en-US" dirty="0" err="1" smtClean="0">
                <a:solidFill>
                  <a:schemeClr val="bg1"/>
                </a:solidFill>
                <a:latin typeface="Tahoma" pitchFamily="34" charset="0"/>
              </a:rPr>
              <a:t>diterapkan</a:t>
            </a:r>
            <a:r>
              <a:rPr lang="en-US" dirty="0" smtClean="0">
                <a:solidFill>
                  <a:schemeClr val="bg1"/>
                </a:solidFill>
                <a:latin typeface="Tahoma" pitchFamily="34" charset="0"/>
              </a:rPr>
              <a:t> </a:t>
            </a:r>
            <a:r>
              <a:rPr lang="en-US" dirty="0" err="1" smtClean="0">
                <a:solidFill>
                  <a:schemeClr val="bg1"/>
                </a:solidFill>
                <a:latin typeface="Tahoma" pitchFamily="34" charset="0"/>
              </a:rPr>
              <a:t>pengelolaan</a:t>
            </a:r>
            <a:r>
              <a:rPr lang="en-US" dirty="0" smtClean="0">
                <a:solidFill>
                  <a:schemeClr val="bg1"/>
                </a:solidFill>
                <a:latin typeface="Tahoma" pitchFamily="34" charset="0"/>
              </a:rPr>
              <a:t> </a:t>
            </a:r>
            <a:r>
              <a:rPr lang="en-US" dirty="0" err="1" smtClean="0">
                <a:solidFill>
                  <a:schemeClr val="bg1"/>
                </a:solidFill>
                <a:latin typeface="Tahoma" pitchFamily="34" charset="0"/>
              </a:rPr>
              <a:t>sistem</a:t>
            </a:r>
            <a:r>
              <a:rPr lang="en-US" dirty="0" smtClean="0">
                <a:solidFill>
                  <a:schemeClr val="bg1"/>
                </a:solidFill>
                <a:latin typeface="Tahoma" pitchFamily="34" charset="0"/>
              </a:rPr>
              <a:t> database </a:t>
            </a:r>
            <a:r>
              <a:rPr lang="en-US" dirty="0" err="1" smtClean="0">
                <a:solidFill>
                  <a:schemeClr val="bg1"/>
                </a:solidFill>
                <a:latin typeface="Tahoma" pitchFamily="34" charset="0"/>
              </a:rPr>
              <a:t>adalah</a:t>
            </a:r>
            <a:r>
              <a:rPr lang="en-US" dirty="0" smtClean="0">
                <a:solidFill>
                  <a:schemeClr val="bg1"/>
                </a:solidFill>
                <a:latin typeface="Tahoma" pitchFamily="34" charset="0"/>
              </a:rPr>
              <a:t> :</a:t>
            </a:r>
            <a:endParaRPr lang="en-US" dirty="0">
              <a:solidFill>
                <a:schemeClr val="bg1"/>
              </a:solidFill>
              <a:latin typeface="Tahoma" pitchFamily="34" charset="0"/>
            </a:endParaRPr>
          </a:p>
        </p:txBody>
      </p:sp>
      <p:sp>
        <p:nvSpPr>
          <p:cNvPr id="6" name="Rectangle 5"/>
          <p:cNvSpPr/>
          <p:nvPr/>
        </p:nvSpPr>
        <p:spPr>
          <a:xfrm>
            <a:off x="785786" y="1785926"/>
            <a:ext cx="7786742" cy="33575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444500" indent="-444500">
              <a:spcAft>
                <a:spcPts val="600"/>
              </a:spcAft>
              <a:buFont typeface="+mj-lt"/>
              <a:buAutoNum type="arabicPeriod"/>
            </a:pPr>
            <a:r>
              <a:rPr lang="en-US" sz="2000" dirty="0" smtClean="0"/>
              <a:t>Database administrator </a:t>
            </a:r>
            <a:r>
              <a:rPr lang="en-US" sz="2000" dirty="0" err="1" smtClean="0"/>
              <a:t>dapat</a:t>
            </a:r>
            <a:r>
              <a:rPr lang="en-US" sz="2000" dirty="0" smtClean="0"/>
              <a:t> </a:t>
            </a:r>
            <a:r>
              <a:rPr lang="en-US" sz="2000" dirty="0" err="1" smtClean="0"/>
              <a:t>mengubah</a:t>
            </a:r>
            <a:r>
              <a:rPr lang="en-US" sz="2000" dirty="0" smtClean="0"/>
              <a:t> </a:t>
            </a:r>
            <a:r>
              <a:rPr lang="en-US" sz="2000" dirty="0" err="1" smtClean="0"/>
              <a:t>isi</a:t>
            </a:r>
            <a:r>
              <a:rPr lang="en-US" sz="2000" dirty="0" smtClean="0"/>
              <a:t>, </a:t>
            </a:r>
            <a:r>
              <a:rPr lang="en-US" sz="2000" dirty="0" err="1" smtClean="0"/>
              <a:t>lokasi</a:t>
            </a:r>
            <a:r>
              <a:rPr lang="en-US" sz="2000" dirty="0" smtClean="0"/>
              <a:t>, </a:t>
            </a:r>
            <a:r>
              <a:rPr lang="en-US" sz="2000" dirty="0" err="1" smtClean="0"/>
              <a:t>dan</a:t>
            </a:r>
            <a:r>
              <a:rPr lang="en-US" sz="2000" dirty="0" smtClean="0"/>
              <a:t> </a:t>
            </a:r>
            <a:r>
              <a:rPr lang="en-US" sz="2000" dirty="0" err="1" smtClean="0"/>
              <a:t>organisasi</a:t>
            </a:r>
            <a:r>
              <a:rPr lang="en-US" sz="2000" dirty="0" smtClean="0"/>
              <a:t> database, </a:t>
            </a:r>
            <a:r>
              <a:rPr lang="en-US" sz="2000" dirty="0" err="1" smtClean="0"/>
              <a:t>tanpa</a:t>
            </a:r>
            <a:r>
              <a:rPr lang="en-US" sz="2000" dirty="0" smtClean="0"/>
              <a:t> </a:t>
            </a:r>
            <a:r>
              <a:rPr lang="en-US" sz="2000" dirty="0" err="1" smtClean="0"/>
              <a:t>mengganggu</a:t>
            </a:r>
            <a:r>
              <a:rPr lang="en-US" sz="2000" dirty="0" smtClean="0"/>
              <a:t> program </a:t>
            </a:r>
            <a:r>
              <a:rPr lang="en-US" sz="2000" dirty="0" err="1" smtClean="0"/>
              <a:t>aplikasi</a:t>
            </a:r>
            <a:r>
              <a:rPr lang="en-US" sz="2000" dirty="0" smtClean="0"/>
              <a:t> yang </a:t>
            </a:r>
            <a:r>
              <a:rPr lang="en-US" sz="2000" dirty="0" err="1" smtClean="0"/>
              <a:t>sudah</a:t>
            </a:r>
            <a:r>
              <a:rPr lang="en-US" sz="2000" dirty="0" smtClean="0"/>
              <a:t> </a:t>
            </a:r>
            <a:r>
              <a:rPr lang="en-US" sz="2000" dirty="0" err="1" smtClean="0"/>
              <a:t>ada</a:t>
            </a:r>
            <a:r>
              <a:rPr lang="en-US" sz="2000" dirty="0" smtClean="0"/>
              <a:t>.</a:t>
            </a:r>
            <a:endParaRPr lang="id-ID" sz="2000" dirty="0" smtClean="0"/>
          </a:p>
          <a:p>
            <a:pPr marL="444500" indent="-444500">
              <a:spcAft>
                <a:spcPts val="600"/>
              </a:spcAft>
              <a:buFont typeface="Wingdings" pitchFamily="2" charset="2"/>
              <a:buAutoNum type="arabicPeriod" startAt="2"/>
            </a:pPr>
            <a:r>
              <a:rPr lang="en-US" sz="2000" dirty="0" smtClean="0"/>
              <a:t>Vendor</a:t>
            </a:r>
            <a:r>
              <a:rPr lang="id-ID" sz="2000" dirty="0" smtClean="0"/>
              <a:t> </a:t>
            </a:r>
            <a:r>
              <a:rPr lang="en-US" sz="2000" dirty="0" smtClean="0"/>
              <a:t>hardware </a:t>
            </a:r>
            <a:r>
              <a:rPr lang="en-US" sz="2000" dirty="0" err="1" smtClean="0"/>
              <a:t>dan</a:t>
            </a:r>
            <a:r>
              <a:rPr lang="en-US" sz="2000" dirty="0" smtClean="0"/>
              <a:t> software </a:t>
            </a:r>
            <a:r>
              <a:rPr lang="en-US" sz="2000" dirty="0" err="1" smtClean="0"/>
              <a:t>pengelolaan</a:t>
            </a:r>
            <a:r>
              <a:rPr lang="en-US" sz="2000" dirty="0" smtClean="0"/>
              <a:t> data </a:t>
            </a:r>
            <a:r>
              <a:rPr lang="en-US" sz="2000" dirty="0" err="1" smtClean="0"/>
              <a:t>bisa</a:t>
            </a:r>
            <a:r>
              <a:rPr lang="en-US" sz="2000" dirty="0" smtClean="0"/>
              <a:t> </a:t>
            </a:r>
            <a:r>
              <a:rPr lang="en-US" sz="2000" dirty="0" err="1" smtClean="0"/>
              <a:t>memperkenalkan</a:t>
            </a:r>
            <a:r>
              <a:rPr lang="en-US" sz="2000" dirty="0" smtClean="0"/>
              <a:t> </a:t>
            </a:r>
            <a:r>
              <a:rPr lang="en-US" sz="2000" dirty="0" err="1" smtClean="0"/>
              <a:t>produk-produk</a:t>
            </a:r>
            <a:r>
              <a:rPr lang="en-US" sz="2000" dirty="0" smtClean="0"/>
              <a:t> </a:t>
            </a:r>
            <a:r>
              <a:rPr lang="en-US" sz="2000" dirty="0" err="1" smtClean="0"/>
              <a:t>baru</a:t>
            </a:r>
            <a:r>
              <a:rPr lang="en-US" sz="2000" dirty="0" smtClean="0"/>
              <a:t>, </a:t>
            </a:r>
            <a:r>
              <a:rPr lang="en-US" sz="2000" dirty="0" err="1" smtClean="0"/>
              <a:t>tanpa</a:t>
            </a:r>
            <a:r>
              <a:rPr lang="en-US" sz="2000" dirty="0" smtClean="0"/>
              <a:t> </a:t>
            </a:r>
            <a:r>
              <a:rPr lang="en-US" sz="2000" dirty="0" err="1" smtClean="0"/>
              <a:t>mengganggu</a:t>
            </a:r>
            <a:r>
              <a:rPr lang="en-US" sz="2000" dirty="0" smtClean="0"/>
              <a:t> program-program </a:t>
            </a:r>
            <a:r>
              <a:rPr lang="en-US" sz="2000" dirty="0" err="1" smtClean="0"/>
              <a:t>aplikasi</a:t>
            </a:r>
            <a:r>
              <a:rPr lang="en-US" sz="2000" dirty="0" smtClean="0"/>
              <a:t> yang </a:t>
            </a:r>
            <a:r>
              <a:rPr lang="en-US" sz="2000" dirty="0" err="1" smtClean="0"/>
              <a:t>sudah</a:t>
            </a:r>
            <a:r>
              <a:rPr lang="en-US" sz="2000" dirty="0" smtClean="0"/>
              <a:t> </a:t>
            </a:r>
            <a:r>
              <a:rPr lang="en-US" sz="2000" dirty="0" err="1" smtClean="0"/>
              <a:t>ada</a:t>
            </a:r>
            <a:r>
              <a:rPr lang="en-US" sz="2000" dirty="0" smtClean="0"/>
              <a:t>.</a:t>
            </a:r>
          </a:p>
          <a:p>
            <a:pPr marL="444500" indent="-444500">
              <a:spcAft>
                <a:spcPts val="600"/>
              </a:spcAft>
              <a:buFont typeface="Wingdings" pitchFamily="2" charset="2"/>
              <a:buAutoNum type="arabicPeriod" startAt="2"/>
            </a:pPr>
            <a:r>
              <a:rPr lang="en-US" sz="2000" dirty="0" err="1" smtClean="0"/>
              <a:t>Memudahkan</a:t>
            </a:r>
            <a:r>
              <a:rPr lang="en-US" sz="2000" dirty="0" smtClean="0"/>
              <a:t> </a:t>
            </a:r>
            <a:r>
              <a:rPr lang="en-US" sz="2000" dirty="0" err="1" smtClean="0"/>
              <a:t>perkembangan</a:t>
            </a:r>
            <a:r>
              <a:rPr lang="en-US" sz="2000" dirty="0" smtClean="0"/>
              <a:t> program </a:t>
            </a:r>
            <a:r>
              <a:rPr lang="en-US" sz="2000" dirty="0" err="1" smtClean="0"/>
              <a:t>aplikasi</a:t>
            </a:r>
            <a:r>
              <a:rPr lang="en-US" sz="2000" dirty="0" smtClean="0"/>
              <a:t>.</a:t>
            </a:r>
          </a:p>
          <a:p>
            <a:pPr marL="444500" indent="-444500">
              <a:spcAft>
                <a:spcPts val="600"/>
              </a:spcAft>
              <a:buFont typeface="Wingdings" pitchFamily="2" charset="2"/>
              <a:buAutoNum type="arabicPeriod" startAt="2"/>
            </a:pPr>
            <a:r>
              <a:rPr lang="en-US" sz="2000" dirty="0" err="1" smtClean="0"/>
              <a:t>Memberikan</a:t>
            </a:r>
            <a:r>
              <a:rPr lang="en-US" sz="2000" dirty="0" smtClean="0"/>
              <a:t> </a:t>
            </a:r>
            <a:r>
              <a:rPr lang="en-US" sz="2000" dirty="0" err="1" smtClean="0"/>
              <a:t>fasilitas</a:t>
            </a:r>
            <a:r>
              <a:rPr lang="en-US" sz="2000" dirty="0" smtClean="0"/>
              <a:t> </a:t>
            </a:r>
            <a:r>
              <a:rPr lang="en-US" sz="2000" dirty="0" err="1" smtClean="0"/>
              <a:t>pengontrolan</a:t>
            </a:r>
            <a:r>
              <a:rPr lang="en-US" sz="2000" dirty="0" smtClean="0"/>
              <a:t> </a:t>
            </a:r>
            <a:r>
              <a:rPr lang="en-US" sz="2000" dirty="0" err="1" smtClean="0"/>
              <a:t>terpusat</a:t>
            </a:r>
            <a:r>
              <a:rPr lang="en-US" sz="2000" dirty="0" smtClean="0"/>
              <a:t> </a:t>
            </a:r>
            <a:r>
              <a:rPr lang="en-US" sz="2000" dirty="0" err="1" smtClean="0"/>
              <a:t>oleh</a:t>
            </a:r>
            <a:r>
              <a:rPr lang="en-US" sz="2000" dirty="0" smtClean="0"/>
              <a:t> DBA </a:t>
            </a:r>
            <a:r>
              <a:rPr lang="en-US" sz="2000" dirty="0" err="1" smtClean="0"/>
              <a:t>demi</a:t>
            </a:r>
            <a:r>
              <a:rPr lang="en-US" sz="2000" dirty="0" smtClean="0"/>
              <a:t> security </a:t>
            </a:r>
            <a:r>
              <a:rPr lang="en-US" sz="2000" dirty="0" err="1" smtClean="0"/>
              <a:t>dan</a:t>
            </a:r>
            <a:r>
              <a:rPr lang="en-US" sz="2000" dirty="0" smtClean="0"/>
              <a:t> </a:t>
            </a:r>
            <a:r>
              <a:rPr lang="en-US" sz="2000" dirty="0" err="1" smtClean="0"/>
              <a:t>integritas</a:t>
            </a:r>
            <a:r>
              <a:rPr lang="en-US" sz="2000" dirty="0" smtClean="0"/>
              <a:t> data </a:t>
            </a:r>
            <a:r>
              <a:rPr lang="en-US" sz="2000" dirty="0" err="1" smtClean="0"/>
              <a:t>dengan</a:t>
            </a:r>
            <a:r>
              <a:rPr lang="en-US" sz="2000" dirty="0" smtClean="0"/>
              <a:t> </a:t>
            </a:r>
            <a:r>
              <a:rPr lang="en-US" sz="2000" dirty="0" err="1" smtClean="0"/>
              <a:t>memperhatikan</a:t>
            </a:r>
            <a:r>
              <a:rPr lang="en-US" sz="2000" dirty="0" smtClean="0"/>
              <a:t> </a:t>
            </a:r>
            <a:r>
              <a:rPr lang="en-US" sz="2000" dirty="0" err="1" smtClean="0"/>
              <a:t>perubahan-perubahan</a:t>
            </a:r>
            <a:r>
              <a:rPr lang="en-US" sz="2000" dirty="0" smtClean="0"/>
              <a:t> </a:t>
            </a:r>
            <a:r>
              <a:rPr lang="en-US" sz="2000" dirty="0" err="1" smtClean="0"/>
              <a:t>kebutuhan</a:t>
            </a:r>
            <a:r>
              <a:rPr lang="en-US" sz="2000" dirty="0" smtClean="0"/>
              <a:t> user (</a:t>
            </a:r>
            <a:r>
              <a:rPr lang="en-US" sz="2000" dirty="0" err="1" smtClean="0"/>
              <a:t>pemakai</a:t>
            </a:r>
            <a:r>
              <a:rPr lang="en-US" sz="2000" dirty="0" smtClean="0"/>
              <a:t>).</a:t>
            </a:r>
            <a:endParaRPr lang="en-US"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00034" y="2786058"/>
            <a:ext cx="8143932" cy="321471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1" name="Rectangle 10"/>
          <p:cNvSpPr/>
          <p:nvPr/>
        </p:nvSpPr>
        <p:spPr>
          <a:xfrm>
            <a:off x="500034" y="1357298"/>
            <a:ext cx="8143932" cy="128588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grpSp>
        <p:nvGrpSpPr>
          <p:cNvPr id="2" name="Group 5"/>
          <p:cNvGrpSpPr>
            <a:grpSpLocks/>
          </p:cNvGrpSpPr>
          <p:nvPr/>
        </p:nvGrpSpPr>
        <p:grpSpPr bwMode="auto">
          <a:xfrm>
            <a:off x="8243888" y="6308725"/>
            <a:ext cx="514350" cy="404813"/>
            <a:chOff x="5052" y="3936"/>
            <a:chExt cx="324" cy="255"/>
          </a:xfrm>
        </p:grpSpPr>
        <p:sp>
          <p:nvSpPr>
            <p:cNvPr id="7174" name="Text Box 6"/>
            <p:cNvSpPr txBox="1">
              <a:spLocks noChangeArrowheads="1"/>
            </p:cNvSpPr>
            <p:nvPr/>
          </p:nvSpPr>
          <p:spPr bwMode="auto">
            <a:xfrm rot="888652">
              <a:off x="5088" y="3960"/>
              <a:ext cx="288" cy="231"/>
            </a:xfrm>
            <a:prstGeom prst="rect">
              <a:avLst/>
            </a:prstGeom>
            <a:solidFill>
              <a:srgbClr val="777777"/>
            </a:solidFill>
            <a:ln w="9525">
              <a:noFill/>
              <a:miter lim="800000"/>
              <a:headEnd/>
              <a:tailEnd/>
            </a:ln>
            <a:effectLst/>
          </p:spPr>
          <p:txBody>
            <a:bodyPr>
              <a:spAutoFit/>
            </a:bodyPr>
            <a:lstStyle/>
            <a:p>
              <a:pPr algn="ctr" eaLnBrk="0" hangingPunct="0">
                <a:spcBef>
                  <a:spcPct val="50000"/>
                </a:spcBef>
              </a:pPr>
              <a:endParaRPr lang="en-GB" b="1">
                <a:solidFill>
                  <a:schemeClr val="bg1"/>
                </a:solidFill>
                <a:latin typeface="CopprplGoth Hv BT" pitchFamily="34" charset="0"/>
              </a:endParaRPr>
            </a:p>
          </p:txBody>
        </p:sp>
        <p:sp>
          <p:nvSpPr>
            <p:cNvPr id="7175" name="Text Box 7"/>
            <p:cNvSpPr txBox="1">
              <a:spLocks noChangeArrowheads="1"/>
            </p:cNvSpPr>
            <p:nvPr/>
          </p:nvSpPr>
          <p:spPr bwMode="auto">
            <a:xfrm>
              <a:off x="5052" y="3936"/>
              <a:ext cx="288" cy="231"/>
            </a:xfrm>
            <a:prstGeom prst="rect">
              <a:avLst/>
            </a:prstGeom>
            <a:solidFill>
              <a:schemeClr val="tx1"/>
            </a:solidFill>
            <a:ln w="9525">
              <a:noFill/>
              <a:miter lim="800000"/>
              <a:headEnd/>
              <a:tailEnd/>
            </a:ln>
            <a:effectLst/>
          </p:spPr>
          <p:txBody>
            <a:bodyPr>
              <a:spAutoFit/>
            </a:bodyPr>
            <a:lstStyle/>
            <a:p>
              <a:pPr algn="ctr" eaLnBrk="0" hangingPunct="0">
                <a:spcBef>
                  <a:spcPct val="50000"/>
                </a:spcBef>
              </a:pPr>
              <a:fld id="{0B26946F-96D1-44C0-9475-5709CCE99137}" type="slidenum">
                <a:rPr lang="en-US" b="1">
                  <a:solidFill>
                    <a:schemeClr val="bg1"/>
                  </a:solidFill>
                  <a:latin typeface="CopprplGoth Hv BT" pitchFamily="34" charset="0"/>
                </a:rPr>
                <a:pPr algn="ctr" eaLnBrk="0" hangingPunct="0">
                  <a:spcBef>
                    <a:spcPct val="50000"/>
                  </a:spcBef>
                </a:pPr>
                <a:t>19</a:t>
              </a:fld>
              <a:endParaRPr lang="en-US" b="1">
                <a:solidFill>
                  <a:schemeClr val="bg1"/>
                </a:solidFill>
                <a:latin typeface="CopprplGoth Hv BT" pitchFamily="34" charset="0"/>
              </a:endParaRPr>
            </a:p>
          </p:txBody>
        </p:sp>
      </p:grpSp>
      <p:sp>
        <p:nvSpPr>
          <p:cNvPr id="7181" name="Rectangle 13"/>
          <p:cNvSpPr>
            <a:spLocks noGrp="1" noChangeArrowheads="1"/>
          </p:cNvSpPr>
          <p:nvPr>
            <p:ph type="subTitle" idx="1"/>
          </p:nvPr>
        </p:nvSpPr>
        <p:spPr>
          <a:xfrm>
            <a:off x="539750" y="1412875"/>
            <a:ext cx="8208963" cy="1295400"/>
          </a:xfrm>
        </p:spPr>
        <p:txBody>
          <a:bodyPr/>
          <a:lstStyle/>
          <a:p>
            <a:pPr algn="l">
              <a:lnSpc>
                <a:spcPct val="90000"/>
              </a:lnSpc>
            </a:pPr>
            <a:r>
              <a:rPr lang="en-US" sz="2800" b="1" u="sng" dirty="0">
                <a:solidFill>
                  <a:schemeClr val="bg1"/>
                </a:solidFill>
                <a:latin typeface="Calibri" pitchFamily="34" charset="0"/>
              </a:rPr>
              <a:t>Model Data</a:t>
            </a:r>
            <a:r>
              <a:rPr lang="en-US" sz="2800" b="1" dirty="0">
                <a:solidFill>
                  <a:schemeClr val="bg1"/>
                </a:solidFill>
                <a:latin typeface="Calibri" pitchFamily="34" charset="0"/>
              </a:rPr>
              <a:t> :</a:t>
            </a:r>
          </a:p>
          <a:p>
            <a:pPr algn="l">
              <a:lnSpc>
                <a:spcPct val="90000"/>
              </a:lnSpc>
            </a:pPr>
            <a:r>
              <a:rPr lang="en-US" sz="2400" b="1" dirty="0">
                <a:solidFill>
                  <a:schemeClr val="bg1"/>
                </a:solidFill>
                <a:latin typeface="Calibri" pitchFamily="34" charset="0"/>
              </a:rPr>
              <a:t>Kumpulan </a:t>
            </a:r>
            <a:r>
              <a:rPr lang="en-US" sz="2400" b="1" dirty="0" err="1">
                <a:solidFill>
                  <a:schemeClr val="bg1"/>
                </a:solidFill>
                <a:latin typeface="Calibri" pitchFamily="34" charset="0"/>
              </a:rPr>
              <a:t>perangkat</a:t>
            </a:r>
            <a:r>
              <a:rPr lang="en-US" sz="2400" b="1" dirty="0">
                <a:solidFill>
                  <a:schemeClr val="bg1"/>
                </a:solidFill>
                <a:latin typeface="Calibri" pitchFamily="34" charset="0"/>
              </a:rPr>
              <a:t> </a:t>
            </a:r>
            <a:r>
              <a:rPr lang="en-US" sz="2400" b="1" dirty="0" err="1">
                <a:solidFill>
                  <a:schemeClr val="bg1"/>
                </a:solidFill>
                <a:latin typeface="Calibri" pitchFamily="34" charset="0"/>
              </a:rPr>
              <a:t>konseptual</a:t>
            </a:r>
            <a:r>
              <a:rPr lang="en-US" sz="2400" b="1" dirty="0">
                <a:solidFill>
                  <a:schemeClr val="bg1"/>
                </a:solidFill>
                <a:latin typeface="Calibri" pitchFamily="34" charset="0"/>
              </a:rPr>
              <a:t> </a:t>
            </a:r>
            <a:r>
              <a:rPr lang="en-US" sz="2400" b="1" dirty="0" err="1">
                <a:solidFill>
                  <a:schemeClr val="bg1"/>
                </a:solidFill>
                <a:latin typeface="Calibri" pitchFamily="34" charset="0"/>
              </a:rPr>
              <a:t>untuk</a:t>
            </a:r>
            <a:r>
              <a:rPr lang="en-US" sz="2400" b="1" dirty="0">
                <a:solidFill>
                  <a:schemeClr val="bg1"/>
                </a:solidFill>
                <a:latin typeface="Calibri" pitchFamily="34" charset="0"/>
              </a:rPr>
              <a:t> </a:t>
            </a:r>
            <a:r>
              <a:rPr lang="en-US" sz="2400" b="1" dirty="0" err="1">
                <a:solidFill>
                  <a:schemeClr val="bg1"/>
                </a:solidFill>
                <a:latin typeface="Calibri" pitchFamily="34" charset="0"/>
              </a:rPr>
              <a:t>menggambarkan</a:t>
            </a:r>
            <a:r>
              <a:rPr lang="en-US" sz="2400" b="1" dirty="0">
                <a:solidFill>
                  <a:schemeClr val="bg1"/>
                </a:solidFill>
                <a:latin typeface="Calibri" pitchFamily="34" charset="0"/>
              </a:rPr>
              <a:t> data, </a:t>
            </a:r>
            <a:r>
              <a:rPr lang="en-US" sz="2400" b="1" dirty="0" err="1">
                <a:solidFill>
                  <a:schemeClr val="bg1"/>
                </a:solidFill>
                <a:latin typeface="Calibri" pitchFamily="34" charset="0"/>
              </a:rPr>
              <a:t>hubungan</a:t>
            </a:r>
            <a:r>
              <a:rPr lang="en-US" sz="2400" b="1" dirty="0">
                <a:solidFill>
                  <a:schemeClr val="bg1"/>
                </a:solidFill>
                <a:latin typeface="Calibri" pitchFamily="34" charset="0"/>
              </a:rPr>
              <a:t> data, </a:t>
            </a:r>
            <a:r>
              <a:rPr lang="en-US" sz="2400" b="1" dirty="0" err="1">
                <a:solidFill>
                  <a:schemeClr val="bg1"/>
                </a:solidFill>
                <a:latin typeface="Calibri" pitchFamily="34" charset="0"/>
              </a:rPr>
              <a:t>semantik</a:t>
            </a:r>
            <a:r>
              <a:rPr lang="en-US" sz="2400" b="1" dirty="0">
                <a:solidFill>
                  <a:schemeClr val="bg1"/>
                </a:solidFill>
                <a:latin typeface="Calibri" pitchFamily="34" charset="0"/>
              </a:rPr>
              <a:t> data </a:t>
            </a:r>
            <a:r>
              <a:rPr lang="en-US" sz="2400" b="1" dirty="0" err="1">
                <a:solidFill>
                  <a:schemeClr val="bg1"/>
                </a:solidFill>
                <a:latin typeface="Calibri" pitchFamily="34" charset="0"/>
              </a:rPr>
              <a:t>dan</a:t>
            </a:r>
            <a:r>
              <a:rPr lang="en-US" sz="2400" b="1" dirty="0">
                <a:solidFill>
                  <a:schemeClr val="bg1"/>
                </a:solidFill>
                <a:latin typeface="Calibri" pitchFamily="34" charset="0"/>
              </a:rPr>
              <a:t> </a:t>
            </a:r>
            <a:r>
              <a:rPr lang="en-US" sz="2400" b="1" dirty="0" err="1">
                <a:solidFill>
                  <a:schemeClr val="bg1"/>
                </a:solidFill>
                <a:latin typeface="Calibri" pitchFamily="34" charset="0"/>
              </a:rPr>
              <a:t>batasan</a:t>
            </a:r>
            <a:r>
              <a:rPr lang="en-US" sz="2400" b="1" dirty="0">
                <a:solidFill>
                  <a:schemeClr val="bg1"/>
                </a:solidFill>
                <a:latin typeface="Calibri" pitchFamily="34" charset="0"/>
              </a:rPr>
              <a:t> data. </a:t>
            </a:r>
          </a:p>
        </p:txBody>
      </p:sp>
      <p:sp>
        <p:nvSpPr>
          <p:cNvPr id="7182" name="Rectangle 14"/>
          <p:cNvSpPr>
            <a:spLocks noChangeArrowheads="1"/>
          </p:cNvSpPr>
          <p:nvPr/>
        </p:nvSpPr>
        <p:spPr bwMode="auto">
          <a:xfrm>
            <a:off x="539750" y="2737207"/>
            <a:ext cx="8101013" cy="3477875"/>
          </a:xfrm>
          <a:prstGeom prst="rect">
            <a:avLst/>
          </a:prstGeom>
          <a:noFill/>
          <a:ln w="9525">
            <a:noFill/>
            <a:miter lim="800000"/>
            <a:headEnd/>
            <a:tailEnd/>
          </a:ln>
          <a:effectLst/>
        </p:spPr>
        <p:txBody>
          <a:bodyPr anchor="ctr">
            <a:spAutoFit/>
          </a:bodyPr>
          <a:lstStyle/>
          <a:p>
            <a:pPr marL="342900" indent="-342900"/>
            <a:r>
              <a:rPr lang="en-US" sz="2800" b="1" u="sng" dirty="0" err="1">
                <a:latin typeface="Calibri" pitchFamily="34" charset="0"/>
              </a:rPr>
              <a:t>Beberapa</a:t>
            </a:r>
            <a:r>
              <a:rPr lang="en-US" sz="2800" b="1" u="sng" dirty="0">
                <a:latin typeface="Calibri" pitchFamily="34" charset="0"/>
              </a:rPr>
              <a:t> </a:t>
            </a:r>
            <a:r>
              <a:rPr lang="en-US" sz="2800" b="1" u="sng" dirty="0" err="1">
                <a:latin typeface="Calibri" pitchFamily="34" charset="0"/>
              </a:rPr>
              <a:t>Jenis</a:t>
            </a:r>
            <a:r>
              <a:rPr lang="en-US" sz="2800" b="1" u="sng" dirty="0">
                <a:latin typeface="Calibri" pitchFamily="34" charset="0"/>
              </a:rPr>
              <a:t> Model Data :</a:t>
            </a:r>
          </a:p>
          <a:p>
            <a:pPr marL="342900" indent="-342900">
              <a:buFontTx/>
              <a:buAutoNum type="arabicPeriod"/>
            </a:pPr>
            <a:r>
              <a:rPr lang="en-US" sz="2400" dirty="0">
                <a:latin typeface="Calibri" pitchFamily="34" charset="0"/>
              </a:rPr>
              <a:t>Model data File </a:t>
            </a:r>
            <a:r>
              <a:rPr lang="en-US" sz="2400" dirty="0" err="1">
                <a:latin typeface="Calibri" pitchFamily="34" charset="0"/>
              </a:rPr>
              <a:t>datar</a:t>
            </a:r>
            <a:r>
              <a:rPr lang="en-US" sz="2400" dirty="0">
                <a:latin typeface="Calibri" pitchFamily="34" charset="0"/>
              </a:rPr>
              <a:t> ( Flat-file data model )</a:t>
            </a:r>
          </a:p>
          <a:p>
            <a:pPr marL="342900" indent="-342900">
              <a:buFontTx/>
              <a:buAutoNum type="arabicPeriod"/>
            </a:pPr>
            <a:r>
              <a:rPr lang="en-US" sz="2400" dirty="0">
                <a:latin typeface="Calibri" pitchFamily="34" charset="0"/>
              </a:rPr>
              <a:t>Model data </a:t>
            </a:r>
            <a:r>
              <a:rPr lang="en-US" sz="2400" dirty="0" err="1">
                <a:latin typeface="Calibri" pitchFamily="34" charset="0"/>
              </a:rPr>
              <a:t>Hirarki</a:t>
            </a:r>
            <a:r>
              <a:rPr lang="en-US" sz="2400" dirty="0">
                <a:latin typeface="Calibri" pitchFamily="34" charset="0"/>
              </a:rPr>
              <a:t> (</a:t>
            </a:r>
            <a:r>
              <a:rPr lang="en-US" sz="2400" b="1" dirty="0">
                <a:latin typeface="Calibri" pitchFamily="34" charset="0"/>
              </a:rPr>
              <a:t> </a:t>
            </a:r>
            <a:r>
              <a:rPr lang="en-US" sz="2400" dirty="0" err="1">
                <a:latin typeface="Calibri" pitchFamily="34" charset="0"/>
              </a:rPr>
              <a:t>Hierarchichal</a:t>
            </a:r>
            <a:r>
              <a:rPr lang="en-US" sz="2400" dirty="0">
                <a:latin typeface="Calibri" pitchFamily="34" charset="0"/>
              </a:rPr>
              <a:t> data model )</a:t>
            </a:r>
          </a:p>
          <a:p>
            <a:pPr marL="342900" indent="-342900">
              <a:buFontTx/>
              <a:buAutoNum type="arabicPeriod"/>
            </a:pPr>
            <a:r>
              <a:rPr lang="en-US" sz="2400" dirty="0">
                <a:latin typeface="Calibri" pitchFamily="34" charset="0"/>
              </a:rPr>
              <a:t>Model data </a:t>
            </a:r>
            <a:r>
              <a:rPr lang="en-US" sz="2400" dirty="0" err="1">
                <a:latin typeface="Calibri" pitchFamily="34" charset="0"/>
              </a:rPr>
              <a:t>Jaringan</a:t>
            </a:r>
            <a:r>
              <a:rPr lang="en-US" sz="2400" dirty="0">
                <a:latin typeface="Calibri" pitchFamily="34" charset="0"/>
              </a:rPr>
              <a:t> ( Network data model )</a:t>
            </a:r>
          </a:p>
          <a:p>
            <a:pPr marL="342900" indent="-342900">
              <a:buFontTx/>
              <a:buAutoNum type="arabicPeriod"/>
            </a:pPr>
            <a:r>
              <a:rPr lang="en-US" sz="2400" dirty="0">
                <a:latin typeface="Calibri" pitchFamily="34" charset="0"/>
              </a:rPr>
              <a:t>Model data </a:t>
            </a:r>
            <a:r>
              <a:rPr lang="en-US" sz="2400" dirty="0" err="1">
                <a:latin typeface="Calibri" pitchFamily="34" charset="0"/>
              </a:rPr>
              <a:t>Relasional</a:t>
            </a:r>
            <a:r>
              <a:rPr lang="en-US" sz="2400" dirty="0">
                <a:latin typeface="Calibri" pitchFamily="34" charset="0"/>
              </a:rPr>
              <a:t> ( Relational data model )</a:t>
            </a:r>
          </a:p>
          <a:p>
            <a:pPr marL="342900" indent="-342900">
              <a:buFontTx/>
              <a:buAutoNum type="arabicPeriod"/>
            </a:pPr>
            <a:r>
              <a:rPr lang="en-US" sz="2400" dirty="0">
                <a:latin typeface="Calibri" pitchFamily="34" charset="0"/>
              </a:rPr>
              <a:t>Model data </a:t>
            </a:r>
            <a:r>
              <a:rPr lang="en-US" sz="2400" dirty="0" err="1">
                <a:latin typeface="Calibri" pitchFamily="34" charset="0"/>
              </a:rPr>
              <a:t>Keterhubungan</a:t>
            </a:r>
            <a:r>
              <a:rPr lang="en-US" sz="2400" dirty="0">
                <a:latin typeface="Calibri" pitchFamily="34" charset="0"/>
              </a:rPr>
              <a:t> </a:t>
            </a:r>
            <a:r>
              <a:rPr lang="en-US" sz="2400" dirty="0" err="1">
                <a:latin typeface="Calibri" pitchFamily="34" charset="0"/>
              </a:rPr>
              <a:t>Entitas</a:t>
            </a:r>
            <a:r>
              <a:rPr lang="en-US" sz="2400" dirty="0">
                <a:latin typeface="Calibri" pitchFamily="34" charset="0"/>
              </a:rPr>
              <a:t> ( Entity Relationship data model )</a:t>
            </a:r>
          </a:p>
          <a:p>
            <a:pPr marL="342900" indent="-342900">
              <a:buFontTx/>
              <a:buAutoNum type="arabicPeriod"/>
            </a:pPr>
            <a:r>
              <a:rPr lang="en-US" sz="2400" dirty="0">
                <a:latin typeface="Calibri" pitchFamily="34" charset="0"/>
              </a:rPr>
              <a:t>Model data </a:t>
            </a:r>
            <a:r>
              <a:rPr lang="en-US" sz="2400" dirty="0" err="1">
                <a:latin typeface="Calibri" pitchFamily="34" charset="0"/>
              </a:rPr>
              <a:t>Berorientasi</a:t>
            </a:r>
            <a:r>
              <a:rPr lang="en-US" sz="2400" dirty="0">
                <a:latin typeface="Calibri" pitchFamily="34" charset="0"/>
              </a:rPr>
              <a:t> </a:t>
            </a:r>
            <a:r>
              <a:rPr lang="en-US" sz="2400" dirty="0" err="1">
                <a:latin typeface="Calibri" pitchFamily="34" charset="0"/>
              </a:rPr>
              <a:t>Objek</a:t>
            </a:r>
            <a:r>
              <a:rPr lang="en-US" sz="2400" dirty="0">
                <a:latin typeface="Calibri" pitchFamily="34" charset="0"/>
              </a:rPr>
              <a:t> (Object Oriented data model )</a:t>
            </a:r>
          </a:p>
          <a:p>
            <a:pPr marL="342900" indent="-342900" algn="ctr" eaLnBrk="0" hangingPunct="0"/>
            <a:endParaRPr lang="en-US" sz="2400" dirty="0">
              <a:latin typeface="Calibri" pitchFamily="34" charset="0"/>
            </a:endParaRPr>
          </a:p>
        </p:txBody>
      </p:sp>
      <p:sp>
        <p:nvSpPr>
          <p:cNvPr id="10" name="Rounded Rectangle 9"/>
          <p:cNvSpPr/>
          <p:nvPr/>
        </p:nvSpPr>
        <p:spPr>
          <a:xfrm>
            <a:off x="571472" y="500042"/>
            <a:ext cx="4286280"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t>MODEL DATA</a:t>
            </a:r>
            <a:endParaRPr lang="en-US" sz="4400" b="1" dirty="0"/>
          </a:p>
        </p:txBody>
      </p:sp>
    </p:spTree>
  </p:cSld>
  <p:clrMapOvr>
    <a:masterClrMapping/>
  </p:clrMapOvr>
  <p:transition spd="slow">
    <p:cover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85720" y="4857760"/>
            <a:ext cx="8572560" cy="178595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7" name="Rectangle 6"/>
          <p:cNvSpPr/>
          <p:nvPr/>
        </p:nvSpPr>
        <p:spPr>
          <a:xfrm>
            <a:off x="285720" y="4429988"/>
            <a:ext cx="8572560" cy="3563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ectangle 5"/>
          <p:cNvSpPr/>
          <p:nvPr/>
        </p:nvSpPr>
        <p:spPr>
          <a:xfrm>
            <a:off x="285720" y="2558952"/>
            <a:ext cx="8572560" cy="178595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5" name="Rectangle 4"/>
          <p:cNvSpPr/>
          <p:nvPr/>
        </p:nvSpPr>
        <p:spPr>
          <a:xfrm>
            <a:off x="285720" y="1071546"/>
            <a:ext cx="8572560" cy="13573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Rectangle 3"/>
          <p:cNvSpPr/>
          <p:nvPr/>
        </p:nvSpPr>
        <p:spPr>
          <a:xfrm>
            <a:off x="500034" y="500042"/>
            <a:ext cx="7072362" cy="4286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8787" name="Rectangle 3"/>
          <p:cNvSpPr>
            <a:spLocks noGrp="1" noRot="1" noChangeArrowheads="1"/>
          </p:cNvSpPr>
          <p:nvPr>
            <p:ph type="body" idx="1"/>
          </p:nvPr>
        </p:nvSpPr>
        <p:spPr>
          <a:xfrm>
            <a:off x="357158" y="511837"/>
            <a:ext cx="8487474" cy="6346163"/>
          </a:xfrm>
          <a:ln>
            <a:noFill/>
          </a:ln>
        </p:spPr>
        <p:txBody>
          <a:bodyPr>
            <a:normAutofit/>
          </a:bodyPr>
          <a:lstStyle/>
          <a:p>
            <a:pPr marL="274638" indent="-274638" algn="just">
              <a:lnSpc>
                <a:spcPct val="80000"/>
              </a:lnSpc>
              <a:buFont typeface="Wingdings" pitchFamily="2" charset="2"/>
              <a:buNone/>
              <a:tabLst>
                <a:tab pos="444500" algn="l"/>
              </a:tabLst>
            </a:pPr>
            <a:r>
              <a:rPr lang="en-US" sz="2400" b="1" dirty="0">
                <a:solidFill>
                  <a:srgbClr val="E4FA16"/>
                </a:solidFill>
                <a:latin typeface="Tahoma" pitchFamily="34" charset="0"/>
              </a:rPr>
              <a:t>	</a:t>
            </a:r>
            <a:r>
              <a:rPr lang="en-US" sz="2800" b="1" dirty="0" err="1">
                <a:solidFill>
                  <a:schemeClr val="bg1"/>
                </a:solidFill>
                <a:latin typeface="Tahoma" pitchFamily="34" charset="0"/>
              </a:rPr>
              <a:t>Istilah-istilah</a:t>
            </a:r>
            <a:r>
              <a:rPr lang="en-US" sz="2800" b="1" dirty="0">
                <a:solidFill>
                  <a:schemeClr val="bg1"/>
                </a:solidFill>
                <a:latin typeface="Tahoma" pitchFamily="34" charset="0"/>
              </a:rPr>
              <a:t> </a:t>
            </a:r>
            <a:r>
              <a:rPr lang="en-US" sz="2800" b="1" dirty="0" err="1">
                <a:solidFill>
                  <a:schemeClr val="bg1"/>
                </a:solidFill>
                <a:latin typeface="Tahoma" pitchFamily="34" charset="0"/>
              </a:rPr>
              <a:t>dalam</a:t>
            </a:r>
            <a:r>
              <a:rPr lang="en-US" sz="2800" b="1" dirty="0">
                <a:solidFill>
                  <a:schemeClr val="bg1"/>
                </a:solidFill>
                <a:latin typeface="Tahoma" pitchFamily="34" charset="0"/>
              </a:rPr>
              <a:t> </a:t>
            </a:r>
            <a:r>
              <a:rPr lang="en-US" sz="2800" b="1" dirty="0" err="1">
                <a:solidFill>
                  <a:schemeClr val="bg1"/>
                </a:solidFill>
                <a:latin typeface="Tahoma" pitchFamily="34" charset="0"/>
              </a:rPr>
              <a:t>sistem</a:t>
            </a:r>
            <a:r>
              <a:rPr lang="en-US" sz="2800" b="1" dirty="0">
                <a:solidFill>
                  <a:schemeClr val="bg1"/>
                </a:solidFill>
                <a:latin typeface="Tahoma" pitchFamily="34" charset="0"/>
              </a:rPr>
              <a:t> database </a:t>
            </a:r>
            <a:r>
              <a:rPr lang="en-US" sz="2800" b="1" dirty="0" smtClean="0">
                <a:solidFill>
                  <a:schemeClr val="bg1"/>
                </a:solidFill>
                <a:latin typeface="Tahoma" pitchFamily="34" charset="0"/>
              </a:rPr>
              <a:t>:</a:t>
            </a:r>
          </a:p>
          <a:p>
            <a:pPr marL="274638" indent="-274638" algn="just">
              <a:lnSpc>
                <a:spcPct val="80000"/>
              </a:lnSpc>
              <a:buFont typeface="Wingdings" pitchFamily="2" charset="2"/>
              <a:buNone/>
              <a:tabLst>
                <a:tab pos="444500" algn="l"/>
              </a:tabLst>
            </a:pPr>
            <a:endParaRPr lang="en-US" sz="1100" b="1" i="1" dirty="0">
              <a:solidFill>
                <a:schemeClr val="bg1"/>
              </a:solidFill>
              <a:latin typeface="Tahoma" pitchFamily="34" charset="0"/>
            </a:endParaRPr>
          </a:p>
          <a:p>
            <a:pPr marL="274638" indent="-274638" algn="just">
              <a:lnSpc>
                <a:spcPct val="80000"/>
              </a:lnSpc>
              <a:tabLst>
                <a:tab pos="444500" algn="l"/>
              </a:tabLst>
            </a:pPr>
            <a:r>
              <a:rPr lang="en-US" sz="2400" b="1" i="1" dirty="0" smtClean="0">
                <a:latin typeface="Tahoma" pitchFamily="34" charset="0"/>
              </a:rPr>
              <a:t>Enterprise</a:t>
            </a:r>
            <a:r>
              <a:rPr lang="en-US" sz="2400" dirty="0" smtClean="0">
                <a:latin typeface="Tahoma" pitchFamily="34" charset="0"/>
              </a:rPr>
              <a:t>, </a:t>
            </a:r>
            <a:r>
              <a:rPr lang="en-US" sz="2400" dirty="0" err="1" smtClean="0">
                <a:latin typeface="Tahoma" pitchFamily="34" charset="0"/>
              </a:rPr>
              <a:t>merupakan</a:t>
            </a:r>
            <a:r>
              <a:rPr lang="en-US" sz="2400" dirty="0" smtClean="0">
                <a:latin typeface="Tahoma" pitchFamily="34" charset="0"/>
              </a:rPr>
              <a:t> </a:t>
            </a:r>
            <a:r>
              <a:rPr lang="en-US" sz="2400" dirty="0" err="1" smtClean="0">
                <a:latin typeface="Tahoma" pitchFamily="34" charset="0"/>
              </a:rPr>
              <a:t>suatu</a:t>
            </a:r>
            <a:r>
              <a:rPr lang="en-US" sz="2400" dirty="0" smtClean="0">
                <a:latin typeface="Tahoma" pitchFamily="34" charset="0"/>
              </a:rPr>
              <a:t> </a:t>
            </a:r>
            <a:r>
              <a:rPr lang="en-US" sz="2400" dirty="0" err="1" smtClean="0">
                <a:latin typeface="Tahoma" pitchFamily="34" charset="0"/>
              </a:rPr>
              <a:t>bentuk</a:t>
            </a:r>
            <a:r>
              <a:rPr lang="en-US" sz="2400" dirty="0" smtClean="0">
                <a:latin typeface="Tahoma" pitchFamily="34" charset="0"/>
              </a:rPr>
              <a:t> </a:t>
            </a:r>
            <a:r>
              <a:rPr lang="en-US" sz="2400" dirty="0" err="1" smtClean="0">
                <a:latin typeface="Tahoma" pitchFamily="34" charset="0"/>
              </a:rPr>
              <a:t>organisasi</a:t>
            </a:r>
            <a:r>
              <a:rPr lang="en-US" sz="2400" dirty="0" smtClean="0">
                <a:latin typeface="Tahoma" pitchFamily="34" charset="0"/>
              </a:rPr>
              <a:t>, </a:t>
            </a:r>
            <a:r>
              <a:rPr lang="en-US" sz="2400" dirty="0" err="1" smtClean="0">
                <a:latin typeface="Tahoma" pitchFamily="34" charset="0"/>
              </a:rPr>
              <a:t>seperti</a:t>
            </a:r>
            <a:r>
              <a:rPr lang="en-US" sz="2400" dirty="0" smtClean="0">
                <a:latin typeface="Tahoma" pitchFamily="34" charset="0"/>
              </a:rPr>
              <a:t> : </a:t>
            </a:r>
            <a:r>
              <a:rPr lang="en-US" sz="2400" dirty="0" err="1" smtClean="0">
                <a:latin typeface="Tahoma" pitchFamily="34" charset="0"/>
              </a:rPr>
              <a:t>instansi</a:t>
            </a:r>
            <a:r>
              <a:rPr lang="en-US" sz="2400" dirty="0" smtClean="0">
                <a:latin typeface="Tahoma" pitchFamily="34" charset="0"/>
              </a:rPr>
              <a:t>, </a:t>
            </a:r>
            <a:r>
              <a:rPr lang="en-US" sz="2400" dirty="0" err="1" smtClean="0">
                <a:latin typeface="Tahoma" pitchFamily="34" charset="0"/>
              </a:rPr>
              <a:t>sekolah</a:t>
            </a:r>
            <a:r>
              <a:rPr lang="en-US" sz="2400" dirty="0" smtClean="0">
                <a:latin typeface="Tahoma" pitchFamily="34" charset="0"/>
              </a:rPr>
              <a:t>, bank, </a:t>
            </a:r>
            <a:r>
              <a:rPr lang="en-US" sz="2400" dirty="0" err="1" smtClean="0">
                <a:latin typeface="Tahoma" pitchFamily="34" charset="0"/>
              </a:rPr>
              <a:t>pabrik</a:t>
            </a:r>
            <a:r>
              <a:rPr lang="en-US" sz="2400" dirty="0" smtClean="0">
                <a:latin typeface="Tahoma" pitchFamily="34" charset="0"/>
              </a:rPr>
              <a:t>, </a:t>
            </a:r>
            <a:r>
              <a:rPr lang="en-US" sz="2400" dirty="0" err="1" smtClean="0">
                <a:latin typeface="Tahoma" pitchFamily="34" charset="0"/>
              </a:rPr>
              <a:t>dan</a:t>
            </a:r>
            <a:r>
              <a:rPr lang="en-US" sz="2400" dirty="0" smtClean="0">
                <a:latin typeface="Tahoma" pitchFamily="34" charset="0"/>
              </a:rPr>
              <a:t> lain-lain.</a:t>
            </a:r>
            <a:endParaRPr lang="en-US" sz="2400" b="1" i="1" dirty="0" smtClean="0">
              <a:latin typeface="Tahoma" pitchFamily="34" charset="0"/>
            </a:endParaRPr>
          </a:p>
          <a:p>
            <a:pPr marL="274638" indent="-274638" algn="just">
              <a:lnSpc>
                <a:spcPct val="80000"/>
              </a:lnSpc>
              <a:tabLst>
                <a:tab pos="444500" algn="l"/>
              </a:tabLst>
            </a:pPr>
            <a:r>
              <a:rPr lang="en-US" sz="2400" b="1" i="1" dirty="0" err="1" smtClean="0">
                <a:latin typeface="Tahoma" pitchFamily="34" charset="0"/>
              </a:rPr>
              <a:t>Entitas</a:t>
            </a:r>
            <a:r>
              <a:rPr lang="en-US" sz="2400" dirty="0" smtClean="0">
                <a:latin typeface="Tahoma" pitchFamily="34" charset="0"/>
              </a:rPr>
              <a:t>, </a:t>
            </a:r>
            <a:r>
              <a:rPr lang="en-US" sz="2400" dirty="0" err="1" smtClean="0">
                <a:latin typeface="Tahoma" pitchFamily="34" charset="0"/>
              </a:rPr>
              <a:t>suatu</a:t>
            </a:r>
            <a:r>
              <a:rPr lang="en-US" sz="2400" dirty="0" smtClean="0">
                <a:latin typeface="Tahoma" pitchFamily="34" charset="0"/>
              </a:rPr>
              <a:t> </a:t>
            </a:r>
            <a:r>
              <a:rPr lang="en-US" sz="2400" dirty="0" err="1" smtClean="0">
                <a:latin typeface="Tahoma" pitchFamily="34" charset="0"/>
              </a:rPr>
              <a:t>obyek</a:t>
            </a:r>
            <a:r>
              <a:rPr lang="en-US" sz="2400" dirty="0" smtClean="0">
                <a:latin typeface="Tahoma" pitchFamily="34" charset="0"/>
              </a:rPr>
              <a:t> yang </a:t>
            </a:r>
            <a:r>
              <a:rPr lang="en-US" sz="2400" dirty="0" err="1" smtClean="0">
                <a:latin typeface="Tahoma" pitchFamily="34" charset="0"/>
              </a:rPr>
              <a:t>dapat</a:t>
            </a:r>
            <a:r>
              <a:rPr lang="en-US" sz="2400" dirty="0" smtClean="0">
                <a:latin typeface="Tahoma" pitchFamily="34" charset="0"/>
              </a:rPr>
              <a:t> </a:t>
            </a:r>
            <a:r>
              <a:rPr lang="en-US" sz="2400" dirty="0" err="1" smtClean="0">
                <a:latin typeface="Tahoma" pitchFamily="34" charset="0"/>
              </a:rPr>
              <a:t>dibedakan</a:t>
            </a:r>
            <a:r>
              <a:rPr lang="en-US" sz="2400" dirty="0" smtClean="0">
                <a:latin typeface="Tahoma" pitchFamily="34" charset="0"/>
              </a:rPr>
              <a:t> </a:t>
            </a:r>
            <a:r>
              <a:rPr lang="en-US" sz="2400" dirty="0" err="1" smtClean="0">
                <a:latin typeface="Tahoma" pitchFamily="34" charset="0"/>
              </a:rPr>
              <a:t>dengan</a:t>
            </a:r>
            <a:r>
              <a:rPr lang="en-US" sz="2400" dirty="0" smtClean="0">
                <a:latin typeface="Tahoma" pitchFamily="34" charset="0"/>
              </a:rPr>
              <a:t> </a:t>
            </a:r>
            <a:r>
              <a:rPr lang="en-US" sz="2400" dirty="0" err="1" smtClean="0">
                <a:latin typeface="Tahoma" pitchFamily="34" charset="0"/>
              </a:rPr>
              <a:t>obyek</a:t>
            </a:r>
            <a:r>
              <a:rPr lang="en-US" sz="2400" dirty="0" smtClean="0">
                <a:latin typeface="Tahoma" pitchFamily="34" charset="0"/>
              </a:rPr>
              <a:t> </a:t>
            </a:r>
            <a:r>
              <a:rPr lang="en-US" sz="2400" dirty="0" err="1" smtClean="0">
                <a:latin typeface="Tahoma" pitchFamily="34" charset="0"/>
              </a:rPr>
              <a:t>lainnya</a:t>
            </a:r>
            <a:r>
              <a:rPr lang="en-US" sz="2400" dirty="0" smtClean="0">
                <a:latin typeface="Tahoma" pitchFamily="34" charset="0"/>
              </a:rPr>
              <a:t> yang </a:t>
            </a:r>
            <a:r>
              <a:rPr lang="en-US" sz="2400" dirty="0" err="1" smtClean="0">
                <a:latin typeface="Tahoma" pitchFamily="34" charset="0"/>
              </a:rPr>
              <a:t>dapat</a:t>
            </a:r>
            <a:r>
              <a:rPr lang="en-US" sz="2400" dirty="0" smtClean="0">
                <a:latin typeface="Tahoma" pitchFamily="34" charset="0"/>
              </a:rPr>
              <a:t> </a:t>
            </a:r>
            <a:r>
              <a:rPr lang="en-US" sz="2400" dirty="0" err="1" smtClean="0">
                <a:latin typeface="Tahoma" pitchFamily="34" charset="0"/>
              </a:rPr>
              <a:t>diwujudkan</a:t>
            </a:r>
            <a:r>
              <a:rPr lang="en-US" sz="2400" dirty="0" smtClean="0">
                <a:latin typeface="Tahoma" pitchFamily="34" charset="0"/>
              </a:rPr>
              <a:t> </a:t>
            </a:r>
            <a:r>
              <a:rPr lang="en-US" sz="2400" dirty="0" err="1" smtClean="0">
                <a:latin typeface="Tahoma" pitchFamily="34" charset="0"/>
              </a:rPr>
              <a:t>dalam</a:t>
            </a:r>
            <a:r>
              <a:rPr lang="en-US" sz="2400" dirty="0" smtClean="0">
                <a:latin typeface="Tahoma" pitchFamily="34" charset="0"/>
              </a:rPr>
              <a:t> database.</a:t>
            </a:r>
          </a:p>
          <a:p>
            <a:pPr marL="274638" indent="-274638" algn="just">
              <a:lnSpc>
                <a:spcPct val="80000"/>
              </a:lnSpc>
              <a:buNone/>
              <a:tabLst>
                <a:tab pos="444500" algn="l"/>
              </a:tabLst>
            </a:pPr>
            <a:endParaRPr lang="en-US" sz="1100" dirty="0" smtClean="0">
              <a:latin typeface="Tahoma" pitchFamily="34" charset="0"/>
            </a:endParaRPr>
          </a:p>
          <a:p>
            <a:pPr marL="274638" indent="-274638">
              <a:lnSpc>
                <a:spcPct val="80000"/>
              </a:lnSpc>
              <a:buFont typeface="Wingdings" pitchFamily="2" charset="2"/>
              <a:buNone/>
              <a:tabLst>
                <a:tab pos="444500" algn="l"/>
              </a:tabLst>
            </a:pPr>
            <a:r>
              <a:rPr lang="en-US" sz="2400" dirty="0" smtClean="0">
                <a:latin typeface="Tahoma" pitchFamily="34" charset="0"/>
              </a:rPr>
              <a:t>	</a:t>
            </a:r>
            <a:r>
              <a:rPr lang="en-US" sz="2200" u="sng" dirty="0" err="1" smtClean="0">
                <a:latin typeface="Tahoma" pitchFamily="34" charset="0"/>
              </a:rPr>
              <a:t>Contoh</a:t>
            </a:r>
            <a:r>
              <a:rPr lang="en-US" sz="2200" u="sng" dirty="0" smtClean="0">
                <a:latin typeface="Tahoma" pitchFamily="34" charset="0"/>
              </a:rPr>
              <a:t> :</a:t>
            </a:r>
          </a:p>
          <a:p>
            <a:pPr marL="274638" indent="-274638">
              <a:lnSpc>
                <a:spcPct val="80000"/>
              </a:lnSpc>
              <a:buFont typeface="Wingdings" pitchFamily="2" charset="2"/>
              <a:buNone/>
              <a:tabLst>
                <a:tab pos="444500" algn="l"/>
              </a:tabLst>
            </a:pPr>
            <a:r>
              <a:rPr lang="en-US" sz="2200" dirty="0" smtClean="0">
                <a:latin typeface="Tahoma" pitchFamily="34" charset="0"/>
              </a:rPr>
              <a:t>		</a:t>
            </a:r>
            <a:r>
              <a:rPr lang="en-US" sz="2200" dirty="0" err="1" smtClean="0">
                <a:latin typeface="Tahoma" pitchFamily="34" charset="0"/>
              </a:rPr>
              <a:t>Entitas</a:t>
            </a:r>
            <a:r>
              <a:rPr lang="en-US" sz="2200" dirty="0" smtClean="0">
                <a:latin typeface="Tahoma" pitchFamily="34" charset="0"/>
              </a:rPr>
              <a:t> </a:t>
            </a:r>
            <a:r>
              <a:rPr lang="en-US" sz="2200" dirty="0" err="1" smtClean="0">
                <a:latin typeface="Tahoma" pitchFamily="34" charset="0"/>
              </a:rPr>
              <a:t>dilingkungan</a:t>
            </a:r>
            <a:r>
              <a:rPr lang="en-US" sz="2200" dirty="0" smtClean="0">
                <a:latin typeface="Tahoma" pitchFamily="34" charset="0"/>
              </a:rPr>
              <a:t> </a:t>
            </a:r>
            <a:r>
              <a:rPr lang="en-US" sz="2200" dirty="0" err="1" smtClean="0">
                <a:latin typeface="Tahoma" pitchFamily="34" charset="0"/>
              </a:rPr>
              <a:t>universitas</a:t>
            </a:r>
            <a:r>
              <a:rPr lang="en-US" sz="2200" dirty="0" smtClean="0">
                <a:latin typeface="Tahoma" pitchFamily="34" charset="0"/>
              </a:rPr>
              <a:t> → </a:t>
            </a:r>
            <a:r>
              <a:rPr lang="en-US" sz="2200" dirty="0" err="1" smtClean="0">
                <a:latin typeface="Tahoma" pitchFamily="34" charset="0"/>
              </a:rPr>
              <a:t>mahasiswa</a:t>
            </a:r>
            <a:r>
              <a:rPr lang="en-US" sz="2200" dirty="0" smtClean="0">
                <a:latin typeface="Tahoma" pitchFamily="34" charset="0"/>
              </a:rPr>
              <a:t>, </a:t>
            </a:r>
            <a:r>
              <a:rPr lang="en-US" sz="2200" dirty="0" err="1" smtClean="0">
                <a:latin typeface="Tahoma" pitchFamily="34" charset="0"/>
              </a:rPr>
              <a:t>dosen</a:t>
            </a:r>
            <a:r>
              <a:rPr lang="en-US" sz="2200" dirty="0" smtClean="0">
                <a:latin typeface="Tahoma" pitchFamily="34" charset="0"/>
              </a:rPr>
              <a:t>, </a:t>
            </a:r>
          </a:p>
          <a:p>
            <a:pPr marL="274638" indent="-274638">
              <a:lnSpc>
                <a:spcPct val="80000"/>
              </a:lnSpc>
              <a:buFont typeface="Wingdings" pitchFamily="2" charset="2"/>
              <a:buNone/>
              <a:tabLst>
                <a:tab pos="444500" algn="l"/>
              </a:tabLst>
            </a:pPr>
            <a:r>
              <a:rPr lang="en-US" sz="2200" dirty="0" smtClean="0">
                <a:latin typeface="Tahoma" pitchFamily="34" charset="0"/>
              </a:rPr>
              <a:t>			</a:t>
            </a:r>
            <a:r>
              <a:rPr lang="en-US" sz="2200" dirty="0" err="1" smtClean="0">
                <a:latin typeface="Tahoma" pitchFamily="34" charset="0"/>
              </a:rPr>
              <a:t>matakuliah</a:t>
            </a:r>
            <a:endParaRPr lang="en-US" sz="2200" dirty="0" smtClean="0">
              <a:latin typeface="Tahoma" pitchFamily="34" charset="0"/>
            </a:endParaRPr>
          </a:p>
          <a:p>
            <a:pPr marL="274638" indent="-274638">
              <a:lnSpc>
                <a:spcPct val="80000"/>
              </a:lnSpc>
              <a:buFont typeface="Wingdings" pitchFamily="2" charset="2"/>
              <a:buNone/>
              <a:tabLst>
                <a:tab pos="444500" algn="l"/>
              </a:tabLst>
            </a:pPr>
            <a:r>
              <a:rPr lang="en-US" sz="2200" dirty="0" smtClean="0">
                <a:latin typeface="Tahoma" pitchFamily="34" charset="0"/>
              </a:rPr>
              <a:t>		</a:t>
            </a:r>
            <a:r>
              <a:rPr lang="en-US" sz="2200" dirty="0" err="1" smtClean="0">
                <a:latin typeface="Tahoma" pitchFamily="34" charset="0"/>
              </a:rPr>
              <a:t>Entitas</a:t>
            </a:r>
            <a:r>
              <a:rPr lang="en-US" sz="2200" dirty="0" smtClean="0">
                <a:latin typeface="Tahoma" pitchFamily="34" charset="0"/>
              </a:rPr>
              <a:t> </a:t>
            </a:r>
            <a:r>
              <a:rPr lang="en-US" sz="2200" dirty="0" err="1" smtClean="0">
                <a:latin typeface="Tahoma" pitchFamily="34" charset="0"/>
              </a:rPr>
              <a:t>dilingkungan</a:t>
            </a:r>
            <a:r>
              <a:rPr lang="en-US" sz="2200" dirty="0" smtClean="0">
                <a:latin typeface="Tahoma" pitchFamily="34" charset="0"/>
              </a:rPr>
              <a:t> </a:t>
            </a:r>
            <a:r>
              <a:rPr lang="en-US" sz="2200" dirty="0" err="1" smtClean="0">
                <a:latin typeface="Tahoma" pitchFamily="34" charset="0"/>
              </a:rPr>
              <a:t>instansi</a:t>
            </a:r>
            <a:r>
              <a:rPr lang="en-US" sz="2200" dirty="0" smtClean="0">
                <a:latin typeface="Tahoma" pitchFamily="34" charset="0"/>
              </a:rPr>
              <a:t> </a:t>
            </a:r>
            <a:r>
              <a:rPr lang="en-US" sz="2200" dirty="0" err="1" smtClean="0">
                <a:latin typeface="Tahoma" pitchFamily="34" charset="0"/>
              </a:rPr>
              <a:t>pemerintah</a:t>
            </a:r>
            <a:r>
              <a:rPr lang="en-US" sz="2200" dirty="0" smtClean="0">
                <a:latin typeface="Tahoma" pitchFamily="34" charset="0"/>
              </a:rPr>
              <a:t> → </a:t>
            </a:r>
            <a:r>
              <a:rPr lang="en-US" sz="2200" dirty="0" err="1" smtClean="0">
                <a:latin typeface="Tahoma" pitchFamily="34" charset="0"/>
              </a:rPr>
              <a:t>karyawan</a:t>
            </a:r>
            <a:r>
              <a:rPr lang="en-US" sz="2200" dirty="0" smtClean="0">
                <a:latin typeface="Tahoma" pitchFamily="34" charset="0"/>
              </a:rPr>
              <a:t>,</a:t>
            </a:r>
          </a:p>
          <a:p>
            <a:pPr marL="274638" indent="-274638">
              <a:lnSpc>
                <a:spcPct val="80000"/>
              </a:lnSpc>
              <a:buFont typeface="Wingdings" pitchFamily="2" charset="2"/>
              <a:buNone/>
              <a:tabLst>
                <a:tab pos="444500" algn="l"/>
              </a:tabLst>
            </a:pPr>
            <a:r>
              <a:rPr lang="en-US" sz="2200" dirty="0" smtClean="0">
                <a:latin typeface="Tahoma" pitchFamily="34" charset="0"/>
              </a:rPr>
              <a:t>			</a:t>
            </a:r>
            <a:r>
              <a:rPr lang="en-US" sz="2200" dirty="0" err="1" smtClean="0">
                <a:latin typeface="Tahoma" pitchFamily="34" charset="0"/>
              </a:rPr>
              <a:t>departement</a:t>
            </a:r>
            <a:r>
              <a:rPr lang="en-US" sz="2200" dirty="0" smtClean="0">
                <a:latin typeface="Tahoma" pitchFamily="34" charset="0"/>
              </a:rPr>
              <a:t>	</a:t>
            </a:r>
          </a:p>
          <a:p>
            <a:pPr marL="274638" indent="-274638">
              <a:lnSpc>
                <a:spcPct val="80000"/>
              </a:lnSpc>
              <a:buFont typeface="Wingdings" pitchFamily="2" charset="2"/>
              <a:buNone/>
              <a:tabLst>
                <a:tab pos="444500" algn="l"/>
              </a:tabLst>
            </a:pPr>
            <a:r>
              <a:rPr lang="en-US" sz="1100" dirty="0" smtClean="0">
                <a:latin typeface="Tahoma" pitchFamily="34" charset="0"/>
              </a:rPr>
              <a:t>	</a:t>
            </a:r>
            <a:endParaRPr lang="en-US" sz="1100" b="1" i="1" dirty="0" smtClean="0">
              <a:latin typeface="Tahoma" pitchFamily="34" charset="0"/>
            </a:endParaRPr>
          </a:p>
          <a:p>
            <a:pPr marL="274638" indent="-274638">
              <a:lnSpc>
                <a:spcPct val="80000"/>
              </a:lnSpc>
              <a:tabLst>
                <a:tab pos="444500" algn="l"/>
              </a:tabLst>
            </a:pPr>
            <a:r>
              <a:rPr lang="en-US" sz="2400" b="1" i="1" dirty="0" err="1" smtClean="0">
                <a:latin typeface="Tahoma" pitchFamily="34" charset="0"/>
              </a:rPr>
              <a:t>Atribute</a:t>
            </a:r>
            <a:r>
              <a:rPr lang="en-US" sz="2400" b="1" i="1" dirty="0" smtClean="0">
                <a:latin typeface="Tahoma" pitchFamily="34" charset="0"/>
              </a:rPr>
              <a:t>/Field,</a:t>
            </a:r>
            <a:r>
              <a:rPr lang="en-US" sz="2400" dirty="0" smtClean="0">
                <a:latin typeface="Tahoma" pitchFamily="34" charset="0"/>
              </a:rPr>
              <a:t> </a:t>
            </a:r>
            <a:r>
              <a:rPr lang="en-US" sz="2400" dirty="0" err="1" smtClean="0">
                <a:latin typeface="Tahoma" pitchFamily="34" charset="0"/>
              </a:rPr>
              <a:t>merupakan</a:t>
            </a:r>
            <a:r>
              <a:rPr lang="en-US" sz="2400" dirty="0" smtClean="0">
                <a:latin typeface="Tahoma" pitchFamily="34" charset="0"/>
              </a:rPr>
              <a:t> </a:t>
            </a:r>
            <a:r>
              <a:rPr lang="en-US" sz="2400" dirty="0" err="1" smtClean="0">
                <a:latin typeface="Tahoma" pitchFamily="34" charset="0"/>
              </a:rPr>
              <a:t>karakteristik</a:t>
            </a:r>
            <a:r>
              <a:rPr lang="en-US" sz="2400" dirty="0" smtClean="0">
                <a:latin typeface="Tahoma" pitchFamily="34" charset="0"/>
              </a:rPr>
              <a:t> </a:t>
            </a:r>
            <a:r>
              <a:rPr lang="en-US" sz="2400" dirty="0" err="1" smtClean="0">
                <a:latin typeface="Tahoma" pitchFamily="34" charset="0"/>
              </a:rPr>
              <a:t>entitas</a:t>
            </a:r>
            <a:r>
              <a:rPr lang="en-US" sz="2400" dirty="0" smtClean="0">
                <a:latin typeface="Tahoma" pitchFamily="34" charset="0"/>
              </a:rPr>
              <a:t> </a:t>
            </a:r>
            <a:r>
              <a:rPr lang="en-US" sz="2400" dirty="0" err="1" smtClean="0">
                <a:latin typeface="Tahoma" pitchFamily="34" charset="0"/>
              </a:rPr>
              <a:t>tertentu</a:t>
            </a:r>
            <a:r>
              <a:rPr lang="en-US" sz="2400" dirty="0" smtClean="0">
                <a:latin typeface="Tahoma" pitchFamily="34" charset="0"/>
              </a:rPr>
              <a:t>.</a:t>
            </a:r>
          </a:p>
          <a:p>
            <a:pPr marL="274638" indent="-274638">
              <a:lnSpc>
                <a:spcPct val="80000"/>
              </a:lnSpc>
              <a:buNone/>
              <a:tabLst>
                <a:tab pos="444500" algn="l"/>
              </a:tabLst>
            </a:pPr>
            <a:endParaRPr lang="en-US" sz="800" dirty="0" smtClean="0">
              <a:latin typeface="Tahoma" pitchFamily="34" charset="0"/>
            </a:endParaRPr>
          </a:p>
          <a:p>
            <a:pPr marL="274638" indent="-274638">
              <a:lnSpc>
                <a:spcPct val="80000"/>
              </a:lnSpc>
              <a:buFont typeface="Wingdings" pitchFamily="2" charset="2"/>
              <a:buNone/>
              <a:tabLst>
                <a:tab pos="444500" algn="l"/>
              </a:tabLst>
            </a:pPr>
            <a:r>
              <a:rPr lang="en-US" sz="2400" dirty="0" smtClean="0">
                <a:latin typeface="Tahoma" pitchFamily="34" charset="0"/>
              </a:rPr>
              <a:t>	</a:t>
            </a:r>
            <a:r>
              <a:rPr lang="en-US" sz="2200" u="sng" dirty="0" err="1" smtClean="0">
                <a:latin typeface="Tahoma" pitchFamily="34" charset="0"/>
              </a:rPr>
              <a:t>Contoh</a:t>
            </a:r>
            <a:r>
              <a:rPr lang="en-US" sz="2200" u="sng" dirty="0" smtClean="0">
                <a:latin typeface="Tahoma" pitchFamily="34" charset="0"/>
              </a:rPr>
              <a:t> :</a:t>
            </a:r>
          </a:p>
          <a:p>
            <a:pPr marL="454025" lvl="1" indent="0">
              <a:lnSpc>
                <a:spcPct val="80000"/>
              </a:lnSpc>
              <a:buFont typeface="Wingdings" pitchFamily="2" charset="2"/>
              <a:buNone/>
              <a:tabLst>
                <a:tab pos="444500" algn="l"/>
              </a:tabLst>
            </a:pPr>
            <a:r>
              <a:rPr lang="en-US" sz="2200" dirty="0" smtClean="0">
                <a:latin typeface="Tahoma" pitchFamily="34" charset="0"/>
              </a:rPr>
              <a:t>Entity </a:t>
            </a:r>
            <a:r>
              <a:rPr lang="en-US" sz="2200" dirty="0" err="1" smtClean="0">
                <a:latin typeface="Tahoma" pitchFamily="34" charset="0"/>
              </a:rPr>
              <a:t>Mahasiswa</a:t>
            </a:r>
            <a:r>
              <a:rPr lang="en-US" sz="2200" dirty="0" smtClean="0">
                <a:latin typeface="Tahoma" pitchFamily="34" charset="0"/>
              </a:rPr>
              <a:t> → </a:t>
            </a:r>
            <a:r>
              <a:rPr lang="en-US" sz="2200" dirty="0" err="1" smtClean="0">
                <a:latin typeface="Tahoma" pitchFamily="34" charset="0"/>
              </a:rPr>
              <a:t>atributenya</a:t>
            </a:r>
            <a:r>
              <a:rPr lang="en-US" sz="2200" dirty="0" smtClean="0">
                <a:latin typeface="Tahoma" pitchFamily="34" charset="0"/>
              </a:rPr>
              <a:t> </a:t>
            </a:r>
            <a:r>
              <a:rPr lang="en-US" sz="2200" dirty="0" err="1" smtClean="0">
                <a:latin typeface="Tahoma" pitchFamily="34" charset="0"/>
              </a:rPr>
              <a:t>adalah</a:t>
            </a:r>
            <a:r>
              <a:rPr lang="en-US" sz="2200" dirty="0" smtClean="0">
                <a:latin typeface="Tahoma" pitchFamily="34" charset="0"/>
              </a:rPr>
              <a:t> NPM, </a:t>
            </a:r>
            <a:r>
              <a:rPr lang="en-US" sz="2200" dirty="0" err="1" smtClean="0">
                <a:latin typeface="Tahoma" pitchFamily="34" charset="0"/>
              </a:rPr>
              <a:t>Nama</a:t>
            </a:r>
            <a:r>
              <a:rPr lang="en-US" sz="2200" dirty="0" smtClean="0">
                <a:latin typeface="Tahoma" pitchFamily="34" charset="0"/>
              </a:rPr>
              <a:t>,</a:t>
            </a:r>
          </a:p>
          <a:p>
            <a:pPr marL="454025" lvl="1" indent="0">
              <a:lnSpc>
                <a:spcPct val="80000"/>
              </a:lnSpc>
              <a:buFont typeface="Wingdings" pitchFamily="2" charset="2"/>
              <a:buNone/>
              <a:tabLst>
                <a:tab pos="444500" algn="l"/>
              </a:tabLst>
            </a:pPr>
            <a:r>
              <a:rPr lang="en-US" sz="2200" dirty="0" smtClean="0">
                <a:latin typeface="Tahoma" pitchFamily="34" charset="0"/>
              </a:rPr>
              <a:t>			</a:t>
            </a:r>
            <a:r>
              <a:rPr lang="en-US" sz="2200" dirty="0" err="1" smtClean="0">
                <a:latin typeface="Tahoma" pitchFamily="34" charset="0"/>
              </a:rPr>
              <a:t>Alamat</a:t>
            </a:r>
            <a:r>
              <a:rPr lang="en-US" sz="2200" dirty="0" smtClean="0">
                <a:latin typeface="Tahoma" pitchFamily="34" charset="0"/>
              </a:rPr>
              <a:t> </a:t>
            </a:r>
            <a:r>
              <a:rPr lang="en-US" sz="2200" dirty="0" err="1" smtClean="0">
                <a:latin typeface="Tahoma" pitchFamily="34" charset="0"/>
              </a:rPr>
              <a:t>dan</a:t>
            </a:r>
            <a:r>
              <a:rPr lang="en-US" sz="2200" dirty="0" smtClean="0">
                <a:latin typeface="Tahoma" pitchFamily="34" charset="0"/>
              </a:rPr>
              <a:t> lain-lain.</a:t>
            </a:r>
          </a:p>
          <a:p>
            <a:pPr marL="274638" indent="-274638">
              <a:lnSpc>
                <a:spcPct val="80000"/>
              </a:lnSpc>
              <a:buFont typeface="Wingdings" pitchFamily="2" charset="2"/>
              <a:buNone/>
              <a:tabLst>
                <a:tab pos="444500" algn="l"/>
              </a:tabLst>
            </a:pPr>
            <a:r>
              <a:rPr lang="en-US" sz="2200" b="1" dirty="0" smtClean="0">
                <a:latin typeface="Tahoma" pitchFamily="34" charset="0"/>
              </a:rPr>
              <a:t>		</a:t>
            </a:r>
            <a:r>
              <a:rPr lang="en-US" sz="2200" dirty="0" smtClean="0">
                <a:latin typeface="Tahoma" pitchFamily="34" charset="0"/>
              </a:rPr>
              <a:t>Entity Bank → </a:t>
            </a:r>
            <a:r>
              <a:rPr lang="en-US" sz="2200" dirty="0" err="1" smtClean="0">
                <a:latin typeface="Tahoma" pitchFamily="34" charset="0"/>
              </a:rPr>
              <a:t>atributenya</a:t>
            </a:r>
            <a:r>
              <a:rPr lang="en-US" sz="2200" dirty="0" smtClean="0">
                <a:latin typeface="Tahoma" pitchFamily="34" charset="0"/>
              </a:rPr>
              <a:t> </a:t>
            </a:r>
            <a:r>
              <a:rPr lang="en-US" sz="2200" dirty="0" err="1" smtClean="0">
                <a:latin typeface="Tahoma" pitchFamily="34" charset="0"/>
              </a:rPr>
              <a:t>adalah</a:t>
            </a:r>
            <a:r>
              <a:rPr lang="en-US" sz="2200" dirty="0" smtClean="0">
                <a:latin typeface="Tahoma" pitchFamily="34" charset="0"/>
              </a:rPr>
              <a:t> </a:t>
            </a:r>
            <a:r>
              <a:rPr lang="en-US" sz="2200" dirty="0" err="1" smtClean="0">
                <a:latin typeface="Tahoma" pitchFamily="34" charset="0"/>
              </a:rPr>
              <a:t>Nomor_Rekening</a:t>
            </a:r>
            <a:r>
              <a:rPr lang="en-US" sz="2200" dirty="0" smtClean="0">
                <a:latin typeface="Tahoma" pitchFamily="34" charset="0"/>
              </a:rPr>
              <a:t>, </a:t>
            </a:r>
          </a:p>
          <a:p>
            <a:pPr marL="274638" indent="-274638">
              <a:lnSpc>
                <a:spcPct val="80000"/>
              </a:lnSpc>
              <a:buFont typeface="Wingdings" pitchFamily="2" charset="2"/>
              <a:buNone/>
              <a:tabLst>
                <a:tab pos="444500" algn="l"/>
              </a:tabLst>
            </a:pPr>
            <a:r>
              <a:rPr lang="en-US" sz="2200" dirty="0">
                <a:latin typeface="Tahoma" pitchFamily="34" charset="0"/>
              </a:rPr>
              <a:t>					</a:t>
            </a:r>
            <a:r>
              <a:rPr lang="en-US" sz="2200" dirty="0" err="1">
                <a:latin typeface="Tahoma" pitchFamily="34" charset="0"/>
              </a:rPr>
              <a:t>Nama_Nasabah</a:t>
            </a:r>
            <a:r>
              <a:rPr lang="en-US" sz="2200" dirty="0">
                <a:latin typeface="Tahoma" pitchFamily="34" charset="0"/>
              </a:rPr>
              <a:t>. </a:t>
            </a:r>
          </a:p>
          <a:p>
            <a:pPr marL="274638" indent="-274638">
              <a:lnSpc>
                <a:spcPct val="80000"/>
              </a:lnSpc>
              <a:tabLst>
                <a:tab pos="444500" algn="l"/>
              </a:tabLst>
            </a:pPr>
            <a:endParaRPr lang="en-US" sz="2400" dirty="0">
              <a:latin typeface="Tahoma" pitchFamily="34" charset="0"/>
            </a:endParaRPr>
          </a:p>
        </p:txBody>
      </p:sp>
    </p:spTree>
  </p:cSld>
  <p:clrMapOvr>
    <a:masterClrMapping/>
  </p:clrMapOvr>
  <p:transition spd="slow">
    <p:cov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42910" y="1928802"/>
            <a:ext cx="8143932" cy="3357586"/>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grpSp>
        <p:nvGrpSpPr>
          <p:cNvPr id="2" name="Group 4"/>
          <p:cNvGrpSpPr>
            <a:grpSpLocks/>
          </p:cNvGrpSpPr>
          <p:nvPr/>
        </p:nvGrpSpPr>
        <p:grpSpPr bwMode="auto">
          <a:xfrm>
            <a:off x="8243888" y="6308725"/>
            <a:ext cx="514350" cy="404813"/>
            <a:chOff x="5052" y="3936"/>
            <a:chExt cx="324" cy="255"/>
          </a:xfrm>
        </p:grpSpPr>
        <p:sp>
          <p:nvSpPr>
            <p:cNvPr id="88069" name="Text Box 5"/>
            <p:cNvSpPr txBox="1">
              <a:spLocks noChangeArrowheads="1"/>
            </p:cNvSpPr>
            <p:nvPr/>
          </p:nvSpPr>
          <p:spPr bwMode="auto">
            <a:xfrm rot="888652">
              <a:off x="5088" y="3960"/>
              <a:ext cx="288" cy="231"/>
            </a:xfrm>
            <a:prstGeom prst="rect">
              <a:avLst/>
            </a:prstGeom>
            <a:solidFill>
              <a:srgbClr val="777777"/>
            </a:solidFill>
            <a:ln w="9525">
              <a:noFill/>
              <a:miter lim="800000"/>
              <a:headEnd/>
              <a:tailEnd/>
            </a:ln>
            <a:effectLst/>
          </p:spPr>
          <p:txBody>
            <a:bodyPr>
              <a:spAutoFit/>
            </a:bodyPr>
            <a:lstStyle/>
            <a:p>
              <a:pPr algn="ctr" eaLnBrk="0" hangingPunct="0">
                <a:spcBef>
                  <a:spcPct val="50000"/>
                </a:spcBef>
              </a:pPr>
              <a:endParaRPr lang="en-GB" b="1">
                <a:solidFill>
                  <a:schemeClr val="bg1"/>
                </a:solidFill>
                <a:latin typeface="CopprplGoth Hv BT" pitchFamily="34" charset="0"/>
              </a:endParaRPr>
            </a:p>
          </p:txBody>
        </p:sp>
        <p:sp>
          <p:nvSpPr>
            <p:cNvPr id="88070" name="Text Box 6"/>
            <p:cNvSpPr txBox="1">
              <a:spLocks noChangeArrowheads="1"/>
            </p:cNvSpPr>
            <p:nvPr/>
          </p:nvSpPr>
          <p:spPr bwMode="auto">
            <a:xfrm>
              <a:off x="5052" y="3936"/>
              <a:ext cx="288" cy="231"/>
            </a:xfrm>
            <a:prstGeom prst="rect">
              <a:avLst/>
            </a:prstGeom>
            <a:solidFill>
              <a:schemeClr val="tx1"/>
            </a:solidFill>
            <a:ln w="9525">
              <a:noFill/>
              <a:miter lim="800000"/>
              <a:headEnd/>
              <a:tailEnd/>
            </a:ln>
            <a:effectLst/>
          </p:spPr>
          <p:txBody>
            <a:bodyPr>
              <a:spAutoFit/>
            </a:bodyPr>
            <a:lstStyle/>
            <a:p>
              <a:pPr algn="ctr" eaLnBrk="0" hangingPunct="0">
                <a:spcBef>
                  <a:spcPct val="50000"/>
                </a:spcBef>
              </a:pPr>
              <a:fld id="{E2356D13-26E3-41C2-B882-FB42DF4FE82B}" type="slidenum">
                <a:rPr lang="en-US" b="1">
                  <a:solidFill>
                    <a:schemeClr val="bg1"/>
                  </a:solidFill>
                  <a:latin typeface="CopprplGoth Hv BT" pitchFamily="34" charset="0"/>
                </a:rPr>
                <a:pPr algn="ctr" eaLnBrk="0" hangingPunct="0">
                  <a:spcBef>
                    <a:spcPct val="50000"/>
                  </a:spcBef>
                </a:pPr>
                <a:t>20</a:t>
              </a:fld>
              <a:endParaRPr lang="en-US" b="1">
                <a:solidFill>
                  <a:schemeClr val="bg1"/>
                </a:solidFill>
                <a:latin typeface="CopprplGoth Hv BT" pitchFamily="34" charset="0"/>
              </a:endParaRPr>
            </a:p>
          </p:txBody>
        </p:sp>
      </p:grpSp>
      <p:sp>
        <p:nvSpPr>
          <p:cNvPr id="88075" name="Rectangle 11"/>
          <p:cNvSpPr>
            <a:spLocks noChangeArrowheads="1"/>
          </p:cNvSpPr>
          <p:nvPr/>
        </p:nvSpPr>
        <p:spPr bwMode="auto">
          <a:xfrm>
            <a:off x="714348" y="2071678"/>
            <a:ext cx="8001056" cy="3081338"/>
          </a:xfrm>
          <a:prstGeom prst="rect">
            <a:avLst/>
          </a:prstGeom>
          <a:noFill/>
          <a:ln w="9525">
            <a:noFill/>
            <a:miter lim="800000"/>
            <a:headEnd/>
            <a:tailEnd/>
          </a:ln>
          <a:effectLst/>
        </p:spPr>
        <p:txBody>
          <a:bodyPr wrap="square" anchor="ctr">
            <a:spAutoFit/>
          </a:bodyPr>
          <a:lstStyle/>
          <a:p>
            <a:pPr marL="342900" indent="-342900">
              <a:buFont typeface="Wingdings" pitchFamily="2" charset="2"/>
              <a:buAutoNum type="alphaLcPeriod"/>
            </a:pPr>
            <a:r>
              <a:rPr lang="en-US" sz="2800" u="sng" dirty="0">
                <a:solidFill>
                  <a:schemeClr val="bg1"/>
                </a:solidFill>
              </a:rPr>
              <a:t>Data flat-file </a:t>
            </a:r>
            <a:r>
              <a:rPr lang="en-US" sz="2800" dirty="0" err="1">
                <a:solidFill>
                  <a:schemeClr val="bg1"/>
                </a:solidFill>
              </a:rPr>
              <a:t>terdiri</a:t>
            </a:r>
            <a:r>
              <a:rPr lang="en-US" sz="2800" dirty="0">
                <a:solidFill>
                  <a:schemeClr val="bg1"/>
                </a:solidFill>
              </a:rPr>
              <a:t> </a:t>
            </a:r>
            <a:r>
              <a:rPr lang="en-US" sz="2800" dirty="0" err="1">
                <a:solidFill>
                  <a:schemeClr val="bg1"/>
                </a:solidFill>
              </a:rPr>
              <a:t>dari</a:t>
            </a:r>
            <a:r>
              <a:rPr lang="en-US" sz="2800" dirty="0">
                <a:solidFill>
                  <a:schemeClr val="bg1"/>
                </a:solidFill>
              </a:rPr>
              <a:t> </a:t>
            </a:r>
            <a:r>
              <a:rPr lang="en-US" sz="2800" dirty="0" err="1">
                <a:solidFill>
                  <a:schemeClr val="bg1"/>
                </a:solidFill>
              </a:rPr>
              <a:t>satu</a:t>
            </a:r>
            <a:r>
              <a:rPr lang="en-US" sz="2800" dirty="0">
                <a:solidFill>
                  <a:schemeClr val="bg1"/>
                </a:solidFill>
              </a:rPr>
              <a:t> </a:t>
            </a:r>
            <a:r>
              <a:rPr lang="en-US" sz="2800" dirty="0" err="1">
                <a:solidFill>
                  <a:schemeClr val="bg1"/>
                </a:solidFill>
              </a:rPr>
              <a:t>atau</a:t>
            </a:r>
            <a:r>
              <a:rPr lang="en-US" sz="2800" dirty="0">
                <a:solidFill>
                  <a:schemeClr val="bg1"/>
                </a:solidFill>
              </a:rPr>
              <a:t> </a:t>
            </a:r>
            <a:r>
              <a:rPr lang="en-US" sz="2800" dirty="0" err="1">
                <a:solidFill>
                  <a:schemeClr val="bg1"/>
                </a:solidFill>
              </a:rPr>
              <a:t>lebih</a:t>
            </a:r>
            <a:r>
              <a:rPr lang="en-US" sz="2800" dirty="0">
                <a:solidFill>
                  <a:schemeClr val="bg1"/>
                </a:solidFill>
              </a:rPr>
              <a:t> file yang </a:t>
            </a:r>
            <a:r>
              <a:rPr lang="en-US" sz="2800" dirty="0" err="1">
                <a:solidFill>
                  <a:schemeClr val="bg1"/>
                </a:solidFill>
              </a:rPr>
              <a:t>dapat</a:t>
            </a:r>
            <a:r>
              <a:rPr lang="en-US" sz="2800" dirty="0">
                <a:solidFill>
                  <a:schemeClr val="bg1"/>
                </a:solidFill>
              </a:rPr>
              <a:t> </a:t>
            </a:r>
            <a:r>
              <a:rPr lang="en-US" sz="2800" dirty="0" err="1">
                <a:solidFill>
                  <a:schemeClr val="bg1"/>
                </a:solidFill>
              </a:rPr>
              <a:t>dibaca</a:t>
            </a:r>
            <a:r>
              <a:rPr lang="en-US" sz="2800" dirty="0">
                <a:solidFill>
                  <a:schemeClr val="bg1"/>
                </a:solidFill>
              </a:rPr>
              <a:t>, yang </a:t>
            </a:r>
            <a:r>
              <a:rPr lang="en-US" sz="2800" dirty="0" err="1">
                <a:solidFill>
                  <a:schemeClr val="bg1"/>
                </a:solidFill>
              </a:rPr>
              <a:t>secara</a:t>
            </a:r>
            <a:r>
              <a:rPr lang="en-US" sz="2800" dirty="0">
                <a:solidFill>
                  <a:schemeClr val="bg1"/>
                </a:solidFill>
              </a:rPr>
              <a:t> normal </a:t>
            </a:r>
            <a:r>
              <a:rPr lang="en-US" sz="2800" dirty="0" err="1">
                <a:solidFill>
                  <a:schemeClr val="bg1"/>
                </a:solidFill>
              </a:rPr>
              <a:t>berbentuk</a:t>
            </a:r>
            <a:r>
              <a:rPr lang="en-US" sz="2800" dirty="0">
                <a:solidFill>
                  <a:schemeClr val="bg1"/>
                </a:solidFill>
              </a:rPr>
              <a:t> format file text.</a:t>
            </a:r>
          </a:p>
          <a:p>
            <a:pPr marL="342900" indent="-342900">
              <a:buFont typeface="Wingdings" pitchFamily="2" charset="2"/>
              <a:buAutoNum type="alphaLcPeriod"/>
            </a:pPr>
            <a:r>
              <a:rPr lang="en-US" sz="2800" dirty="0" err="1">
                <a:solidFill>
                  <a:schemeClr val="bg1"/>
                </a:solidFill>
              </a:rPr>
              <a:t>Informasi</a:t>
            </a:r>
            <a:r>
              <a:rPr lang="en-US" sz="2800" dirty="0">
                <a:solidFill>
                  <a:schemeClr val="bg1"/>
                </a:solidFill>
              </a:rPr>
              <a:t> </a:t>
            </a:r>
            <a:r>
              <a:rPr lang="en-US" sz="2800" dirty="0" err="1">
                <a:solidFill>
                  <a:schemeClr val="bg1"/>
                </a:solidFill>
              </a:rPr>
              <a:t>pada</a:t>
            </a:r>
            <a:r>
              <a:rPr lang="en-US" sz="2800" dirty="0">
                <a:solidFill>
                  <a:schemeClr val="bg1"/>
                </a:solidFill>
              </a:rPr>
              <a:t> </a:t>
            </a:r>
            <a:r>
              <a:rPr lang="en-US" sz="2800" dirty="0" err="1">
                <a:solidFill>
                  <a:schemeClr val="bg1"/>
                </a:solidFill>
              </a:rPr>
              <a:t>suatu</a:t>
            </a:r>
            <a:r>
              <a:rPr lang="en-US" sz="2800" dirty="0">
                <a:solidFill>
                  <a:schemeClr val="bg1"/>
                </a:solidFill>
              </a:rPr>
              <a:t> flat-file </a:t>
            </a:r>
            <a:r>
              <a:rPr lang="en-US" sz="2800" dirty="0" err="1">
                <a:solidFill>
                  <a:schemeClr val="bg1"/>
                </a:solidFill>
              </a:rPr>
              <a:t>disimpan</a:t>
            </a:r>
            <a:r>
              <a:rPr lang="en-US" sz="2800" dirty="0">
                <a:solidFill>
                  <a:schemeClr val="bg1"/>
                </a:solidFill>
              </a:rPr>
              <a:t> </a:t>
            </a:r>
            <a:r>
              <a:rPr lang="en-US" sz="2800" dirty="0" err="1">
                <a:solidFill>
                  <a:schemeClr val="bg1"/>
                </a:solidFill>
              </a:rPr>
              <a:t>sebagai</a:t>
            </a:r>
            <a:r>
              <a:rPr lang="en-US" sz="2800" dirty="0">
                <a:solidFill>
                  <a:schemeClr val="bg1"/>
                </a:solidFill>
              </a:rPr>
              <a:t> fields, </a:t>
            </a:r>
            <a:r>
              <a:rPr lang="en-US" sz="2800" dirty="0" err="1">
                <a:solidFill>
                  <a:schemeClr val="bg1"/>
                </a:solidFill>
              </a:rPr>
              <a:t>dengan</a:t>
            </a:r>
            <a:r>
              <a:rPr lang="en-US" sz="2800" dirty="0">
                <a:solidFill>
                  <a:schemeClr val="bg1"/>
                </a:solidFill>
              </a:rPr>
              <a:t> fields-</a:t>
            </a:r>
            <a:r>
              <a:rPr lang="en-US" sz="2800" dirty="0" err="1">
                <a:solidFill>
                  <a:schemeClr val="bg1"/>
                </a:solidFill>
              </a:rPr>
              <a:t>nya</a:t>
            </a:r>
            <a:r>
              <a:rPr lang="en-US" sz="2800" dirty="0">
                <a:solidFill>
                  <a:schemeClr val="bg1"/>
                </a:solidFill>
              </a:rPr>
              <a:t> </a:t>
            </a:r>
            <a:r>
              <a:rPr lang="en-US" sz="2800" dirty="0" err="1">
                <a:solidFill>
                  <a:schemeClr val="bg1"/>
                </a:solidFill>
              </a:rPr>
              <a:t>memiliki</a:t>
            </a:r>
            <a:r>
              <a:rPr lang="en-US" sz="2800" dirty="0">
                <a:solidFill>
                  <a:schemeClr val="bg1"/>
                </a:solidFill>
              </a:rPr>
              <a:t> </a:t>
            </a:r>
            <a:r>
              <a:rPr lang="en-US" sz="2800" dirty="0" err="1">
                <a:solidFill>
                  <a:schemeClr val="bg1"/>
                </a:solidFill>
              </a:rPr>
              <a:t>panjang</a:t>
            </a:r>
            <a:r>
              <a:rPr lang="en-US" sz="2800" dirty="0">
                <a:solidFill>
                  <a:schemeClr val="bg1"/>
                </a:solidFill>
              </a:rPr>
              <a:t> </a:t>
            </a:r>
            <a:r>
              <a:rPr lang="en-US" sz="2800" dirty="0" err="1">
                <a:solidFill>
                  <a:schemeClr val="bg1"/>
                </a:solidFill>
              </a:rPr>
              <a:t>konstan</a:t>
            </a:r>
            <a:r>
              <a:rPr lang="en-US" sz="2800" dirty="0">
                <a:solidFill>
                  <a:schemeClr val="bg1"/>
                </a:solidFill>
              </a:rPr>
              <a:t> </a:t>
            </a:r>
            <a:r>
              <a:rPr lang="en-US" sz="2800" dirty="0" err="1">
                <a:solidFill>
                  <a:schemeClr val="bg1"/>
                </a:solidFill>
              </a:rPr>
              <a:t>atau</a:t>
            </a:r>
            <a:r>
              <a:rPr lang="en-US" sz="2800" dirty="0">
                <a:solidFill>
                  <a:schemeClr val="bg1"/>
                </a:solidFill>
              </a:rPr>
              <a:t> </a:t>
            </a:r>
            <a:r>
              <a:rPr lang="en-US" sz="2800" dirty="0" err="1">
                <a:solidFill>
                  <a:schemeClr val="bg1"/>
                </a:solidFill>
              </a:rPr>
              <a:t>panjang</a:t>
            </a:r>
            <a:r>
              <a:rPr lang="en-US" sz="2800" dirty="0">
                <a:solidFill>
                  <a:schemeClr val="bg1"/>
                </a:solidFill>
              </a:rPr>
              <a:t> </a:t>
            </a:r>
            <a:r>
              <a:rPr lang="en-US" sz="2800" dirty="0" err="1">
                <a:solidFill>
                  <a:schemeClr val="bg1"/>
                </a:solidFill>
              </a:rPr>
              <a:t>bervariasi</a:t>
            </a:r>
            <a:r>
              <a:rPr lang="en-US" sz="2800" dirty="0">
                <a:solidFill>
                  <a:schemeClr val="bg1"/>
                </a:solidFill>
              </a:rPr>
              <a:t> yang </a:t>
            </a:r>
            <a:r>
              <a:rPr lang="en-US" sz="2800" dirty="0" err="1">
                <a:solidFill>
                  <a:schemeClr val="bg1"/>
                </a:solidFill>
              </a:rPr>
              <a:t>dipisahkan</a:t>
            </a:r>
            <a:r>
              <a:rPr lang="en-US" sz="2800" dirty="0">
                <a:solidFill>
                  <a:schemeClr val="bg1"/>
                </a:solidFill>
              </a:rPr>
              <a:t> </a:t>
            </a:r>
            <a:r>
              <a:rPr lang="en-US" sz="2800" dirty="0" err="1">
                <a:solidFill>
                  <a:schemeClr val="bg1"/>
                </a:solidFill>
              </a:rPr>
              <a:t>beberapa</a:t>
            </a:r>
            <a:r>
              <a:rPr lang="en-US" sz="2800" dirty="0">
                <a:solidFill>
                  <a:schemeClr val="bg1"/>
                </a:solidFill>
              </a:rPr>
              <a:t> </a:t>
            </a:r>
            <a:r>
              <a:rPr lang="en-US" sz="2800" dirty="0" err="1">
                <a:solidFill>
                  <a:schemeClr val="bg1"/>
                </a:solidFill>
              </a:rPr>
              <a:t>karakter</a:t>
            </a:r>
            <a:r>
              <a:rPr lang="en-US" sz="2800" dirty="0">
                <a:solidFill>
                  <a:schemeClr val="bg1"/>
                </a:solidFill>
              </a:rPr>
              <a:t> (</a:t>
            </a:r>
            <a:r>
              <a:rPr lang="en-US" sz="2800" dirty="0" err="1">
                <a:solidFill>
                  <a:schemeClr val="bg1"/>
                </a:solidFill>
              </a:rPr>
              <a:t>delimeter</a:t>
            </a:r>
            <a:r>
              <a:rPr lang="en-US" sz="2800" dirty="0">
                <a:solidFill>
                  <a:schemeClr val="bg1"/>
                </a:solidFill>
              </a:rPr>
              <a:t>).</a:t>
            </a:r>
          </a:p>
        </p:txBody>
      </p:sp>
      <p:sp>
        <p:nvSpPr>
          <p:cNvPr id="10" name="Rounded Rectangle 9"/>
          <p:cNvSpPr/>
          <p:nvPr/>
        </p:nvSpPr>
        <p:spPr>
          <a:xfrm>
            <a:off x="571472" y="500042"/>
            <a:ext cx="4286280"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t>MODEL DATA</a:t>
            </a:r>
            <a:endParaRPr lang="en-US" sz="4400" b="1" dirty="0"/>
          </a:p>
        </p:txBody>
      </p:sp>
      <p:sp>
        <p:nvSpPr>
          <p:cNvPr id="11" name="Rectangle 10"/>
          <p:cNvSpPr/>
          <p:nvPr/>
        </p:nvSpPr>
        <p:spPr>
          <a:xfrm>
            <a:off x="500034" y="1285860"/>
            <a:ext cx="7858180" cy="57150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800" b="1" dirty="0" smtClean="0">
                <a:latin typeface="Calibri" pitchFamily="34" charset="0"/>
              </a:rPr>
              <a:t>MODEL DATA FILE DATAR ( FLAT-FILE DATA MODEL )</a:t>
            </a:r>
            <a:endParaRPr lang="en-US" sz="2800" b="1" dirty="0">
              <a:latin typeface="Calibri" pitchFamily="34" charset="0"/>
            </a:endParaRPr>
          </a:p>
        </p:txBody>
      </p:sp>
    </p:spTree>
  </p:cSld>
  <p:clrMapOvr>
    <a:masterClrMapping/>
  </p:clrMapOvr>
  <p:transition spd="slow">
    <p:comb/>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642910" y="2143116"/>
            <a:ext cx="7429552" cy="40005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Rectangle 10"/>
          <p:cNvSpPr/>
          <p:nvPr/>
        </p:nvSpPr>
        <p:spPr>
          <a:xfrm>
            <a:off x="500034" y="1285860"/>
            <a:ext cx="6572296" cy="571504"/>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grpSp>
        <p:nvGrpSpPr>
          <p:cNvPr id="2" name="Group 4"/>
          <p:cNvGrpSpPr>
            <a:grpSpLocks/>
          </p:cNvGrpSpPr>
          <p:nvPr/>
        </p:nvGrpSpPr>
        <p:grpSpPr bwMode="auto">
          <a:xfrm>
            <a:off x="8243888" y="6308725"/>
            <a:ext cx="514350" cy="404813"/>
            <a:chOff x="5052" y="3936"/>
            <a:chExt cx="324" cy="255"/>
          </a:xfrm>
        </p:grpSpPr>
        <p:sp>
          <p:nvSpPr>
            <p:cNvPr id="89093" name="Text Box 5"/>
            <p:cNvSpPr txBox="1">
              <a:spLocks noChangeArrowheads="1"/>
            </p:cNvSpPr>
            <p:nvPr/>
          </p:nvSpPr>
          <p:spPr bwMode="auto">
            <a:xfrm rot="888652">
              <a:off x="5088" y="3960"/>
              <a:ext cx="288" cy="231"/>
            </a:xfrm>
            <a:prstGeom prst="rect">
              <a:avLst/>
            </a:prstGeom>
            <a:solidFill>
              <a:srgbClr val="777777"/>
            </a:solidFill>
            <a:ln w="9525">
              <a:noFill/>
              <a:miter lim="800000"/>
              <a:headEnd/>
              <a:tailEnd/>
            </a:ln>
            <a:effectLst/>
          </p:spPr>
          <p:txBody>
            <a:bodyPr>
              <a:spAutoFit/>
            </a:bodyPr>
            <a:lstStyle/>
            <a:p>
              <a:pPr algn="ctr" eaLnBrk="0" hangingPunct="0">
                <a:spcBef>
                  <a:spcPct val="50000"/>
                </a:spcBef>
              </a:pPr>
              <a:endParaRPr lang="en-GB" b="1">
                <a:solidFill>
                  <a:schemeClr val="bg1"/>
                </a:solidFill>
                <a:latin typeface="CopprplGoth Hv BT" pitchFamily="34" charset="0"/>
              </a:endParaRPr>
            </a:p>
          </p:txBody>
        </p:sp>
        <p:sp>
          <p:nvSpPr>
            <p:cNvPr id="89094" name="Text Box 6"/>
            <p:cNvSpPr txBox="1">
              <a:spLocks noChangeArrowheads="1"/>
            </p:cNvSpPr>
            <p:nvPr/>
          </p:nvSpPr>
          <p:spPr bwMode="auto">
            <a:xfrm>
              <a:off x="5052" y="3936"/>
              <a:ext cx="288" cy="231"/>
            </a:xfrm>
            <a:prstGeom prst="rect">
              <a:avLst/>
            </a:prstGeom>
            <a:solidFill>
              <a:schemeClr val="tx1"/>
            </a:solidFill>
            <a:ln w="9525">
              <a:noFill/>
              <a:miter lim="800000"/>
              <a:headEnd/>
              <a:tailEnd/>
            </a:ln>
            <a:effectLst/>
          </p:spPr>
          <p:txBody>
            <a:bodyPr>
              <a:spAutoFit/>
            </a:bodyPr>
            <a:lstStyle/>
            <a:p>
              <a:pPr algn="ctr" eaLnBrk="0" hangingPunct="0">
                <a:spcBef>
                  <a:spcPct val="50000"/>
                </a:spcBef>
              </a:pPr>
              <a:fld id="{D19EAA24-CA05-4AE1-8A8C-6F0746606520}" type="slidenum">
                <a:rPr lang="en-US" b="1">
                  <a:solidFill>
                    <a:schemeClr val="bg1"/>
                  </a:solidFill>
                  <a:latin typeface="CopprplGoth Hv BT" pitchFamily="34" charset="0"/>
                </a:rPr>
                <a:pPr algn="ctr" eaLnBrk="0" hangingPunct="0">
                  <a:spcBef>
                    <a:spcPct val="50000"/>
                  </a:spcBef>
                </a:pPr>
                <a:t>21</a:t>
              </a:fld>
              <a:endParaRPr lang="en-US" b="1">
                <a:solidFill>
                  <a:schemeClr val="bg1"/>
                </a:solidFill>
                <a:latin typeface="CopprplGoth Hv BT" pitchFamily="34" charset="0"/>
              </a:endParaRPr>
            </a:p>
          </p:txBody>
        </p:sp>
      </p:grpSp>
      <p:sp>
        <p:nvSpPr>
          <p:cNvPr id="89097" name="Rectangle 9"/>
          <p:cNvSpPr>
            <a:spLocks noGrp="1" noChangeArrowheads="1"/>
          </p:cNvSpPr>
          <p:nvPr>
            <p:ph type="subTitle" idx="1"/>
          </p:nvPr>
        </p:nvSpPr>
        <p:spPr>
          <a:xfrm>
            <a:off x="611188" y="1341438"/>
            <a:ext cx="6400800" cy="479425"/>
          </a:xfrm>
        </p:spPr>
        <p:txBody>
          <a:bodyPr/>
          <a:lstStyle/>
          <a:p>
            <a:pPr algn="l">
              <a:lnSpc>
                <a:spcPct val="90000"/>
              </a:lnSpc>
            </a:pPr>
            <a:r>
              <a:rPr lang="en-US" sz="2800" dirty="0" err="1">
                <a:solidFill>
                  <a:schemeClr val="bg1"/>
                </a:solidFill>
              </a:rPr>
              <a:t>Contoh</a:t>
            </a:r>
            <a:r>
              <a:rPr lang="en-US" sz="2800" dirty="0">
                <a:solidFill>
                  <a:schemeClr val="bg1"/>
                </a:solidFill>
              </a:rPr>
              <a:t> 1, Flat-file Model Data</a:t>
            </a:r>
          </a:p>
        </p:txBody>
      </p:sp>
      <p:graphicFrame>
        <p:nvGraphicFramePr>
          <p:cNvPr id="89591" name="Group 503"/>
          <p:cNvGraphicFramePr>
            <a:graphicFrameLocks noGrp="1"/>
          </p:cNvGraphicFramePr>
          <p:nvPr/>
        </p:nvGraphicFramePr>
        <p:xfrm>
          <a:off x="1116013" y="2706068"/>
          <a:ext cx="6408737" cy="3294700"/>
        </p:xfrm>
        <a:graphic>
          <a:graphicData uri="http://schemas.openxmlformats.org/drawingml/2006/table">
            <a:tbl>
              <a:tblPr/>
              <a:tblGrid>
                <a:gridCol w="733425"/>
                <a:gridCol w="341312"/>
                <a:gridCol w="2663825"/>
                <a:gridCol w="341313"/>
                <a:gridCol w="2328862"/>
              </a:tblGrid>
              <a:tr h="3111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Book Antiqua" pitchFamily="18" charset="0"/>
                          <a:cs typeface="Times New Roman" pitchFamily="18" charset="0"/>
                        </a:rPr>
                        <a:t>1234</a:t>
                      </a:r>
                      <a:endParaRPr kumimoji="0" lang="en-US" sz="18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Book Antiqua" pitchFamily="18" charset="0"/>
                          <a:cs typeface="Times New Roman" pitchFamily="18" charset="0"/>
                        </a:rPr>
                        <a:t>5</a:t>
                      </a:r>
                      <a:endParaRPr kumimoji="0" lang="en-US" sz="18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Book Antiqua" pitchFamily="18" charset="0"/>
                          <a:cs typeface="Times New Roman" pitchFamily="18" charset="0"/>
                        </a:rPr>
                        <a:t>67890123456789012345</a:t>
                      </a:r>
                      <a:endParaRPr kumimoji="0" lang="en-US" sz="18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Book Antiqua" pitchFamily="18" charset="0"/>
                          <a:cs typeface="Times New Roman" pitchFamily="18" charset="0"/>
                        </a:rPr>
                        <a:t>6</a:t>
                      </a:r>
                      <a:endParaRPr kumimoji="0" lang="en-US" sz="18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Book Antiqua" pitchFamily="18" charset="0"/>
                          <a:cs typeface="Times New Roman" pitchFamily="18" charset="0"/>
                        </a:rPr>
                        <a:t>78901234567890123</a:t>
                      </a:r>
                      <a:endParaRPr kumimoji="0" lang="en-US" sz="18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57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Book Antiqua" pitchFamily="18" charset="0"/>
                          <a:cs typeface="Times New Roman" pitchFamily="18" charset="0"/>
                        </a:rPr>
                        <a:t>0123</a:t>
                      </a:r>
                      <a:endParaRPr kumimoji="0" lang="en-US" sz="18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8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Book Antiqua" pitchFamily="18" charset="0"/>
                          <a:cs typeface="Times New Roman" pitchFamily="18" charset="0"/>
                        </a:rPr>
                        <a:t>Mulyono</a:t>
                      </a:r>
                      <a:endParaRPr kumimoji="0" lang="en-US" sz="18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8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Book Antiqua" pitchFamily="18" charset="0"/>
                          <a:cs typeface="Times New Roman" pitchFamily="18" charset="0"/>
                        </a:rPr>
                        <a:t>Progdi TI-S1</a:t>
                      </a:r>
                      <a:endParaRPr kumimoji="0" lang="en-US" sz="18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57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Book Antiqua" pitchFamily="18" charset="0"/>
                          <a:cs typeface="Times New Roman" pitchFamily="18" charset="0"/>
                        </a:rPr>
                        <a:t>1234</a:t>
                      </a:r>
                      <a:endParaRPr kumimoji="0" lang="en-US" sz="18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8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Book Antiqua" pitchFamily="18" charset="0"/>
                        </a:rPr>
                        <a:t>Arifin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8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Book Antiqua" pitchFamily="18" charset="0"/>
                          <a:cs typeface="Times New Roman" pitchFamily="18" charset="0"/>
                        </a:rPr>
                        <a:t>Progdi TI-S1</a:t>
                      </a:r>
                      <a:endParaRPr kumimoji="0" lang="en-US" sz="18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57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Book Antiqua" pitchFamily="18" charset="0"/>
                          <a:cs typeface="Times New Roman" pitchFamily="18" charset="0"/>
                        </a:rPr>
                        <a:t>2345</a:t>
                      </a:r>
                      <a:endParaRPr kumimoji="0" lang="en-US" sz="18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8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Book Antiqua" pitchFamily="18" charset="0"/>
                          <a:cs typeface="Times New Roman" pitchFamily="18" charset="0"/>
                        </a:rPr>
                        <a:t>Tyas Catur P.</a:t>
                      </a:r>
                      <a:endParaRPr kumimoji="0" lang="en-US" sz="18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8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Book Antiqua" pitchFamily="18" charset="0"/>
                          <a:cs typeface="Times New Roman" pitchFamily="18" charset="0"/>
                        </a:rPr>
                        <a:t>Progdi TI-S1</a:t>
                      </a:r>
                      <a:endParaRPr kumimoji="0" lang="en-US" sz="18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57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Book Antiqua" pitchFamily="18" charset="0"/>
                          <a:cs typeface="Times New Roman" pitchFamily="18" charset="0"/>
                        </a:rPr>
                        <a:t>3456</a:t>
                      </a:r>
                      <a:endParaRPr kumimoji="0" lang="en-US" sz="18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8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Book Antiqua" pitchFamily="18" charset="0"/>
                          <a:cs typeface="Times New Roman" pitchFamily="18" charset="0"/>
                        </a:rPr>
                        <a:t>Ifan Riska</a:t>
                      </a:r>
                      <a:endParaRPr kumimoji="0" lang="en-US" sz="18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8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Book Antiqua" pitchFamily="18" charset="0"/>
                          <a:cs typeface="Times New Roman" pitchFamily="18" charset="0"/>
                        </a:rPr>
                        <a:t>Progdi TI-S1</a:t>
                      </a:r>
                      <a:endParaRPr kumimoji="0" lang="en-US" sz="18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57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Book Antiqua" pitchFamily="18" charset="0"/>
                          <a:cs typeface="Times New Roman" pitchFamily="18" charset="0"/>
                        </a:rPr>
                        <a:t>4567</a:t>
                      </a:r>
                      <a:endParaRPr kumimoji="0" lang="en-US" sz="18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8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Book Antiqua" pitchFamily="18" charset="0"/>
                          <a:cs typeface="Times New Roman" pitchFamily="18" charset="0"/>
                        </a:rPr>
                        <a:t>Ayu Pertiwi</a:t>
                      </a:r>
                      <a:endParaRPr kumimoji="0" lang="en-US" sz="18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8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Book Antiqua" pitchFamily="18" charset="0"/>
                          <a:cs typeface="Times New Roman" pitchFamily="18" charset="0"/>
                        </a:rPr>
                        <a:t>Progdi</a:t>
                      </a:r>
                      <a:r>
                        <a:rPr kumimoji="0" lang="en-US" sz="1800" b="0" i="0" u="none" strike="noStrike" cap="none" normalizeH="0" baseline="0" dirty="0" smtClean="0">
                          <a:ln>
                            <a:noFill/>
                          </a:ln>
                          <a:solidFill>
                            <a:schemeClr val="tx1"/>
                          </a:solidFill>
                          <a:effectLst/>
                          <a:latin typeface="Book Antiqua" pitchFamily="18" charset="0"/>
                          <a:cs typeface="Times New Roman" pitchFamily="18" charset="0"/>
                        </a:rPr>
                        <a:t> TI-S1</a:t>
                      </a:r>
                      <a:endParaRPr kumimoji="0" lang="en-US" sz="18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9590" name="Text Box 502"/>
          <p:cNvSpPr txBox="1">
            <a:spLocks noChangeArrowheads="1"/>
          </p:cNvSpPr>
          <p:nvPr/>
        </p:nvSpPr>
        <p:spPr bwMode="auto">
          <a:xfrm>
            <a:off x="684213" y="2129805"/>
            <a:ext cx="7705725" cy="457200"/>
          </a:xfrm>
          <a:prstGeom prst="rect">
            <a:avLst/>
          </a:prstGeom>
          <a:noFill/>
          <a:ln w="9525">
            <a:noFill/>
            <a:miter lim="800000"/>
            <a:headEnd/>
            <a:tailEnd/>
          </a:ln>
          <a:effectLst/>
        </p:spPr>
        <p:txBody>
          <a:bodyPr>
            <a:spAutoFit/>
          </a:bodyPr>
          <a:lstStyle/>
          <a:p>
            <a:pPr>
              <a:spcBef>
                <a:spcPct val="50000"/>
              </a:spcBef>
            </a:pPr>
            <a:r>
              <a:rPr lang="en-US" sz="2400" b="1" dirty="0">
                <a:solidFill>
                  <a:schemeClr val="bg1"/>
                </a:solidFill>
                <a:latin typeface="+mj-lt"/>
              </a:rPr>
              <a:t>Model data flat-file </a:t>
            </a:r>
            <a:r>
              <a:rPr lang="en-US" sz="2400" b="1" dirty="0" err="1">
                <a:solidFill>
                  <a:schemeClr val="bg1"/>
                </a:solidFill>
                <a:latin typeface="+mj-lt"/>
              </a:rPr>
              <a:t>dengan</a:t>
            </a:r>
            <a:r>
              <a:rPr lang="en-US" sz="2400" b="1" dirty="0">
                <a:solidFill>
                  <a:schemeClr val="bg1"/>
                </a:solidFill>
                <a:latin typeface="+mj-lt"/>
              </a:rPr>
              <a:t> </a:t>
            </a:r>
            <a:r>
              <a:rPr lang="en-US" sz="2400" b="1" dirty="0" err="1">
                <a:solidFill>
                  <a:schemeClr val="bg1"/>
                </a:solidFill>
                <a:latin typeface="+mj-lt"/>
              </a:rPr>
              <a:t>panjang</a:t>
            </a:r>
            <a:r>
              <a:rPr lang="en-US" sz="2400" b="1" dirty="0">
                <a:solidFill>
                  <a:schemeClr val="bg1"/>
                </a:solidFill>
                <a:latin typeface="+mj-lt"/>
              </a:rPr>
              <a:t> fields-</a:t>
            </a:r>
            <a:r>
              <a:rPr lang="en-US" sz="2400" b="1" dirty="0" err="1">
                <a:solidFill>
                  <a:schemeClr val="bg1"/>
                </a:solidFill>
                <a:latin typeface="+mj-lt"/>
              </a:rPr>
              <a:t>nya</a:t>
            </a:r>
            <a:r>
              <a:rPr lang="en-US" sz="2400" b="1" dirty="0">
                <a:solidFill>
                  <a:schemeClr val="bg1"/>
                </a:solidFill>
                <a:latin typeface="+mj-lt"/>
              </a:rPr>
              <a:t> </a:t>
            </a:r>
            <a:r>
              <a:rPr lang="en-US" sz="2400" b="1" dirty="0" err="1">
                <a:solidFill>
                  <a:schemeClr val="bg1"/>
                </a:solidFill>
                <a:latin typeface="+mj-lt"/>
              </a:rPr>
              <a:t>konstan</a:t>
            </a:r>
            <a:r>
              <a:rPr lang="en-US" sz="2400" b="1" dirty="0">
                <a:solidFill>
                  <a:schemeClr val="bg1"/>
                </a:solidFill>
                <a:latin typeface="+mj-lt"/>
              </a:rPr>
              <a:t>.</a:t>
            </a:r>
          </a:p>
        </p:txBody>
      </p:sp>
      <p:sp>
        <p:nvSpPr>
          <p:cNvPr id="10" name="Rounded Rectangle 9"/>
          <p:cNvSpPr/>
          <p:nvPr/>
        </p:nvSpPr>
        <p:spPr>
          <a:xfrm>
            <a:off x="571472" y="500042"/>
            <a:ext cx="4286280"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t>MODEL DATA</a:t>
            </a:r>
            <a:endParaRPr lang="en-US" sz="4400" b="1" dirty="0"/>
          </a:p>
        </p:txBody>
      </p:sp>
    </p:spTree>
  </p:cSld>
  <p:clrMapOvr>
    <a:masterClrMapping/>
  </p:clrMapOvr>
  <p:transition spd="slow">
    <p:cover dir="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642910" y="2000240"/>
            <a:ext cx="8072494" cy="34290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p:cNvSpPr/>
          <p:nvPr/>
        </p:nvSpPr>
        <p:spPr>
          <a:xfrm>
            <a:off x="428596" y="1285860"/>
            <a:ext cx="3714776" cy="64294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grpSp>
        <p:nvGrpSpPr>
          <p:cNvPr id="2" name="Group 4"/>
          <p:cNvGrpSpPr>
            <a:grpSpLocks/>
          </p:cNvGrpSpPr>
          <p:nvPr/>
        </p:nvGrpSpPr>
        <p:grpSpPr bwMode="auto">
          <a:xfrm>
            <a:off x="8243888" y="6308725"/>
            <a:ext cx="514350" cy="404813"/>
            <a:chOff x="5052" y="3936"/>
            <a:chExt cx="324" cy="255"/>
          </a:xfrm>
        </p:grpSpPr>
        <p:sp>
          <p:nvSpPr>
            <p:cNvPr id="91141" name="Text Box 5"/>
            <p:cNvSpPr txBox="1">
              <a:spLocks noChangeArrowheads="1"/>
            </p:cNvSpPr>
            <p:nvPr/>
          </p:nvSpPr>
          <p:spPr bwMode="auto">
            <a:xfrm rot="888652">
              <a:off x="5088" y="3960"/>
              <a:ext cx="288" cy="231"/>
            </a:xfrm>
            <a:prstGeom prst="rect">
              <a:avLst/>
            </a:prstGeom>
            <a:solidFill>
              <a:srgbClr val="777777"/>
            </a:solidFill>
            <a:ln w="9525">
              <a:noFill/>
              <a:miter lim="800000"/>
              <a:headEnd/>
              <a:tailEnd/>
            </a:ln>
            <a:effectLst/>
          </p:spPr>
          <p:txBody>
            <a:bodyPr>
              <a:spAutoFit/>
            </a:bodyPr>
            <a:lstStyle/>
            <a:p>
              <a:pPr algn="ctr" eaLnBrk="0" hangingPunct="0">
                <a:spcBef>
                  <a:spcPct val="50000"/>
                </a:spcBef>
              </a:pPr>
              <a:endParaRPr lang="en-GB" b="1">
                <a:solidFill>
                  <a:schemeClr val="bg1"/>
                </a:solidFill>
                <a:latin typeface="CopprplGoth Hv BT" pitchFamily="34" charset="0"/>
              </a:endParaRPr>
            </a:p>
          </p:txBody>
        </p:sp>
        <p:sp>
          <p:nvSpPr>
            <p:cNvPr id="91142" name="Text Box 6"/>
            <p:cNvSpPr txBox="1">
              <a:spLocks noChangeArrowheads="1"/>
            </p:cNvSpPr>
            <p:nvPr/>
          </p:nvSpPr>
          <p:spPr bwMode="auto">
            <a:xfrm>
              <a:off x="5052" y="3936"/>
              <a:ext cx="288" cy="231"/>
            </a:xfrm>
            <a:prstGeom prst="rect">
              <a:avLst/>
            </a:prstGeom>
            <a:solidFill>
              <a:schemeClr val="tx1"/>
            </a:solidFill>
            <a:ln w="9525">
              <a:noFill/>
              <a:miter lim="800000"/>
              <a:headEnd/>
              <a:tailEnd/>
            </a:ln>
            <a:effectLst/>
          </p:spPr>
          <p:txBody>
            <a:bodyPr>
              <a:spAutoFit/>
            </a:bodyPr>
            <a:lstStyle/>
            <a:p>
              <a:pPr algn="ctr" eaLnBrk="0" hangingPunct="0">
                <a:spcBef>
                  <a:spcPct val="50000"/>
                </a:spcBef>
              </a:pPr>
              <a:fld id="{66BB1028-8F91-4088-B107-74CF2EC4E15E}" type="slidenum">
                <a:rPr lang="en-US" b="1">
                  <a:solidFill>
                    <a:schemeClr val="bg1"/>
                  </a:solidFill>
                  <a:latin typeface="CopprplGoth Hv BT" pitchFamily="34" charset="0"/>
                </a:rPr>
                <a:pPr algn="ctr" eaLnBrk="0" hangingPunct="0">
                  <a:spcBef>
                    <a:spcPct val="50000"/>
                  </a:spcBef>
                </a:pPr>
                <a:t>22</a:t>
              </a:fld>
              <a:endParaRPr lang="en-US" b="1">
                <a:solidFill>
                  <a:schemeClr val="bg1"/>
                </a:solidFill>
                <a:latin typeface="CopprplGoth Hv BT" pitchFamily="34" charset="0"/>
              </a:endParaRPr>
            </a:p>
          </p:txBody>
        </p:sp>
      </p:grpSp>
      <p:sp>
        <p:nvSpPr>
          <p:cNvPr id="91145" name="Rectangle 9"/>
          <p:cNvSpPr>
            <a:spLocks noGrp="1" noChangeArrowheads="1"/>
          </p:cNvSpPr>
          <p:nvPr>
            <p:ph type="subTitle" idx="1"/>
          </p:nvPr>
        </p:nvSpPr>
        <p:spPr>
          <a:xfrm>
            <a:off x="468313" y="1341438"/>
            <a:ext cx="6400800" cy="574675"/>
          </a:xfrm>
        </p:spPr>
        <p:txBody>
          <a:bodyPr>
            <a:normAutofit lnSpcReduction="10000"/>
          </a:bodyPr>
          <a:lstStyle/>
          <a:p>
            <a:pPr algn="l"/>
            <a:r>
              <a:rPr lang="en-US" dirty="0" err="1">
                <a:solidFill>
                  <a:schemeClr val="bg1"/>
                </a:solidFill>
              </a:rPr>
              <a:t>Penjelasan</a:t>
            </a:r>
            <a:r>
              <a:rPr lang="en-US" dirty="0">
                <a:solidFill>
                  <a:schemeClr val="bg1"/>
                </a:solidFill>
              </a:rPr>
              <a:t> </a:t>
            </a:r>
            <a:r>
              <a:rPr lang="en-US" dirty="0" err="1">
                <a:solidFill>
                  <a:schemeClr val="bg1"/>
                </a:solidFill>
              </a:rPr>
              <a:t>Contoh</a:t>
            </a:r>
            <a:r>
              <a:rPr lang="en-US" dirty="0">
                <a:solidFill>
                  <a:schemeClr val="bg1"/>
                </a:solidFill>
              </a:rPr>
              <a:t> 1,</a:t>
            </a:r>
          </a:p>
        </p:txBody>
      </p:sp>
      <p:sp>
        <p:nvSpPr>
          <p:cNvPr id="91147" name="Text Box 11"/>
          <p:cNvSpPr txBox="1">
            <a:spLocks noChangeArrowheads="1"/>
          </p:cNvSpPr>
          <p:nvPr/>
        </p:nvSpPr>
        <p:spPr bwMode="auto">
          <a:xfrm>
            <a:off x="611188" y="2060575"/>
            <a:ext cx="8137525" cy="3295650"/>
          </a:xfrm>
          <a:prstGeom prst="rect">
            <a:avLst/>
          </a:prstGeom>
          <a:noFill/>
          <a:ln w="9525">
            <a:noFill/>
            <a:miter lim="800000"/>
            <a:headEnd/>
            <a:tailEnd/>
          </a:ln>
          <a:effectLst/>
        </p:spPr>
        <p:txBody>
          <a:bodyPr>
            <a:spAutoFit/>
          </a:bodyPr>
          <a:lstStyle/>
          <a:p>
            <a:pPr>
              <a:spcBef>
                <a:spcPct val="50000"/>
              </a:spcBef>
              <a:buFont typeface="Wingdings" pitchFamily="2" charset="2"/>
              <a:buChar char="q"/>
            </a:pPr>
            <a:r>
              <a:rPr lang="en-US" sz="2800">
                <a:latin typeface="Book Antiqua" pitchFamily="18" charset="0"/>
              </a:rPr>
              <a:t>Terdapat 3 fields : identifikasi angka, nama dosen, dan nama program studi. </a:t>
            </a:r>
          </a:p>
          <a:p>
            <a:pPr>
              <a:spcBef>
                <a:spcPct val="50000"/>
              </a:spcBef>
              <a:buFont typeface="Wingdings" pitchFamily="2" charset="2"/>
              <a:buChar char="q"/>
            </a:pPr>
            <a:r>
              <a:rPr lang="en-US" sz="2800">
                <a:latin typeface="Book Antiqua" pitchFamily="18" charset="0"/>
              </a:rPr>
              <a:t>Setiap fields memiliki panjang konstan karena field identifikasi angka selalu dimulai pada kolom #1 dan selalu berakhir pada kolom #4, field nama dosen selalu dimulai pada kolom #6 dan selalu berakhir pada kolom #25, dan seterusnya. </a:t>
            </a:r>
          </a:p>
        </p:txBody>
      </p:sp>
      <p:sp>
        <p:nvSpPr>
          <p:cNvPr id="10" name="Rounded Rectangle 9"/>
          <p:cNvSpPr/>
          <p:nvPr/>
        </p:nvSpPr>
        <p:spPr>
          <a:xfrm>
            <a:off x="571472" y="500042"/>
            <a:ext cx="4286280"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t>MODEL DATA</a:t>
            </a:r>
            <a:endParaRPr lang="en-US" sz="4400" b="1" dirty="0"/>
          </a:p>
        </p:txBody>
      </p:sp>
    </p:spTree>
  </p:cSld>
  <p:clrMapOvr>
    <a:masterClrMapping/>
  </p:clrMapOvr>
  <p:transition spd="slow">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928662" y="2643182"/>
            <a:ext cx="5357850" cy="3071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42910" y="2000240"/>
            <a:ext cx="7858180" cy="5715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Rectangle 11"/>
          <p:cNvSpPr/>
          <p:nvPr/>
        </p:nvSpPr>
        <p:spPr>
          <a:xfrm>
            <a:off x="500034" y="1285860"/>
            <a:ext cx="4929222" cy="57150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2" name="Group 4"/>
          <p:cNvGrpSpPr>
            <a:grpSpLocks/>
          </p:cNvGrpSpPr>
          <p:nvPr/>
        </p:nvGrpSpPr>
        <p:grpSpPr bwMode="auto">
          <a:xfrm>
            <a:off x="8243888" y="6308725"/>
            <a:ext cx="514350" cy="404813"/>
            <a:chOff x="5052" y="3936"/>
            <a:chExt cx="324" cy="255"/>
          </a:xfrm>
        </p:grpSpPr>
        <p:sp>
          <p:nvSpPr>
            <p:cNvPr id="90117" name="Text Box 5"/>
            <p:cNvSpPr txBox="1">
              <a:spLocks noChangeArrowheads="1"/>
            </p:cNvSpPr>
            <p:nvPr/>
          </p:nvSpPr>
          <p:spPr bwMode="auto">
            <a:xfrm rot="888652">
              <a:off x="5088" y="3960"/>
              <a:ext cx="288" cy="231"/>
            </a:xfrm>
            <a:prstGeom prst="rect">
              <a:avLst/>
            </a:prstGeom>
            <a:solidFill>
              <a:srgbClr val="777777"/>
            </a:solidFill>
            <a:ln w="9525">
              <a:noFill/>
              <a:miter lim="800000"/>
              <a:headEnd/>
              <a:tailEnd/>
            </a:ln>
            <a:effectLst/>
          </p:spPr>
          <p:txBody>
            <a:bodyPr>
              <a:spAutoFit/>
            </a:bodyPr>
            <a:lstStyle/>
            <a:p>
              <a:pPr algn="ctr" eaLnBrk="0" hangingPunct="0">
                <a:spcBef>
                  <a:spcPct val="50000"/>
                </a:spcBef>
              </a:pPr>
              <a:endParaRPr lang="en-GB" b="1">
                <a:solidFill>
                  <a:schemeClr val="bg1"/>
                </a:solidFill>
                <a:latin typeface="CopprplGoth Hv BT" pitchFamily="34" charset="0"/>
              </a:endParaRPr>
            </a:p>
          </p:txBody>
        </p:sp>
        <p:sp>
          <p:nvSpPr>
            <p:cNvPr id="90118" name="Text Box 6"/>
            <p:cNvSpPr txBox="1">
              <a:spLocks noChangeArrowheads="1"/>
            </p:cNvSpPr>
            <p:nvPr/>
          </p:nvSpPr>
          <p:spPr bwMode="auto">
            <a:xfrm>
              <a:off x="5052" y="3936"/>
              <a:ext cx="288" cy="231"/>
            </a:xfrm>
            <a:prstGeom prst="rect">
              <a:avLst/>
            </a:prstGeom>
            <a:solidFill>
              <a:schemeClr val="tx1"/>
            </a:solidFill>
            <a:ln w="9525">
              <a:noFill/>
              <a:miter lim="800000"/>
              <a:headEnd/>
              <a:tailEnd/>
            </a:ln>
            <a:effectLst/>
          </p:spPr>
          <p:txBody>
            <a:bodyPr>
              <a:spAutoFit/>
            </a:bodyPr>
            <a:lstStyle/>
            <a:p>
              <a:pPr algn="ctr" eaLnBrk="0" hangingPunct="0">
                <a:spcBef>
                  <a:spcPct val="50000"/>
                </a:spcBef>
              </a:pPr>
              <a:fld id="{3B5F4ECC-DAE9-4708-9033-F49F2F05C998}" type="slidenum">
                <a:rPr lang="en-US" b="1">
                  <a:solidFill>
                    <a:schemeClr val="bg1"/>
                  </a:solidFill>
                  <a:latin typeface="CopprplGoth Hv BT" pitchFamily="34" charset="0"/>
                </a:rPr>
                <a:pPr algn="ctr" eaLnBrk="0" hangingPunct="0">
                  <a:spcBef>
                    <a:spcPct val="50000"/>
                  </a:spcBef>
                </a:pPr>
                <a:t>23</a:t>
              </a:fld>
              <a:endParaRPr lang="en-US" b="1">
                <a:solidFill>
                  <a:schemeClr val="bg1"/>
                </a:solidFill>
                <a:latin typeface="CopprplGoth Hv BT" pitchFamily="34" charset="0"/>
              </a:endParaRPr>
            </a:p>
          </p:txBody>
        </p:sp>
      </p:grpSp>
      <p:sp>
        <p:nvSpPr>
          <p:cNvPr id="90122" name="Rectangle 10"/>
          <p:cNvSpPr>
            <a:spLocks noGrp="1" noChangeArrowheads="1"/>
          </p:cNvSpPr>
          <p:nvPr>
            <p:ph type="subTitle" idx="1"/>
          </p:nvPr>
        </p:nvSpPr>
        <p:spPr>
          <a:xfrm>
            <a:off x="611188" y="1341438"/>
            <a:ext cx="6400800" cy="479425"/>
          </a:xfrm>
          <a:noFill/>
          <a:ln/>
        </p:spPr>
        <p:txBody>
          <a:bodyPr>
            <a:normAutofit fontScale="92500" lnSpcReduction="10000"/>
          </a:bodyPr>
          <a:lstStyle/>
          <a:p>
            <a:pPr algn="l">
              <a:lnSpc>
                <a:spcPct val="90000"/>
              </a:lnSpc>
            </a:pPr>
            <a:r>
              <a:rPr lang="en-US" dirty="0" err="1">
                <a:solidFill>
                  <a:schemeClr val="bg1"/>
                </a:solidFill>
              </a:rPr>
              <a:t>Contoh</a:t>
            </a:r>
            <a:r>
              <a:rPr lang="en-US" dirty="0">
                <a:solidFill>
                  <a:schemeClr val="bg1"/>
                </a:solidFill>
              </a:rPr>
              <a:t> 2, Flat-file Model Data</a:t>
            </a:r>
          </a:p>
        </p:txBody>
      </p:sp>
      <p:sp>
        <p:nvSpPr>
          <p:cNvPr id="90123" name="Text Box 11"/>
          <p:cNvSpPr txBox="1">
            <a:spLocks noChangeArrowheads="1"/>
          </p:cNvSpPr>
          <p:nvPr/>
        </p:nvSpPr>
        <p:spPr bwMode="auto">
          <a:xfrm>
            <a:off x="684213" y="2043106"/>
            <a:ext cx="7991475" cy="457200"/>
          </a:xfrm>
          <a:prstGeom prst="rect">
            <a:avLst/>
          </a:prstGeom>
          <a:noFill/>
          <a:ln w="9525">
            <a:noFill/>
            <a:miter lim="800000"/>
            <a:headEnd/>
            <a:tailEnd/>
          </a:ln>
          <a:effectLst/>
        </p:spPr>
        <p:txBody>
          <a:bodyPr>
            <a:spAutoFit/>
          </a:bodyPr>
          <a:lstStyle/>
          <a:p>
            <a:pPr>
              <a:spcBef>
                <a:spcPct val="50000"/>
              </a:spcBef>
            </a:pPr>
            <a:r>
              <a:rPr lang="en-US" sz="2400" dirty="0">
                <a:solidFill>
                  <a:schemeClr val="bg1"/>
                </a:solidFill>
                <a:latin typeface="Book Antiqua" pitchFamily="18" charset="0"/>
              </a:rPr>
              <a:t>Model data flat-file </a:t>
            </a:r>
            <a:r>
              <a:rPr lang="en-US" sz="2400" dirty="0" err="1">
                <a:solidFill>
                  <a:schemeClr val="bg1"/>
                </a:solidFill>
                <a:latin typeface="Book Antiqua" pitchFamily="18" charset="0"/>
              </a:rPr>
              <a:t>dengan</a:t>
            </a:r>
            <a:r>
              <a:rPr lang="en-US" sz="2400" dirty="0">
                <a:solidFill>
                  <a:schemeClr val="bg1"/>
                </a:solidFill>
                <a:latin typeface="Book Antiqua" pitchFamily="18" charset="0"/>
              </a:rPr>
              <a:t> </a:t>
            </a:r>
            <a:r>
              <a:rPr lang="en-US" sz="2400" dirty="0" err="1">
                <a:solidFill>
                  <a:schemeClr val="bg1"/>
                </a:solidFill>
                <a:latin typeface="Book Antiqua" pitchFamily="18" charset="0"/>
              </a:rPr>
              <a:t>panjang</a:t>
            </a:r>
            <a:r>
              <a:rPr lang="en-US" sz="2400" dirty="0">
                <a:solidFill>
                  <a:schemeClr val="bg1"/>
                </a:solidFill>
                <a:latin typeface="Book Antiqua" pitchFamily="18" charset="0"/>
              </a:rPr>
              <a:t> fields-</a:t>
            </a:r>
            <a:r>
              <a:rPr lang="en-US" sz="2400" dirty="0" err="1">
                <a:solidFill>
                  <a:schemeClr val="bg1"/>
                </a:solidFill>
                <a:latin typeface="Book Antiqua" pitchFamily="18" charset="0"/>
              </a:rPr>
              <a:t>nya</a:t>
            </a:r>
            <a:r>
              <a:rPr lang="en-US" sz="2400" dirty="0">
                <a:solidFill>
                  <a:schemeClr val="bg1"/>
                </a:solidFill>
                <a:latin typeface="Book Antiqua" pitchFamily="18" charset="0"/>
              </a:rPr>
              <a:t> </a:t>
            </a:r>
            <a:r>
              <a:rPr lang="en-US" sz="2400" dirty="0" err="1">
                <a:solidFill>
                  <a:schemeClr val="bg1"/>
                </a:solidFill>
                <a:latin typeface="Book Antiqua" pitchFamily="18" charset="0"/>
              </a:rPr>
              <a:t>bervariasi</a:t>
            </a:r>
            <a:endParaRPr lang="en-US" sz="2400" dirty="0">
              <a:solidFill>
                <a:schemeClr val="bg1"/>
              </a:solidFill>
              <a:latin typeface="Book Antiqua" pitchFamily="18" charset="0"/>
            </a:endParaRPr>
          </a:p>
        </p:txBody>
      </p:sp>
      <p:sp>
        <p:nvSpPr>
          <p:cNvPr id="90124" name="Rectangle 12"/>
          <p:cNvSpPr>
            <a:spLocks noChangeArrowheads="1"/>
          </p:cNvSpPr>
          <p:nvPr/>
        </p:nvSpPr>
        <p:spPr bwMode="auto">
          <a:xfrm>
            <a:off x="971550" y="2630503"/>
            <a:ext cx="6049963" cy="3046988"/>
          </a:xfrm>
          <a:prstGeom prst="rect">
            <a:avLst/>
          </a:prstGeom>
          <a:noFill/>
          <a:ln w="9525">
            <a:noFill/>
            <a:miter lim="800000"/>
            <a:headEnd/>
            <a:tailEnd/>
          </a:ln>
          <a:effectLst/>
        </p:spPr>
        <p:txBody>
          <a:bodyPr anchor="ctr">
            <a:spAutoFit/>
          </a:bodyPr>
          <a:lstStyle/>
          <a:p>
            <a:r>
              <a:rPr lang="en-US" sz="2400" dirty="0">
                <a:solidFill>
                  <a:schemeClr val="bg1"/>
                </a:solidFill>
                <a:latin typeface="Book Antiqua" pitchFamily="18" charset="0"/>
              </a:rPr>
              <a:t>0123: </a:t>
            </a:r>
            <a:r>
              <a:rPr lang="en-US" sz="2400" dirty="0" err="1">
                <a:solidFill>
                  <a:schemeClr val="bg1"/>
                </a:solidFill>
                <a:latin typeface="Book Antiqua" pitchFamily="18" charset="0"/>
              </a:rPr>
              <a:t>Mulyono</a:t>
            </a:r>
            <a:r>
              <a:rPr lang="en-US" sz="2400" dirty="0">
                <a:solidFill>
                  <a:schemeClr val="bg1"/>
                </a:solidFill>
                <a:latin typeface="Book Antiqua" pitchFamily="18" charset="0"/>
              </a:rPr>
              <a:t>: </a:t>
            </a:r>
            <a:r>
              <a:rPr lang="en-US" sz="2400" dirty="0" err="1">
                <a:solidFill>
                  <a:schemeClr val="bg1"/>
                </a:solidFill>
                <a:latin typeface="Book Antiqua" pitchFamily="18" charset="0"/>
              </a:rPr>
              <a:t>Progdi</a:t>
            </a:r>
            <a:r>
              <a:rPr lang="en-US" sz="2400" dirty="0">
                <a:solidFill>
                  <a:schemeClr val="bg1"/>
                </a:solidFill>
                <a:latin typeface="Book Antiqua" pitchFamily="18" charset="0"/>
              </a:rPr>
              <a:t> TI-S1</a:t>
            </a:r>
          </a:p>
          <a:p>
            <a:r>
              <a:rPr lang="en-US" sz="2400" dirty="0">
                <a:solidFill>
                  <a:schemeClr val="bg1"/>
                </a:solidFill>
                <a:latin typeface="Book Antiqua" pitchFamily="18" charset="0"/>
              </a:rPr>
              <a:t>1234: Max </a:t>
            </a:r>
            <a:r>
              <a:rPr lang="en-US" sz="2400" dirty="0" err="1">
                <a:solidFill>
                  <a:schemeClr val="bg1"/>
                </a:solidFill>
                <a:latin typeface="Book Antiqua" pitchFamily="18" charset="0"/>
              </a:rPr>
              <a:t>Tetelepta</a:t>
            </a:r>
            <a:r>
              <a:rPr lang="en-US" sz="2400" dirty="0">
                <a:solidFill>
                  <a:schemeClr val="bg1"/>
                </a:solidFill>
                <a:latin typeface="Book Antiqua" pitchFamily="18" charset="0"/>
              </a:rPr>
              <a:t> : </a:t>
            </a:r>
            <a:r>
              <a:rPr lang="en-US" sz="2400" dirty="0" err="1">
                <a:solidFill>
                  <a:schemeClr val="bg1"/>
                </a:solidFill>
                <a:latin typeface="Book Antiqua" pitchFamily="18" charset="0"/>
              </a:rPr>
              <a:t>Progdi</a:t>
            </a:r>
            <a:r>
              <a:rPr lang="en-US" sz="2400" dirty="0">
                <a:solidFill>
                  <a:schemeClr val="bg1"/>
                </a:solidFill>
                <a:latin typeface="Book Antiqua" pitchFamily="18" charset="0"/>
              </a:rPr>
              <a:t> TI-S1</a:t>
            </a:r>
          </a:p>
          <a:p>
            <a:r>
              <a:rPr lang="en-US" sz="2400" dirty="0">
                <a:solidFill>
                  <a:schemeClr val="bg1"/>
                </a:solidFill>
                <a:latin typeface="Book Antiqua" pitchFamily="18" charset="0"/>
              </a:rPr>
              <a:t>2345: </a:t>
            </a:r>
            <a:r>
              <a:rPr lang="en-US" sz="2400" dirty="0" err="1">
                <a:solidFill>
                  <a:schemeClr val="bg1"/>
                </a:solidFill>
                <a:latin typeface="Book Antiqua" pitchFamily="18" charset="0"/>
              </a:rPr>
              <a:t>Tyas</a:t>
            </a:r>
            <a:r>
              <a:rPr lang="en-US" sz="2400" dirty="0">
                <a:solidFill>
                  <a:schemeClr val="bg1"/>
                </a:solidFill>
                <a:latin typeface="Book Antiqua" pitchFamily="18" charset="0"/>
              </a:rPr>
              <a:t> </a:t>
            </a:r>
            <a:r>
              <a:rPr lang="en-US" sz="2400" dirty="0" err="1">
                <a:solidFill>
                  <a:schemeClr val="bg1"/>
                </a:solidFill>
                <a:latin typeface="Book Antiqua" pitchFamily="18" charset="0"/>
              </a:rPr>
              <a:t>Catur</a:t>
            </a:r>
            <a:r>
              <a:rPr lang="en-US" sz="2400" dirty="0">
                <a:solidFill>
                  <a:schemeClr val="bg1"/>
                </a:solidFill>
                <a:latin typeface="Book Antiqua" pitchFamily="18" charset="0"/>
              </a:rPr>
              <a:t> P.: </a:t>
            </a:r>
            <a:r>
              <a:rPr lang="en-US" sz="2400" dirty="0" err="1">
                <a:solidFill>
                  <a:schemeClr val="bg1"/>
                </a:solidFill>
                <a:latin typeface="Book Antiqua" pitchFamily="18" charset="0"/>
              </a:rPr>
              <a:t>Progdi</a:t>
            </a:r>
            <a:r>
              <a:rPr lang="en-US" sz="2400" dirty="0">
                <a:solidFill>
                  <a:schemeClr val="bg1"/>
                </a:solidFill>
                <a:latin typeface="Book Antiqua" pitchFamily="18" charset="0"/>
              </a:rPr>
              <a:t> TI-S1</a:t>
            </a:r>
          </a:p>
          <a:p>
            <a:r>
              <a:rPr lang="en-US" sz="2400" dirty="0">
                <a:solidFill>
                  <a:schemeClr val="bg1"/>
                </a:solidFill>
                <a:latin typeface="Book Antiqua" pitchFamily="18" charset="0"/>
              </a:rPr>
              <a:t>3456: </a:t>
            </a:r>
            <a:r>
              <a:rPr lang="en-US" sz="2400" dirty="0" err="1">
                <a:solidFill>
                  <a:schemeClr val="bg1"/>
                </a:solidFill>
                <a:latin typeface="Book Antiqua" pitchFamily="18" charset="0"/>
              </a:rPr>
              <a:t>Ifan</a:t>
            </a:r>
            <a:r>
              <a:rPr lang="en-US" sz="2400" dirty="0">
                <a:solidFill>
                  <a:schemeClr val="bg1"/>
                </a:solidFill>
                <a:latin typeface="Book Antiqua" pitchFamily="18" charset="0"/>
              </a:rPr>
              <a:t> </a:t>
            </a:r>
            <a:r>
              <a:rPr lang="en-US" sz="2400" dirty="0" err="1" smtClean="0">
                <a:solidFill>
                  <a:schemeClr val="bg1"/>
                </a:solidFill>
                <a:latin typeface="Book Antiqua" pitchFamily="18" charset="0"/>
              </a:rPr>
              <a:t>Riska</a:t>
            </a:r>
            <a:r>
              <a:rPr lang="en-US" sz="2400" dirty="0" smtClean="0">
                <a:solidFill>
                  <a:schemeClr val="bg1"/>
                </a:solidFill>
                <a:latin typeface="Book Antiqua" pitchFamily="18" charset="0"/>
              </a:rPr>
              <a:t>: </a:t>
            </a:r>
            <a:r>
              <a:rPr lang="en-US" sz="2400" dirty="0" err="1" smtClean="0">
                <a:solidFill>
                  <a:schemeClr val="bg1"/>
                </a:solidFill>
                <a:latin typeface="Book Antiqua" pitchFamily="18" charset="0"/>
              </a:rPr>
              <a:t>Progdi</a:t>
            </a:r>
            <a:r>
              <a:rPr lang="en-US" sz="2400" dirty="0" smtClean="0">
                <a:solidFill>
                  <a:schemeClr val="bg1"/>
                </a:solidFill>
                <a:latin typeface="Book Antiqua" pitchFamily="18" charset="0"/>
              </a:rPr>
              <a:t> </a:t>
            </a:r>
            <a:r>
              <a:rPr lang="en-US" sz="2400" dirty="0">
                <a:solidFill>
                  <a:schemeClr val="bg1"/>
                </a:solidFill>
                <a:latin typeface="Book Antiqua" pitchFamily="18" charset="0"/>
              </a:rPr>
              <a:t>TI-S1</a:t>
            </a:r>
          </a:p>
          <a:p>
            <a:r>
              <a:rPr lang="en-US" sz="2400" dirty="0">
                <a:solidFill>
                  <a:schemeClr val="bg1"/>
                </a:solidFill>
                <a:latin typeface="Book Antiqua" pitchFamily="18" charset="0"/>
              </a:rPr>
              <a:t>4567: </a:t>
            </a:r>
            <a:r>
              <a:rPr lang="en-US" sz="2400" dirty="0" err="1">
                <a:solidFill>
                  <a:schemeClr val="bg1"/>
                </a:solidFill>
                <a:latin typeface="Book Antiqua" pitchFamily="18" charset="0"/>
              </a:rPr>
              <a:t>Ayu</a:t>
            </a:r>
            <a:r>
              <a:rPr lang="en-US" sz="2400" dirty="0">
                <a:solidFill>
                  <a:schemeClr val="bg1"/>
                </a:solidFill>
                <a:latin typeface="Book Antiqua" pitchFamily="18" charset="0"/>
              </a:rPr>
              <a:t> </a:t>
            </a:r>
            <a:r>
              <a:rPr lang="en-US" sz="2400" dirty="0" smtClean="0">
                <a:solidFill>
                  <a:schemeClr val="bg1"/>
                </a:solidFill>
                <a:latin typeface="Book Antiqua" pitchFamily="18" charset="0"/>
              </a:rPr>
              <a:t>Pertiwi: </a:t>
            </a:r>
            <a:r>
              <a:rPr lang="en-US" sz="2400" dirty="0" err="1" smtClean="0">
                <a:solidFill>
                  <a:schemeClr val="bg1"/>
                </a:solidFill>
                <a:latin typeface="Book Antiqua" pitchFamily="18" charset="0"/>
              </a:rPr>
              <a:t>Progdi</a:t>
            </a:r>
            <a:r>
              <a:rPr lang="en-US" sz="2400" dirty="0" smtClean="0">
                <a:solidFill>
                  <a:schemeClr val="bg1"/>
                </a:solidFill>
                <a:latin typeface="Book Antiqua" pitchFamily="18" charset="0"/>
              </a:rPr>
              <a:t> </a:t>
            </a:r>
            <a:r>
              <a:rPr lang="en-US" sz="2400" dirty="0">
                <a:solidFill>
                  <a:schemeClr val="bg1"/>
                </a:solidFill>
                <a:latin typeface="Book Antiqua" pitchFamily="18" charset="0"/>
              </a:rPr>
              <a:t>TI-S1</a:t>
            </a:r>
          </a:p>
          <a:p>
            <a:r>
              <a:rPr lang="en-US" sz="2400" dirty="0">
                <a:solidFill>
                  <a:schemeClr val="bg1"/>
                </a:solidFill>
                <a:latin typeface="Book Antiqua" pitchFamily="18" charset="0"/>
              </a:rPr>
              <a:t>5678: </a:t>
            </a:r>
            <a:r>
              <a:rPr lang="en-US" sz="2400" dirty="0" err="1">
                <a:solidFill>
                  <a:schemeClr val="bg1"/>
                </a:solidFill>
                <a:latin typeface="Book Antiqua" pitchFamily="18" charset="0"/>
              </a:rPr>
              <a:t>Etika</a:t>
            </a:r>
            <a:r>
              <a:rPr lang="en-US" sz="2400" dirty="0">
                <a:solidFill>
                  <a:schemeClr val="bg1"/>
                </a:solidFill>
                <a:latin typeface="Book Antiqua" pitchFamily="18" charset="0"/>
              </a:rPr>
              <a:t> </a:t>
            </a:r>
            <a:r>
              <a:rPr lang="en-US" sz="2400" dirty="0" err="1" smtClean="0">
                <a:solidFill>
                  <a:schemeClr val="bg1"/>
                </a:solidFill>
                <a:latin typeface="Book Antiqua" pitchFamily="18" charset="0"/>
              </a:rPr>
              <a:t>Kartika</a:t>
            </a:r>
            <a:r>
              <a:rPr lang="en-US" sz="2400" dirty="0" smtClean="0">
                <a:solidFill>
                  <a:schemeClr val="bg1"/>
                </a:solidFill>
                <a:latin typeface="Book Antiqua" pitchFamily="18" charset="0"/>
              </a:rPr>
              <a:t>: </a:t>
            </a:r>
            <a:r>
              <a:rPr lang="en-US" sz="2400" dirty="0" err="1" smtClean="0">
                <a:solidFill>
                  <a:schemeClr val="bg1"/>
                </a:solidFill>
                <a:latin typeface="Book Antiqua" pitchFamily="18" charset="0"/>
              </a:rPr>
              <a:t>Progdi</a:t>
            </a:r>
            <a:r>
              <a:rPr lang="en-US" sz="2400" dirty="0" smtClean="0">
                <a:solidFill>
                  <a:schemeClr val="bg1"/>
                </a:solidFill>
                <a:latin typeface="Book Antiqua" pitchFamily="18" charset="0"/>
              </a:rPr>
              <a:t> </a:t>
            </a:r>
            <a:r>
              <a:rPr lang="en-US" sz="2400" dirty="0">
                <a:solidFill>
                  <a:schemeClr val="bg1"/>
                </a:solidFill>
                <a:latin typeface="Book Antiqua" pitchFamily="18" charset="0"/>
              </a:rPr>
              <a:t>TI-S1</a:t>
            </a:r>
          </a:p>
          <a:p>
            <a:r>
              <a:rPr lang="en-US" sz="2400" dirty="0">
                <a:solidFill>
                  <a:schemeClr val="bg1"/>
                </a:solidFill>
                <a:latin typeface="Book Antiqua" pitchFamily="18" charset="0"/>
              </a:rPr>
              <a:t>6789: </a:t>
            </a:r>
            <a:r>
              <a:rPr lang="en-US" sz="2400" dirty="0" err="1">
                <a:solidFill>
                  <a:schemeClr val="bg1"/>
                </a:solidFill>
                <a:latin typeface="Book Antiqua" pitchFamily="18" charset="0"/>
              </a:rPr>
              <a:t>Anthoni</a:t>
            </a:r>
            <a:r>
              <a:rPr lang="en-US" sz="2400" dirty="0">
                <a:solidFill>
                  <a:schemeClr val="bg1"/>
                </a:solidFill>
                <a:latin typeface="Book Antiqua" pitchFamily="18" charset="0"/>
              </a:rPr>
              <a:t> </a:t>
            </a:r>
            <a:r>
              <a:rPr lang="en-US" sz="2400" dirty="0" err="1" smtClean="0">
                <a:solidFill>
                  <a:schemeClr val="bg1"/>
                </a:solidFill>
                <a:latin typeface="Book Antiqua" pitchFamily="18" charset="0"/>
              </a:rPr>
              <a:t>Suteja</a:t>
            </a:r>
            <a:r>
              <a:rPr lang="en-US" sz="2400" dirty="0" smtClean="0">
                <a:solidFill>
                  <a:schemeClr val="bg1"/>
                </a:solidFill>
                <a:latin typeface="Book Antiqua" pitchFamily="18" charset="0"/>
              </a:rPr>
              <a:t>: </a:t>
            </a:r>
            <a:r>
              <a:rPr lang="en-US" sz="2400" dirty="0" err="1" smtClean="0">
                <a:solidFill>
                  <a:schemeClr val="bg1"/>
                </a:solidFill>
                <a:latin typeface="Book Antiqua" pitchFamily="18" charset="0"/>
              </a:rPr>
              <a:t>Progdi</a:t>
            </a:r>
            <a:r>
              <a:rPr lang="en-US" sz="2400" dirty="0" smtClean="0">
                <a:solidFill>
                  <a:schemeClr val="bg1"/>
                </a:solidFill>
                <a:latin typeface="Book Antiqua" pitchFamily="18" charset="0"/>
              </a:rPr>
              <a:t> </a:t>
            </a:r>
            <a:r>
              <a:rPr lang="en-US" sz="2400" dirty="0">
                <a:solidFill>
                  <a:schemeClr val="bg1"/>
                </a:solidFill>
                <a:latin typeface="Book Antiqua" pitchFamily="18" charset="0"/>
              </a:rPr>
              <a:t>TI-S1</a:t>
            </a:r>
          </a:p>
          <a:p>
            <a:r>
              <a:rPr lang="en-US" sz="2400" dirty="0">
                <a:solidFill>
                  <a:schemeClr val="bg1"/>
                </a:solidFill>
                <a:latin typeface="Book Antiqua" pitchFamily="18" charset="0"/>
              </a:rPr>
              <a:t>7890: </a:t>
            </a:r>
            <a:r>
              <a:rPr lang="en-US" sz="2400" dirty="0" err="1">
                <a:solidFill>
                  <a:schemeClr val="bg1"/>
                </a:solidFill>
                <a:latin typeface="Book Antiqua" pitchFamily="18" charset="0"/>
              </a:rPr>
              <a:t>Fikri</a:t>
            </a:r>
            <a:r>
              <a:rPr lang="en-US" sz="2400" dirty="0">
                <a:solidFill>
                  <a:schemeClr val="bg1"/>
                </a:solidFill>
                <a:latin typeface="Book Antiqua" pitchFamily="18" charset="0"/>
              </a:rPr>
              <a:t> </a:t>
            </a:r>
            <a:r>
              <a:rPr lang="en-US" sz="2400" dirty="0" err="1">
                <a:solidFill>
                  <a:schemeClr val="bg1"/>
                </a:solidFill>
                <a:latin typeface="Book Antiqua" pitchFamily="18" charset="0"/>
              </a:rPr>
              <a:t>Budiman</a:t>
            </a:r>
            <a:r>
              <a:rPr lang="en-US" sz="2400" dirty="0">
                <a:solidFill>
                  <a:schemeClr val="bg1"/>
                </a:solidFill>
                <a:latin typeface="Book Antiqua" pitchFamily="18" charset="0"/>
              </a:rPr>
              <a:t>: </a:t>
            </a:r>
            <a:r>
              <a:rPr lang="en-US" sz="2400" dirty="0" err="1">
                <a:solidFill>
                  <a:schemeClr val="bg1"/>
                </a:solidFill>
                <a:latin typeface="Book Antiqua" pitchFamily="18" charset="0"/>
              </a:rPr>
              <a:t>Progdi</a:t>
            </a:r>
            <a:r>
              <a:rPr lang="en-US" sz="2400" dirty="0">
                <a:solidFill>
                  <a:schemeClr val="bg1"/>
                </a:solidFill>
                <a:latin typeface="Book Antiqua" pitchFamily="18" charset="0"/>
              </a:rPr>
              <a:t> TI-S1</a:t>
            </a:r>
          </a:p>
        </p:txBody>
      </p:sp>
      <p:sp>
        <p:nvSpPr>
          <p:cNvPr id="11" name="Rounded Rectangle 10"/>
          <p:cNvSpPr/>
          <p:nvPr/>
        </p:nvSpPr>
        <p:spPr>
          <a:xfrm>
            <a:off x="571472" y="500042"/>
            <a:ext cx="4286280"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t>MODEL DATA</a:t>
            </a:r>
            <a:endParaRPr lang="en-US" sz="4400" b="1" dirty="0"/>
          </a:p>
        </p:txBody>
      </p:sp>
    </p:spTree>
  </p:cSld>
  <p:clrMapOvr>
    <a:masterClrMapping/>
  </p:clrMapOvr>
  <p:transition spd="slow">
    <p:newsfla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642910" y="2000240"/>
            <a:ext cx="8143932" cy="35719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p:cNvSpPr/>
          <p:nvPr/>
        </p:nvSpPr>
        <p:spPr>
          <a:xfrm>
            <a:off x="428596" y="1285860"/>
            <a:ext cx="3857652" cy="57150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grpSp>
        <p:nvGrpSpPr>
          <p:cNvPr id="2" name="Group 4"/>
          <p:cNvGrpSpPr>
            <a:grpSpLocks/>
          </p:cNvGrpSpPr>
          <p:nvPr/>
        </p:nvGrpSpPr>
        <p:grpSpPr bwMode="auto">
          <a:xfrm>
            <a:off x="8243888" y="6308725"/>
            <a:ext cx="514350" cy="404813"/>
            <a:chOff x="5052" y="3936"/>
            <a:chExt cx="324" cy="255"/>
          </a:xfrm>
        </p:grpSpPr>
        <p:sp>
          <p:nvSpPr>
            <p:cNvPr id="92165" name="Text Box 5"/>
            <p:cNvSpPr txBox="1">
              <a:spLocks noChangeArrowheads="1"/>
            </p:cNvSpPr>
            <p:nvPr/>
          </p:nvSpPr>
          <p:spPr bwMode="auto">
            <a:xfrm rot="888652">
              <a:off x="5088" y="3960"/>
              <a:ext cx="288" cy="231"/>
            </a:xfrm>
            <a:prstGeom prst="rect">
              <a:avLst/>
            </a:prstGeom>
            <a:solidFill>
              <a:srgbClr val="777777"/>
            </a:solidFill>
            <a:ln w="9525">
              <a:noFill/>
              <a:miter lim="800000"/>
              <a:headEnd/>
              <a:tailEnd/>
            </a:ln>
            <a:effectLst/>
          </p:spPr>
          <p:txBody>
            <a:bodyPr>
              <a:spAutoFit/>
            </a:bodyPr>
            <a:lstStyle/>
            <a:p>
              <a:pPr algn="ctr" eaLnBrk="0" hangingPunct="0">
                <a:spcBef>
                  <a:spcPct val="50000"/>
                </a:spcBef>
              </a:pPr>
              <a:endParaRPr lang="en-GB" b="1">
                <a:solidFill>
                  <a:schemeClr val="bg1"/>
                </a:solidFill>
                <a:latin typeface="CopprplGoth Hv BT" pitchFamily="34" charset="0"/>
              </a:endParaRPr>
            </a:p>
          </p:txBody>
        </p:sp>
        <p:sp>
          <p:nvSpPr>
            <p:cNvPr id="92166" name="Text Box 6"/>
            <p:cNvSpPr txBox="1">
              <a:spLocks noChangeArrowheads="1"/>
            </p:cNvSpPr>
            <p:nvPr/>
          </p:nvSpPr>
          <p:spPr bwMode="auto">
            <a:xfrm>
              <a:off x="5052" y="3936"/>
              <a:ext cx="288" cy="231"/>
            </a:xfrm>
            <a:prstGeom prst="rect">
              <a:avLst/>
            </a:prstGeom>
            <a:solidFill>
              <a:schemeClr val="tx1"/>
            </a:solidFill>
            <a:ln w="9525">
              <a:noFill/>
              <a:miter lim="800000"/>
              <a:headEnd/>
              <a:tailEnd/>
            </a:ln>
            <a:effectLst/>
          </p:spPr>
          <p:txBody>
            <a:bodyPr>
              <a:spAutoFit/>
            </a:bodyPr>
            <a:lstStyle/>
            <a:p>
              <a:pPr algn="ctr" eaLnBrk="0" hangingPunct="0">
                <a:spcBef>
                  <a:spcPct val="50000"/>
                </a:spcBef>
              </a:pPr>
              <a:fld id="{724432DC-2D6D-4BFA-91AF-916430B8436D}" type="slidenum">
                <a:rPr lang="en-US" b="1">
                  <a:solidFill>
                    <a:schemeClr val="bg1"/>
                  </a:solidFill>
                  <a:latin typeface="CopprplGoth Hv BT" pitchFamily="34" charset="0"/>
                </a:rPr>
                <a:pPr algn="ctr" eaLnBrk="0" hangingPunct="0">
                  <a:spcBef>
                    <a:spcPct val="50000"/>
                  </a:spcBef>
                </a:pPr>
                <a:t>24</a:t>
              </a:fld>
              <a:endParaRPr lang="en-US" b="1">
                <a:solidFill>
                  <a:schemeClr val="bg1"/>
                </a:solidFill>
                <a:latin typeface="CopprplGoth Hv BT" pitchFamily="34" charset="0"/>
              </a:endParaRPr>
            </a:p>
          </p:txBody>
        </p:sp>
      </p:grpSp>
      <p:sp>
        <p:nvSpPr>
          <p:cNvPr id="92170" name="Rectangle 10"/>
          <p:cNvSpPr>
            <a:spLocks noGrp="1" noChangeArrowheads="1"/>
          </p:cNvSpPr>
          <p:nvPr>
            <p:ph type="subTitle" idx="1"/>
          </p:nvPr>
        </p:nvSpPr>
        <p:spPr>
          <a:xfrm>
            <a:off x="468313" y="1341438"/>
            <a:ext cx="6400800" cy="574675"/>
          </a:xfrm>
          <a:noFill/>
          <a:ln/>
        </p:spPr>
        <p:txBody>
          <a:bodyPr>
            <a:normAutofit lnSpcReduction="10000"/>
          </a:bodyPr>
          <a:lstStyle/>
          <a:p>
            <a:pPr algn="l"/>
            <a:r>
              <a:rPr lang="en-US" dirty="0" err="1">
                <a:solidFill>
                  <a:schemeClr val="bg1"/>
                </a:solidFill>
              </a:rPr>
              <a:t>Penjelasan</a:t>
            </a:r>
            <a:r>
              <a:rPr lang="en-US" dirty="0">
                <a:solidFill>
                  <a:schemeClr val="bg1"/>
                </a:solidFill>
              </a:rPr>
              <a:t> </a:t>
            </a:r>
            <a:r>
              <a:rPr lang="en-US" dirty="0" err="1">
                <a:solidFill>
                  <a:schemeClr val="bg1"/>
                </a:solidFill>
              </a:rPr>
              <a:t>Contoh</a:t>
            </a:r>
            <a:r>
              <a:rPr lang="en-US" dirty="0">
                <a:solidFill>
                  <a:schemeClr val="bg1"/>
                </a:solidFill>
              </a:rPr>
              <a:t> 2,</a:t>
            </a:r>
          </a:p>
        </p:txBody>
      </p:sp>
      <p:sp>
        <p:nvSpPr>
          <p:cNvPr id="92171" name="Text Box 11"/>
          <p:cNvSpPr txBox="1">
            <a:spLocks noChangeArrowheads="1"/>
          </p:cNvSpPr>
          <p:nvPr/>
        </p:nvSpPr>
        <p:spPr bwMode="auto">
          <a:xfrm>
            <a:off x="611188" y="1989138"/>
            <a:ext cx="8137525" cy="3509962"/>
          </a:xfrm>
          <a:prstGeom prst="rect">
            <a:avLst/>
          </a:prstGeom>
          <a:noFill/>
          <a:ln w="9525">
            <a:noFill/>
            <a:miter lim="800000"/>
            <a:headEnd/>
            <a:tailEnd/>
          </a:ln>
          <a:effectLst/>
        </p:spPr>
        <p:txBody>
          <a:bodyPr>
            <a:spAutoFit/>
          </a:bodyPr>
          <a:lstStyle/>
          <a:p>
            <a:pPr>
              <a:spcBef>
                <a:spcPct val="50000"/>
              </a:spcBef>
              <a:buFont typeface="Wingdings" pitchFamily="2" charset="2"/>
              <a:buChar char="q"/>
            </a:pPr>
            <a:r>
              <a:rPr lang="en-US" sz="2800" dirty="0">
                <a:latin typeface="Book Antiqua" pitchFamily="18" charset="0"/>
              </a:rPr>
              <a:t>Model data flat-file </a:t>
            </a:r>
            <a:r>
              <a:rPr lang="en-US" sz="2800" dirty="0" err="1">
                <a:latin typeface="Book Antiqua" pitchFamily="18" charset="0"/>
              </a:rPr>
              <a:t>dengan</a:t>
            </a:r>
            <a:r>
              <a:rPr lang="en-US" sz="2800" dirty="0">
                <a:latin typeface="Book Antiqua" pitchFamily="18" charset="0"/>
              </a:rPr>
              <a:t> </a:t>
            </a:r>
            <a:r>
              <a:rPr lang="en-US" sz="2800" dirty="0" err="1">
                <a:latin typeface="Book Antiqua" pitchFamily="18" charset="0"/>
              </a:rPr>
              <a:t>panjang</a:t>
            </a:r>
            <a:r>
              <a:rPr lang="en-US" sz="2800" dirty="0">
                <a:latin typeface="Book Antiqua" pitchFamily="18" charset="0"/>
              </a:rPr>
              <a:t> fields </a:t>
            </a:r>
            <a:r>
              <a:rPr lang="en-US" sz="2800" dirty="0" err="1">
                <a:latin typeface="Book Antiqua" pitchFamily="18" charset="0"/>
              </a:rPr>
              <a:t>bervariasi</a:t>
            </a:r>
            <a:r>
              <a:rPr lang="en-US" sz="2800" dirty="0">
                <a:latin typeface="Book Antiqua" pitchFamily="18" charset="0"/>
              </a:rPr>
              <a:t> yang </a:t>
            </a:r>
            <a:r>
              <a:rPr lang="en-US" sz="2800" dirty="0" err="1">
                <a:latin typeface="Book Antiqua" pitchFamily="18" charset="0"/>
              </a:rPr>
              <a:t>dipisahkan</a:t>
            </a:r>
            <a:r>
              <a:rPr lang="en-US" sz="2800" dirty="0">
                <a:latin typeface="Book Antiqua" pitchFamily="18" charset="0"/>
              </a:rPr>
              <a:t> </a:t>
            </a:r>
            <a:r>
              <a:rPr lang="en-US" sz="2800" dirty="0" err="1">
                <a:latin typeface="Book Antiqua" pitchFamily="18" charset="0"/>
              </a:rPr>
              <a:t>dengan</a:t>
            </a:r>
            <a:r>
              <a:rPr lang="en-US" sz="2800" dirty="0">
                <a:latin typeface="Book Antiqua" pitchFamily="18" charset="0"/>
              </a:rPr>
              <a:t> </a:t>
            </a:r>
            <a:r>
              <a:rPr lang="en-US" sz="2800" dirty="0" err="1">
                <a:latin typeface="Book Antiqua" pitchFamily="18" charset="0"/>
              </a:rPr>
              <a:t>delimeter</a:t>
            </a:r>
            <a:r>
              <a:rPr lang="en-US" sz="2800" dirty="0">
                <a:latin typeface="Book Antiqua" pitchFamily="18" charset="0"/>
              </a:rPr>
              <a:t>. </a:t>
            </a:r>
          </a:p>
          <a:p>
            <a:pPr>
              <a:spcBef>
                <a:spcPct val="50000"/>
              </a:spcBef>
              <a:buFont typeface="Wingdings" pitchFamily="2" charset="2"/>
              <a:buChar char="q"/>
            </a:pPr>
            <a:r>
              <a:rPr lang="en-US" sz="2800" dirty="0" err="1">
                <a:latin typeface="Book Antiqua" pitchFamily="18" charset="0"/>
              </a:rPr>
              <a:t>Untuk</a:t>
            </a:r>
            <a:r>
              <a:rPr lang="en-US" sz="2800" dirty="0">
                <a:latin typeface="Book Antiqua" pitchFamily="18" charset="0"/>
              </a:rPr>
              <a:t> </a:t>
            </a:r>
            <a:r>
              <a:rPr lang="en-US" sz="2800" dirty="0" err="1">
                <a:latin typeface="Book Antiqua" pitchFamily="18" charset="0"/>
              </a:rPr>
              <a:t>setiap</a:t>
            </a:r>
            <a:r>
              <a:rPr lang="en-US" sz="2800" dirty="0">
                <a:latin typeface="Book Antiqua" pitchFamily="18" charset="0"/>
              </a:rPr>
              <a:t> fields </a:t>
            </a:r>
            <a:r>
              <a:rPr lang="en-US" sz="2800" dirty="0" err="1">
                <a:latin typeface="Book Antiqua" pitchFamily="18" charset="0"/>
              </a:rPr>
              <a:t>dipisahkan</a:t>
            </a:r>
            <a:r>
              <a:rPr lang="en-US" sz="2800" dirty="0">
                <a:latin typeface="Book Antiqua" pitchFamily="18" charset="0"/>
              </a:rPr>
              <a:t> </a:t>
            </a:r>
            <a:r>
              <a:rPr lang="en-US" sz="2800" dirty="0" err="1">
                <a:latin typeface="Book Antiqua" pitchFamily="18" charset="0"/>
              </a:rPr>
              <a:t>dengan</a:t>
            </a:r>
            <a:r>
              <a:rPr lang="en-US" sz="2800" dirty="0">
                <a:latin typeface="Book Antiqua" pitchFamily="18" charset="0"/>
              </a:rPr>
              <a:t> </a:t>
            </a:r>
            <a:r>
              <a:rPr lang="en-US" sz="2800" dirty="0" err="1">
                <a:latin typeface="Book Antiqua" pitchFamily="18" charset="0"/>
              </a:rPr>
              <a:t>titik</a:t>
            </a:r>
            <a:r>
              <a:rPr lang="en-US" sz="2800" dirty="0">
                <a:latin typeface="Book Antiqua" pitchFamily="18" charset="0"/>
              </a:rPr>
              <a:t> </a:t>
            </a:r>
            <a:r>
              <a:rPr lang="en-US" sz="2800" dirty="0" err="1">
                <a:latin typeface="Book Antiqua" pitchFamily="18" charset="0"/>
              </a:rPr>
              <a:t>dua</a:t>
            </a:r>
            <a:r>
              <a:rPr lang="en-US" sz="2800" dirty="0">
                <a:latin typeface="Book Antiqua" pitchFamily="18" charset="0"/>
              </a:rPr>
              <a:t>. </a:t>
            </a:r>
            <a:r>
              <a:rPr lang="en-US" sz="2800" dirty="0" err="1">
                <a:latin typeface="Book Antiqua" pitchFamily="18" charset="0"/>
              </a:rPr>
              <a:t>Setiap</a:t>
            </a:r>
            <a:r>
              <a:rPr lang="en-US" sz="2800" dirty="0">
                <a:latin typeface="Book Antiqua" pitchFamily="18" charset="0"/>
              </a:rPr>
              <a:t> fields </a:t>
            </a:r>
            <a:r>
              <a:rPr lang="en-US" sz="2800" dirty="0" err="1">
                <a:latin typeface="Book Antiqua" pitchFamily="18" charset="0"/>
              </a:rPr>
              <a:t>memiliki</a:t>
            </a:r>
            <a:r>
              <a:rPr lang="en-US" sz="2800" dirty="0">
                <a:latin typeface="Book Antiqua" pitchFamily="18" charset="0"/>
              </a:rPr>
              <a:t> </a:t>
            </a:r>
            <a:r>
              <a:rPr lang="en-US" sz="2800" dirty="0" err="1">
                <a:latin typeface="Book Antiqua" pitchFamily="18" charset="0"/>
              </a:rPr>
              <a:t>panjang</a:t>
            </a:r>
            <a:r>
              <a:rPr lang="en-US" sz="2800" dirty="0">
                <a:latin typeface="Book Antiqua" pitchFamily="18" charset="0"/>
              </a:rPr>
              <a:t> </a:t>
            </a:r>
            <a:r>
              <a:rPr lang="en-US" sz="2800" dirty="0" err="1">
                <a:latin typeface="Book Antiqua" pitchFamily="18" charset="0"/>
              </a:rPr>
              <a:t>tidak</a:t>
            </a:r>
            <a:r>
              <a:rPr lang="en-US" sz="2800" dirty="0">
                <a:latin typeface="Book Antiqua" pitchFamily="18" charset="0"/>
              </a:rPr>
              <a:t> </a:t>
            </a:r>
            <a:r>
              <a:rPr lang="en-US" sz="2800" dirty="0" err="1">
                <a:latin typeface="Book Antiqua" pitchFamily="18" charset="0"/>
              </a:rPr>
              <a:t>konstan</a:t>
            </a:r>
            <a:r>
              <a:rPr lang="en-US" sz="2800" dirty="0">
                <a:latin typeface="Book Antiqua" pitchFamily="18" charset="0"/>
              </a:rPr>
              <a:t>. </a:t>
            </a:r>
          </a:p>
          <a:p>
            <a:pPr>
              <a:spcBef>
                <a:spcPct val="50000"/>
              </a:spcBef>
              <a:buFont typeface="Wingdings" pitchFamily="2" charset="2"/>
              <a:buChar char="q"/>
            </a:pPr>
            <a:r>
              <a:rPr lang="en-US" sz="2800" dirty="0" err="1">
                <a:latin typeface="Book Antiqua" pitchFamily="18" charset="0"/>
              </a:rPr>
              <a:t>Pada</a:t>
            </a:r>
            <a:r>
              <a:rPr lang="en-US" sz="2800" dirty="0">
                <a:latin typeface="Book Antiqua" pitchFamily="18" charset="0"/>
              </a:rPr>
              <a:t> </a:t>
            </a:r>
            <a:r>
              <a:rPr lang="en-US" sz="2800" dirty="0" err="1">
                <a:latin typeface="Book Antiqua" pitchFamily="18" charset="0"/>
              </a:rPr>
              <a:t>saat</a:t>
            </a:r>
            <a:r>
              <a:rPr lang="en-US" sz="2800" dirty="0">
                <a:latin typeface="Book Antiqua" pitchFamily="18" charset="0"/>
              </a:rPr>
              <a:t> </a:t>
            </a:r>
            <a:r>
              <a:rPr lang="en-US" sz="2800" dirty="0" err="1">
                <a:latin typeface="Book Antiqua" pitchFamily="18" charset="0"/>
              </a:rPr>
              <a:t>menggunakan</a:t>
            </a:r>
            <a:r>
              <a:rPr lang="en-US" sz="2800" dirty="0">
                <a:latin typeface="Book Antiqua" pitchFamily="18" charset="0"/>
              </a:rPr>
              <a:t> fields separator, </a:t>
            </a:r>
            <a:r>
              <a:rPr lang="en-US" sz="2800" dirty="0" err="1">
                <a:latin typeface="Book Antiqua" pitchFamily="18" charset="0"/>
              </a:rPr>
              <a:t>seharusnya</a:t>
            </a:r>
            <a:r>
              <a:rPr lang="en-US" sz="2800" dirty="0">
                <a:latin typeface="Book Antiqua" pitchFamily="18" charset="0"/>
              </a:rPr>
              <a:t> fields </a:t>
            </a:r>
            <a:r>
              <a:rPr lang="en-US" sz="2800" dirty="0" err="1">
                <a:latin typeface="Book Antiqua" pitchFamily="18" charset="0"/>
              </a:rPr>
              <a:t>seperatornya</a:t>
            </a:r>
            <a:r>
              <a:rPr lang="en-US" sz="2800" dirty="0">
                <a:latin typeface="Book Antiqua" pitchFamily="18" charset="0"/>
              </a:rPr>
              <a:t> </a:t>
            </a:r>
            <a:r>
              <a:rPr lang="en-US" sz="2800" dirty="0" err="1">
                <a:latin typeface="Book Antiqua" pitchFamily="18" charset="0"/>
              </a:rPr>
              <a:t>bukan</a:t>
            </a:r>
            <a:r>
              <a:rPr lang="en-US" sz="2800" dirty="0">
                <a:latin typeface="Book Antiqua" pitchFamily="18" charset="0"/>
              </a:rPr>
              <a:t> </a:t>
            </a:r>
            <a:r>
              <a:rPr lang="en-US" sz="2800" dirty="0" err="1">
                <a:latin typeface="Book Antiqua" pitchFamily="18" charset="0"/>
              </a:rPr>
              <a:t>merupakan</a:t>
            </a:r>
            <a:r>
              <a:rPr lang="en-US" sz="2800" dirty="0">
                <a:latin typeface="Book Antiqua" pitchFamily="18" charset="0"/>
              </a:rPr>
              <a:t> </a:t>
            </a:r>
            <a:r>
              <a:rPr lang="en-US" sz="2800" dirty="0" err="1">
                <a:latin typeface="Book Antiqua" pitchFamily="18" charset="0"/>
              </a:rPr>
              <a:t>karakter</a:t>
            </a:r>
            <a:r>
              <a:rPr lang="en-US" sz="2800" dirty="0">
                <a:latin typeface="Book Antiqua" pitchFamily="18" charset="0"/>
              </a:rPr>
              <a:t> yang </a:t>
            </a:r>
            <a:r>
              <a:rPr lang="en-US" sz="2800" dirty="0" err="1">
                <a:latin typeface="Book Antiqua" pitchFamily="18" charset="0"/>
              </a:rPr>
              <a:t>terdapat</a:t>
            </a:r>
            <a:r>
              <a:rPr lang="en-US" sz="2800" dirty="0">
                <a:latin typeface="Book Antiqua" pitchFamily="18" charset="0"/>
              </a:rPr>
              <a:t> </a:t>
            </a:r>
            <a:r>
              <a:rPr lang="en-US" sz="2800" dirty="0" err="1">
                <a:latin typeface="Book Antiqua" pitchFamily="18" charset="0"/>
              </a:rPr>
              <a:t>pada</a:t>
            </a:r>
            <a:r>
              <a:rPr lang="en-US" sz="2800" dirty="0">
                <a:latin typeface="Book Antiqua" pitchFamily="18" charset="0"/>
              </a:rPr>
              <a:t> data. </a:t>
            </a:r>
          </a:p>
        </p:txBody>
      </p:sp>
      <p:sp>
        <p:nvSpPr>
          <p:cNvPr id="10" name="Rounded Rectangle 9"/>
          <p:cNvSpPr/>
          <p:nvPr/>
        </p:nvSpPr>
        <p:spPr>
          <a:xfrm>
            <a:off x="571472" y="500042"/>
            <a:ext cx="4286280"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t>MODEL DATA</a:t>
            </a:r>
            <a:endParaRPr lang="en-US" sz="4400" b="1" dirty="0"/>
          </a:p>
        </p:txBody>
      </p:sp>
    </p:spTree>
  </p:cSld>
  <p:clrMapOvr>
    <a:masterClrMapping/>
  </p:clrMapOvr>
  <p:transition spd="slow">
    <p:randomBa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714348" y="2285992"/>
            <a:ext cx="7786742" cy="32861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Rectangle 9"/>
          <p:cNvSpPr/>
          <p:nvPr/>
        </p:nvSpPr>
        <p:spPr>
          <a:xfrm>
            <a:off x="642910" y="1428736"/>
            <a:ext cx="5715040" cy="6429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2" name="Group 4"/>
          <p:cNvGrpSpPr>
            <a:grpSpLocks/>
          </p:cNvGrpSpPr>
          <p:nvPr/>
        </p:nvGrpSpPr>
        <p:grpSpPr bwMode="auto">
          <a:xfrm>
            <a:off x="8243888" y="6308725"/>
            <a:ext cx="514350" cy="404813"/>
            <a:chOff x="5052" y="3936"/>
            <a:chExt cx="324" cy="255"/>
          </a:xfrm>
        </p:grpSpPr>
        <p:sp>
          <p:nvSpPr>
            <p:cNvPr id="93189" name="Text Box 5"/>
            <p:cNvSpPr txBox="1">
              <a:spLocks noChangeArrowheads="1"/>
            </p:cNvSpPr>
            <p:nvPr/>
          </p:nvSpPr>
          <p:spPr bwMode="auto">
            <a:xfrm rot="888652">
              <a:off x="5088" y="3960"/>
              <a:ext cx="288" cy="231"/>
            </a:xfrm>
            <a:prstGeom prst="rect">
              <a:avLst/>
            </a:prstGeom>
            <a:solidFill>
              <a:srgbClr val="777777"/>
            </a:solidFill>
            <a:ln w="9525">
              <a:noFill/>
              <a:miter lim="800000"/>
              <a:headEnd/>
              <a:tailEnd/>
            </a:ln>
            <a:effectLst/>
          </p:spPr>
          <p:txBody>
            <a:bodyPr>
              <a:spAutoFit/>
            </a:bodyPr>
            <a:lstStyle/>
            <a:p>
              <a:pPr algn="ctr" eaLnBrk="0" hangingPunct="0">
                <a:spcBef>
                  <a:spcPct val="50000"/>
                </a:spcBef>
              </a:pPr>
              <a:endParaRPr lang="en-GB" b="1">
                <a:solidFill>
                  <a:schemeClr val="bg1"/>
                </a:solidFill>
                <a:latin typeface="CopprplGoth Hv BT" pitchFamily="34" charset="0"/>
              </a:endParaRPr>
            </a:p>
          </p:txBody>
        </p:sp>
        <p:sp>
          <p:nvSpPr>
            <p:cNvPr id="93190" name="Text Box 6"/>
            <p:cNvSpPr txBox="1">
              <a:spLocks noChangeArrowheads="1"/>
            </p:cNvSpPr>
            <p:nvPr/>
          </p:nvSpPr>
          <p:spPr bwMode="auto">
            <a:xfrm>
              <a:off x="5052" y="3936"/>
              <a:ext cx="288" cy="231"/>
            </a:xfrm>
            <a:prstGeom prst="rect">
              <a:avLst/>
            </a:prstGeom>
            <a:solidFill>
              <a:schemeClr val="tx1"/>
            </a:solidFill>
            <a:ln w="9525">
              <a:noFill/>
              <a:miter lim="800000"/>
              <a:headEnd/>
              <a:tailEnd/>
            </a:ln>
            <a:effectLst/>
          </p:spPr>
          <p:txBody>
            <a:bodyPr>
              <a:spAutoFit/>
            </a:bodyPr>
            <a:lstStyle/>
            <a:p>
              <a:pPr algn="ctr" eaLnBrk="0" hangingPunct="0">
                <a:spcBef>
                  <a:spcPct val="50000"/>
                </a:spcBef>
              </a:pPr>
              <a:fld id="{A13EDEA1-8188-4E26-ABCA-5F1F31072A61}" type="slidenum">
                <a:rPr lang="en-US" b="1">
                  <a:solidFill>
                    <a:schemeClr val="bg1"/>
                  </a:solidFill>
                  <a:latin typeface="CopprplGoth Hv BT" pitchFamily="34" charset="0"/>
                </a:rPr>
                <a:pPr algn="ctr" eaLnBrk="0" hangingPunct="0">
                  <a:spcBef>
                    <a:spcPct val="50000"/>
                  </a:spcBef>
                </a:pPr>
                <a:t>25</a:t>
              </a:fld>
              <a:endParaRPr lang="en-US" b="1">
                <a:solidFill>
                  <a:schemeClr val="bg1"/>
                </a:solidFill>
                <a:latin typeface="CopprplGoth Hv BT" pitchFamily="34" charset="0"/>
              </a:endParaRPr>
            </a:p>
          </p:txBody>
        </p:sp>
      </p:grpSp>
      <p:sp>
        <p:nvSpPr>
          <p:cNvPr id="93193" name="Rectangle 9"/>
          <p:cNvSpPr>
            <a:spLocks noGrp="1" noChangeArrowheads="1"/>
          </p:cNvSpPr>
          <p:nvPr>
            <p:ph type="subTitle" idx="1"/>
          </p:nvPr>
        </p:nvSpPr>
        <p:spPr>
          <a:xfrm>
            <a:off x="755650" y="1484312"/>
            <a:ext cx="7777163" cy="4302141"/>
          </a:xfrm>
        </p:spPr>
        <p:txBody>
          <a:bodyPr>
            <a:normAutofit/>
          </a:bodyPr>
          <a:lstStyle/>
          <a:p>
            <a:pPr algn="l">
              <a:lnSpc>
                <a:spcPct val="90000"/>
              </a:lnSpc>
            </a:pPr>
            <a:r>
              <a:rPr lang="en-US" b="1" u="sng" dirty="0" err="1">
                <a:solidFill>
                  <a:schemeClr val="bg1"/>
                </a:solidFill>
              </a:rPr>
              <a:t>Kelemahan</a:t>
            </a:r>
            <a:r>
              <a:rPr lang="en-US" b="1" u="sng" dirty="0">
                <a:solidFill>
                  <a:schemeClr val="bg1"/>
                </a:solidFill>
              </a:rPr>
              <a:t> model data flat-file</a:t>
            </a:r>
            <a:r>
              <a:rPr lang="en-US" b="1" u="sng" dirty="0" smtClean="0">
                <a:solidFill>
                  <a:schemeClr val="bg1"/>
                </a:solidFill>
              </a:rPr>
              <a:t>:</a:t>
            </a:r>
          </a:p>
          <a:p>
            <a:pPr algn="l">
              <a:lnSpc>
                <a:spcPct val="90000"/>
              </a:lnSpc>
            </a:pPr>
            <a:endParaRPr lang="en-US" b="1" u="sng" dirty="0">
              <a:solidFill>
                <a:schemeClr val="bg1"/>
              </a:solidFill>
            </a:endParaRPr>
          </a:p>
          <a:p>
            <a:pPr algn="l">
              <a:lnSpc>
                <a:spcPct val="90000"/>
              </a:lnSpc>
              <a:buFont typeface="Wingdings" pitchFamily="2" charset="2"/>
              <a:buChar char="q"/>
            </a:pPr>
            <a:r>
              <a:rPr lang="en-US" sz="2800" dirty="0">
                <a:solidFill>
                  <a:schemeClr val="tx1"/>
                </a:solidFill>
              </a:rPr>
              <a:t>Flat-file </a:t>
            </a:r>
            <a:r>
              <a:rPr lang="en-US" sz="2800" dirty="0" err="1">
                <a:solidFill>
                  <a:schemeClr val="tx1"/>
                </a:solidFill>
              </a:rPr>
              <a:t>tidak</a:t>
            </a:r>
            <a:r>
              <a:rPr lang="en-US" sz="2800" dirty="0">
                <a:solidFill>
                  <a:schemeClr val="tx1"/>
                </a:solidFill>
              </a:rPr>
              <a:t> </a:t>
            </a:r>
            <a:r>
              <a:rPr lang="en-US" sz="2800" dirty="0" err="1">
                <a:solidFill>
                  <a:schemeClr val="tx1"/>
                </a:solidFill>
              </a:rPr>
              <a:t>menggunakan</a:t>
            </a:r>
            <a:r>
              <a:rPr lang="en-US" sz="2800" dirty="0">
                <a:solidFill>
                  <a:schemeClr val="tx1"/>
                </a:solidFill>
              </a:rPr>
              <a:t> </a:t>
            </a:r>
            <a:r>
              <a:rPr lang="en-US" sz="2800" dirty="0" err="1">
                <a:solidFill>
                  <a:schemeClr val="tx1"/>
                </a:solidFill>
              </a:rPr>
              <a:t>struktur</a:t>
            </a:r>
            <a:r>
              <a:rPr lang="en-US" sz="2800" dirty="0">
                <a:solidFill>
                  <a:schemeClr val="tx1"/>
                </a:solidFill>
              </a:rPr>
              <a:t> data yang </a:t>
            </a:r>
            <a:r>
              <a:rPr lang="en-US" sz="2800" dirty="0" err="1">
                <a:solidFill>
                  <a:schemeClr val="tx1"/>
                </a:solidFill>
              </a:rPr>
              <a:t>dengan</a:t>
            </a:r>
            <a:r>
              <a:rPr lang="en-US" sz="2800" dirty="0">
                <a:solidFill>
                  <a:schemeClr val="tx1"/>
                </a:solidFill>
              </a:rPr>
              <a:t> </a:t>
            </a:r>
            <a:r>
              <a:rPr lang="en-US" sz="2800" dirty="0" err="1">
                <a:solidFill>
                  <a:schemeClr val="tx1"/>
                </a:solidFill>
              </a:rPr>
              <a:t>mudah</a:t>
            </a:r>
            <a:r>
              <a:rPr lang="en-US" sz="2800" dirty="0">
                <a:solidFill>
                  <a:schemeClr val="tx1"/>
                </a:solidFill>
              </a:rPr>
              <a:t> </a:t>
            </a:r>
            <a:r>
              <a:rPr lang="en-US" sz="2800" dirty="0" err="1">
                <a:solidFill>
                  <a:schemeClr val="tx1"/>
                </a:solidFill>
              </a:rPr>
              <a:t>dapat</a:t>
            </a:r>
            <a:r>
              <a:rPr lang="en-US" sz="2800" dirty="0">
                <a:solidFill>
                  <a:schemeClr val="tx1"/>
                </a:solidFill>
              </a:rPr>
              <a:t> </a:t>
            </a:r>
            <a:r>
              <a:rPr lang="en-US" sz="2800" dirty="0" err="1">
                <a:solidFill>
                  <a:schemeClr val="tx1"/>
                </a:solidFill>
              </a:rPr>
              <a:t>direlasikan</a:t>
            </a:r>
            <a:endParaRPr lang="en-US" sz="2800" dirty="0">
              <a:solidFill>
                <a:schemeClr val="tx1"/>
              </a:solidFill>
            </a:endParaRPr>
          </a:p>
          <a:p>
            <a:pPr algn="l">
              <a:lnSpc>
                <a:spcPct val="90000"/>
              </a:lnSpc>
              <a:buFont typeface="Wingdings" pitchFamily="2" charset="2"/>
              <a:buChar char="q"/>
            </a:pPr>
            <a:r>
              <a:rPr lang="en-US" sz="2800" dirty="0" err="1">
                <a:solidFill>
                  <a:schemeClr val="tx1"/>
                </a:solidFill>
              </a:rPr>
              <a:t>Sulit</a:t>
            </a:r>
            <a:r>
              <a:rPr lang="en-US" sz="2800" dirty="0">
                <a:solidFill>
                  <a:schemeClr val="tx1"/>
                </a:solidFill>
              </a:rPr>
              <a:t> </a:t>
            </a:r>
            <a:r>
              <a:rPr lang="en-US" sz="2800" dirty="0" err="1">
                <a:solidFill>
                  <a:schemeClr val="tx1"/>
                </a:solidFill>
              </a:rPr>
              <a:t>untuk</a:t>
            </a:r>
            <a:r>
              <a:rPr lang="en-US" sz="2800" dirty="0">
                <a:solidFill>
                  <a:schemeClr val="tx1"/>
                </a:solidFill>
              </a:rPr>
              <a:t> </a:t>
            </a:r>
            <a:r>
              <a:rPr lang="en-US" sz="2800" dirty="0" err="1">
                <a:solidFill>
                  <a:schemeClr val="tx1"/>
                </a:solidFill>
              </a:rPr>
              <a:t>mengatur</a:t>
            </a:r>
            <a:r>
              <a:rPr lang="en-US" sz="2800" dirty="0">
                <a:solidFill>
                  <a:schemeClr val="tx1"/>
                </a:solidFill>
              </a:rPr>
              <a:t> data </a:t>
            </a:r>
            <a:r>
              <a:rPr lang="en-US" sz="2800" dirty="0" err="1">
                <a:solidFill>
                  <a:schemeClr val="tx1"/>
                </a:solidFill>
              </a:rPr>
              <a:t>secara</a:t>
            </a:r>
            <a:r>
              <a:rPr lang="en-US" sz="2800" dirty="0">
                <a:solidFill>
                  <a:schemeClr val="tx1"/>
                </a:solidFill>
              </a:rPr>
              <a:t> </a:t>
            </a:r>
            <a:r>
              <a:rPr lang="en-US" sz="2800" dirty="0" err="1">
                <a:solidFill>
                  <a:schemeClr val="tx1"/>
                </a:solidFill>
              </a:rPr>
              <a:t>efisien</a:t>
            </a:r>
            <a:r>
              <a:rPr lang="en-US" sz="2800" dirty="0">
                <a:solidFill>
                  <a:schemeClr val="tx1"/>
                </a:solidFill>
              </a:rPr>
              <a:t> </a:t>
            </a:r>
            <a:r>
              <a:rPr lang="en-US" sz="2800" dirty="0" err="1">
                <a:solidFill>
                  <a:schemeClr val="tx1"/>
                </a:solidFill>
              </a:rPr>
              <a:t>dan</a:t>
            </a:r>
            <a:r>
              <a:rPr lang="en-US" sz="2800" dirty="0">
                <a:solidFill>
                  <a:schemeClr val="tx1"/>
                </a:solidFill>
              </a:rPr>
              <a:t> </a:t>
            </a:r>
            <a:r>
              <a:rPr lang="en-US" sz="2800" dirty="0" err="1">
                <a:solidFill>
                  <a:schemeClr val="tx1"/>
                </a:solidFill>
              </a:rPr>
              <a:t>menjamin</a:t>
            </a:r>
            <a:r>
              <a:rPr lang="en-US" sz="2800" dirty="0">
                <a:solidFill>
                  <a:schemeClr val="tx1"/>
                </a:solidFill>
              </a:rPr>
              <a:t> </a:t>
            </a:r>
            <a:r>
              <a:rPr lang="en-US" sz="2800" dirty="0" err="1">
                <a:solidFill>
                  <a:schemeClr val="tx1"/>
                </a:solidFill>
              </a:rPr>
              <a:t>akurasi</a:t>
            </a:r>
            <a:endParaRPr lang="en-US" sz="2800" dirty="0">
              <a:solidFill>
                <a:schemeClr val="tx1"/>
              </a:solidFill>
            </a:endParaRPr>
          </a:p>
          <a:p>
            <a:pPr algn="l">
              <a:lnSpc>
                <a:spcPct val="90000"/>
              </a:lnSpc>
              <a:buFont typeface="Wingdings" pitchFamily="2" charset="2"/>
              <a:buChar char="q"/>
            </a:pPr>
            <a:r>
              <a:rPr lang="en-US" sz="2800" dirty="0" err="1">
                <a:solidFill>
                  <a:schemeClr val="tx1"/>
                </a:solidFill>
              </a:rPr>
              <a:t>Lokasi</a:t>
            </a:r>
            <a:r>
              <a:rPr lang="en-US" sz="2800" dirty="0">
                <a:solidFill>
                  <a:schemeClr val="tx1"/>
                </a:solidFill>
              </a:rPr>
              <a:t> </a:t>
            </a:r>
            <a:r>
              <a:rPr lang="en-US" sz="2800" dirty="0" err="1">
                <a:solidFill>
                  <a:schemeClr val="tx1"/>
                </a:solidFill>
              </a:rPr>
              <a:t>fisik</a:t>
            </a:r>
            <a:r>
              <a:rPr lang="en-US" sz="2800" dirty="0">
                <a:solidFill>
                  <a:schemeClr val="tx1"/>
                </a:solidFill>
              </a:rPr>
              <a:t> fields data </a:t>
            </a:r>
            <a:r>
              <a:rPr lang="en-US" sz="2800" dirty="0" err="1">
                <a:solidFill>
                  <a:schemeClr val="tx1"/>
                </a:solidFill>
              </a:rPr>
              <a:t>dengan</a:t>
            </a:r>
            <a:r>
              <a:rPr lang="en-US" sz="2800" dirty="0">
                <a:solidFill>
                  <a:schemeClr val="tx1"/>
                </a:solidFill>
              </a:rPr>
              <a:t> file </a:t>
            </a:r>
            <a:r>
              <a:rPr lang="en-US" sz="2800" dirty="0" err="1">
                <a:solidFill>
                  <a:schemeClr val="tx1"/>
                </a:solidFill>
              </a:rPr>
              <a:t>harus</a:t>
            </a:r>
            <a:r>
              <a:rPr lang="en-US" sz="2800" dirty="0">
                <a:solidFill>
                  <a:schemeClr val="tx1"/>
                </a:solidFill>
              </a:rPr>
              <a:t> </a:t>
            </a:r>
            <a:r>
              <a:rPr lang="en-US" sz="2800" dirty="0" err="1">
                <a:solidFill>
                  <a:schemeClr val="tx1"/>
                </a:solidFill>
              </a:rPr>
              <a:t>diketahui</a:t>
            </a:r>
            <a:endParaRPr lang="en-US" sz="2800" dirty="0">
              <a:solidFill>
                <a:schemeClr val="tx1"/>
              </a:solidFill>
            </a:endParaRPr>
          </a:p>
          <a:p>
            <a:pPr algn="l">
              <a:lnSpc>
                <a:spcPct val="90000"/>
              </a:lnSpc>
              <a:buFont typeface="Wingdings" pitchFamily="2" charset="2"/>
              <a:buChar char="q"/>
            </a:pPr>
            <a:r>
              <a:rPr lang="en-US" sz="2800" dirty="0">
                <a:solidFill>
                  <a:schemeClr val="tx1"/>
                </a:solidFill>
              </a:rPr>
              <a:t>Program </a:t>
            </a:r>
            <a:r>
              <a:rPr lang="en-US" sz="2800" dirty="0" err="1">
                <a:solidFill>
                  <a:schemeClr val="tx1"/>
                </a:solidFill>
              </a:rPr>
              <a:t>harus</a:t>
            </a:r>
            <a:r>
              <a:rPr lang="en-US" sz="2800" dirty="0">
                <a:solidFill>
                  <a:schemeClr val="tx1"/>
                </a:solidFill>
              </a:rPr>
              <a:t> </a:t>
            </a:r>
            <a:r>
              <a:rPr lang="en-US" sz="2800" dirty="0" err="1">
                <a:solidFill>
                  <a:schemeClr val="tx1"/>
                </a:solidFill>
              </a:rPr>
              <a:t>dikembangkan</a:t>
            </a:r>
            <a:r>
              <a:rPr lang="en-US" sz="2800" dirty="0">
                <a:solidFill>
                  <a:schemeClr val="tx1"/>
                </a:solidFill>
              </a:rPr>
              <a:t> </a:t>
            </a:r>
            <a:r>
              <a:rPr lang="en-US" sz="2800" dirty="0" err="1">
                <a:solidFill>
                  <a:schemeClr val="tx1"/>
                </a:solidFill>
              </a:rPr>
              <a:t>untuk</a:t>
            </a:r>
            <a:r>
              <a:rPr lang="en-US" sz="2800" dirty="0">
                <a:solidFill>
                  <a:schemeClr val="tx1"/>
                </a:solidFill>
              </a:rPr>
              <a:t> </a:t>
            </a:r>
            <a:r>
              <a:rPr lang="en-US" sz="2800" dirty="0" err="1">
                <a:solidFill>
                  <a:schemeClr val="tx1"/>
                </a:solidFill>
              </a:rPr>
              <a:t>mengatur</a:t>
            </a:r>
            <a:r>
              <a:rPr lang="en-US" sz="2800" dirty="0">
                <a:solidFill>
                  <a:schemeClr val="tx1"/>
                </a:solidFill>
              </a:rPr>
              <a:t> data   </a:t>
            </a:r>
          </a:p>
          <a:p>
            <a:pPr>
              <a:lnSpc>
                <a:spcPct val="90000"/>
              </a:lnSpc>
            </a:pPr>
            <a:endParaRPr lang="en-US" sz="2800" dirty="0">
              <a:solidFill>
                <a:schemeClr val="bg1"/>
              </a:solidFill>
            </a:endParaRPr>
          </a:p>
        </p:txBody>
      </p:sp>
      <p:sp>
        <p:nvSpPr>
          <p:cNvPr id="9" name="Rounded Rectangle 8"/>
          <p:cNvSpPr/>
          <p:nvPr/>
        </p:nvSpPr>
        <p:spPr>
          <a:xfrm>
            <a:off x="571472" y="500042"/>
            <a:ext cx="4286280"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t>MODEL DATA</a:t>
            </a:r>
            <a:endParaRPr lang="en-US" sz="4400" b="1" dirty="0"/>
          </a:p>
        </p:txBody>
      </p:sp>
    </p:spTree>
  </p:cSld>
  <p:clrMapOvr>
    <a:masterClrMapping/>
  </p:clrMapOvr>
  <p:transition spd="slow">
    <p:split dir="in"/>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8243888" y="6308725"/>
            <a:ext cx="514350" cy="404813"/>
            <a:chOff x="5052" y="3936"/>
            <a:chExt cx="324" cy="255"/>
          </a:xfrm>
        </p:grpSpPr>
        <p:sp>
          <p:nvSpPr>
            <p:cNvPr id="94213" name="Text Box 5"/>
            <p:cNvSpPr txBox="1">
              <a:spLocks noChangeArrowheads="1"/>
            </p:cNvSpPr>
            <p:nvPr/>
          </p:nvSpPr>
          <p:spPr bwMode="auto">
            <a:xfrm rot="888652">
              <a:off x="5088" y="3960"/>
              <a:ext cx="288" cy="231"/>
            </a:xfrm>
            <a:prstGeom prst="rect">
              <a:avLst/>
            </a:prstGeom>
            <a:solidFill>
              <a:srgbClr val="777777"/>
            </a:solidFill>
            <a:ln w="9525">
              <a:noFill/>
              <a:miter lim="800000"/>
              <a:headEnd/>
              <a:tailEnd/>
            </a:ln>
            <a:effectLst/>
          </p:spPr>
          <p:txBody>
            <a:bodyPr>
              <a:spAutoFit/>
            </a:bodyPr>
            <a:lstStyle/>
            <a:p>
              <a:pPr algn="ctr" eaLnBrk="0" hangingPunct="0">
                <a:spcBef>
                  <a:spcPct val="50000"/>
                </a:spcBef>
              </a:pPr>
              <a:endParaRPr lang="en-GB" b="1">
                <a:solidFill>
                  <a:schemeClr val="bg1"/>
                </a:solidFill>
                <a:latin typeface="CopprplGoth Hv BT" pitchFamily="34" charset="0"/>
              </a:endParaRPr>
            </a:p>
          </p:txBody>
        </p:sp>
        <p:sp>
          <p:nvSpPr>
            <p:cNvPr id="94214" name="Text Box 6"/>
            <p:cNvSpPr txBox="1">
              <a:spLocks noChangeArrowheads="1"/>
            </p:cNvSpPr>
            <p:nvPr/>
          </p:nvSpPr>
          <p:spPr bwMode="auto">
            <a:xfrm>
              <a:off x="5052" y="3936"/>
              <a:ext cx="288" cy="231"/>
            </a:xfrm>
            <a:prstGeom prst="rect">
              <a:avLst/>
            </a:prstGeom>
            <a:solidFill>
              <a:schemeClr val="tx1"/>
            </a:solidFill>
            <a:ln w="9525">
              <a:noFill/>
              <a:miter lim="800000"/>
              <a:headEnd/>
              <a:tailEnd/>
            </a:ln>
            <a:effectLst/>
          </p:spPr>
          <p:txBody>
            <a:bodyPr>
              <a:spAutoFit/>
            </a:bodyPr>
            <a:lstStyle/>
            <a:p>
              <a:pPr algn="ctr" eaLnBrk="0" hangingPunct="0">
                <a:spcBef>
                  <a:spcPct val="50000"/>
                </a:spcBef>
              </a:pPr>
              <a:fld id="{2237F888-E167-4884-AD22-30131ABFCAD1}" type="slidenum">
                <a:rPr lang="en-US" b="1">
                  <a:solidFill>
                    <a:schemeClr val="bg1"/>
                  </a:solidFill>
                  <a:latin typeface="CopprplGoth Hv BT" pitchFamily="34" charset="0"/>
                </a:rPr>
                <a:pPr algn="ctr" eaLnBrk="0" hangingPunct="0">
                  <a:spcBef>
                    <a:spcPct val="50000"/>
                  </a:spcBef>
                </a:pPr>
                <a:t>26</a:t>
              </a:fld>
              <a:endParaRPr lang="en-US" b="1">
                <a:solidFill>
                  <a:schemeClr val="bg1"/>
                </a:solidFill>
                <a:latin typeface="CopprplGoth Hv BT" pitchFamily="34" charset="0"/>
              </a:endParaRPr>
            </a:p>
          </p:txBody>
        </p:sp>
      </p:grpSp>
      <p:sp>
        <p:nvSpPr>
          <p:cNvPr id="94218" name="Rectangle 10"/>
          <p:cNvSpPr>
            <a:spLocks noGrp="1" noChangeArrowheads="1"/>
          </p:cNvSpPr>
          <p:nvPr>
            <p:ph type="subTitle" idx="1"/>
          </p:nvPr>
        </p:nvSpPr>
        <p:spPr>
          <a:xfrm>
            <a:off x="357158" y="1357298"/>
            <a:ext cx="8461405" cy="444488"/>
          </a:xfrm>
          <a:ln/>
        </p:spPr>
        <p:style>
          <a:lnRef idx="2">
            <a:schemeClr val="accent3">
              <a:shade val="50000"/>
            </a:schemeClr>
          </a:lnRef>
          <a:fillRef idx="1">
            <a:schemeClr val="accent3"/>
          </a:fillRef>
          <a:effectRef idx="0">
            <a:schemeClr val="accent3"/>
          </a:effectRef>
          <a:fontRef idx="minor">
            <a:schemeClr val="lt1"/>
          </a:fontRef>
        </p:style>
        <p:txBody>
          <a:bodyPr>
            <a:noAutofit/>
          </a:bodyPr>
          <a:lstStyle/>
          <a:p>
            <a:pPr algn="l">
              <a:lnSpc>
                <a:spcPct val="80000"/>
              </a:lnSpc>
            </a:pPr>
            <a:r>
              <a:rPr lang="en-US" sz="2800" b="1" dirty="0" smtClean="0">
                <a:solidFill>
                  <a:schemeClr val="bg1"/>
                </a:solidFill>
              </a:rPr>
              <a:t>MODEL DATA HIRARKI ( HIERARCHICHAL DATA MODEL )</a:t>
            </a:r>
            <a:endParaRPr lang="en-US" sz="2800" b="1" dirty="0">
              <a:solidFill>
                <a:schemeClr val="bg1"/>
              </a:solidFill>
            </a:endParaRPr>
          </a:p>
        </p:txBody>
      </p:sp>
      <p:sp>
        <p:nvSpPr>
          <p:cNvPr id="94219" name="Text Box 11"/>
          <p:cNvSpPr txBox="1">
            <a:spLocks noChangeArrowheads="1"/>
          </p:cNvSpPr>
          <p:nvPr/>
        </p:nvSpPr>
        <p:spPr bwMode="auto">
          <a:xfrm>
            <a:off x="611188" y="1916113"/>
            <a:ext cx="8137525" cy="3785652"/>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spAutoFit/>
          </a:bodyPr>
          <a:lstStyle/>
          <a:p>
            <a:pPr marL="342900" indent="-342900">
              <a:spcBef>
                <a:spcPct val="50000"/>
              </a:spcBef>
              <a:buFontTx/>
              <a:buAutoNum type="alphaLcPeriod"/>
            </a:pPr>
            <a:r>
              <a:rPr lang="en-US" sz="2400" dirty="0">
                <a:latin typeface="Book Antiqua" pitchFamily="18" charset="0"/>
              </a:rPr>
              <a:t>Basis data </a:t>
            </a:r>
            <a:r>
              <a:rPr lang="en-US" sz="2400" dirty="0" err="1">
                <a:latin typeface="Book Antiqua" pitchFamily="18" charset="0"/>
              </a:rPr>
              <a:t>Hirarki</a:t>
            </a:r>
            <a:r>
              <a:rPr lang="en-US" sz="2400" dirty="0">
                <a:latin typeface="Book Antiqua" pitchFamily="18" charset="0"/>
              </a:rPr>
              <a:t> </a:t>
            </a:r>
            <a:r>
              <a:rPr lang="en-US" sz="2400" dirty="0" err="1">
                <a:latin typeface="Book Antiqua" pitchFamily="18" charset="0"/>
              </a:rPr>
              <a:t>satu</a:t>
            </a:r>
            <a:r>
              <a:rPr lang="en-US" sz="2400" dirty="0">
                <a:latin typeface="Book Antiqua" pitchFamily="18" charset="0"/>
              </a:rPr>
              <a:t> </a:t>
            </a:r>
            <a:r>
              <a:rPr lang="en-US" sz="2400" dirty="0" err="1">
                <a:latin typeface="Book Antiqua" pitchFamily="18" charset="0"/>
              </a:rPr>
              <a:t>tingkat</a:t>
            </a:r>
            <a:r>
              <a:rPr lang="en-US" sz="2400" dirty="0">
                <a:latin typeface="Book Antiqua" pitchFamily="18" charset="0"/>
              </a:rPr>
              <a:t> </a:t>
            </a:r>
            <a:r>
              <a:rPr lang="en-US" sz="2400" dirty="0" err="1">
                <a:latin typeface="Book Antiqua" pitchFamily="18" charset="0"/>
              </a:rPr>
              <a:t>di</a:t>
            </a:r>
            <a:r>
              <a:rPr lang="en-US" sz="2400" dirty="0">
                <a:latin typeface="Book Antiqua" pitchFamily="18" charset="0"/>
              </a:rPr>
              <a:t> </a:t>
            </a:r>
            <a:r>
              <a:rPr lang="en-US" sz="2400" dirty="0" err="1">
                <a:latin typeface="Book Antiqua" pitchFamily="18" charset="0"/>
              </a:rPr>
              <a:t>atas</a:t>
            </a:r>
            <a:r>
              <a:rPr lang="en-US" sz="2400" dirty="0">
                <a:latin typeface="Book Antiqua" pitchFamily="18" charset="0"/>
              </a:rPr>
              <a:t> basis data flat-file, </a:t>
            </a:r>
            <a:r>
              <a:rPr lang="en-US" sz="2400" dirty="0" err="1">
                <a:latin typeface="Book Antiqua" pitchFamily="18" charset="0"/>
              </a:rPr>
              <a:t>dalam</a:t>
            </a:r>
            <a:r>
              <a:rPr lang="en-US" sz="2400" dirty="0">
                <a:latin typeface="Book Antiqua" pitchFamily="18" charset="0"/>
              </a:rPr>
              <a:t> </a:t>
            </a:r>
            <a:r>
              <a:rPr lang="en-US" sz="2400" dirty="0" err="1">
                <a:latin typeface="Book Antiqua" pitchFamily="18" charset="0"/>
              </a:rPr>
              <a:t>hal</a:t>
            </a:r>
            <a:r>
              <a:rPr lang="en-US" sz="2400" dirty="0">
                <a:latin typeface="Book Antiqua" pitchFamily="18" charset="0"/>
              </a:rPr>
              <a:t> </a:t>
            </a:r>
            <a:r>
              <a:rPr lang="en-US" sz="2400" dirty="0" err="1">
                <a:latin typeface="Book Antiqua" pitchFamily="18" charset="0"/>
              </a:rPr>
              <a:t>ini</a:t>
            </a:r>
            <a:r>
              <a:rPr lang="en-US" sz="2400" dirty="0">
                <a:latin typeface="Book Antiqua" pitchFamily="18" charset="0"/>
              </a:rPr>
              <a:t> </a:t>
            </a:r>
            <a:r>
              <a:rPr lang="en-US" sz="2400" dirty="0" err="1">
                <a:latin typeface="Book Antiqua" pitchFamily="18" charset="0"/>
              </a:rPr>
              <a:t>kaitanya</a:t>
            </a:r>
            <a:r>
              <a:rPr lang="en-US" sz="2400" dirty="0">
                <a:latin typeface="Book Antiqua" pitchFamily="18" charset="0"/>
              </a:rPr>
              <a:t> </a:t>
            </a:r>
            <a:r>
              <a:rPr lang="en-US" sz="2400" dirty="0" err="1">
                <a:latin typeface="Book Antiqua" pitchFamily="18" charset="0"/>
              </a:rPr>
              <a:t>dengan</a:t>
            </a:r>
            <a:r>
              <a:rPr lang="en-US" sz="2400" dirty="0">
                <a:latin typeface="Book Antiqua" pitchFamily="18" charset="0"/>
              </a:rPr>
              <a:t> </a:t>
            </a:r>
            <a:r>
              <a:rPr lang="en-US" sz="2400" dirty="0" err="1">
                <a:latin typeface="Book Antiqua" pitchFamily="18" charset="0"/>
              </a:rPr>
              <a:t>kemampuan</a:t>
            </a:r>
            <a:r>
              <a:rPr lang="en-US" sz="2400" dirty="0">
                <a:latin typeface="Book Antiqua" pitchFamily="18" charset="0"/>
              </a:rPr>
              <a:t> </a:t>
            </a:r>
            <a:r>
              <a:rPr lang="en-US" sz="2400" dirty="0" err="1">
                <a:latin typeface="Book Antiqua" pitchFamily="18" charset="0"/>
              </a:rPr>
              <a:t>untuk</a:t>
            </a:r>
            <a:r>
              <a:rPr lang="en-US" sz="2400" dirty="0">
                <a:latin typeface="Book Antiqua" pitchFamily="18" charset="0"/>
              </a:rPr>
              <a:t> </a:t>
            </a:r>
            <a:r>
              <a:rPr lang="en-US" sz="2400" dirty="0" err="1">
                <a:latin typeface="Book Antiqua" pitchFamily="18" charset="0"/>
              </a:rPr>
              <a:t>menemukan</a:t>
            </a:r>
            <a:r>
              <a:rPr lang="en-US" sz="2400" dirty="0">
                <a:latin typeface="Book Antiqua" pitchFamily="18" charset="0"/>
              </a:rPr>
              <a:t> </a:t>
            </a:r>
            <a:r>
              <a:rPr lang="en-US" sz="2400" dirty="0" err="1">
                <a:latin typeface="Book Antiqua" pitchFamily="18" charset="0"/>
              </a:rPr>
              <a:t>dan</a:t>
            </a:r>
            <a:r>
              <a:rPr lang="en-US" sz="2400" dirty="0">
                <a:latin typeface="Book Antiqua" pitchFamily="18" charset="0"/>
              </a:rPr>
              <a:t> </a:t>
            </a:r>
            <a:r>
              <a:rPr lang="en-US" sz="2400" dirty="0" err="1">
                <a:latin typeface="Book Antiqua" pitchFamily="18" charset="0"/>
              </a:rPr>
              <a:t>memelihara</a:t>
            </a:r>
            <a:r>
              <a:rPr lang="en-US" sz="2400" dirty="0">
                <a:latin typeface="Book Antiqua" pitchFamily="18" charset="0"/>
              </a:rPr>
              <a:t> </a:t>
            </a:r>
            <a:r>
              <a:rPr lang="en-US" sz="2400" dirty="0" err="1">
                <a:latin typeface="Book Antiqua" pitchFamily="18" charset="0"/>
              </a:rPr>
              <a:t>relasi</a:t>
            </a:r>
            <a:r>
              <a:rPr lang="en-US" sz="2400" dirty="0">
                <a:latin typeface="Book Antiqua" pitchFamily="18" charset="0"/>
              </a:rPr>
              <a:t> </a:t>
            </a:r>
            <a:r>
              <a:rPr lang="en-US" sz="2400" dirty="0" err="1">
                <a:latin typeface="Book Antiqua" pitchFamily="18" charset="0"/>
              </a:rPr>
              <a:t>antar</a:t>
            </a:r>
            <a:r>
              <a:rPr lang="en-US" sz="2400" dirty="0">
                <a:latin typeface="Book Antiqua" pitchFamily="18" charset="0"/>
              </a:rPr>
              <a:t> </a:t>
            </a:r>
            <a:r>
              <a:rPr lang="en-US" sz="2400" dirty="0" err="1">
                <a:latin typeface="Book Antiqua" pitchFamily="18" charset="0"/>
              </a:rPr>
              <a:t>kelompok</a:t>
            </a:r>
            <a:r>
              <a:rPr lang="en-US" sz="2400" dirty="0">
                <a:latin typeface="Book Antiqua" pitchFamily="18" charset="0"/>
              </a:rPr>
              <a:t> data </a:t>
            </a:r>
          </a:p>
          <a:p>
            <a:pPr marL="342900" indent="-342900">
              <a:spcBef>
                <a:spcPct val="50000"/>
              </a:spcBef>
              <a:buFontTx/>
              <a:buAutoNum type="alphaLcPeriod"/>
            </a:pPr>
            <a:r>
              <a:rPr lang="en-US" sz="2400" dirty="0" err="1">
                <a:latin typeface="Book Antiqua" pitchFamily="18" charset="0"/>
              </a:rPr>
              <a:t>Arsitektur</a:t>
            </a:r>
            <a:r>
              <a:rPr lang="en-US" sz="2400" dirty="0">
                <a:latin typeface="Book Antiqua" pitchFamily="18" charset="0"/>
              </a:rPr>
              <a:t> model data </a:t>
            </a:r>
            <a:r>
              <a:rPr lang="en-US" sz="2400" dirty="0" err="1">
                <a:latin typeface="Book Antiqua" pitchFamily="18" charset="0"/>
              </a:rPr>
              <a:t>hirarki</a:t>
            </a:r>
            <a:r>
              <a:rPr lang="en-US" sz="2400" dirty="0">
                <a:latin typeface="Book Antiqua" pitchFamily="18" charset="0"/>
              </a:rPr>
              <a:t> </a:t>
            </a:r>
            <a:r>
              <a:rPr lang="en-US" sz="2400" dirty="0" err="1">
                <a:latin typeface="Book Antiqua" pitchFamily="18" charset="0"/>
              </a:rPr>
              <a:t>berdasarkan</a:t>
            </a:r>
            <a:r>
              <a:rPr lang="en-US" sz="2400" dirty="0">
                <a:latin typeface="Book Antiqua" pitchFamily="18" charset="0"/>
              </a:rPr>
              <a:t> </a:t>
            </a:r>
            <a:r>
              <a:rPr lang="en-US" sz="2400" dirty="0" err="1">
                <a:latin typeface="Book Antiqua" pitchFamily="18" charset="0"/>
              </a:rPr>
              <a:t>konsep</a:t>
            </a:r>
            <a:r>
              <a:rPr lang="en-US" sz="2400" dirty="0">
                <a:latin typeface="Book Antiqua" pitchFamily="18" charset="0"/>
              </a:rPr>
              <a:t> </a:t>
            </a:r>
            <a:r>
              <a:rPr lang="en-US" sz="2400" dirty="0" err="1">
                <a:latin typeface="Book Antiqua" pitchFamily="18" charset="0"/>
              </a:rPr>
              <a:t>hubungan</a:t>
            </a:r>
            <a:r>
              <a:rPr lang="en-US" sz="2400" dirty="0">
                <a:latin typeface="Book Antiqua" pitchFamily="18" charset="0"/>
              </a:rPr>
              <a:t> parent/child </a:t>
            </a:r>
          </a:p>
          <a:p>
            <a:pPr marL="342900" indent="-342900">
              <a:spcBef>
                <a:spcPct val="50000"/>
              </a:spcBef>
              <a:buFontTx/>
              <a:buAutoNum type="alphaLcPeriod"/>
            </a:pPr>
            <a:r>
              <a:rPr lang="en-US" sz="2400" dirty="0" err="1">
                <a:latin typeface="Book Antiqua" pitchFamily="18" charset="0"/>
              </a:rPr>
              <a:t>Pada</a:t>
            </a:r>
            <a:r>
              <a:rPr lang="en-US" sz="2400" dirty="0">
                <a:latin typeface="Book Antiqua" pitchFamily="18" charset="0"/>
              </a:rPr>
              <a:t> model data </a:t>
            </a:r>
            <a:r>
              <a:rPr lang="en-US" sz="2400" dirty="0" err="1">
                <a:latin typeface="Book Antiqua" pitchFamily="18" charset="0"/>
              </a:rPr>
              <a:t>hirarki</a:t>
            </a:r>
            <a:r>
              <a:rPr lang="en-US" sz="2400" dirty="0">
                <a:latin typeface="Book Antiqua" pitchFamily="18" charset="0"/>
              </a:rPr>
              <a:t>, </a:t>
            </a:r>
            <a:r>
              <a:rPr lang="en-US" sz="2400" dirty="0" err="1">
                <a:latin typeface="Book Antiqua" pitchFamily="18" charset="0"/>
              </a:rPr>
              <a:t>suatu</a:t>
            </a:r>
            <a:r>
              <a:rPr lang="en-US" sz="2400" dirty="0">
                <a:latin typeface="Book Antiqua" pitchFamily="18" charset="0"/>
              </a:rPr>
              <a:t> root table </a:t>
            </a:r>
            <a:r>
              <a:rPr lang="en-US" sz="2400" dirty="0" err="1">
                <a:latin typeface="Book Antiqua" pitchFamily="18" charset="0"/>
              </a:rPr>
              <a:t>atau</a:t>
            </a:r>
            <a:r>
              <a:rPr lang="en-US" sz="2400" dirty="0">
                <a:latin typeface="Book Antiqua" pitchFamily="18" charset="0"/>
              </a:rPr>
              <a:t> parent table </a:t>
            </a:r>
            <a:r>
              <a:rPr lang="en-US" sz="2400" dirty="0" err="1">
                <a:latin typeface="Book Antiqua" pitchFamily="18" charset="0"/>
              </a:rPr>
              <a:t>berada</a:t>
            </a:r>
            <a:r>
              <a:rPr lang="en-US" sz="2400" dirty="0">
                <a:latin typeface="Book Antiqua" pitchFamily="18" charset="0"/>
              </a:rPr>
              <a:t> </a:t>
            </a:r>
            <a:r>
              <a:rPr lang="en-US" sz="2400" dirty="0" err="1">
                <a:latin typeface="Book Antiqua" pitchFamily="18" charset="0"/>
              </a:rPr>
              <a:t>apa</a:t>
            </a:r>
            <a:r>
              <a:rPr lang="en-US" sz="2400" dirty="0">
                <a:latin typeface="Book Antiqua" pitchFamily="18" charset="0"/>
              </a:rPr>
              <a:t> </a:t>
            </a:r>
            <a:r>
              <a:rPr lang="en-US" sz="2400" dirty="0" err="1">
                <a:latin typeface="Book Antiqua" pitchFamily="18" charset="0"/>
              </a:rPr>
              <a:t>struktur</a:t>
            </a:r>
            <a:r>
              <a:rPr lang="en-US" sz="2400" dirty="0">
                <a:latin typeface="Book Antiqua" pitchFamily="18" charset="0"/>
              </a:rPr>
              <a:t> yang paling </a:t>
            </a:r>
            <a:r>
              <a:rPr lang="en-US" sz="2400" dirty="0" err="1">
                <a:latin typeface="Book Antiqua" pitchFamily="18" charset="0"/>
              </a:rPr>
              <a:t>atas</a:t>
            </a:r>
            <a:r>
              <a:rPr lang="en-US" sz="2400" dirty="0">
                <a:latin typeface="Book Antiqua" pitchFamily="18" charset="0"/>
              </a:rPr>
              <a:t>, </a:t>
            </a:r>
            <a:r>
              <a:rPr lang="en-US" sz="2400" dirty="0" err="1">
                <a:latin typeface="Book Antiqua" pitchFamily="18" charset="0"/>
              </a:rPr>
              <a:t>terhubung</a:t>
            </a:r>
            <a:r>
              <a:rPr lang="en-US" sz="2400" dirty="0">
                <a:latin typeface="Book Antiqua" pitchFamily="18" charset="0"/>
              </a:rPr>
              <a:t> </a:t>
            </a:r>
            <a:r>
              <a:rPr lang="en-US" sz="2400" dirty="0" err="1">
                <a:latin typeface="Book Antiqua" pitchFamily="18" charset="0"/>
              </a:rPr>
              <a:t>ke</a:t>
            </a:r>
            <a:r>
              <a:rPr lang="en-US" sz="2400" dirty="0">
                <a:latin typeface="Book Antiqua" pitchFamily="18" charset="0"/>
              </a:rPr>
              <a:t> child table yang </a:t>
            </a:r>
            <a:r>
              <a:rPr lang="en-US" sz="2400" dirty="0" err="1">
                <a:latin typeface="Book Antiqua" pitchFamily="18" charset="0"/>
              </a:rPr>
              <a:t>dihubungkan</a:t>
            </a:r>
            <a:r>
              <a:rPr lang="en-US" sz="2400" dirty="0">
                <a:latin typeface="Book Antiqua" pitchFamily="18" charset="0"/>
              </a:rPr>
              <a:t> </a:t>
            </a:r>
            <a:r>
              <a:rPr lang="en-US" sz="2400" dirty="0" err="1">
                <a:latin typeface="Book Antiqua" pitchFamily="18" charset="0"/>
              </a:rPr>
              <a:t>dengan</a:t>
            </a:r>
            <a:r>
              <a:rPr lang="en-US" sz="2400" dirty="0">
                <a:latin typeface="Book Antiqua" pitchFamily="18" charset="0"/>
              </a:rPr>
              <a:t> </a:t>
            </a:r>
            <a:r>
              <a:rPr lang="en-US" sz="2400" dirty="0" smtClean="0">
                <a:latin typeface="Book Antiqua" pitchFamily="18" charset="0"/>
              </a:rPr>
              <a:t>data</a:t>
            </a:r>
          </a:p>
        </p:txBody>
      </p:sp>
      <p:sp>
        <p:nvSpPr>
          <p:cNvPr id="10" name="Rounded Rectangle 9"/>
          <p:cNvSpPr/>
          <p:nvPr/>
        </p:nvSpPr>
        <p:spPr>
          <a:xfrm>
            <a:off x="571472" y="500042"/>
            <a:ext cx="4286280"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t>MODEL DATA</a:t>
            </a:r>
            <a:endParaRPr lang="en-US" sz="4400" b="1" dirty="0"/>
          </a:p>
        </p:txBody>
      </p:sp>
    </p:spTree>
  </p:cSld>
  <p:clrMapOvr>
    <a:masterClrMapping/>
  </p:clrMapOvr>
  <p:transition spd="slow">
    <p:pull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57158" y="2071678"/>
            <a:ext cx="8501122" cy="30718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2" name="Group 4"/>
          <p:cNvGrpSpPr>
            <a:grpSpLocks/>
          </p:cNvGrpSpPr>
          <p:nvPr/>
        </p:nvGrpSpPr>
        <p:grpSpPr bwMode="auto">
          <a:xfrm>
            <a:off x="8243888" y="6308725"/>
            <a:ext cx="514350" cy="404813"/>
            <a:chOff x="5052" y="3936"/>
            <a:chExt cx="324" cy="255"/>
          </a:xfrm>
        </p:grpSpPr>
        <p:sp>
          <p:nvSpPr>
            <p:cNvPr id="95237" name="Text Box 5"/>
            <p:cNvSpPr txBox="1">
              <a:spLocks noChangeArrowheads="1"/>
            </p:cNvSpPr>
            <p:nvPr/>
          </p:nvSpPr>
          <p:spPr bwMode="auto">
            <a:xfrm rot="888652">
              <a:off x="5088" y="3960"/>
              <a:ext cx="288" cy="231"/>
            </a:xfrm>
            <a:prstGeom prst="rect">
              <a:avLst/>
            </a:prstGeom>
            <a:solidFill>
              <a:srgbClr val="777777"/>
            </a:solidFill>
            <a:ln w="9525">
              <a:noFill/>
              <a:miter lim="800000"/>
              <a:headEnd/>
              <a:tailEnd/>
            </a:ln>
            <a:effectLst/>
          </p:spPr>
          <p:txBody>
            <a:bodyPr>
              <a:spAutoFit/>
            </a:bodyPr>
            <a:lstStyle/>
            <a:p>
              <a:pPr algn="ctr" eaLnBrk="0" hangingPunct="0">
                <a:spcBef>
                  <a:spcPct val="50000"/>
                </a:spcBef>
              </a:pPr>
              <a:endParaRPr lang="en-GB" b="1">
                <a:solidFill>
                  <a:schemeClr val="bg1"/>
                </a:solidFill>
                <a:latin typeface="CopprplGoth Hv BT" pitchFamily="34" charset="0"/>
              </a:endParaRPr>
            </a:p>
          </p:txBody>
        </p:sp>
        <p:sp>
          <p:nvSpPr>
            <p:cNvPr id="95238" name="Text Box 6"/>
            <p:cNvSpPr txBox="1">
              <a:spLocks noChangeArrowheads="1"/>
            </p:cNvSpPr>
            <p:nvPr/>
          </p:nvSpPr>
          <p:spPr bwMode="auto">
            <a:xfrm>
              <a:off x="5052" y="3936"/>
              <a:ext cx="288" cy="231"/>
            </a:xfrm>
            <a:prstGeom prst="rect">
              <a:avLst/>
            </a:prstGeom>
            <a:solidFill>
              <a:schemeClr val="tx1"/>
            </a:solidFill>
            <a:ln w="9525">
              <a:noFill/>
              <a:miter lim="800000"/>
              <a:headEnd/>
              <a:tailEnd/>
            </a:ln>
            <a:effectLst/>
          </p:spPr>
          <p:txBody>
            <a:bodyPr>
              <a:spAutoFit/>
            </a:bodyPr>
            <a:lstStyle/>
            <a:p>
              <a:pPr algn="ctr" eaLnBrk="0" hangingPunct="0">
                <a:spcBef>
                  <a:spcPct val="50000"/>
                </a:spcBef>
              </a:pPr>
              <a:fld id="{52DBF7C2-3497-4017-95E5-D01A33D96109}" type="slidenum">
                <a:rPr lang="en-US" b="1">
                  <a:solidFill>
                    <a:schemeClr val="bg1"/>
                  </a:solidFill>
                  <a:latin typeface="CopprplGoth Hv BT" pitchFamily="34" charset="0"/>
                </a:rPr>
                <a:pPr algn="ctr" eaLnBrk="0" hangingPunct="0">
                  <a:spcBef>
                    <a:spcPct val="50000"/>
                  </a:spcBef>
                </a:pPr>
                <a:t>27</a:t>
              </a:fld>
              <a:endParaRPr lang="en-US" b="1">
                <a:solidFill>
                  <a:schemeClr val="bg1"/>
                </a:solidFill>
                <a:latin typeface="CopprplGoth Hv BT" pitchFamily="34" charset="0"/>
              </a:endParaRPr>
            </a:p>
          </p:txBody>
        </p:sp>
      </p:grpSp>
      <p:sp>
        <p:nvSpPr>
          <p:cNvPr id="95242" name="Rectangle 10"/>
          <p:cNvSpPr>
            <a:spLocks noGrp="1" noChangeArrowheads="1"/>
          </p:cNvSpPr>
          <p:nvPr>
            <p:ph type="subTitle" idx="1"/>
          </p:nvPr>
        </p:nvSpPr>
        <p:spPr>
          <a:xfrm>
            <a:off x="611188" y="1341438"/>
            <a:ext cx="4603754" cy="479425"/>
          </a:xfrm>
          <a:ln/>
        </p:spPr>
        <p:style>
          <a:lnRef idx="2">
            <a:schemeClr val="accent3">
              <a:shade val="50000"/>
            </a:schemeClr>
          </a:lnRef>
          <a:fillRef idx="1">
            <a:schemeClr val="accent3"/>
          </a:fillRef>
          <a:effectRef idx="0">
            <a:schemeClr val="accent3"/>
          </a:effectRef>
          <a:fontRef idx="minor">
            <a:schemeClr val="lt1"/>
          </a:fontRef>
        </p:style>
        <p:txBody>
          <a:bodyPr>
            <a:normAutofit fontScale="92500" lnSpcReduction="10000"/>
          </a:bodyPr>
          <a:lstStyle/>
          <a:p>
            <a:pPr algn="l">
              <a:lnSpc>
                <a:spcPct val="90000"/>
              </a:lnSpc>
            </a:pPr>
            <a:r>
              <a:rPr lang="en-US" dirty="0" err="1">
                <a:solidFill>
                  <a:schemeClr val="bg1"/>
                </a:solidFill>
              </a:rPr>
              <a:t>Contoh</a:t>
            </a:r>
            <a:r>
              <a:rPr lang="en-US" dirty="0">
                <a:solidFill>
                  <a:schemeClr val="bg1"/>
                </a:solidFill>
              </a:rPr>
              <a:t>: </a:t>
            </a:r>
            <a:r>
              <a:rPr lang="en-US" dirty="0" err="1">
                <a:solidFill>
                  <a:schemeClr val="bg1"/>
                </a:solidFill>
              </a:rPr>
              <a:t>Hirarki</a:t>
            </a:r>
            <a:r>
              <a:rPr lang="en-US" dirty="0">
                <a:solidFill>
                  <a:schemeClr val="bg1"/>
                </a:solidFill>
              </a:rPr>
              <a:t> Model Data</a:t>
            </a:r>
          </a:p>
        </p:txBody>
      </p:sp>
      <p:sp>
        <p:nvSpPr>
          <p:cNvPr id="95244" name="Rectangle 12"/>
          <p:cNvSpPr>
            <a:spLocks noChangeArrowheads="1"/>
          </p:cNvSpPr>
          <p:nvPr/>
        </p:nvSpPr>
        <p:spPr bwMode="auto">
          <a:xfrm>
            <a:off x="0" y="271462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95243" name="Object 11"/>
          <p:cNvGraphicFramePr>
            <a:graphicFrameLocks noChangeAspect="1"/>
          </p:cNvGraphicFramePr>
          <p:nvPr/>
        </p:nvGraphicFramePr>
        <p:xfrm>
          <a:off x="468313" y="2181225"/>
          <a:ext cx="8353425" cy="2794000"/>
        </p:xfrm>
        <a:graphic>
          <a:graphicData uri="http://schemas.openxmlformats.org/presentationml/2006/ole">
            <p:oleObj spid="_x0000_s1026" name="Visio" r:id="rId3" imgW="3611166" imgH="1230630" progId="">
              <p:embed/>
            </p:oleObj>
          </a:graphicData>
        </a:graphic>
      </p:graphicFrame>
      <p:sp>
        <p:nvSpPr>
          <p:cNvPr id="11" name="Rounded Rectangle 10"/>
          <p:cNvSpPr/>
          <p:nvPr/>
        </p:nvSpPr>
        <p:spPr>
          <a:xfrm>
            <a:off x="571472" y="500042"/>
            <a:ext cx="4286280"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t>MODEL DATA</a:t>
            </a:r>
            <a:endParaRPr lang="en-US" sz="4400" b="1" dirty="0"/>
          </a:p>
        </p:txBody>
      </p:sp>
    </p:spTree>
  </p:cSld>
  <p:clrMapOvr>
    <a:masterClrMapping/>
  </p:clrMapOvr>
  <p:transition spd="slow">
    <p:pull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8243888" y="6308725"/>
            <a:ext cx="514350" cy="404813"/>
            <a:chOff x="5052" y="3936"/>
            <a:chExt cx="324" cy="255"/>
          </a:xfrm>
        </p:grpSpPr>
        <p:sp>
          <p:nvSpPr>
            <p:cNvPr id="96261" name="Text Box 5"/>
            <p:cNvSpPr txBox="1">
              <a:spLocks noChangeArrowheads="1"/>
            </p:cNvSpPr>
            <p:nvPr/>
          </p:nvSpPr>
          <p:spPr bwMode="auto">
            <a:xfrm rot="888652">
              <a:off x="5088" y="3960"/>
              <a:ext cx="288" cy="231"/>
            </a:xfrm>
            <a:prstGeom prst="rect">
              <a:avLst/>
            </a:prstGeom>
            <a:solidFill>
              <a:srgbClr val="777777"/>
            </a:solidFill>
            <a:ln w="9525">
              <a:noFill/>
              <a:miter lim="800000"/>
              <a:headEnd/>
              <a:tailEnd/>
            </a:ln>
            <a:effectLst/>
          </p:spPr>
          <p:txBody>
            <a:bodyPr>
              <a:spAutoFit/>
            </a:bodyPr>
            <a:lstStyle/>
            <a:p>
              <a:pPr algn="ctr" eaLnBrk="0" hangingPunct="0">
                <a:spcBef>
                  <a:spcPct val="50000"/>
                </a:spcBef>
              </a:pPr>
              <a:endParaRPr lang="en-GB" b="1">
                <a:solidFill>
                  <a:schemeClr val="bg1"/>
                </a:solidFill>
                <a:latin typeface="CopprplGoth Hv BT" pitchFamily="34" charset="0"/>
              </a:endParaRPr>
            </a:p>
          </p:txBody>
        </p:sp>
        <p:sp>
          <p:nvSpPr>
            <p:cNvPr id="96262" name="Text Box 6"/>
            <p:cNvSpPr txBox="1">
              <a:spLocks noChangeArrowheads="1"/>
            </p:cNvSpPr>
            <p:nvPr/>
          </p:nvSpPr>
          <p:spPr bwMode="auto">
            <a:xfrm>
              <a:off x="5052" y="3936"/>
              <a:ext cx="288" cy="231"/>
            </a:xfrm>
            <a:prstGeom prst="rect">
              <a:avLst/>
            </a:prstGeom>
            <a:solidFill>
              <a:schemeClr val="tx1"/>
            </a:solidFill>
            <a:ln w="9525">
              <a:noFill/>
              <a:miter lim="800000"/>
              <a:headEnd/>
              <a:tailEnd/>
            </a:ln>
            <a:effectLst/>
          </p:spPr>
          <p:txBody>
            <a:bodyPr>
              <a:spAutoFit/>
            </a:bodyPr>
            <a:lstStyle/>
            <a:p>
              <a:pPr algn="ctr" eaLnBrk="0" hangingPunct="0">
                <a:spcBef>
                  <a:spcPct val="50000"/>
                </a:spcBef>
              </a:pPr>
              <a:fld id="{90B2C052-7E31-4430-8DC7-EA4E7DE44D3B}" type="slidenum">
                <a:rPr lang="en-US" b="1">
                  <a:solidFill>
                    <a:schemeClr val="bg1"/>
                  </a:solidFill>
                  <a:latin typeface="CopprplGoth Hv BT" pitchFamily="34" charset="0"/>
                </a:rPr>
                <a:pPr algn="ctr" eaLnBrk="0" hangingPunct="0">
                  <a:spcBef>
                    <a:spcPct val="50000"/>
                  </a:spcBef>
                </a:pPr>
                <a:t>28</a:t>
              </a:fld>
              <a:endParaRPr lang="en-US" b="1">
                <a:solidFill>
                  <a:schemeClr val="bg1"/>
                </a:solidFill>
                <a:latin typeface="CopprplGoth Hv BT" pitchFamily="34" charset="0"/>
              </a:endParaRPr>
            </a:p>
          </p:txBody>
        </p:sp>
      </p:grpSp>
      <p:sp>
        <p:nvSpPr>
          <p:cNvPr id="96265" name="Rectangle 9"/>
          <p:cNvSpPr>
            <a:spLocks noGrp="1" noChangeArrowheads="1"/>
          </p:cNvSpPr>
          <p:nvPr>
            <p:ph type="subTitle" idx="1"/>
          </p:nvPr>
        </p:nvSpPr>
        <p:spPr>
          <a:xfrm>
            <a:off x="576293" y="2071678"/>
            <a:ext cx="8353425" cy="3578225"/>
          </a:xfrm>
        </p:spPr>
        <p:style>
          <a:lnRef idx="2">
            <a:schemeClr val="accent6">
              <a:shade val="50000"/>
            </a:schemeClr>
          </a:lnRef>
          <a:fillRef idx="1">
            <a:schemeClr val="accent6"/>
          </a:fillRef>
          <a:effectRef idx="0">
            <a:schemeClr val="accent6"/>
          </a:effectRef>
          <a:fontRef idx="minor">
            <a:schemeClr val="lt1"/>
          </a:fontRef>
        </p:style>
        <p:txBody>
          <a:bodyPr/>
          <a:lstStyle/>
          <a:p>
            <a:pPr algn="l">
              <a:lnSpc>
                <a:spcPct val="80000"/>
              </a:lnSpc>
            </a:pPr>
            <a:r>
              <a:rPr lang="en-US" sz="2800" dirty="0" err="1">
                <a:solidFill>
                  <a:schemeClr val="tx1"/>
                </a:solidFill>
              </a:rPr>
              <a:t>Kelebihan</a:t>
            </a:r>
            <a:r>
              <a:rPr lang="en-US" sz="2800" dirty="0">
                <a:solidFill>
                  <a:schemeClr val="tx1"/>
                </a:solidFill>
              </a:rPr>
              <a:t> basis data </a:t>
            </a:r>
            <a:r>
              <a:rPr lang="en-US" sz="2800" dirty="0" err="1">
                <a:solidFill>
                  <a:schemeClr val="tx1"/>
                </a:solidFill>
              </a:rPr>
              <a:t>hirarki</a:t>
            </a:r>
            <a:r>
              <a:rPr lang="en-US" sz="2800" dirty="0">
                <a:solidFill>
                  <a:schemeClr val="tx1"/>
                </a:solidFill>
              </a:rPr>
              <a:t> </a:t>
            </a:r>
            <a:r>
              <a:rPr lang="en-US" sz="2800" dirty="0" err="1">
                <a:solidFill>
                  <a:schemeClr val="tx1"/>
                </a:solidFill>
              </a:rPr>
              <a:t>dibandingkan</a:t>
            </a:r>
            <a:r>
              <a:rPr lang="en-US" sz="2800" dirty="0">
                <a:solidFill>
                  <a:schemeClr val="tx1"/>
                </a:solidFill>
              </a:rPr>
              <a:t> flat-file:</a:t>
            </a:r>
          </a:p>
          <a:p>
            <a:pPr algn="l">
              <a:lnSpc>
                <a:spcPct val="80000"/>
              </a:lnSpc>
              <a:buFont typeface="Wingdings" pitchFamily="2" charset="2"/>
              <a:buChar char="q"/>
            </a:pPr>
            <a:r>
              <a:rPr lang="en-US" sz="2800" dirty="0">
                <a:solidFill>
                  <a:schemeClr val="tx1"/>
                </a:solidFill>
              </a:rPr>
              <a:t>Data </a:t>
            </a:r>
            <a:r>
              <a:rPr lang="en-US" sz="2800" dirty="0" err="1">
                <a:solidFill>
                  <a:schemeClr val="tx1"/>
                </a:solidFill>
              </a:rPr>
              <a:t>dapat</a:t>
            </a:r>
            <a:r>
              <a:rPr lang="en-US" sz="2800" dirty="0">
                <a:solidFill>
                  <a:schemeClr val="tx1"/>
                </a:solidFill>
              </a:rPr>
              <a:t> </a:t>
            </a:r>
            <a:r>
              <a:rPr lang="en-US" sz="2800" dirty="0" err="1">
                <a:solidFill>
                  <a:schemeClr val="tx1"/>
                </a:solidFill>
              </a:rPr>
              <a:t>dengan</a:t>
            </a:r>
            <a:r>
              <a:rPr lang="en-US" sz="2800" dirty="0">
                <a:solidFill>
                  <a:schemeClr val="tx1"/>
                </a:solidFill>
              </a:rPr>
              <a:t> </a:t>
            </a:r>
            <a:r>
              <a:rPr lang="en-US" sz="2800" dirty="0" err="1">
                <a:solidFill>
                  <a:schemeClr val="tx1"/>
                </a:solidFill>
              </a:rPr>
              <a:t>cepat</a:t>
            </a:r>
            <a:r>
              <a:rPr lang="en-US" sz="2800" dirty="0">
                <a:solidFill>
                  <a:schemeClr val="tx1"/>
                </a:solidFill>
              </a:rPr>
              <a:t> </a:t>
            </a:r>
            <a:r>
              <a:rPr lang="en-US" sz="2800" dirty="0" err="1">
                <a:solidFill>
                  <a:schemeClr val="tx1"/>
                </a:solidFill>
              </a:rPr>
              <a:t>dilakukan</a:t>
            </a:r>
            <a:r>
              <a:rPr lang="en-US" sz="2800" dirty="0">
                <a:solidFill>
                  <a:schemeClr val="tx1"/>
                </a:solidFill>
              </a:rPr>
              <a:t> retrieve</a:t>
            </a:r>
          </a:p>
          <a:p>
            <a:pPr algn="l">
              <a:lnSpc>
                <a:spcPct val="80000"/>
              </a:lnSpc>
              <a:buFont typeface="Wingdings" pitchFamily="2" charset="2"/>
              <a:buChar char="q"/>
            </a:pPr>
            <a:r>
              <a:rPr lang="en-US" sz="2800" dirty="0" err="1">
                <a:solidFill>
                  <a:schemeClr val="tx1"/>
                </a:solidFill>
              </a:rPr>
              <a:t>Integritas</a:t>
            </a:r>
            <a:r>
              <a:rPr lang="en-US" sz="2800" dirty="0">
                <a:solidFill>
                  <a:schemeClr val="tx1"/>
                </a:solidFill>
              </a:rPr>
              <a:t> data </a:t>
            </a:r>
            <a:r>
              <a:rPr lang="en-US" sz="2800" dirty="0" err="1">
                <a:solidFill>
                  <a:schemeClr val="tx1"/>
                </a:solidFill>
              </a:rPr>
              <a:t>mudah</a:t>
            </a:r>
            <a:r>
              <a:rPr lang="en-US" sz="2800" dirty="0">
                <a:solidFill>
                  <a:schemeClr val="tx1"/>
                </a:solidFill>
              </a:rPr>
              <a:t> </a:t>
            </a:r>
            <a:r>
              <a:rPr lang="en-US" sz="2800" dirty="0" err="1">
                <a:solidFill>
                  <a:schemeClr val="tx1"/>
                </a:solidFill>
              </a:rPr>
              <a:t>dilakukan</a:t>
            </a:r>
            <a:r>
              <a:rPr lang="en-US" sz="2800" dirty="0">
                <a:solidFill>
                  <a:schemeClr val="tx1"/>
                </a:solidFill>
              </a:rPr>
              <a:t> </a:t>
            </a:r>
            <a:r>
              <a:rPr lang="en-US" sz="2800" dirty="0" err="1">
                <a:solidFill>
                  <a:schemeClr val="tx1"/>
                </a:solidFill>
              </a:rPr>
              <a:t>pengaturan</a:t>
            </a:r>
            <a:endParaRPr lang="en-US" sz="2800" dirty="0">
              <a:solidFill>
                <a:schemeClr val="tx1"/>
              </a:solidFill>
            </a:endParaRPr>
          </a:p>
          <a:p>
            <a:pPr algn="l">
              <a:lnSpc>
                <a:spcPct val="80000"/>
              </a:lnSpc>
              <a:buFont typeface="Wingdings" pitchFamily="2" charset="2"/>
              <a:buNone/>
            </a:pPr>
            <a:endParaRPr lang="en-US" sz="2800" dirty="0">
              <a:solidFill>
                <a:schemeClr val="tx1"/>
              </a:solidFill>
            </a:endParaRPr>
          </a:p>
          <a:p>
            <a:pPr algn="l">
              <a:lnSpc>
                <a:spcPct val="80000"/>
              </a:lnSpc>
            </a:pPr>
            <a:r>
              <a:rPr lang="en-US" sz="2800" dirty="0" err="1">
                <a:solidFill>
                  <a:schemeClr val="tx1"/>
                </a:solidFill>
              </a:rPr>
              <a:t>Kelemahan</a:t>
            </a:r>
            <a:r>
              <a:rPr lang="en-US" sz="2800" dirty="0">
                <a:solidFill>
                  <a:schemeClr val="tx1"/>
                </a:solidFill>
              </a:rPr>
              <a:t> basis data </a:t>
            </a:r>
            <a:r>
              <a:rPr lang="en-US" sz="2800" dirty="0" err="1">
                <a:solidFill>
                  <a:schemeClr val="tx1"/>
                </a:solidFill>
              </a:rPr>
              <a:t>hirarki</a:t>
            </a:r>
            <a:r>
              <a:rPr lang="en-US" sz="2800" dirty="0">
                <a:solidFill>
                  <a:schemeClr val="tx1"/>
                </a:solidFill>
              </a:rPr>
              <a:t> </a:t>
            </a:r>
            <a:r>
              <a:rPr lang="en-US" sz="2800" dirty="0" err="1">
                <a:solidFill>
                  <a:schemeClr val="tx1"/>
                </a:solidFill>
              </a:rPr>
              <a:t>dibandingkan</a:t>
            </a:r>
            <a:r>
              <a:rPr lang="en-US" sz="2800" dirty="0">
                <a:solidFill>
                  <a:schemeClr val="tx1"/>
                </a:solidFill>
              </a:rPr>
              <a:t> flat-file:</a:t>
            </a:r>
          </a:p>
          <a:p>
            <a:pPr algn="l">
              <a:lnSpc>
                <a:spcPct val="80000"/>
              </a:lnSpc>
              <a:buFont typeface="Wingdings" pitchFamily="2" charset="2"/>
              <a:buChar char="q"/>
            </a:pPr>
            <a:r>
              <a:rPr lang="en-US" sz="2800" dirty="0" err="1">
                <a:solidFill>
                  <a:schemeClr val="tx1"/>
                </a:solidFill>
              </a:rPr>
              <a:t>Pengguna</a:t>
            </a:r>
            <a:r>
              <a:rPr lang="en-US" sz="2800" dirty="0">
                <a:solidFill>
                  <a:schemeClr val="tx1"/>
                </a:solidFill>
              </a:rPr>
              <a:t> </a:t>
            </a:r>
            <a:r>
              <a:rPr lang="en-US" sz="2800" dirty="0" err="1">
                <a:solidFill>
                  <a:schemeClr val="tx1"/>
                </a:solidFill>
              </a:rPr>
              <a:t>harus</a:t>
            </a:r>
            <a:r>
              <a:rPr lang="en-US" sz="2800" dirty="0">
                <a:solidFill>
                  <a:schemeClr val="tx1"/>
                </a:solidFill>
              </a:rPr>
              <a:t> </a:t>
            </a:r>
            <a:r>
              <a:rPr lang="en-US" sz="2800" dirty="0" err="1">
                <a:solidFill>
                  <a:schemeClr val="tx1"/>
                </a:solidFill>
              </a:rPr>
              <a:t>sangat</a:t>
            </a:r>
            <a:r>
              <a:rPr lang="en-US" sz="2800" dirty="0">
                <a:solidFill>
                  <a:schemeClr val="tx1"/>
                </a:solidFill>
              </a:rPr>
              <a:t> familiar </a:t>
            </a:r>
            <a:r>
              <a:rPr lang="en-US" sz="2800" dirty="0" err="1">
                <a:solidFill>
                  <a:schemeClr val="tx1"/>
                </a:solidFill>
              </a:rPr>
              <a:t>dengan</a:t>
            </a:r>
            <a:r>
              <a:rPr lang="en-US" sz="2800" dirty="0">
                <a:solidFill>
                  <a:schemeClr val="tx1"/>
                </a:solidFill>
              </a:rPr>
              <a:t> </a:t>
            </a:r>
            <a:r>
              <a:rPr lang="en-US" sz="2800" dirty="0" err="1">
                <a:solidFill>
                  <a:schemeClr val="tx1"/>
                </a:solidFill>
              </a:rPr>
              <a:t>struktur</a:t>
            </a:r>
            <a:r>
              <a:rPr lang="en-US" sz="2800" dirty="0">
                <a:solidFill>
                  <a:schemeClr val="tx1"/>
                </a:solidFill>
              </a:rPr>
              <a:t> basis data</a:t>
            </a:r>
          </a:p>
          <a:p>
            <a:pPr algn="l">
              <a:lnSpc>
                <a:spcPct val="80000"/>
              </a:lnSpc>
              <a:buFont typeface="Wingdings" pitchFamily="2" charset="2"/>
              <a:buChar char="q"/>
            </a:pPr>
            <a:r>
              <a:rPr lang="en-US" sz="2800" dirty="0" err="1">
                <a:solidFill>
                  <a:schemeClr val="tx1"/>
                </a:solidFill>
              </a:rPr>
              <a:t>Terjadi</a:t>
            </a:r>
            <a:r>
              <a:rPr lang="en-US" sz="2800" dirty="0">
                <a:solidFill>
                  <a:schemeClr val="tx1"/>
                </a:solidFill>
              </a:rPr>
              <a:t> </a:t>
            </a:r>
            <a:r>
              <a:rPr lang="en-US" sz="2800" dirty="0" err="1">
                <a:solidFill>
                  <a:schemeClr val="tx1"/>
                </a:solidFill>
              </a:rPr>
              <a:t>redudansi</a:t>
            </a:r>
            <a:r>
              <a:rPr lang="en-US" sz="2800" dirty="0">
                <a:solidFill>
                  <a:schemeClr val="tx1"/>
                </a:solidFill>
              </a:rPr>
              <a:t> data</a:t>
            </a:r>
          </a:p>
          <a:p>
            <a:pPr algn="l">
              <a:lnSpc>
                <a:spcPct val="80000"/>
              </a:lnSpc>
            </a:pPr>
            <a:endParaRPr lang="en-US" sz="2800" dirty="0">
              <a:solidFill>
                <a:schemeClr val="tx1"/>
              </a:solidFill>
            </a:endParaRPr>
          </a:p>
        </p:txBody>
      </p:sp>
      <p:sp>
        <p:nvSpPr>
          <p:cNvPr id="96266" name="Rectangle 10"/>
          <p:cNvSpPr>
            <a:spLocks noChangeArrowheads="1"/>
          </p:cNvSpPr>
          <p:nvPr/>
        </p:nvSpPr>
        <p:spPr bwMode="auto">
          <a:xfrm>
            <a:off x="468313" y="1341438"/>
            <a:ext cx="3032117" cy="5746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a:spcBef>
                <a:spcPct val="20000"/>
              </a:spcBef>
            </a:pPr>
            <a:r>
              <a:rPr lang="en-US" sz="3200" dirty="0" err="1">
                <a:latin typeface="Arial" charset="0"/>
              </a:rPr>
              <a:t>Keterangan</a:t>
            </a:r>
            <a:r>
              <a:rPr lang="en-US" sz="3200" dirty="0">
                <a:latin typeface="Arial" charset="0"/>
              </a:rPr>
              <a:t> :</a:t>
            </a:r>
          </a:p>
        </p:txBody>
      </p:sp>
      <p:sp>
        <p:nvSpPr>
          <p:cNvPr id="10" name="Rounded Rectangle 9"/>
          <p:cNvSpPr/>
          <p:nvPr/>
        </p:nvSpPr>
        <p:spPr>
          <a:xfrm>
            <a:off x="571472" y="500042"/>
            <a:ext cx="4286280"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t>MODEL DATA</a:t>
            </a:r>
            <a:endParaRPr lang="en-US" sz="4400" b="1" dirty="0"/>
          </a:p>
        </p:txBody>
      </p:sp>
    </p:spTree>
  </p:cSld>
  <p:clrMapOvr>
    <a:masterClrMapping/>
  </p:clrMapOvr>
  <p:transition spd="slow">
    <p:wheel spokes="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8243888" y="6308725"/>
            <a:ext cx="514350" cy="404813"/>
            <a:chOff x="5052" y="3936"/>
            <a:chExt cx="324" cy="255"/>
          </a:xfrm>
        </p:grpSpPr>
        <p:sp>
          <p:nvSpPr>
            <p:cNvPr id="97285" name="Text Box 5"/>
            <p:cNvSpPr txBox="1">
              <a:spLocks noChangeArrowheads="1"/>
            </p:cNvSpPr>
            <p:nvPr/>
          </p:nvSpPr>
          <p:spPr bwMode="auto">
            <a:xfrm rot="888652">
              <a:off x="5088" y="3960"/>
              <a:ext cx="288" cy="231"/>
            </a:xfrm>
            <a:prstGeom prst="rect">
              <a:avLst/>
            </a:prstGeom>
            <a:solidFill>
              <a:srgbClr val="777777"/>
            </a:solidFill>
            <a:ln w="9525">
              <a:noFill/>
              <a:miter lim="800000"/>
              <a:headEnd/>
              <a:tailEnd/>
            </a:ln>
            <a:effectLst/>
          </p:spPr>
          <p:txBody>
            <a:bodyPr>
              <a:spAutoFit/>
            </a:bodyPr>
            <a:lstStyle/>
            <a:p>
              <a:pPr algn="ctr" eaLnBrk="0" hangingPunct="0">
                <a:spcBef>
                  <a:spcPct val="50000"/>
                </a:spcBef>
              </a:pPr>
              <a:endParaRPr lang="en-GB" b="1">
                <a:solidFill>
                  <a:schemeClr val="bg1"/>
                </a:solidFill>
                <a:latin typeface="CopprplGoth Hv BT" pitchFamily="34" charset="0"/>
              </a:endParaRPr>
            </a:p>
          </p:txBody>
        </p:sp>
        <p:sp>
          <p:nvSpPr>
            <p:cNvPr id="97286" name="Text Box 6"/>
            <p:cNvSpPr txBox="1">
              <a:spLocks noChangeArrowheads="1"/>
            </p:cNvSpPr>
            <p:nvPr/>
          </p:nvSpPr>
          <p:spPr bwMode="auto">
            <a:xfrm>
              <a:off x="5052" y="3936"/>
              <a:ext cx="288" cy="231"/>
            </a:xfrm>
            <a:prstGeom prst="rect">
              <a:avLst/>
            </a:prstGeom>
            <a:solidFill>
              <a:schemeClr val="tx1"/>
            </a:solidFill>
            <a:ln w="9525">
              <a:noFill/>
              <a:miter lim="800000"/>
              <a:headEnd/>
              <a:tailEnd/>
            </a:ln>
            <a:effectLst/>
          </p:spPr>
          <p:txBody>
            <a:bodyPr>
              <a:spAutoFit/>
            </a:bodyPr>
            <a:lstStyle/>
            <a:p>
              <a:pPr algn="ctr" eaLnBrk="0" hangingPunct="0">
                <a:spcBef>
                  <a:spcPct val="50000"/>
                </a:spcBef>
              </a:pPr>
              <a:fld id="{485209B4-143B-4D28-A97A-1FC8CC7D1306}" type="slidenum">
                <a:rPr lang="en-US" b="1">
                  <a:solidFill>
                    <a:schemeClr val="bg1"/>
                  </a:solidFill>
                  <a:latin typeface="CopprplGoth Hv BT" pitchFamily="34" charset="0"/>
                </a:rPr>
                <a:pPr algn="ctr" eaLnBrk="0" hangingPunct="0">
                  <a:spcBef>
                    <a:spcPct val="50000"/>
                  </a:spcBef>
                </a:pPr>
                <a:t>29</a:t>
              </a:fld>
              <a:endParaRPr lang="en-US" b="1">
                <a:solidFill>
                  <a:schemeClr val="bg1"/>
                </a:solidFill>
                <a:latin typeface="CopprplGoth Hv BT" pitchFamily="34" charset="0"/>
              </a:endParaRPr>
            </a:p>
          </p:txBody>
        </p:sp>
      </p:grpSp>
      <p:sp>
        <p:nvSpPr>
          <p:cNvPr id="97289" name="Rectangle 9"/>
          <p:cNvSpPr>
            <a:spLocks noGrp="1" noChangeArrowheads="1"/>
          </p:cNvSpPr>
          <p:nvPr>
            <p:ph type="subTitle" idx="1"/>
          </p:nvPr>
        </p:nvSpPr>
        <p:spPr>
          <a:xfrm>
            <a:off x="714348" y="2143116"/>
            <a:ext cx="7775575" cy="3429024"/>
          </a:xfrm>
        </p:spPr>
        <p:style>
          <a:lnRef idx="2">
            <a:schemeClr val="accent2">
              <a:shade val="50000"/>
            </a:schemeClr>
          </a:lnRef>
          <a:fillRef idx="1">
            <a:schemeClr val="accent2"/>
          </a:fillRef>
          <a:effectRef idx="0">
            <a:schemeClr val="accent2"/>
          </a:effectRef>
          <a:fontRef idx="minor">
            <a:schemeClr val="lt1"/>
          </a:fontRef>
        </p:style>
        <p:txBody>
          <a:bodyPr/>
          <a:lstStyle/>
          <a:p>
            <a:pPr algn="l">
              <a:lnSpc>
                <a:spcPct val="90000"/>
              </a:lnSpc>
              <a:buFont typeface="Wingdings" pitchFamily="2" charset="2"/>
              <a:buChar char="q"/>
            </a:pPr>
            <a:r>
              <a:rPr lang="en-US" sz="2800" dirty="0">
                <a:solidFill>
                  <a:schemeClr val="accent3">
                    <a:lumMod val="20000"/>
                    <a:lumOff val="80000"/>
                  </a:schemeClr>
                </a:solidFill>
              </a:rPr>
              <a:t>Model basis data </a:t>
            </a:r>
            <a:r>
              <a:rPr lang="en-US" sz="2800" dirty="0" err="1">
                <a:solidFill>
                  <a:schemeClr val="accent3">
                    <a:lumMod val="20000"/>
                    <a:lumOff val="80000"/>
                  </a:schemeClr>
                </a:solidFill>
              </a:rPr>
              <a:t>jaringan</a:t>
            </a:r>
            <a:r>
              <a:rPr lang="en-US" sz="2800" dirty="0">
                <a:solidFill>
                  <a:schemeClr val="accent3">
                    <a:lumMod val="20000"/>
                    <a:lumOff val="80000"/>
                  </a:schemeClr>
                </a:solidFill>
              </a:rPr>
              <a:t> </a:t>
            </a:r>
            <a:r>
              <a:rPr lang="en-US" sz="2800" dirty="0" err="1">
                <a:solidFill>
                  <a:schemeClr val="accent3">
                    <a:lumMod val="20000"/>
                    <a:lumOff val="80000"/>
                  </a:schemeClr>
                </a:solidFill>
              </a:rPr>
              <a:t>merupakan</a:t>
            </a:r>
            <a:r>
              <a:rPr lang="en-US" sz="2800" dirty="0">
                <a:solidFill>
                  <a:schemeClr val="accent3">
                    <a:lumMod val="20000"/>
                    <a:lumOff val="80000"/>
                  </a:schemeClr>
                </a:solidFill>
              </a:rPr>
              <a:t> </a:t>
            </a:r>
            <a:r>
              <a:rPr lang="en-US" sz="2800" dirty="0" err="1">
                <a:solidFill>
                  <a:schemeClr val="accent3">
                    <a:lumMod val="20000"/>
                    <a:lumOff val="80000"/>
                  </a:schemeClr>
                </a:solidFill>
              </a:rPr>
              <a:t>perbaikan</a:t>
            </a:r>
            <a:r>
              <a:rPr lang="en-US" sz="2800" dirty="0">
                <a:solidFill>
                  <a:schemeClr val="accent3">
                    <a:lumMod val="20000"/>
                    <a:lumOff val="80000"/>
                  </a:schemeClr>
                </a:solidFill>
              </a:rPr>
              <a:t> </a:t>
            </a:r>
            <a:r>
              <a:rPr lang="en-US" sz="2800" dirty="0" err="1">
                <a:solidFill>
                  <a:schemeClr val="accent3">
                    <a:lumMod val="20000"/>
                    <a:lumOff val="80000"/>
                  </a:schemeClr>
                </a:solidFill>
              </a:rPr>
              <a:t>dari</a:t>
            </a:r>
            <a:r>
              <a:rPr lang="en-US" sz="2800" dirty="0">
                <a:solidFill>
                  <a:schemeClr val="accent3">
                    <a:lumMod val="20000"/>
                    <a:lumOff val="80000"/>
                  </a:schemeClr>
                </a:solidFill>
              </a:rPr>
              <a:t> model basis data </a:t>
            </a:r>
            <a:r>
              <a:rPr lang="en-US" sz="2800" dirty="0" err="1">
                <a:solidFill>
                  <a:schemeClr val="accent3">
                    <a:lumMod val="20000"/>
                    <a:lumOff val="80000"/>
                  </a:schemeClr>
                </a:solidFill>
              </a:rPr>
              <a:t>hirarki</a:t>
            </a:r>
            <a:r>
              <a:rPr lang="en-US" sz="2800" dirty="0">
                <a:solidFill>
                  <a:schemeClr val="accent3">
                    <a:lumMod val="20000"/>
                    <a:lumOff val="80000"/>
                  </a:schemeClr>
                </a:solidFill>
              </a:rPr>
              <a:t>, </a:t>
            </a:r>
            <a:r>
              <a:rPr lang="en-US" sz="2800" dirty="0" err="1">
                <a:solidFill>
                  <a:schemeClr val="accent3">
                    <a:lumMod val="20000"/>
                    <a:lumOff val="80000"/>
                  </a:schemeClr>
                </a:solidFill>
              </a:rPr>
              <a:t>yaitu</a:t>
            </a:r>
            <a:r>
              <a:rPr lang="en-US" sz="2800" dirty="0">
                <a:solidFill>
                  <a:schemeClr val="accent3">
                    <a:lumMod val="20000"/>
                    <a:lumOff val="80000"/>
                  </a:schemeClr>
                </a:solidFill>
              </a:rPr>
              <a:t> </a:t>
            </a:r>
            <a:r>
              <a:rPr lang="en-US" sz="2800" dirty="0" err="1">
                <a:solidFill>
                  <a:schemeClr val="accent3">
                    <a:lumMod val="20000"/>
                    <a:lumOff val="80000"/>
                  </a:schemeClr>
                </a:solidFill>
              </a:rPr>
              <a:t>dengan</a:t>
            </a:r>
            <a:r>
              <a:rPr lang="en-US" sz="2800" dirty="0">
                <a:solidFill>
                  <a:schemeClr val="accent3">
                    <a:lumMod val="20000"/>
                    <a:lumOff val="80000"/>
                  </a:schemeClr>
                </a:solidFill>
              </a:rPr>
              <a:t> </a:t>
            </a:r>
            <a:r>
              <a:rPr lang="en-US" sz="2800" dirty="0" err="1">
                <a:solidFill>
                  <a:schemeClr val="accent3">
                    <a:lumMod val="20000"/>
                    <a:lumOff val="80000"/>
                  </a:schemeClr>
                </a:solidFill>
              </a:rPr>
              <a:t>menambahkan</a:t>
            </a:r>
            <a:r>
              <a:rPr lang="en-US" sz="2800" dirty="0">
                <a:solidFill>
                  <a:schemeClr val="accent3">
                    <a:lumMod val="20000"/>
                    <a:lumOff val="80000"/>
                  </a:schemeClr>
                </a:solidFill>
              </a:rPr>
              <a:t> </a:t>
            </a:r>
            <a:r>
              <a:rPr lang="en-US" sz="2800" dirty="0" err="1">
                <a:solidFill>
                  <a:schemeClr val="accent3">
                    <a:lumMod val="20000"/>
                    <a:lumOff val="80000"/>
                  </a:schemeClr>
                </a:solidFill>
              </a:rPr>
              <a:t>kemampuan</a:t>
            </a:r>
            <a:r>
              <a:rPr lang="en-US" sz="2800" dirty="0">
                <a:solidFill>
                  <a:schemeClr val="accent3">
                    <a:lumMod val="20000"/>
                    <a:lumOff val="80000"/>
                  </a:schemeClr>
                </a:solidFill>
              </a:rPr>
              <a:t> root table </a:t>
            </a:r>
            <a:r>
              <a:rPr lang="en-US" sz="2800" dirty="0" err="1">
                <a:solidFill>
                  <a:schemeClr val="accent3">
                    <a:lumMod val="20000"/>
                    <a:lumOff val="80000"/>
                  </a:schemeClr>
                </a:solidFill>
              </a:rPr>
              <a:t>untuk</a:t>
            </a:r>
            <a:r>
              <a:rPr lang="en-US" sz="2800" dirty="0">
                <a:solidFill>
                  <a:schemeClr val="accent3">
                    <a:lumMod val="20000"/>
                    <a:lumOff val="80000"/>
                  </a:schemeClr>
                </a:solidFill>
              </a:rPr>
              <a:t> </a:t>
            </a:r>
            <a:r>
              <a:rPr lang="en-US" sz="2800" dirty="0" err="1">
                <a:solidFill>
                  <a:schemeClr val="accent3">
                    <a:lumMod val="20000"/>
                    <a:lumOff val="80000"/>
                  </a:schemeClr>
                </a:solidFill>
              </a:rPr>
              <a:t>melakukan</a:t>
            </a:r>
            <a:r>
              <a:rPr lang="en-US" sz="2800" dirty="0">
                <a:solidFill>
                  <a:schemeClr val="accent3">
                    <a:lumMod val="20000"/>
                    <a:lumOff val="80000"/>
                  </a:schemeClr>
                </a:solidFill>
              </a:rPr>
              <a:t> share relationships </a:t>
            </a:r>
            <a:r>
              <a:rPr lang="en-US" sz="2800" dirty="0" err="1">
                <a:solidFill>
                  <a:schemeClr val="accent3">
                    <a:lumMod val="20000"/>
                    <a:lumOff val="80000"/>
                  </a:schemeClr>
                </a:solidFill>
              </a:rPr>
              <a:t>dengan</a:t>
            </a:r>
            <a:r>
              <a:rPr lang="en-US" sz="2800" dirty="0">
                <a:solidFill>
                  <a:schemeClr val="accent3">
                    <a:lumMod val="20000"/>
                    <a:lumOff val="80000"/>
                  </a:schemeClr>
                </a:solidFill>
              </a:rPr>
              <a:t> child tables. </a:t>
            </a:r>
          </a:p>
          <a:p>
            <a:pPr algn="l">
              <a:lnSpc>
                <a:spcPct val="90000"/>
              </a:lnSpc>
              <a:buFont typeface="Wingdings" pitchFamily="2" charset="2"/>
              <a:buChar char="q"/>
            </a:pPr>
            <a:r>
              <a:rPr lang="en-US" sz="2800" dirty="0" err="1">
                <a:solidFill>
                  <a:schemeClr val="accent3">
                    <a:lumMod val="20000"/>
                    <a:lumOff val="80000"/>
                  </a:schemeClr>
                </a:solidFill>
              </a:rPr>
              <a:t>Dalam</a:t>
            </a:r>
            <a:r>
              <a:rPr lang="en-US" sz="2800" dirty="0">
                <a:solidFill>
                  <a:schemeClr val="accent3">
                    <a:lumMod val="20000"/>
                    <a:lumOff val="80000"/>
                  </a:schemeClr>
                </a:solidFill>
              </a:rPr>
              <a:t> </a:t>
            </a:r>
            <a:r>
              <a:rPr lang="en-US" sz="2800" dirty="0" err="1">
                <a:solidFill>
                  <a:schemeClr val="accent3">
                    <a:lumMod val="20000"/>
                    <a:lumOff val="80000"/>
                  </a:schemeClr>
                </a:solidFill>
              </a:rPr>
              <a:t>hal</a:t>
            </a:r>
            <a:r>
              <a:rPr lang="en-US" sz="2800" dirty="0">
                <a:solidFill>
                  <a:schemeClr val="accent3">
                    <a:lumMod val="20000"/>
                    <a:lumOff val="80000"/>
                  </a:schemeClr>
                </a:solidFill>
              </a:rPr>
              <a:t> </a:t>
            </a:r>
            <a:r>
              <a:rPr lang="en-US" sz="2800" dirty="0" err="1">
                <a:solidFill>
                  <a:schemeClr val="accent3">
                    <a:lumMod val="20000"/>
                    <a:lumOff val="80000"/>
                  </a:schemeClr>
                </a:solidFill>
              </a:rPr>
              <a:t>ini</a:t>
            </a:r>
            <a:r>
              <a:rPr lang="en-US" sz="2800" dirty="0">
                <a:solidFill>
                  <a:schemeClr val="accent3">
                    <a:lumMod val="20000"/>
                    <a:lumOff val="80000"/>
                  </a:schemeClr>
                </a:solidFill>
              </a:rPr>
              <a:t> child table </a:t>
            </a:r>
            <a:r>
              <a:rPr lang="en-US" sz="2800" dirty="0" err="1">
                <a:solidFill>
                  <a:schemeClr val="accent3">
                    <a:lumMod val="20000"/>
                    <a:lumOff val="80000"/>
                  </a:schemeClr>
                </a:solidFill>
              </a:rPr>
              <a:t>dapat</a:t>
            </a:r>
            <a:r>
              <a:rPr lang="en-US" sz="2800" dirty="0">
                <a:solidFill>
                  <a:schemeClr val="accent3">
                    <a:lumMod val="20000"/>
                    <a:lumOff val="80000"/>
                  </a:schemeClr>
                </a:solidFill>
              </a:rPr>
              <a:t> </a:t>
            </a:r>
            <a:r>
              <a:rPr lang="en-US" sz="2800" dirty="0" err="1">
                <a:solidFill>
                  <a:schemeClr val="accent3">
                    <a:lumMod val="20000"/>
                    <a:lumOff val="80000"/>
                  </a:schemeClr>
                </a:solidFill>
              </a:rPr>
              <a:t>memiliki</a:t>
            </a:r>
            <a:r>
              <a:rPr lang="en-US" sz="2800" dirty="0">
                <a:solidFill>
                  <a:schemeClr val="accent3">
                    <a:lumMod val="20000"/>
                    <a:lumOff val="80000"/>
                  </a:schemeClr>
                </a:solidFill>
              </a:rPr>
              <a:t> </a:t>
            </a:r>
            <a:r>
              <a:rPr lang="en-US" sz="2800" dirty="0" err="1">
                <a:solidFill>
                  <a:schemeClr val="accent3">
                    <a:lumMod val="20000"/>
                    <a:lumOff val="80000"/>
                  </a:schemeClr>
                </a:solidFill>
              </a:rPr>
              <a:t>banyak</a:t>
            </a:r>
            <a:r>
              <a:rPr lang="en-US" sz="2800" dirty="0">
                <a:solidFill>
                  <a:schemeClr val="accent3">
                    <a:lumMod val="20000"/>
                    <a:lumOff val="80000"/>
                  </a:schemeClr>
                </a:solidFill>
              </a:rPr>
              <a:t> root table </a:t>
            </a:r>
            <a:r>
              <a:rPr lang="en-US" sz="2800" dirty="0" err="1">
                <a:solidFill>
                  <a:schemeClr val="accent3">
                    <a:lumMod val="20000"/>
                    <a:lumOff val="80000"/>
                  </a:schemeClr>
                </a:solidFill>
              </a:rPr>
              <a:t>dan</a:t>
            </a:r>
            <a:r>
              <a:rPr lang="en-US" sz="2800" dirty="0">
                <a:solidFill>
                  <a:schemeClr val="accent3">
                    <a:lumMod val="20000"/>
                    <a:lumOff val="80000"/>
                  </a:schemeClr>
                </a:solidFill>
              </a:rPr>
              <a:t> </a:t>
            </a:r>
            <a:r>
              <a:rPr lang="en-US" sz="2800" dirty="0" err="1">
                <a:solidFill>
                  <a:schemeClr val="accent3">
                    <a:lumMod val="20000"/>
                    <a:lumOff val="80000"/>
                  </a:schemeClr>
                </a:solidFill>
              </a:rPr>
              <a:t>untuk</a:t>
            </a:r>
            <a:r>
              <a:rPr lang="en-US" sz="2800" dirty="0">
                <a:solidFill>
                  <a:schemeClr val="accent3">
                    <a:lumMod val="20000"/>
                    <a:lumOff val="80000"/>
                  </a:schemeClr>
                </a:solidFill>
              </a:rPr>
              <a:t> </a:t>
            </a:r>
            <a:r>
              <a:rPr lang="en-US" sz="2800" dirty="0" err="1">
                <a:solidFill>
                  <a:schemeClr val="accent3">
                    <a:lumMod val="20000"/>
                    <a:lumOff val="80000"/>
                  </a:schemeClr>
                </a:solidFill>
              </a:rPr>
              <a:t>melakukan</a:t>
            </a:r>
            <a:r>
              <a:rPr lang="en-US" sz="2800" dirty="0">
                <a:solidFill>
                  <a:schemeClr val="accent3">
                    <a:lumMod val="20000"/>
                    <a:lumOff val="80000"/>
                  </a:schemeClr>
                </a:solidFill>
              </a:rPr>
              <a:t> </a:t>
            </a:r>
            <a:r>
              <a:rPr lang="en-US" sz="2800" dirty="0" err="1">
                <a:solidFill>
                  <a:schemeClr val="accent3">
                    <a:lumMod val="20000"/>
                    <a:lumOff val="80000"/>
                  </a:schemeClr>
                </a:solidFill>
              </a:rPr>
              <a:t>akses</a:t>
            </a:r>
            <a:r>
              <a:rPr lang="en-US" sz="2800" dirty="0">
                <a:solidFill>
                  <a:schemeClr val="accent3">
                    <a:lumMod val="20000"/>
                    <a:lumOff val="80000"/>
                  </a:schemeClr>
                </a:solidFill>
              </a:rPr>
              <a:t> </a:t>
            </a:r>
            <a:r>
              <a:rPr lang="en-US" sz="2800" dirty="0" err="1">
                <a:solidFill>
                  <a:schemeClr val="accent3">
                    <a:lumMod val="20000"/>
                    <a:lumOff val="80000"/>
                  </a:schemeClr>
                </a:solidFill>
              </a:rPr>
              <a:t>terhadap</a:t>
            </a:r>
            <a:r>
              <a:rPr lang="en-US" sz="2800" dirty="0">
                <a:solidFill>
                  <a:schemeClr val="accent3">
                    <a:lumMod val="20000"/>
                    <a:lumOff val="80000"/>
                  </a:schemeClr>
                </a:solidFill>
              </a:rPr>
              <a:t> child table, </a:t>
            </a:r>
            <a:r>
              <a:rPr lang="en-US" sz="2800" dirty="0" err="1">
                <a:solidFill>
                  <a:schemeClr val="accent3">
                    <a:lumMod val="20000"/>
                    <a:lumOff val="80000"/>
                  </a:schemeClr>
                </a:solidFill>
              </a:rPr>
              <a:t>tidak</a:t>
            </a:r>
            <a:r>
              <a:rPr lang="en-US" sz="2800" dirty="0">
                <a:solidFill>
                  <a:schemeClr val="accent3">
                    <a:lumMod val="20000"/>
                    <a:lumOff val="80000"/>
                  </a:schemeClr>
                </a:solidFill>
              </a:rPr>
              <a:t> </a:t>
            </a:r>
            <a:r>
              <a:rPr lang="en-US" sz="2800" dirty="0" err="1">
                <a:solidFill>
                  <a:schemeClr val="accent3">
                    <a:lumMod val="20000"/>
                    <a:lumOff val="80000"/>
                  </a:schemeClr>
                </a:solidFill>
              </a:rPr>
              <a:t>dibutuhkan</a:t>
            </a:r>
            <a:r>
              <a:rPr lang="en-US" sz="2800" dirty="0">
                <a:solidFill>
                  <a:schemeClr val="accent3">
                    <a:lumMod val="20000"/>
                    <a:lumOff val="80000"/>
                  </a:schemeClr>
                </a:solidFill>
              </a:rPr>
              <a:t> </a:t>
            </a:r>
            <a:r>
              <a:rPr lang="en-US" sz="2800" dirty="0" err="1">
                <a:solidFill>
                  <a:schemeClr val="accent3">
                    <a:lumMod val="20000"/>
                    <a:lumOff val="80000"/>
                  </a:schemeClr>
                </a:solidFill>
              </a:rPr>
              <a:t>lagi</a:t>
            </a:r>
            <a:r>
              <a:rPr lang="en-US" sz="2800" dirty="0">
                <a:solidFill>
                  <a:schemeClr val="accent3">
                    <a:lumMod val="20000"/>
                    <a:lumOff val="80000"/>
                  </a:schemeClr>
                </a:solidFill>
              </a:rPr>
              <a:t> </a:t>
            </a:r>
            <a:r>
              <a:rPr lang="en-US" sz="2800" dirty="0" err="1">
                <a:solidFill>
                  <a:schemeClr val="accent3">
                    <a:lumMod val="20000"/>
                    <a:lumOff val="80000"/>
                  </a:schemeClr>
                </a:solidFill>
              </a:rPr>
              <a:t>untuk</a:t>
            </a:r>
            <a:r>
              <a:rPr lang="en-US" sz="2800" dirty="0">
                <a:solidFill>
                  <a:schemeClr val="accent3">
                    <a:lumMod val="20000"/>
                    <a:lumOff val="80000"/>
                  </a:schemeClr>
                </a:solidFill>
              </a:rPr>
              <a:t> </a:t>
            </a:r>
            <a:r>
              <a:rPr lang="en-US" sz="2800" dirty="0" err="1">
                <a:solidFill>
                  <a:schemeClr val="accent3">
                    <a:lumMod val="20000"/>
                    <a:lumOff val="80000"/>
                  </a:schemeClr>
                </a:solidFill>
              </a:rPr>
              <a:t>mengakses</a:t>
            </a:r>
            <a:r>
              <a:rPr lang="en-US" sz="2800" dirty="0">
                <a:solidFill>
                  <a:schemeClr val="accent3">
                    <a:lumMod val="20000"/>
                    <a:lumOff val="80000"/>
                  </a:schemeClr>
                </a:solidFill>
              </a:rPr>
              <a:t> root table </a:t>
            </a:r>
            <a:r>
              <a:rPr lang="en-US" sz="2800" dirty="0" err="1">
                <a:solidFill>
                  <a:schemeClr val="accent3">
                    <a:lumMod val="20000"/>
                    <a:lumOff val="80000"/>
                  </a:schemeClr>
                </a:solidFill>
              </a:rPr>
              <a:t>terlebih</a:t>
            </a:r>
            <a:r>
              <a:rPr lang="en-US" sz="2800" dirty="0">
                <a:solidFill>
                  <a:schemeClr val="accent3">
                    <a:lumMod val="20000"/>
                    <a:lumOff val="80000"/>
                  </a:schemeClr>
                </a:solidFill>
              </a:rPr>
              <a:t> </a:t>
            </a:r>
            <a:r>
              <a:rPr lang="en-US" sz="2800" dirty="0" err="1">
                <a:solidFill>
                  <a:schemeClr val="accent3">
                    <a:lumMod val="20000"/>
                    <a:lumOff val="80000"/>
                  </a:schemeClr>
                </a:solidFill>
              </a:rPr>
              <a:t>dahulu</a:t>
            </a:r>
            <a:r>
              <a:rPr lang="en-US" sz="2800" dirty="0">
                <a:solidFill>
                  <a:schemeClr val="accent3">
                    <a:lumMod val="20000"/>
                    <a:lumOff val="80000"/>
                  </a:schemeClr>
                </a:solidFill>
              </a:rPr>
              <a:t>.</a:t>
            </a:r>
          </a:p>
        </p:txBody>
      </p:sp>
      <p:sp>
        <p:nvSpPr>
          <p:cNvPr id="97290" name="Rectangle 10"/>
          <p:cNvSpPr>
            <a:spLocks noChangeArrowheads="1"/>
          </p:cNvSpPr>
          <p:nvPr/>
        </p:nvSpPr>
        <p:spPr bwMode="auto">
          <a:xfrm>
            <a:off x="468313" y="1341438"/>
            <a:ext cx="8389967" cy="515926"/>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a:spcBef>
                <a:spcPct val="20000"/>
              </a:spcBef>
            </a:pPr>
            <a:r>
              <a:rPr lang="en-US" sz="2800" b="1" dirty="0" smtClean="0"/>
              <a:t>MODEL DATA JARINGAN ( NETWORK DATA MODEL)</a:t>
            </a:r>
          </a:p>
        </p:txBody>
      </p:sp>
      <p:sp>
        <p:nvSpPr>
          <p:cNvPr id="10" name="Rounded Rectangle 9"/>
          <p:cNvSpPr/>
          <p:nvPr/>
        </p:nvSpPr>
        <p:spPr>
          <a:xfrm>
            <a:off x="571472" y="500042"/>
            <a:ext cx="4286280"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t>MODEL DATA</a:t>
            </a:r>
            <a:endParaRPr lang="en-US" sz="4400" b="1" dirty="0"/>
          </a:p>
        </p:txBody>
      </p:sp>
    </p:spTree>
  </p:cSld>
  <p:clrMapOvr>
    <a:masterClrMapping/>
  </p:clrMapOvr>
  <p:transition spd="slow">
    <p:wheel spokes="8"/>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14348" y="4214818"/>
            <a:ext cx="8072494" cy="185738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5" name="Rectangle 4"/>
          <p:cNvSpPr/>
          <p:nvPr/>
        </p:nvSpPr>
        <p:spPr>
          <a:xfrm>
            <a:off x="285720" y="3214686"/>
            <a:ext cx="8501122" cy="9286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ectangle 3"/>
          <p:cNvSpPr/>
          <p:nvPr/>
        </p:nvSpPr>
        <p:spPr>
          <a:xfrm>
            <a:off x="700700" y="1425538"/>
            <a:ext cx="8072494" cy="164627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 name="Rectangle 2"/>
          <p:cNvSpPr/>
          <p:nvPr/>
        </p:nvSpPr>
        <p:spPr>
          <a:xfrm>
            <a:off x="357158" y="357166"/>
            <a:ext cx="8429684" cy="10001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9811" name="Rectangle 3"/>
          <p:cNvSpPr>
            <a:spLocks noGrp="1" noRot="1" noChangeArrowheads="1"/>
          </p:cNvSpPr>
          <p:nvPr>
            <p:ph type="body" idx="1"/>
          </p:nvPr>
        </p:nvSpPr>
        <p:spPr>
          <a:xfrm>
            <a:off x="323850" y="428604"/>
            <a:ext cx="8521700" cy="5786478"/>
          </a:xfrm>
          <a:ln>
            <a:noFill/>
          </a:ln>
        </p:spPr>
        <p:txBody>
          <a:bodyPr>
            <a:normAutofit fontScale="92500" lnSpcReduction="10000"/>
          </a:bodyPr>
          <a:lstStyle/>
          <a:p>
            <a:pPr marL="352425" indent="-352425" algn="just">
              <a:lnSpc>
                <a:spcPct val="90000"/>
              </a:lnSpc>
            </a:pPr>
            <a:r>
              <a:rPr lang="en-US" sz="2400" b="1" i="1" dirty="0">
                <a:latin typeface="Tahoma" pitchFamily="34" charset="0"/>
              </a:rPr>
              <a:t>Data Value,</a:t>
            </a:r>
            <a:r>
              <a:rPr lang="en-US" sz="2400" dirty="0">
                <a:latin typeface="Tahoma" pitchFamily="34" charset="0"/>
              </a:rPr>
              <a:t> </a:t>
            </a:r>
            <a:r>
              <a:rPr lang="en-US" sz="2400" dirty="0" err="1">
                <a:latin typeface="Tahoma" pitchFamily="34" charset="0"/>
              </a:rPr>
              <a:t>merupakan</a:t>
            </a:r>
            <a:r>
              <a:rPr lang="en-US" sz="2400" dirty="0">
                <a:latin typeface="Tahoma" pitchFamily="34" charset="0"/>
              </a:rPr>
              <a:t> data actual </a:t>
            </a:r>
            <a:r>
              <a:rPr lang="en-US" sz="2400" dirty="0" err="1">
                <a:latin typeface="Tahoma" pitchFamily="34" charset="0"/>
              </a:rPr>
              <a:t>atau</a:t>
            </a:r>
            <a:r>
              <a:rPr lang="en-US" sz="2400" dirty="0">
                <a:latin typeface="Tahoma" pitchFamily="34" charset="0"/>
              </a:rPr>
              <a:t> </a:t>
            </a:r>
            <a:r>
              <a:rPr lang="en-US" sz="2400" dirty="0" err="1">
                <a:latin typeface="Tahoma" pitchFamily="34" charset="0"/>
              </a:rPr>
              <a:t>informasi</a:t>
            </a:r>
            <a:r>
              <a:rPr lang="en-US" sz="2400" dirty="0">
                <a:latin typeface="Tahoma" pitchFamily="34" charset="0"/>
              </a:rPr>
              <a:t> yang </a:t>
            </a:r>
            <a:r>
              <a:rPr lang="en-US" sz="2400" dirty="0" err="1">
                <a:latin typeface="Tahoma" pitchFamily="34" charset="0"/>
              </a:rPr>
              <a:t>disimpan</a:t>
            </a:r>
            <a:r>
              <a:rPr lang="en-US" sz="2400" dirty="0">
                <a:latin typeface="Tahoma" pitchFamily="34" charset="0"/>
              </a:rPr>
              <a:t> </a:t>
            </a:r>
            <a:r>
              <a:rPr lang="en-US" sz="2400" dirty="0" err="1">
                <a:latin typeface="Tahoma" pitchFamily="34" charset="0"/>
              </a:rPr>
              <a:t>ditiap</a:t>
            </a:r>
            <a:r>
              <a:rPr lang="en-US" sz="2400" dirty="0">
                <a:latin typeface="Tahoma" pitchFamily="34" charset="0"/>
              </a:rPr>
              <a:t> data </a:t>
            </a:r>
            <a:r>
              <a:rPr lang="en-US" sz="2400" dirty="0" err="1">
                <a:latin typeface="Tahoma" pitchFamily="34" charset="0"/>
              </a:rPr>
              <a:t>elemen</a:t>
            </a:r>
            <a:r>
              <a:rPr lang="en-US" sz="2400" dirty="0">
                <a:latin typeface="Tahoma" pitchFamily="34" charset="0"/>
              </a:rPr>
              <a:t> </a:t>
            </a:r>
            <a:r>
              <a:rPr lang="en-US" sz="2400" dirty="0" err="1">
                <a:latin typeface="Tahoma" pitchFamily="34" charset="0"/>
              </a:rPr>
              <a:t>atau</a:t>
            </a:r>
            <a:r>
              <a:rPr lang="en-US" sz="2400" dirty="0">
                <a:latin typeface="Tahoma" pitchFamily="34" charset="0"/>
              </a:rPr>
              <a:t> </a:t>
            </a:r>
            <a:r>
              <a:rPr lang="en-US" sz="2400" dirty="0" err="1">
                <a:latin typeface="Tahoma" pitchFamily="34" charset="0"/>
              </a:rPr>
              <a:t>atribute</a:t>
            </a:r>
            <a:r>
              <a:rPr lang="en-US" sz="2400" dirty="0">
                <a:latin typeface="Tahoma" pitchFamily="34" charset="0"/>
              </a:rPr>
              <a:t>. </a:t>
            </a:r>
            <a:r>
              <a:rPr lang="en-US" sz="2400" dirty="0" err="1">
                <a:latin typeface="Tahoma" pitchFamily="34" charset="0"/>
              </a:rPr>
              <a:t>Isi</a:t>
            </a:r>
            <a:r>
              <a:rPr lang="en-US" sz="2400" dirty="0">
                <a:latin typeface="Tahoma" pitchFamily="34" charset="0"/>
              </a:rPr>
              <a:t> </a:t>
            </a:r>
            <a:r>
              <a:rPr lang="en-US" sz="2400" dirty="0" err="1">
                <a:latin typeface="Tahoma" pitchFamily="34" charset="0"/>
              </a:rPr>
              <a:t>dari</a:t>
            </a:r>
            <a:r>
              <a:rPr lang="en-US" sz="2400" dirty="0">
                <a:latin typeface="Tahoma" pitchFamily="34" charset="0"/>
              </a:rPr>
              <a:t> </a:t>
            </a:r>
            <a:r>
              <a:rPr lang="en-US" sz="2400" dirty="0" err="1">
                <a:latin typeface="Tahoma" pitchFamily="34" charset="0"/>
              </a:rPr>
              <a:t>atribute</a:t>
            </a:r>
            <a:r>
              <a:rPr lang="en-US" sz="2400" dirty="0">
                <a:latin typeface="Tahoma" pitchFamily="34" charset="0"/>
              </a:rPr>
              <a:t> </a:t>
            </a:r>
            <a:r>
              <a:rPr lang="en-US" sz="2400" dirty="0" err="1">
                <a:latin typeface="Tahoma" pitchFamily="34" charset="0"/>
              </a:rPr>
              <a:t>disebut</a:t>
            </a:r>
            <a:r>
              <a:rPr lang="en-US" sz="2400" dirty="0">
                <a:latin typeface="Tahoma" pitchFamily="34" charset="0"/>
              </a:rPr>
              <a:t> </a:t>
            </a:r>
            <a:r>
              <a:rPr lang="en-US" sz="2400" dirty="0" err="1">
                <a:latin typeface="Tahoma" pitchFamily="34" charset="0"/>
              </a:rPr>
              <a:t>nilai</a:t>
            </a:r>
            <a:r>
              <a:rPr lang="en-US" sz="2400" dirty="0">
                <a:latin typeface="Tahoma" pitchFamily="34" charset="0"/>
              </a:rPr>
              <a:t> data (data value).</a:t>
            </a:r>
          </a:p>
          <a:p>
            <a:pPr marL="352425" indent="-352425" algn="just">
              <a:lnSpc>
                <a:spcPct val="90000"/>
              </a:lnSpc>
              <a:buFont typeface="Wingdings" pitchFamily="2" charset="2"/>
              <a:buNone/>
            </a:pPr>
            <a:r>
              <a:rPr lang="en-US" sz="2400" dirty="0">
                <a:latin typeface="Tahoma" pitchFamily="34" charset="0"/>
              </a:rPr>
              <a:t>	</a:t>
            </a:r>
            <a:r>
              <a:rPr lang="en-US" sz="2400" u="sng" dirty="0" err="1">
                <a:solidFill>
                  <a:srgbClr val="E4FA16"/>
                </a:solidFill>
                <a:latin typeface="Tahoma" pitchFamily="34" charset="0"/>
              </a:rPr>
              <a:t>Contoh</a:t>
            </a:r>
            <a:r>
              <a:rPr lang="en-US" sz="2400" u="sng" dirty="0">
                <a:solidFill>
                  <a:srgbClr val="E4FA16"/>
                </a:solidFill>
                <a:latin typeface="Tahoma" pitchFamily="34" charset="0"/>
              </a:rPr>
              <a:t> :</a:t>
            </a:r>
          </a:p>
          <a:p>
            <a:pPr marL="901700" lvl="1" indent="-369888" algn="just">
              <a:lnSpc>
                <a:spcPct val="90000"/>
              </a:lnSpc>
              <a:buFont typeface="Wingdings" pitchFamily="2" charset="2"/>
              <a:buChar char="ü"/>
            </a:pPr>
            <a:r>
              <a:rPr lang="en-US" sz="2400" dirty="0" err="1">
                <a:solidFill>
                  <a:srgbClr val="E4FA16"/>
                </a:solidFill>
                <a:latin typeface="Tahoma" pitchFamily="34" charset="0"/>
              </a:rPr>
              <a:t>Atribute</a:t>
            </a:r>
            <a:r>
              <a:rPr lang="en-US" sz="2400" dirty="0">
                <a:solidFill>
                  <a:srgbClr val="E4FA16"/>
                </a:solidFill>
                <a:latin typeface="Tahoma" pitchFamily="34" charset="0"/>
              </a:rPr>
              <a:t> </a:t>
            </a:r>
            <a:r>
              <a:rPr lang="en-US" sz="2400" dirty="0" err="1">
                <a:solidFill>
                  <a:srgbClr val="E4FA16"/>
                </a:solidFill>
                <a:latin typeface="Tahoma" pitchFamily="34" charset="0"/>
              </a:rPr>
              <a:t>Nama_Mahasiswa</a:t>
            </a:r>
            <a:r>
              <a:rPr lang="en-US" sz="2400" dirty="0">
                <a:solidFill>
                  <a:srgbClr val="E4FA16"/>
                </a:solidFill>
                <a:latin typeface="Tahoma" pitchFamily="34" charset="0"/>
              </a:rPr>
              <a:t> → </a:t>
            </a:r>
            <a:r>
              <a:rPr lang="en-US" sz="2400" dirty="0" err="1" smtClean="0">
                <a:solidFill>
                  <a:srgbClr val="E4FA16"/>
                </a:solidFill>
                <a:latin typeface="Tahoma" pitchFamily="34" charset="0"/>
              </a:rPr>
              <a:t>Wayan</a:t>
            </a:r>
            <a:r>
              <a:rPr lang="en-US" sz="2400" dirty="0" smtClean="0">
                <a:solidFill>
                  <a:srgbClr val="E4FA16"/>
                </a:solidFill>
                <a:latin typeface="Tahoma" pitchFamily="34" charset="0"/>
              </a:rPr>
              <a:t> Leger, </a:t>
            </a:r>
            <a:r>
              <a:rPr lang="en-US" sz="2400" dirty="0" err="1" smtClean="0">
                <a:solidFill>
                  <a:srgbClr val="E4FA16"/>
                </a:solidFill>
                <a:latin typeface="Tahoma" pitchFamily="34" charset="0"/>
              </a:rPr>
              <a:t>Ketut</a:t>
            </a:r>
            <a:r>
              <a:rPr lang="en-US" sz="2400" dirty="0" smtClean="0">
                <a:solidFill>
                  <a:srgbClr val="E4FA16"/>
                </a:solidFill>
                <a:latin typeface="Tahoma" pitchFamily="34" charset="0"/>
              </a:rPr>
              <a:t> </a:t>
            </a:r>
            <a:r>
              <a:rPr lang="en-US" sz="2400" dirty="0" err="1" smtClean="0">
                <a:solidFill>
                  <a:srgbClr val="E4FA16"/>
                </a:solidFill>
                <a:latin typeface="Tahoma" pitchFamily="34" charset="0"/>
              </a:rPr>
              <a:t>Doni</a:t>
            </a:r>
            <a:r>
              <a:rPr lang="en-US" sz="2400" dirty="0" smtClean="0">
                <a:solidFill>
                  <a:srgbClr val="E4FA16"/>
                </a:solidFill>
                <a:latin typeface="Tahoma" pitchFamily="34" charset="0"/>
              </a:rPr>
              <a:t>, Antony.</a:t>
            </a:r>
            <a:endParaRPr lang="en-US" sz="2400" dirty="0">
              <a:solidFill>
                <a:srgbClr val="E4FA16"/>
              </a:solidFill>
              <a:latin typeface="Tahoma" pitchFamily="34" charset="0"/>
            </a:endParaRPr>
          </a:p>
          <a:p>
            <a:pPr marL="901700" lvl="1" indent="-369888" algn="just">
              <a:lnSpc>
                <a:spcPct val="90000"/>
              </a:lnSpc>
              <a:buFont typeface="Wingdings" pitchFamily="2" charset="2"/>
              <a:buChar char="ü"/>
            </a:pPr>
            <a:r>
              <a:rPr lang="en-US" sz="2400" dirty="0" err="1">
                <a:solidFill>
                  <a:srgbClr val="E4FA16"/>
                </a:solidFill>
                <a:latin typeface="Tahoma" pitchFamily="34" charset="0"/>
              </a:rPr>
              <a:t>Atribue</a:t>
            </a:r>
            <a:r>
              <a:rPr lang="en-US" sz="2400" dirty="0">
                <a:solidFill>
                  <a:srgbClr val="E4FA16"/>
                </a:solidFill>
                <a:latin typeface="Tahoma" pitchFamily="34" charset="0"/>
              </a:rPr>
              <a:t> </a:t>
            </a:r>
            <a:r>
              <a:rPr lang="en-US" sz="2400" dirty="0" err="1">
                <a:solidFill>
                  <a:srgbClr val="E4FA16"/>
                </a:solidFill>
                <a:latin typeface="Tahoma" pitchFamily="34" charset="0"/>
              </a:rPr>
              <a:t>Alamat_Mahasiswa</a:t>
            </a:r>
            <a:r>
              <a:rPr lang="en-US" sz="2400" dirty="0">
                <a:solidFill>
                  <a:srgbClr val="E4FA16"/>
                </a:solidFill>
                <a:latin typeface="Tahoma" pitchFamily="34" charset="0"/>
              </a:rPr>
              <a:t> → </a:t>
            </a:r>
            <a:r>
              <a:rPr lang="en-US" sz="2400" dirty="0" err="1" smtClean="0">
                <a:solidFill>
                  <a:srgbClr val="E4FA16"/>
                </a:solidFill>
                <a:latin typeface="Tahoma" pitchFamily="34" charset="0"/>
              </a:rPr>
              <a:t>Banjar</a:t>
            </a:r>
            <a:r>
              <a:rPr lang="en-US" sz="2400" dirty="0" smtClean="0">
                <a:solidFill>
                  <a:srgbClr val="E4FA16"/>
                </a:solidFill>
                <a:latin typeface="Tahoma" pitchFamily="34" charset="0"/>
              </a:rPr>
              <a:t> </a:t>
            </a:r>
            <a:r>
              <a:rPr lang="en-US" sz="2400" dirty="0" err="1" smtClean="0">
                <a:solidFill>
                  <a:srgbClr val="E4FA16"/>
                </a:solidFill>
                <a:latin typeface="Tahoma" pitchFamily="34" charset="0"/>
              </a:rPr>
              <a:t>Tegal</a:t>
            </a:r>
            <a:r>
              <a:rPr lang="en-US" sz="2400" dirty="0" smtClean="0">
                <a:solidFill>
                  <a:srgbClr val="E4FA16"/>
                </a:solidFill>
                <a:latin typeface="Tahoma" pitchFamily="34" charset="0"/>
              </a:rPr>
              <a:t>, </a:t>
            </a:r>
            <a:r>
              <a:rPr lang="en-US" sz="2400" dirty="0" err="1" smtClean="0">
                <a:solidFill>
                  <a:srgbClr val="E4FA16"/>
                </a:solidFill>
                <a:latin typeface="Tahoma" pitchFamily="34" charset="0"/>
              </a:rPr>
              <a:t>Banyuning</a:t>
            </a:r>
            <a:r>
              <a:rPr lang="en-US" sz="2400" dirty="0" smtClean="0">
                <a:solidFill>
                  <a:srgbClr val="E4FA16"/>
                </a:solidFill>
                <a:latin typeface="Tahoma" pitchFamily="34" charset="0"/>
              </a:rPr>
              <a:t>, </a:t>
            </a:r>
            <a:r>
              <a:rPr lang="en-US" sz="2400" dirty="0" err="1" smtClean="0">
                <a:solidFill>
                  <a:srgbClr val="E4FA16"/>
                </a:solidFill>
                <a:latin typeface="Tahoma" pitchFamily="34" charset="0"/>
              </a:rPr>
              <a:t>Penarukan</a:t>
            </a:r>
            <a:r>
              <a:rPr lang="en-US" sz="2400" dirty="0" smtClean="0">
                <a:solidFill>
                  <a:srgbClr val="E4FA16"/>
                </a:solidFill>
                <a:latin typeface="Tahoma" pitchFamily="34" charset="0"/>
              </a:rPr>
              <a:t>.</a:t>
            </a:r>
          </a:p>
          <a:p>
            <a:pPr marL="901700" lvl="1" indent="-369888" algn="just">
              <a:lnSpc>
                <a:spcPct val="90000"/>
              </a:lnSpc>
              <a:buNone/>
            </a:pPr>
            <a:endParaRPr lang="en-US" sz="1500" dirty="0" smtClean="0">
              <a:solidFill>
                <a:srgbClr val="E4FA16"/>
              </a:solidFill>
              <a:latin typeface="Tahoma" pitchFamily="34" charset="0"/>
            </a:endParaRPr>
          </a:p>
          <a:p>
            <a:pPr marL="901700" lvl="1" indent="-369888" algn="just">
              <a:lnSpc>
                <a:spcPct val="90000"/>
              </a:lnSpc>
              <a:buNone/>
            </a:pPr>
            <a:endParaRPr lang="en-US" sz="900" b="1" i="1" dirty="0">
              <a:solidFill>
                <a:srgbClr val="E4FA16"/>
              </a:solidFill>
              <a:latin typeface="Tahoma" pitchFamily="34" charset="0"/>
            </a:endParaRPr>
          </a:p>
          <a:p>
            <a:pPr marL="352425" indent="-352425" algn="just">
              <a:lnSpc>
                <a:spcPct val="90000"/>
              </a:lnSpc>
            </a:pPr>
            <a:r>
              <a:rPr lang="en-US" sz="2400" b="1" i="1" dirty="0">
                <a:latin typeface="Tahoma" pitchFamily="34" charset="0"/>
              </a:rPr>
              <a:t>Record/</a:t>
            </a:r>
            <a:r>
              <a:rPr lang="en-US" sz="2400" b="1" i="1" dirty="0" err="1">
                <a:latin typeface="Tahoma" pitchFamily="34" charset="0"/>
              </a:rPr>
              <a:t>Tuple</a:t>
            </a:r>
            <a:r>
              <a:rPr lang="en-US" sz="2400" b="1" i="1" dirty="0">
                <a:latin typeface="Tahoma" pitchFamily="34" charset="0"/>
              </a:rPr>
              <a:t>,</a:t>
            </a:r>
            <a:r>
              <a:rPr lang="en-US" sz="2400" dirty="0">
                <a:latin typeface="Tahoma" pitchFamily="34" charset="0"/>
              </a:rPr>
              <a:t> </a:t>
            </a:r>
            <a:r>
              <a:rPr lang="en-US" sz="2400" dirty="0" err="1">
                <a:latin typeface="Tahoma" pitchFamily="34" charset="0"/>
              </a:rPr>
              <a:t>merupakan</a:t>
            </a:r>
            <a:r>
              <a:rPr lang="en-US" sz="2400" dirty="0">
                <a:latin typeface="Tahoma" pitchFamily="34" charset="0"/>
              </a:rPr>
              <a:t> </a:t>
            </a:r>
            <a:r>
              <a:rPr lang="en-US" sz="2400" dirty="0" err="1">
                <a:latin typeface="Tahoma" pitchFamily="34" charset="0"/>
              </a:rPr>
              <a:t>kumpulan</a:t>
            </a:r>
            <a:r>
              <a:rPr lang="en-US" sz="2400" dirty="0">
                <a:latin typeface="Tahoma" pitchFamily="34" charset="0"/>
              </a:rPr>
              <a:t> </a:t>
            </a:r>
            <a:r>
              <a:rPr lang="en-US" sz="2400" dirty="0" err="1">
                <a:latin typeface="Tahoma" pitchFamily="34" charset="0"/>
              </a:rPr>
              <a:t>isi</a:t>
            </a:r>
            <a:r>
              <a:rPr lang="en-US" sz="2400" dirty="0">
                <a:latin typeface="Tahoma" pitchFamily="34" charset="0"/>
              </a:rPr>
              <a:t> </a:t>
            </a:r>
            <a:r>
              <a:rPr lang="en-US" sz="2400" dirty="0" err="1">
                <a:latin typeface="Tahoma" pitchFamily="34" charset="0"/>
              </a:rPr>
              <a:t>elemen</a:t>
            </a:r>
            <a:r>
              <a:rPr lang="en-US" sz="2400" dirty="0">
                <a:latin typeface="Tahoma" pitchFamily="34" charset="0"/>
              </a:rPr>
              <a:t> data yang </a:t>
            </a:r>
            <a:r>
              <a:rPr lang="en-US" sz="2400" dirty="0" err="1">
                <a:latin typeface="Tahoma" pitchFamily="34" charset="0"/>
              </a:rPr>
              <a:t>saling</a:t>
            </a:r>
            <a:r>
              <a:rPr lang="en-US" sz="2400" dirty="0">
                <a:latin typeface="Tahoma" pitchFamily="34" charset="0"/>
              </a:rPr>
              <a:t> </a:t>
            </a:r>
            <a:r>
              <a:rPr lang="en-US" sz="2400" dirty="0" err="1">
                <a:latin typeface="Tahoma" pitchFamily="34" charset="0"/>
              </a:rPr>
              <a:t>berhubungan</a:t>
            </a:r>
            <a:r>
              <a:rPr lang="en-US" sz="2400" dirty="0">
                <a:latin typeface="Tahoma" pitchFamily="34" charset="0"/>
              </a:rPr>
              <a:t> </a:t>
            </a:r>
            <a:r>
              <a:rPr lang="en-US" sz="2400" dirty="0" err="1">
                <a:latin typeface="Tahoma" pitchFamily="34" charset="0"/>
              </a:rPr>
              <a:t>menginformasikan</a:t>
            </a:r>
            <a:r>
              <a:rPr lang="en-US" sz="2400" dirty="0">
                <a:latin typeface="Tahoma" pitchFamily="34" charset="0"/>
              </a:rPr>
              <a:t> </a:t>
            </a:r>
            <a:r>
              <a:rPr lang="en-US" sz="2400" dirty="0" err="1">
                <a:latin typeface="Tahoma" pitchFamily="34" charset="0"/>
              </a:rPr>
              <a:t>tentang</a:t>
            </a:r>
            <a:r>
              <a:rPr lang="en-US" sz="2400" dirty="0">
                <a:latin typeface="Tahoma" pitchFamily="34" charset="0"/>
              </a:rPr>
              <a:t> </a:t>
            </a:r>
            <a:r>
              <a:rPr lang="en-US" sz="2400" dirty="0" err="1">
                <a:latin typeface="Tahoma" pitchFamily="34" charset="0"/>
              </a:rPr>
              <a:t>suatu</a:t>
            </a:r>
            <a:r>
              <a:rPr lang="en-US" sz="2400" dirty="0">
                <a:latin typeface="Tahoma" pitchFamily="34" charset="0"/>
              </a:rPr>
              <a:t> entity </a:t>
            </a:r>
            <a:r>
              <a:rPr lang="en-US" sz="2400" dirty="0" err="1">
                <a:latin typeface="Tahoma" pitchFamily="34" charset="0"/>
              </a:rPr>
              <a:t>secara</a:t>
            </a:r>
            <a:r>
              <a:rPr lang="en-US" sz="2400" dirty="0">
                <a:latin typeface="Tahoma" pitchFamily="34" charset="0"/>
              </a:rPr>
              <a:t> </a:t>
            </a:r>
            <a:r>
              <a:rPr lang="en-US" sz="2400" dirty="0" err="1">
                <a:latin typeface="Tahoma" pitchFamily="34" charset="0"/>
              </a:rPr>
              <a:t>lengkap</a:t>
            </a:r>
            <a:r>
              <a:rPr lang="en-US" sz="2400" dirty="0" smtClean="0">
                <a:latin typeface="Tahoma" pitchFamily="34" charset="0"/>
              </a:rPr>
              <a:t>.</a:t>
            </a:r>
          </a:p>
          <a:p>
            <a:pPr marL="352425" indent="-352425" algn="just">
              <a:lnSpc>
                <a:spcPct val="90000"/>
              </a:lnSpc>
              <a:buNone/>
            </a:pPr>
            <a:endParaRPr lang="en-US" sz="900" dirty="0">
              <a:latin typeface="Tahoma" pitchFamily="34" charset="0"/>
            </a:endParaRPr>
          </a:p>
          <a:p>
            <a:pPr marL="352425" indent="-352425" algn="just">
              <a:lnSpc>
                <a:spcPct val="90000"/>
              </a:lnSpc>
              <a:buFont typeface="Wingdings" pitchFamily="2" charset="2"/>
              <a:buNone/>
            </a:pPr>
            <a:r>
              <a:rPr lang="en-US" sz="2400" dirty="0">
                <a:latin typeface="Tahoma" pitchFamily="34" charset="0"/>
              </a:rPr>
              <a:t>	</a:t>
            </a:r>
            <a:r>
              <a:rPr lang="en-US" sz="2400" u="sng" dirty="0" err="1">
                <a:solidFill>
                  <a:srgbClr val="E4FA16"/>
                </a:solidFill>
                <a:latin typeface="Tahoma" pitchFamily="34" charset="0"/>
              </a:rPr>
              <a:t>Contoh</a:t>
            </a:r>
            <a:r>
              <a:rPr lang="en-US" sz="2400" u="sng" dirty="0">
                <a:solidFill>
                  <a:srgbClr val="E4FA16"/>
                </a:solidFill>
                <a:latin typeface="Tahoma" pitchFamily="34" charset="0"/>
              </a:rPr>
              <a:t> :</a:t>
            </a:r>
          </a:p>
          <a:p>
            <a:pPr marL="901700" lvl="1" indent="-369888" algn="just">
              <a:lnSpc>
                <a:spcPct val="90000"/>
              </a:lnSpc>
              <a:buFont typeface="Wingdings" pitchFamily="2" charset="2"/>
              <a:buChar char="ü"/>
            </a:pPr>
            <a:r>
              <a:rPr lang="en-US" sz="2400" dirty="0">
                <a:solidFill>
                  <a:srgbClr val="E4FA16"/>
                </a:solidFill>
                <a:latin typeface="Tahoma" pitchFamily="34" charset="0"/>
              </a:rPr>
              <a:t>Kumpulan </a:t>
            </a:r>
            <a:r>
              <a:rPr lang="en-US" sz="2400" dirty="0" err="1">
                <a:solidFill>
                  <a:srgbClr val="E4FA16"/>
                </a:solidFill>
                <a:latin typeface="Tahoma" pitchFamily="34" charset="0"/>
              </a:rPr>
              <a:t>atribute</a:t>
            </a:r>
            <a:r>
              <a:rPr lang="en-US" sz="2400" dirty="0">
                <a:solidFill>
                  <a:srgbClr val="E4FA16"/>
                </a:solidFill>
                <a:latin typeface="Tahoma" pitchFamily="34" charset="0"/>
              </a:rPr>
              <a:t> </a:t>
            </a:r>
            <a:r>
              <a:rPr lang="en-US" sz="2400" dirty="0" err="1">
                <a:solidFill>
                  <a:srgbClr val="E4FA16"/>
                </a:solidFill>
                <a:latin typeface="Tahoma" pitchFamily="34" charset="0"/>
              </a:rPr>
              <a:t>Nomor_Bp</a:t>
            </a:r>
            <a:r>
              <a:rPr lang="en-US" sz="2400" dirty="0">
                <a:solidFill>
                  <a:srgbClr val="E4FA16"/>
                </a:solidFill>
                <a:latin typeface="Tahoma" pitchFamily="34" charset="0"/>
              </a:rPr>
              <a:t>, </a:t>
            </a:r>
            <a:r>
              <a:rPr lang="en-US" sz="2400" dirty="0" err="1">
                <a:solidFill>
                  <a:srgbClr val="E4FA16"/>
                </a:solidFill>
                <a:latin typeface="Tahoma" pitchFamily="34" charset="0"/>
              </a:rPr>
              <a:t>Nama_Mahasiswa</a:t>
            </a:r>
            <a:r>
              <a:rPr lang="en-US" sz="2400" dirty="0">
                <a:solidFill>
                  <a:srgbClr val="E4FA16"/>
                </a:solidFill>
                <a:latin typeface="Tahoma" pitchFamily="34" charset="0"/>
              </a:rPr>
              <a:t> </a:t>
            </a:r>
            <a:r>
              <a:rPr lang="en-US" sz="2400" dirty="0" err="1">
                <a:solidFill>
                  <a:srgbClr val="E4FA16"/>
                </a:solidFill>
                <a:latin typeface="Tahoma" pitchFamily="34" charset="0"/>
              </a:rPr>
              <a:t>dan</a:t>
            </a:r>
            <a:r>
              <a:rPr lang="en-US" sz="2400" dirty="0">
                <a:solidFill>
                  <a:srgbClr val="E4FA16"/>
                </a:solidFill>
                <a:latin typeface="Tahoma" pitchFamily="34" charset="0"/>
              </a:rPr>
              <a:t> </a:t>
            </a:r>
            <a:r>
              <a:rPr lang="en-US" sz="2400" dirty="0" err="1">
                <a:solidFill>
                  <a:srgbClr val="E4FA16"/>
                </a:solidFill>
                <a:latin typeface="Tahoma" pitchFamily="34" charset="0"/>
              </a:rPr>
              <a:t>Alamat</a:t>
            </a:r>
            <a:r>
              <a:rPr lang="en-US" sz="2400" dirty="0">
                <a:solidFill>
                  <a:srgbClr val="E4FA16"/>
                </a:solidFill>
                <a:latin typeface="Tahoma" pitchFamily="34" charset="0"/>
              </a:rPr>
              <a:t> </a:t>
            </a:r>
            <a:r>
              <a:rPr lang="en-US" sz="2400" dirty="0" err="1">
                <a:solidFill>
                  <a:srgbClr val="E4FA16"/>
                </a:solidFill>
                <a:latin typeface="Tahoma" pitchFamily="34" charset="0"/>
              </a:rPr>
              <a:t>berisikan</a:t>
            </a:r>
            <a:r>
              <a:rPr lang="en-US" sz="2400" dirty="0">
                <a:solidFill>
                  <a:srgbClr val="E4FA16"/>
                </a:solidFill>
                <a:latin typeface="Tahoma" pitchFamily="34" charset="0"/>
              </a:rPr>
              <a:t> “05111001”, </a:t>
            </a:r>
            <a:r>
              <a:rPr lang="en-US" sz="2400" dirty="0" err="1" smtClean="0">
                <a:solidFill>
                  <a:srgbClr val="E4FA16"/>
                </a:solidFill>
                <a:latin typeface="Tahoma" pitchFamily="34" charset="0"/>
              </a:rPr>
              <a:t>Wayan</a:t>
            </a:r>
            <a:r>
              <a:rPr lang="en-US" sz="2400" dirty="0" smtClean="0">
                <a:solidFill>
                  <a:srgbClr val="E4FA16"/>
                </a:solidFill>
                <a:latin typeface="Tahoma" pitchFamily="34" charset="0"/>
              </a:rPr>
              <a:t> Leger, </a:t>
            </a:r>
            <a:r>
              <a:rPr lang="en-US" sz="2400" dirty="0" err="1" smtClean="0">
                <a:solidFill>
                  <a:srgbClr val="E4FA16"/>
                </a:solidFill>
                <a:latin typeface="Tahoma" pitchFamily="34" charset="0"/>
              </a:rPr>
              <a:t>Banjar</a:t>
            </a:r>
            <a:r>
              <a:rPr lang="en-US" sz="2400" dirty="0" smtClean="0">
                <a:solidFill>
                  <a:srgbClr val="E4FA16"/>
                </a:solidFill>
                <a:latin typeface="Tahoma" pitchFamily="34" charset="0"/>
              </a:rPr>
              <a:t> </a:t>
            </a:r>
            <a:r>
              <a:rPr lang="en-US" sz="2400" dirty="0" err="1" smtClean="0">
                <a:solidFill>
                  <a:srgbClr val="E4FA16"/>
                </a:solidFill>
                <a:latin typeface="Tahoma" pitchFamily="34" charset="0"/>
              </a:rPr>
              <a:t>Tegal</a:t>
            </a:r>
            <a:r>
              <a:rPr lang="en-US" sz="2400" dirty="0" smtClean="0">
                <a:solidFill>
                  <a:srgbClr val="E4FA16"/>
                </a:solidFill>
                <a:latin typeface="Tahoma" pitchFamily="34" charset="0"/>
              </a:rPr>
              <a:t>.</a:t>
            </a:r>
            <a:endParaRPr lang="en-US" sz="2400" dirty="0">
              <a:solidFill>
                <a:srgbClr val="E4FA16"/>
              </a:solidFill>
              <a:latin typeface="Tahoma" pitchFamily="34" charset="0"/>
            </a:endParaRPr>
          </a:p>
          <a:p>
            <a:pPr marL="901700" lvl="1" indent="-369888" algn="just">
              <a:lnSpc>
                <a:spcPct val="90000"/>
              </a:lnSpc>
              <a:buFont typeface="Wingdings" pitchFamily="2" charset="2"/>
              <a:buChar char="ü"/>
            </a:pPr>
            <a:r>
              <a:rPr lang="en-US" sz="2400" dirty="0">
                <a:solidFill>
                  <a:srgbClr val="E4FA16"/>
                </a:solidFill>
                <a:latin typeface="Tahoma" pitchFamily="34" charset="0"/>
              </a:rPr>
              <a:t>Kumpulan </a:t>
            </a:r>
            <a:r>
              <a:rPr lang="en-US" sz="2400" dirty="0" err="1">
                <a:solidFill>
                  <a:srgbClr val="E4FA16"/>
                </a:solidFill>
                <a:latin typeface="Tahoma" pitchFamily="34" charset="0"/>
              </a:rPr>
              <a:t>atribute</a:t>
            </a:r>
            <a:r>
              <a:rPr lang="en-US" sz="2400" dirty="0">
                <a:solidFill>
                  <a:srgbClr val="E4FA16"/>
                </a:solidFill>
                <a:latin typeface="Tahoma" pitchFamily="34" charset="0"/>
              </a:rPr>
              <a:t> </a:t>
            </a:r>
            <a:r>
              <a:rPr lang="en-US" sz="2400" dirty="0" err="1">
                <a:solidFill>
                  <a:srgbClr val="E4FA16"/>
                </a:solidFill>
                <a:latin typeface="Tahoma" pitchFamily="34" charset="0"/>
              </a:rPr>
              <a:t>Kode_Obat</a:t>
            </a:r>
            <a:r>
              <a:rPr lang="en-US" sz="2400" dirty="0">
                <a:solidFill>
                  <a:srgbClr val="E4FA16"/>
                </a:solidFill>
                <a:latin typeface="Tahoma" pitchFamily="34" charset="0"/>
              </a:rPr>
              <a:t>, </a:t>
            </a:r>
            <a:r>
              <a:rPr lang="en-US" sz="2400" dirty="0" err="1">
                <a:solidFill>
                  <a:srgbClr val="E4FA16"/>
                </a:solidFill>
                <a:latin typeface="Tahoma" pitchFamily="34" charset="0"/>
              </a:rPr>
              <a:t>Nama_Obat</a:t>
            </a:r>
            <a:r>
              <a:rPr lang="en-US" sz="2400" dirty="0">
                <a:solidFill>
                  <a:srgbClr val="E4FA16"/>
                </a:solidFill>
                <a:latin typeface="Tahoma" pitchFamily="34" charset="0"/>
              </a:rPr>
              <a:t> </a:t>
            </a:r>
            <a:r>
              <a:rPr lang="en-US" sz="2400" dirty="0" err="1">
                <a:solidFill>
                  <a:srgbClr val="E4FA16"/>
                </a:solidFill>
                <a:latin typeface="Tahoma" pitchFamily="34" charset="0"/>
              </a:rPr>
              <a:t>berisikan</a:t>
            </a:r>
            <a:r>
              <a:rPr lang="en-US" sz="2400" dirty="0">
                <a:solidFill>
                  <a:srgbClr val="E4FA16"/>
                </a:solidFill>
                <a:latin typeface="Tahoma" pitchFamily="34" charset="0"/>
              </a:rPr>
              <a:t> K01, </a:t>
            </a:r>
            <a:r>
              <a:rPr lang="en-US" sz="2400" dirty="0" err="1">
                <a:solidFill>
                  <a:srgbClr val="E4FA16"/>
                </a:solidFill>
                <a:latin typeface="Tahoma" pitchFamily="34" charset="0"/>
              </a:rPr>
              <a:t>Konidin</a:t>
            </a:r>
            <a:r>
              <a:rPr lang="en-US" sz="2400" dirty="0">
                <a:solidFill>
                  <a:srgbClr val="E4FA16"/>
                </a:solidFill>
                <a:latin typeface="Tahoma" pitchFamily="34" charset="0"/>
              </a:rPr>
              <a:t>.</a:t>
            </a:r>
            <a:endParaRPr lang="en-US" sz="2400" b="1" i="1" dirty="0">
              <a:solidFill>
                <a:srgbClr val="E4FA16"/>
              </a:solidFill>
              <a:latin typeface="Tahoma" pitchFamily="34" charset="0"/>
            </a:endParaRPr>
          </a:p>
        </p:txBody>
      </p:sp>
    </p:spTree>
  </p:cSld>
  <p:clrMapOvr>
    <a:masterClrMapping/>
  </p:clrMapOvr>
  <p:transition spd="slow">
    <p:wheel spokes="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000100" y="2071678"/>
            <a:ext cx="7072362" cy="342902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2" name="Group 4"/>
          <p:cNvGrpSpPr>
            <a:grpSpLocks/>
          </p:cNvGrpSpPr>
          <p:nvPr/>
        </p:nvGrpSpPr>
        <p:grpSpPr bwMode="auto">
          <a:xfrm>
            <a:off x="8243888" y="6308725"/>
            <a:ext cx="514350" cy="404813"/>
            <a:chOff x="5052" y="3936"/>
            <a:chExt cx="324" cy="255"/>
          </a:xfrm>
        </p:grpSpPr>
        <p:sp>
          <p:nvSpPr>
            <p:cNvPr id="98309" name="Text Box 5"/>
            <p:cNvSpPr txBox="1">
              <a:spLocks noChangeArrowheads="1"/>
            </p:cNvSpPr>
            <p:nvPr/>
          </p:nvSpPr>
          <p:spPr bwMode="auto">
            <a:xfrm rot="888652">
              <a:off x="5088" y="3960"/>
              <a:ext cx="288" cy="231"/>
            </a:xfrm>
            <a:prstGeom prst="rect">
              <a:avLst/>
            </a:prstGeom>
            <a:solidFill>
              <a:srgbClr val="777777"/>
            </a:solidFill>
            <a:ln w="9525">
              <a:noFill/>
              <a:miter lim="800000"/>
              <a:headEnd/>
              <a:tailEnd/>
            </a:ln>
            <a:effectLst/>
          </p:spPr>
          <p:txBody>
            <a:bodyPr>
              <a:spAutoFit/>
            </a:bodyPr>
            <a:lstStyle/>
            <a:p>
              <a:pPr algn="ctr" eaLnBrk="0" hangingPunct="0">
                <a:spcBef>
                  <a:spcPct val="50000"/>
                </a:spcBef>
              </a:pPr>
              <a:endParaRPr lang="en-GB" b="1">
                <a:solidFill>
                  <a:schemeClr val="bg1"/>
                </a:solidFill>
                <a:latin typeface="CopprplGoth Hv BT" pitchFamily="34" charset="0"/>
              </a:endParaRPr>
            </a:p>
          </p:txBody>
        </p:sp>
        <p:sp>
          <p:nvSpPr>
            <p:cNvPr id="98310" name="Text Box 6"/>
            <p:cNvSpPr txBox="1">
              <a:spLocks noChangeArrowheads="1"/>
            </p:cNvSpPr>
            <p:nvPr/>
          </p:nvSpPr>
          <p:spPr bwMode="auto">
            <a:xfrm>
              <a:off x="5052" y="3936"/>
              <a:ext cx="288" cy="231"/>
            </a:xfrm>
            <a:prstGeom prst="rect">
              <a:avLst/>
            </a:prstGeom>
            <a:solidFill>
              <a:schemeClr val="tx1"/>
            </a:solidFill>
            <a:ln w="9525">
              <a:noFill/>
              <a:miter lim="800000"/>
              <a:headEnd/>
              <a:tailEnd/>
            </a:ln>
            <a:effectLst/>
          </p:spPr>
          <p:txBody>
            <a:bodyPr>
              <a:spAutoFit/>
            </a:bodyPr>
            <a:lstStyle/>
            <a:p>
              <a:pPr algn="ctr" eaLnBrk="0" hangingPunct="0">
                <a:spcBef>
                  <a:spcPct val="50000"/>
                </a:spcBef>
              </a:pPr>
              <a:fld id="{3E1271FE-64DC-420D-88B4-7F02652ACC2F}" type="slidenum">
                <a:rPr lang="en-US" b="1">
                  <a:solidFill>
                    <a:schemeClr val="bg1"/>
                  </a:solidFill>
                  <a:latin typeface="CopprplGoth Hv BT" pitchFamily="34" charset="0"/>
                </a:rPr>
                <a:pPr algn="ctr" eaLnBrk="0" hangingPunct="0">
                  <a:spcBef>
                    <a:spcPct val="50000"/>
                  </a:spcBef>
                </a:pPr>
                <a:t>30</a:t>
              </a:fld>
              <a:endParaRPr lang="en-US" b="1">
                <a:solidFill>
                  <a:schemeClr val="bg1"/>
                </a:solidFill>
                <a:latin typeface="CopprplGoth Hv BT" pitchFamily="34" charset="0"/>
              </a:endParaRPr>
            </a:p>
          </p:txBody>
        </p:sp>
      </p:grpSp>
      <p:sp>
        <p:nvSpPr>
          <p:cNvPr id="98315" name="Rectangle 11"/>
          <p:cNvSpPr>
            <a:spLocks noChangeArrowheads="1"/>
          </p:cNvSpPr>
          <p:nvPr/>
        </p:nvSpPr>
        <p:spPr bwMode="auto">
          <a:xfrm>
            <a:off x="0" y="270033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98314" name="Object 10"/>
          <p:cNvGraphicFramePr>
            <a:graphicFrameLocks noChangeAspect="1"/>
          </p:cNvGraphicFramePr>
          <p:nvPr/>
        </p:nvGraphicFramePr>
        <p:xfrm>
          <a:off x="1285852" y="2357430"/>
          <a:ext cx="6408737" cy="2868613"/>
        </p:xfrm>
        <a:graphic>
          <a:graphicData uri="http://schemas.openxmlformats.org/presentationml/2006/ole">
            <p:oleObj spid="_x0000_s2050" name="Visio" r:id="rId3" imgW="2740581" imgH="1230630" progId="">
              <p:embed/>
            </p:oleObj>
          </a:graphicData>
        </a:graphic>
      </p:graphicFrame>
      <p:sp>
        <p:nvSpPr>
          <p:cNvPr id="98317" name="Rectangle 13"/>
          <p:cNvSpPr>
            <a:spLocks noChangeArrowheads="1"/>
          </p:cNvSpPr>
          <p:nvPr/>
        </p:nvSpPr>
        <p:spPr bwMode="auto">
          <a:xfrm>
            <a:off x="0" y="2486025"/>
            <a:ext cx="9144000" cy="0"/>
          </a:xfrm>
          <a:prstGeom prst="rect">
            <a:avLst/>
          </a:prstGeom>
          <a:noFill/>
          <a:ln w="9525">
            <a:noFill/>
            <a:miter lim="800000"/>
            <a:headEnd/>
            <a:tailEnd/>
          </a:ln>
          <a:effectLst/>
        </p:spPr>
        <p:txBody>
          <a:bodyPr wrap="none" anchor="ctr">
            <a:spAutoFit/>
          </a:bodyPr>
          <a:lstStyle/>
          <a:p>
            <a:endParaRPr lang="en-US"/>
          </a:p>
        </p:txBody>
      </p:sp>
      <p:sp>
        <p:nvSpPr>
          <p:cNvPr id="98318" name="Rectangle 14"/>
          <p:cNvSpPr>
            <a:spLocks noGrp="1" noChangeArrowheads="1"/>
          </p:cNvSpPr>
          <p:nvPr>
            <p:ph type="subTitle" idx="1"/>
          </p:nvPr>
        </p:nvSpPr>
        <p:spPr>
          <a:xfrm>
            <a:off x="611188" y="1341438"/>
            <a:ext cx="5389572" cy="479425"/>
          </a:xfrm>
          <a:ln/>
        </p:spPr>
        <p:style>
          <a:lnRef idx="2">
            <a:schemeClr val="accent3">
              <a:shade val="50000"/>
            </a:schemeClr>
          </a:lnRef>
          <a:fillRef idx="1">
            <a:schemeClr val="accent3"/>
          </a:fillRef>
          <a:effectRef idx="0">
            <a:schemeClr val="accent3"/>
          </a:effectRef>
          <a:fontRef idx="minor">
            <a:schemeClr val="lt1"/>
          </a:fontRef>
        </p:style>
        <p:txBody>
          <a:bodyPr/>
          <a:lstStyle/>
          <a:p>
            <a:pPr algn="l">
              <a:lnSpc>
                <a:spcPct val="90000"/>
              </a:lnSpc>
            </a:pPr>
            <a:r>
              <a:rPr lang="en-US" sz="2800" dirty="0" err="1">
                <a:solidFill>
                  <a:schemeClr val="bg1"/>
                </a:solidFill>
                <a:latin typeface="Book Antiqua" pitchFamily="18" charset="0"/>
              </a:rPr>
              <a:t>Contoh</a:t>
            </a:r>
            <a:r>
              <a:rPr lang="en-US" sz="2800" dirty="0">
                <a:solidFill>
                  <a:schemeClr val="bg1"/>
                </a:solidFill>
                <a:latin typeface="Book Antiqua" pitchFamily="18" charset="0"/>
              </a:rPr>
              <a:t> 1, Model Data </a:t>
            </a:r>
            <a:r>
              <a:rPr lang="en-US" sz="2800" dirty="0" err="1">
                <a:solidFill>
                  <a:schemeClr val="bg1"/>
                </a:solidFill>
                <a:latin typeface="Book Antiqua" pitchFamily="18" charset="0"/>
              </a:rPr>
              <a:t>Jaringan</a:t>
            </a:r>
            <a:endParaRPr lang="en-US" sz="2800" dirty="0">
              <a:solidFill>
                <a:schemeClr val="bg1"/>
              </a:solidFill>
              <a:latin typeface="Book Antiqua" pitchFamily="18" charset="0"/>
            </a:endParaRPr>
          </a:p>
        </p:txBody>
      </p:sp>
      <p:sp>
        <p:nvSpPr>
          <p:cNvPr id="12" name="Rounded Rectangle 11"/>
          <p:cNvSpPr/>
          <p:nvPr/>
        </p:nvSpPr>
        <p:spPr>
          <a:xfrm>
            <a:off x="571472" y="500042"/>
            <a:ext cx="4286280"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t>MODEL DATA</a:t>
            </a:r>
            <a:endParaRPr lang="en-US" sz="4400" b="1" dirty="0"/>
          </a:p>
        </p:txBody>
      </p:sp>
    </p:spTree>
  </p:cSld>
  <p:clrMapOvr>
    <a:masterClrMapping/>
  </p:clrMapOvr>
  <p:transition spd="slow">
    <p:strips/>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00034" y="2000240"/>
            <a:ext cx="8215370" cy="371477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2" name="Group 4"/>
          <p:cNvGrpSpPr>
            <a:grpSpLocks/>
          </p:cNvGrpSpPr>
          <p:nvPr/>
        </p:nvGrpSpPr>
        <p:grpSpPr bwMode="auto">
          <a:xfrm>
            <a:off x="8243888" y="6308725"/>
            <a:ext cx="514350" cy="404813"/>
            <a:chOff x="5052" y="3936"/>
            <a:chExt cx="324" cy="255"/>
          </a:xfrm>
        </p:grpSpPr>
        <p:sp>
          <p:nvSpPr>
            <p:cNvPr id="99333" name="Text Box 5"/>
            <p:cNvSpPr txBox="1">
              <a:spLocks noChangeArrowheads="1"/>
            </p:cNvSpPr>
            <p:nvPr/>
          </p:nvSpPr>
          <p:spPr bwMode="auto">
            <a:xfrm rot="888652">
              <a:off x="5088" y="3960"/>
              <a:ext cx="288" cy="231"/>
            </a:xfrm>
            <a:prstGeom prst="rect">
              <a:avLst/>
            </a:prstGeom>
            <a:solidFill>
              <a:srgbClr val="777777"/>
            </a:solidFill>
            <a:ln w="9525">
              <a:noFill/>
              <a:miter lim="800000"/>
              <a:headEnd/>
              <a:tailEnd/>
            </a:ln>
            <a:effectLst/>
          </p:spPr>
          <p:txBody>
            <a:bodyPr>
              <a:spAutoFit/>
            </a:bodyPr>
            <a:lstStyle/>
            <a:p>
              <a:pPr algn="ctr" eaLnBrk="0" hangingPunct="0">
                <a:spcBef>
                  <a:spcPct val="50000"/>
                </a:spcBef>
              </a:pPr>
              <a:endParaRPr lang="en-GB" b="1">
                <a:solidFill>
                  <a:schemeClr val="bg1"/>
                </a:solidFill>
                <a:latin typeface="CopprplGoth Hv BT" pitchFamily="34" charset="0"/>
              </a:endParaRPr>
            </a:p>
          </p:txBody>
        </p:sp>
        <p:sp>
          <p:nvSpPr>
            <p:cNvPr id="99334" name="Text Box 6"/>
            <p:cNvSpPr txBox="1">
              <a:spLocks noChangeArrowheads="1"/>
            </p:cNvSpPr>
            <p:nvPr/>
          </p:nvSpPr>
          <p:spPr bwMode="auto">
            <a:xfrm>
              <a:off x="5052" y="3936"/>
              <a:ext cx="288" cy="231"/>
            </a:xfrm>
            <a:prstGeom prst="rect">
              <a:avLst/>
            </a:prstGeom>
            <a:solidFill>
              <a:schemeClr val="tx1"/>
            </a:solidFill>
            <a:ln w="9525">
              <a:noFill/>
              <a:miter lim="800000"/>
              <a:headEnd/>
              <a:tailEnd/>
            </a:ln>
            <a:effectLst/>
          </p:spPr>
          <p:txBody>
            <a:bodyPr>
              <a:spAutoFit/>
            </a:bodyPr>
            <a:lstStyle/>
            <a:p>
              <a:pPr algn="ctr" eaLnBrk="0" hangingPunct="0">
                <a:spcBef>
                  <a:spcPct val="50000"/>
                </a:spcBef>
              </a:pPr>
              <a:fld id="{63504BDE-9ADC-4E2D-AA52-F824A444F86A}" type="slidenum">
                <a:rPr lang="en-US" b="1">
                  <a:solidFill>
                    <a:schemeClr val="bg1"/>
                  </a:solidFill>
                  <a:latin typeface="CopprplGoth Hv BT" pitchFamily="34" charset="0"/>
                </a:rPr>
                <a:pPr algn="ctr" eaLnBrk="0" hangingPunct="0">
                  <a:spcBef>
                    <a:spcPct val="50000"/>
                  </a:spcBef>
                </a:pPr>
                <a:t>31</a:t>
              </a:fld>
              <a:endParaRPr lang="en-US" b="1">
                <a:solidFill>
                  <a:schemeClr val="bg1"/>
                </a:solidFill>
                <a:latin typeface="CopprplGoth Hv BT" pitchFamily="34" charset="0"/>
              </a:endParaRPr>
            </a:p>
          </p:txBody>
        </p:sp>
      </p:grpSp>
      <p:sp>
        <p:nvSpPr>
          <p:cNvPr id="99338" name="Rectangle 10"/>
          <p:cNvSpPr>
            <a:spLocks noGrp="1" noChangeArrowheads="1"/>
          </p:cNvSpPr>
          <p:nvPr>
            <p:ph type="subTitle" idx="1"/>
          </p:nvPr>
        </p:nvSpPr>
        <p:spPr>
          <a:xfrm>
            <a:off x="611188" y="1341438"/>
            <a:ext cx="6400800" cy="479425"/>
          </a:xfrm>
          <a:ln/>
        </p:spPr>
        <p:style>
          <a:lnRef idx="2">
            <a:schemeClr val="accent3">
              <a:shade val="50000"/>
            </a:schemeClr>
          </a:lnRef>
          <a:fillRef idx="1">
            <a:schemeClr val="accent3"/>
          </a:fillRef>
          <a:effectRef idx="0">
            <a:schemeClr val="accent3"/>
          </a:effectRef>
          <a:fontRef idx="minor">
            <a:schemeClr val="lt1"/>
          </a:fontRef>
        </p:style>
        <p:txBody>
          <a:bodyPr/>
          <a:lstStyle/>
          <a:p>
            <a:pPr algn="l">
              <a:lnSpc>
                <a:spcPct val="90000"/>
              </a:lnSpc>
            </a:pPr>
            <a:r>
              <a:rPr lang="en-US" sz="2800" dirty="0" err="1">
                <a:solidFill>
                  <a:schemeClr val="bg1"/>
                </a:solidFill>
                <a:latin typeface="Book Antiqua" pitchFamily="18" charset="0"/>
              </a:rPr>
              <a:t>Contoh</a:t>
            </a:r>
            <a:r>
              <a:rPr lang="en-US" sz="2800" dirty="0">
                <a:solidFill>
                  <a:schemeClr val="bg1"/>
                </a:solidFill>
                <a:latin typeface="Book Antiqua" pitchFamily="18" charset="0"/>
              </a:rPr>
              <a:t> 2, Model Data </a:t>
            </a:r>
            <a:r>
              <a:rPr lang="en-US" sz="2800" dirty="0" err="1">
                <a:solidFill>
                  <a:schemeClr val="bg1"/>
                </a:solidFill>
                <a:latin typeface="Book Antiqua" pitchFamily="18" charset="0"/>
              </a:rPr>
              <a:t>Jaringan</a:t>
            </a:r>
            <a:endParaRPr lang="en-US" sz="2800" dirty="0">
              <a:solidFill>
                <a:schemeClr val="bg1"/>
              </a:solidFill>
              <a:latin typeface="Book Antiqua" pitchFamily="18" charset="0"/>
            </a:endParaRPr>
          </a:p>
        </p:txBody>
      </p:sp>
      <p:sp>
        <p:nvSpPr>
          <p:cNvPr id="99340" name="Rectangle 12"/>
          <p:cNvSpPr>
            <a:spLocks noChangeArrowheads="1"/>
          </p:cNvSpPr>
          <p:nvPr/>
        </p:nvSpPr>
        <p:spPr bwMode="auto">
          <a:xfrm>
            <a:off x="0" y="248602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99339" name="Object 11"/>
          <p:cNvGraphicFramePr>
            <a:graphicFrameLocks noChangeAspect="1"/>
          </p:cNvGraphicFramePr>
          <p:nvPr/>
        </p:nvGraphicFramePr>
        <p:xfrm>
          <a:off x="684213" y="2276475"/>
          <a:ext cx="7991475" cy="3317875"/>
        </p:xfrm>
        <a:graphic>
          <a:graphicData uri="http://schemas.openxmlformats.org/presentationml/2006/ole">
            <p:oleObj spid="_x0000_s3074" name="Visio" r:id="rId3" imgW="4063841" imgH="1683306" progId="">
              <p:embed/>
            </p:oleObj>
          </a:graphicData>
        </a:graphic>
      </p:graphicFrame>
      <p:sp>
        <p:nvSpPr>
          <p:cNvPr id="11" name="Rounded Rectangle 10"/>
          <p:cNvSpPr/>
          <p:nvPr/>
        </p:nvSpPr>
        <p:spPr>
          <a:xfrm>
            <a:off x="571472" y="500042"/>
            <a:ext cx="4286280"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t>MODEL DATA</a:t>
            </a:r>
            <a:endParaRPr lang="en-US" sz="4400" b="1" dirty="0"/>
          </a:p>
        </p:txBody>
      </p:sp>
    </p:spTree>
  </p:cSld>
  <p:clrMapOvr>
    <a:masterClrMapping/>
  </p:clrMapOvr>
  <p:transition spd="slow">
    <p:wedg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8243888" y="6308725"/>
            <a:ext cx="514350" cy="404813"/>
            <a:chOff x="5052" y="3936"/>
            <a:chExt cx="324" cy="255"/>
          </a:xfrm>
        </p:grpSpPr>
        <p:sp>
          <p:nvSpPr>
            <p:cNvPr id="100357" name="Text Box 5"/>
            <p:cNvSpPr txBox="1">
              <a:spLocks noChangeArrowheads="1"/>
            </p:cNvSpPr>
            <p:nvPr/>
          </p:nvSpPr>
          <p:spPr bwMode="auto">
            <a:xfrm rot="888652">
              <a:off x="5088" y="3960"/>
              <a:ext cx="288" cy="231"/>
            </a:xfrm>
            <a:prstGeom prst="rect">
              <a:avLst/>
            </a:prstGeom>
            <a:solidFill>
              <a:srgbClr val="777777"/>
            </a:solidFill>
            <a:ln w="9525">
              <a:noFill/>
              <a:miter lim="800000"/>
              <a:headEnd/>
              <a:tailEnd/>
            </a:ln>
            <a:effectLst/>
          </p:spPr>
          <p:txBody>
            <a:bodyPr>
              <a:spAutoFit/>
            </a:bodyPr>
            <a:lstStyle/>
            <a:p>
              <a:pPr algn="ctr" eaLnBrk="0" hangingPunct="0">
                <a:spcBef>
                  <a:spcPct val="50000"/>
                </a:spcBef>
              </a:pPr>
              <a:endParaRPr lang="en-GB" b="1">
                <a:solidFill>
                  <a:schemeClr val="bg1"/>
                </a:solidFill>
                <a:latin typeface="CopprplGoth Hv BT" pitchFamily="34" charset="0"/>
              </a:endParaRPr>
            </a:p>
          </p:txBody>
        </p:sp>
        <p:sp>
          <p:nvSpPr>
            <p:cNvPr id="100358" name="Text Box 6"/>
            <p:cNvSpPr txBox="1">
              <a:spLocks noChangeArrowheads="1"/>
            </p:cNvSpPr>
            <p:nvPr/>
          </p:nvSpPr>
          <p:spPr bwMode="auto">
            <a:xfrm>
              <a:off x="5052" y="3936"/>
              <a:ext cx="288" cy="231"/>
            </a:xfrm>
            <a:prstGeom prst="rect">
              <a:avLst/>
            </a:prstGeom>
            <a:solidFill>
              <a:schemeClr val="tx1"/>
            </a:solidFill>
            <a:ln w="9525">
              <a:noFill/>
              <a:miter lim="800000"/>
              <a:headEnd/>
              <a:tailEnd/>
            </a:ln>
            <a:effectLst/>
          </p:spPr>
          <p:txBody>
            <a:bodyPr>
              <a:spAutoFit/>
            </a:bodyPr>
            <a:lstStyle/>
            <a:p>
              <a:pPr algn="ctr" eaLnBrk="0" hangingPunct="0">
                <a:spcBef>
                  <a:spcPct val="50000"/>
                </a:spcBef>
              </a:pPr>
              <a:fld id="{F696BDFF-907A-429E-AA4E-AC1C2AE1BBF4}" type="slidenum">
                <a:rPr lang="en-US" b="1">
                  <a:solidFill>
                    <a:schemeClr val="bg1"/>
                  </a:solidFill>
                  <a:latin typeface="CopprplGoth Hv BT" pitchFamily="34" charset="0"/>
                </a:rPr>
                <a:pPr algn="ctr" eaLnBrk="0" hangingPunct="0">
                  <a:spcBef>
                    <a:spcPct val="50000"/>
                  </a:spcBef>
                </a:pPr>
                <a:t>32</a:t>
              </a:fld>
              <a:endParaRPr lang="en-US" b="1">
                <a:solidFill>
                  <a:schemeClr val="bg1"/>
                </a:solidFill>
                <a:latin typeface="CopprplGoth Hv BT" pitchFamily="34" charset="0"/>
              </a:endParaRPr>
            </a:p>
          </p:txBody>
        </p:sp>
      </p:grpSp>
      <p:sp>
        <p:nvSpPr>
          <p:cNvPr id="100361" name="Rectangle 9"/>
          <p:cNvSpPr>
            <a:spLocks noGrp="1" noChangeArrowheads="1"/>
          </p:cNvSpPr>
          <p:nvPr>
            <p:ph type="subTitle" idx="1"/>
          </p:nvPr>
        </p:nvSpPr>
        <p:spPr>
          <a:xfrm>
            <a:off x="755650" y="1916113"/>
            <a:ext cx="7632700" cy="3722687"/>
          </a:xfrm>
        </p:spPr>
        <p:style>
          <a:lnRef idx="2">
            <a:schemeClr val="accent3">
              <a:shade val="50000"/>
            </a:schemeClr>
          </a:lnRef>
          <a:fillRef idx="1">
            <a:schemeClr val="accent3"/>
          </a:fillRef>
          <a:effectRef idx="0">
            <a:schemeClr val="accent3"/>
          </a:effectRef>
          <a:fontRef idx="minor">
            <a:schemeClr val="lt1"/>
          </a:fontRef>
        </p:style>
        <p:txBody>
          <a:bodyPr/>
          <a:lstStyle/>
          <a:p>
            <a:pPr algn="l">
              <a:lnSpc>
                <a:spcPct val="90000"/>
              </a:lnSpc>
            </a:pPr>
            <a:r>
              <a:rPr lang="en-US" b="1" u="sng" dirty="0" err="1">
                <a:solidFill>
                  <a:schemeClr val="tx1"/>
                </a:solidFill>
                <a:latin typeface="Book Antiqua" pitchFamily="18" charset="0"/>
              </a:rPr>
              <a:t>Kelebihan</a:t>
            </a:r>
            <a:r>
              <a:rPr lang="en-US" b="1" u="sng" dirty="0">
                <a:solidFill>
                  <a:schemeClr val="tx1"/>
                </a:solidFill>
                <a:latin typeface="Book Antiqua" pitchFamily="18" charset="0"/>
              </a:rPr>
              <a:t> model data </a:t>
            </a:r>
            <a:r>
              <a:rPr lang="en-US" b="1" u="sng" dirty="0" err="1">
                <a:solidFill>
                  <a:schemeClr val="tx1"/>
                </a:solidFill>
                <a:latin typeface="Book Antiqua" pitchFamily="18" charset="0"/>
              </a:rPr>
              <a:t>jaringan</a:t>
            </a:r>
            <a:r>
              <a:rPr lang="en-US" b="1" u="sng" dirty="0">
                <a:solidFill>
                  <a:schemeClr val="tx1"/>
                </a:solidFill>
                <a:latin typeface="Book Antiqua" pitchFamily="18" charset="0"/>
              </a:rPr>
              <a:t>:</a:t>
            </a:r>
          </a:p>
          <a:p>
            <a:pPr algn="l">
              <a:lnSpc>
                <a:spcPct val="90000"/>
              </a:lnSpc>
              <a:buFont typeface="Wingdings" pitchFamily="2" charset="2"/>
              <a:buChar char="q"/>
            </a:pPr>
            <a:r>
              <a:rPr lang="en-US" sz="2800" dirty="0">
                <a:solidFill>
                  <a:schemeClr val="tx1"/>
                </a:solidFill>
                <a:latin typeface="Book Antiqua" pitchFamily="18" charset="0"/>
              </a:rPr>
              <a:t> Data </a:t>
            </a:r>
            <a:r>
              <a:rPr lang="en-US" sz="2800" dirty="0" err="1">
                <a:solidFill>
                  <a:schemeClr val="tx1"/>
                </a:solidFill>
                <a:latin typeface="Book Antiqua" pitchFamily="18" charset="0"/>
              </a:rPr>
              <a:t>lebih</a:t>
            </a:r>
            <a:r>
              <a:rPr lang="en-US" sz="2800" dirty="0">
                <a:solidFill>
                  <a:schemeClr val="tx1"/>
                </a:solidFill>
                <a:latin typeface="Book Antiqua" pitchFamily="18" charset="0"/>
              </a:rPr>
              <a:t> </a:t>
            </a:r>
            <a:r>
              <a:rPr lang="en-US" sz="2800" dirty="0" err="1">
                <a:solidFill>
                  <a:schemeClr val="tx1"/>
                </a:solidFill>
                <a:latin typeface="Book Antiqua" pitchFamily="18" charset="0"/>
              </a:rPr>
              <a:t>cepat</a:t>
            </a:r>
            <a:r>
              <a:rPr lang="en-US" sz="2800" dirty="0">
                <a:solidFill>
                  <a:schemeClr val="tx1"/>
                </a:solidFill>
                <a:latin typeface="Book Antiqua" pitchFamily="18" charset="0"/>
              </a:rPr>
              <a:t> </a:t>
            </a:r>
            <a:r>
              <a:rPr lang="en-US" sz="2800" dirty="0" err="1">
                <a:solidFill>
                  <a:schemeClr val="tx1"/>
                </a:solidFill>
                <a:latin typeface="Book Antiqua" pitchFamily="18" charset="0"/>
              </a:rPr>
              <a:t>diakses</a:t>
            </a:r>
            <a:endParaRPr lang="en-US" sz="2800" dirty="0">
              <a:solidFill>
                <a:schemeClr val="tx1"/>
              </a:solidFill>
              <a:latin typeface="Book Antiqua" pitchFamily="18" charset="0"/>
            </a:endParaRPr>
          </a:p>
          <a:p>
            <a:pPr algn="l">
              <a:lnSpc>
                <a:spcPct val="90000"/>
              </a:lnSpc>
              <a:buFont typeface="Wingdings" pitchFamily="2" charset="2"/>
              <a:buChar char="q"/>
            </a:pPr>
            <a:r>
              <a:rPr lang="en-US" sz="2800" dirty="0">
                <a:solidFill>
                  <a:schemeClr val="tx1"/>
                </a:solidFill>
                <a:latin typeface="Book Antiqua" pitchFamily="18" charset="0"/>
              </a:rPr>
              <a:t> User </a:t>
            </a:r>
            <a:r>
              <a:rPr lang="en-US" sz="2800" dirty="0" err="1">
                <a:solidFill>
                  <a:schemeClr val="tx1"/>
                </a:solidFill>
                <a:latin typeface="Book Antiqua" pitchFamily="18" charset="0"/>
              </a:rPr>
              <a:t>dapat</a:t>
            </a:r>
            <a:r>
              <a:rPr lang="en-US" sz="2800" dirty="0">
                <a:solidFill>
                  <a:schemeClr val="tx1"/>
                </a:solidFill>
                <a:latin typeface="Book Antiqua" pitchFamily="18" charset="0"/>
              </a:rPr>
              <a:t> </a:t>
            </a:r>
            <a:r>
              <a:rPr lang="en-US" sz="2800" dirty="0" err="1">
                <a:solidFill>
                  <a:schemeClr val="tx1"/>
                </a:solidFill>
                <a:latin typeface="Book Antiqua" pitchFamily="18" charset="0"/>
              </a:rPr>
              <a:t>mengakses</a:t>
            </a:r>
            <a:r>
              <a:rPr lang="en-US" sz="2800" dirty="0">
                <a:solidFill>
                  <a:schemeClr val="tx1"/>
                </a:solidFill>
                <a:latin typeface="Book Antiqua" pitchFamily="18" charset="0"/>
              </a:rPr>
              <a:t> data </a:t>
            </a:r>
            <a:r>
              <a:rPr lang="en-US" sz="2800" dirty="0" err="1">
                <a:solidFill>
                  <a:schemeClr val="tx1"/>
                </a:solidFill>
                <a:latin typeface="Book Antiqua" pitchFamily="18" charset="0"/>
              </a:rPr>
              <a:t>dimulai</a:t>
            </a:r>
            <a:r>
              <a:rPr lang="en-US" sz="2800" dirty="0">
                <a:solidFill>
                  <a:schemeClr val="tx1"/>
                </a:solidFill>
                <a:latin typeface="Book Antiqua" pitchFamily="18" charset="0"/>
              </a:rPr>
              <a:t> </a:t>
            </a:r>
            <a:r>
              <a:rPr lang="en-US" sz="2800" dirty="0" err="1">
                <a:solidFill>
                  <a:schemeClr val="tx1"/>
                </a:solidFill>
                <a:latin typeface="Book Antiqua" pitchFamily="18" charset="0"/>
              </a:rPr>
              <a:t>dari</a:t>
            </a:r>
            <a:r>
              <a:rPr lang="en-US" sz="2800" dirty="0">
                <a:solidFill>
                  <a:schemeClr val="tx1"/>
                </a:solidFill>
                <a:latin typeface="Book Antiqua" pitchFamily="18" charset="0"/>
              </a:rPr>
              <a:t> </a:t>
            </a:r>
            <a:r>
              <a:rPr lang="en-US" sz="2800" dirty="0" err="1">
                <a:solidFill>
                  <a:schemeClr val="tx1"/>
                </a:solidFill>
                <a:latin typeface="Book Antiqua" pitchFamily="18" charset="0"/>
              </a:rPr>
              <a:t>beberapa</a:t>
            </a:r>
            <a:r>
              <a:rPr lang="en-US" sz="2800" dirty="0">
                <a:solidFill>
                  <a:schemeClr val="tx1"/>
                </a:solidFill>
                <a:latin typeface="Book Antiqua" pitchFamily="18" charset="0"/>
              </a:rPr>
              <a:t> </a:t>
            </a:r>
            <a:r>
              <a:rPr lang="en-US" sz="2800" dirty="0" err="1">
                <a:solidFill>
                  <a:schemeClr val="tx1"/>
                </a:solidFill>
                <a:latin typeface="Book Antiqua" pitchFamily="18" charset="0"/>
              </a:rPr>
              <a:t>tabel</a:t>
            </a:r>
            <a:endParaRPr lang="en-US" sz="2800" dirty="0">
              <a:solidFill>
                <a:schemeClr val="tx1"/>
              </a:solidFill>
              <a:latin typeface="Book Antiqua" pitchFamily="18" charset="0"/>
            </a:endParaRPr>
          </a:p>
          <a:p>
            <a:pPr algn="l">
              <a:lnSpc>
                <a:spcPct val="90000"/>
              </a:lnSpc>
              <a:buFont typeface="Wingdings" pitchFamily="2" charset="2"/>
              <a:buChar char="q"/>
            </a:pPr>
            <a:r>
              <a:rPr lang="en-US" sz="2800" dirty="0">
                <a:solidFill>
                  <a:schemeClr val="tx1"/>
                </a:solidFill>
                <a:latin typeface="Book Antiqua" pitchFamily="18" charset="0"/>
              </a:rPr>
              <a:t> </a:t>
            </a:r>
            <a:r>
              <a:rPr lang="en-US" sz="2800" dirty="0" err="1">
                <a:solidFill>
                  <a:schemeClr val="tx1"/>
                </a:solidFill>
                <a:latin typeface="Book Antiqua" pitchFamily="18" charset="0"/>
              </a:rPr>
              <a:t>Mudah</a:t>
            </a:r>
            <a:r>
              <a:rPr lang="en-US" sz="2800" dirty="0">
                <a:solidFill>
                  <a:schemeClr val="tx1"/>
                </a:solidFill>
                <a:latin typeface="Book Antiqua" pitchFamily="18" charset="0"/>
              </a:rPr>
              <a:t> </a:t>
            </a:r>
            <a:r>
              <a:rPr lang="en-US" sz="2800" dirty="0" err="1">
                <a:solidFill>
                  <a:schemeClr val="tx1"/>
                </a:solidFill>
                <a:latin typeface="Book Antiqua" pitchFamily="18" charset="0"/>
              </a:rPr>
              <a:t>untuk</a:t>
            </a:r>
            <a:r>
              <a:rPr lang="en-US" sz="2800" dirty="0">
                <a:solidFill>
                  <a:schemeClr val="tx1"/>
                </a:solidFill>
                <a:latin typeface="Book Antiqua" pitchFamily="18" charset="0"/>
              </a:rPr>
              <a:t> </a:t>
            </a:r>
            <a:r>
              <a:rPr lang="en-US" sz="2800" dirty="0" err="1">
                <a:solidFill>
                  <a:schemeClr val="tx1"/>
                </a:solidFill>
                <a:latin typeface="Book Antiqua" pitchFamily="18" charset="0"/>
              </a:rPr>
              <a:t>memodelkan</a:t>
            </a:r>
            <a:r>
              <a:rPr lang="en-US" sz="2800" dirty="0">
                <a:solidFill>
                  <a:schemeClr val="tx1"/>
                </a:solidFill>
                <a:latin typeface="Book Antiqua" pitchFamily="18" charset="0"/>
              </a:rPr>
              <a:t> basis data yang </a:t>
            </a:r>
            <a:r>
              <a:rPr lang="en-US" sz="2800" dirty="0" err="1">
                <a:solidFill>
                  <a:schemeClr val="tx1"/>
                </a:solidFill>
                <a:latin typeface="Book Antiqua" pitchFamily="18" charset="0"/>
              </a:rPr>
              <a:t>komplek</a:t>
            </a:r>
            <a:endParaRPr lang="en-US" sz="2800" dirty="0">
              <a:solidFill>
                <a:schemeClr val="tx1"/>
              </a:solidFill>
              <a:latin typeface="Book Antiqua" pitchFamily="18" charset="0"/>
            </a:endParaRPr>
          </a:p>
          <a:p>
            <a:pPr algn="l">
              <a:lnSpc>
                <a:spcPct val="90000"/>
              </a:lnSpc>
              <a:buFont typeface="Wingdings" pitchFamily="2" charset="2"/>
              <a:buChar char="q"/>
            </a:pPr>
            <a:r>
              <a:rPr lang="en-US" sz="2800" dirty="0">
                <a:solidFill>
                  <a:schemeClr val="tx1"/>
                </a:solidFill>
                <a:latin typeface="Book Antiqua" pitchFamily="18" charset="0"/>
              </a:rPr>
              <a:t> </a:t>
            </a:r>
            <a:r>
              <a:rPr lang="en-US" sz="2800" dirty="0" err="1">
                <a:solidFill>
                  <a:schemeClr val="tx1"/>
                </a:solidFill>
                <a:latin typeface="Book Antiqua" pitchFamily="18" charset="0"/>
              </a:rPr>
              <a:t>Mudah</a:t>
            </a:r>
            <a:r>
              <a:rPr lang="en-US" sz="2800" dirty="0">
                <a:solidFill>
                  <a:schemeClr val="tx1"/>
                </a:solidFill>
                <a:latin typeface="Book Antiqua" pitchFamily="18" charset="0"/>
              </a:rPr>
              <a:t> </a:t>
            </a:r>
            <a:r>
              <a:rPr lang="en-US" sz="2800" dirty="0" err="1">
                <a:solidFill>
                  <a:schemeClr val="tx1"/>
                </a:solidFill>
                <a:latin typeface="Book Antiqua" pitchFamily="18" charset="0"/>
              </a:rPr>
              <a:t>untuk</a:t>
            </a:r>
            <a:r>
              <a:rPr lang="en-US" sz="2800" dirty="0">
                <a:solidFill>
                  <a:schemeClr val="tx1"/>
                </a:solidFill>
                <a:latin typeface="Book Antiqua" pitchFamily="18" charset="0"/>
              </a:rPr>
              <a:t> </a:t>
            </a:r>
            <a:r>
              <a:rPr lang="en-US" sz="2800" dirty="0" err="1">
                <a:solidFill>
                  <a:schemeClr val="tx1"/>
                </a:solidFill>
                <a:latin typeface="Book Antiqua" pitchFamily="18" charset="0"/>
              </a:rPr>
              <a:t>membentuk</a:t>
            </a:r>
            <a:r>
              <a:rPr lang="en-US" sz="2800" dirty="0">
                <a:solidFill>
                  <a:schemeClr val="tx1"/>
                </a:solidFill>
                <a:latin typeface="Book Antiqua" pitchFamily="18" charset="0"/>
              </a:rPr>
              <a:t> query yang </a:t>
            </a:r>
            <a:r>
              <a:rPr lang="en-US" sz="2800" dirty="0" err="1">
                <a:solidFill>
                  <a:schemeClr val="tx1"/>
                </a:solidFill>
                <a:latin typeface="Book Antiqua" pitchFamily="18" charset="0"/>
              </a:rPr>
              <a:t>komplek</a:t>
            </a:r>
            <a:r>
              <a:rPr lang="en-US" sz="2800" dirty="0">
                <a:solidFill>
                  <a:schemeClr val="tx1"/>
                </a:solidFill>
                <a:latin typeface="Book Antiqua" pitchFamily="18" charset="0"/>
              </a:rPr>
              <a:t> </a:t>
            </a:r>
            <a:r>
              <a:rPr lang="en-US" sz="2800" dirty="0" err="1">
                <a:solidFill>
                  <a:schemeClr val="tx1"/>
                </a:solidFill>
                <a:latin typeface="Book Antiqua" pitchFamily="18" charset="0"/>
              </a:rPr>
              <a:t>dalam</a:t>
            </a:r>
            <a:r>
              <a:rPr lang="en-US" sz="2800" dirty="0">
                <a:solidFill>
                  <a:schemeClr val="tx1"/>
                </a:solidFill>
                <a:latin typeface="Book Antiqua" pitchFamily="18" charset="0"/>
              </a:rPr>
              <a:t> </a:t>
            </a:r>
            <a:r>
              <a:rPr lang="en-US" sz="2800" dirty="0" err="1">
                <a:solidFill>
                  <a:schemeClr val="tx1"/>
                </a:solidFill>
                <a:latin typeface="Book Antiqua" pitchFamily="18" charset="0"/>
              </a:rPr>
              <a:t>melakukan</a:t>
            </a:r>
            <a:r>
              <a:rPr lang="en-US" sz="2800" dirty="0">
                <a:solidFill>
                  <a:schemeClr val="tx1"/>
                </a:solidFill>
                <a:latin typeface="Book Antiqua" pitchFamily="18" charset="0"/>
              </a:rPr>
              <a:t> retrieve data.</a:t>
            </a:r>
          </a:p>
          <a:p>
            <a:pPr>
              <a:lnSpc>
                <a:spcPct val="90000"/>
              </a:lnSpc>
            </a:pPr>
            <a:endParaRPr lang="en-US" sz="2800" dirty="0">
              <a:solidFill>
                <a:schemeClr val="tx1"/>
              </a:solidFill>
            </a:endParaRPr>
          </a:p>
        </p:txBody>
      </p:sp>
      <p:sp>
        <p:nvSpPr>
          <p:cNvPr id="100362" name="Rectangle 10"/>
          <p:cNvSpPr>
            <a:spLocks noChangeArrowheads="1"/>
          </p:cNvSpPr>
          <p:nvPr/>
        </p:nvSpPr>
        <p:spPr bwMode="auto">
          <a:xfrm>
            <a:off x="611188" y="1341438"/>
            <a:ext cx="4389440" cy="479425"/>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nSpc>
                <a:spcPct val="90000"/>
              </a:lnSpc>
              <a:spcBef>
                <a:spcPct val="20000"/>
              </a:spcBef>
            </a:pPr>
            <a:r>
              <a:rPr lang="en-US" sz="2800" b="1" dirty="0">
                <a:latin typeface="Arial" charset="0"/>
              </a:rPr>
              <a:t> </a:t>
            </a:r>
            <a:r>
              <a:rPr lang="en-US" sz="2800" b="1" dirty="0">
                <a:latin typeface="Book Antiqua" pitchFamily="18" charset="0"/>
              </a:rPr>
              <a:t>Model Data </a:t>
            </a:r>
            <a:r>
              <a:rPr lang="en-US" sz="2800" b="1" dirty="0" err="1">
                <a:latin typeface="Book Antiqua" pitchFamily="18" charset="0"/>
              </a:rPr>
              <a:t>Jaringan</a:t>
            </a:r>
            <a:endParaRPr lang="en-US" sz="2800" b="1" dirty="0">
              <a:latin typeface="Book Antiqua" pitchFamily="18" charset="0"/>
            </a:endParaRPr>
          </a:p>
        </p:txBody>
      </p:sp>
      <p:sp>
        <p:nvSpPr>
          <p:cNvPr id="10" name="Rounded Rectangle 9"/>
          <p:cNvSpPr/>
          <p:nvPr/>
        </p:nvSpPr>
        <p:spPr>
          <a:xfrm>
            <a:off x="571472" y="500042"/>
            <a:ext cx="4286280"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t>MODEL DATA</a:t>
            </a:r>
            <a:endParaRPr lang="en-US" sz="4400" b="1" dirty="0"/>
          </a:p>
        </p:txBody>
      </p:sp>
    </p:spTree>
  </p:cSld>
  <p:clrMapOvr>
    <a:masterClrMapping/>
  </p:clrMapOvr>
  <p:transition spd="slow">
    <p:wipe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8243888" y="6308725"/>
            <a:ext cx="514350" cy="404813"/>
            <a:chOff x="5052" y="3936"/>
            <a:chExt cx="324" cy="255"/>
          </a:xfrm>
        </p:grpSpPr>
        <p:sp>
          <p:nvSpPr>
            <p:cNvPr id="101381" name="Text Box 5"/>
            <p:cNvSpPr txBox="1">
              <a:spLocks noChangeArrowheads="1"/>
            </p:cNvSpPr>
            <p:nvPr/>
          </p:nvSpPr>
          <p:spPr bwMode="auto">
            <a:xfrm rot="888652">
              <a:off x="5088" y="3960"/>
              <a:ext cx="288" cy="231"/>
            </a:xfrm>
            <a:prstGeom prst="rect">
              <a:avLst/>
            </a:prstGeom>
            <a:solidFill>
              <a:srgbClr val="777777"/>
            </a:solidFill>
            <a:ln w="9525">
              <a:noFill/>
              <a:miter lim="800000"/>
              <a:headEnd/>
              <a:tailEnd/>
            </a:ln>
            <a:effectLst/>
          </p:spPr>
          <p:txBody>
            <a:bodyPr>
              <a:spAutoFit/>
            </a:bodyPr>
            <a:lstStyle/>
            <a:p>
              <a:pPr algn="ctr" eaLnBrk="0" hangingPunct="0">
                <a:spcBef>
                  <a:spcPct val="50000"/>
                </a:spcBef>
              </a:pPr>
              <a:endParaRPr lang="en-GB" b="1">
                <a:solidFill>
                  <a:schemeClr val="bg1"/>
                </a:solidFill>
                <a:latin typeface="CopprplGoth Hv BT" pitchFamily="34" charset="0"/>
              </a:endParaRPr>
            </a:p>
          </p:txBody>
        </p:sp>
        <p:sp>
          <p:nvSpPr>
            <p:cNvPr id="101382" name="Text Box 6"/>
            <p:cNvSpPr txBox="1">
              <a:spLocks noChangeArrowheads="1"/>
            </p:cNvSpPr>
            <p:nvPr/>
          </p:nvSpPr>
          <p:spPr bwMode="auto">
            <a:xfrm>
              <a:off x="5052" y="3936"/>
              <a:ext cx="288" cy="231"/>
            </a:xfrm>
            <a:prstGeom prst="rect">
              <a:avLst/>
            </a:prstGeom>
            <a:solidFill>
              <a:schemeClr val="tx1"/>
            </a:solidFill>
            <a:ln w="9525">
              <a:noFill/>
              <a:miter lim="800000"/>
              <a:headEnd/>
              <a:tailEnd/>
            </a:ln>
            <a:effectLst/>
          </p:spPr>
          <p:txBody>
            <a:bodyPr>
              <a:spAutoFit/>
            </a:bodyPr>
            <a:lstStyle/>
            <a:p>
              <a:pPr algn="ctr" eaLnBrk="0" hangingPunct="0">
                <a:spcBef>
                  <a:spcPct val="50000"/>
                </a:spcBef>
              </a:pPr>
              <a:fld id="{ABA4A0D1-98BB-4447-84FB-4B7CF7CD2880}" type="slidenum">
                <a:rPr lang="en-US" b="1">
                  <a:solidFill>
                    <a:schemeClr val="bg1"/>
                  </a:solidFill>
                  <a:latin typeface="CopprplGoth Hv BT" pitchFamily="34" charset="0"/>
                </a:rPr>
                <a:pPr algn="ctr" eaLnBrk="0" hangingPunct="0">
                  <a:spcBef>
                    <a:spcPct val="50000"/>
                  </a:spcBef>
                </a:pPr>
                <a:t>33</a:t>
              </a:fld>
              <a:endParaRPr lang="en-US" b="1">
                <a:solidFill>
                  <a:schemeClr val="bg1"/>
                </a:solidFill>
                <a:latin typeface="CopprplGoth Hv BT" pitchFamily="34" charset="0"/>
              </a:endParaRPr>
            </a:p>
          </p:txBody>
        </p:sp>
      </p:grpSp>
      <p:sp>
        <p:nvSpPr>
          <p:cNvPr id="101385" name="Rectangle 9"/>
          <p:cNvSpPr>
            <a:spLocks noGrp="1" noChangeArrowheads="1"/>
          </p:cNvSpPr>
          <p:nvPr>
            <p:ph type="subTitle" idx="1"/>
          </p:nvPr>
        </p:nvSpPr>
        <p:spPr>
          <a:xfrm>
            <a:off x="827088" y="1989138"/>
            <a:ext cx="6945312" cy="3649662"/>
          </a:xfrm>
        </p:spPr>
        <p:style>
          <a:lnRef idx="2">
            <a:schemeClr val="accent3">
              <a:shade val="50000"/>
            </a:schemeClr>
          </a:lnRef>
          <a:fillRef idx="1">
            <a:schemeClr val="accent3"/>
          </a:fillRef>
          <a:effectRef idx="0">
            <a:schemeClr val="accent3"/>
          </a:effectRef>
          <a:fontRef idx="minor">
            <a:schemeClr val="lt1"/>
          </a:fontRef>
        </p:style>
        <p:txBody>
          <a:bodyPr/>
          <a:lstStyle/>
          <a:p>
            <a:pPr algn="l">
              <a:lnSpc>
                <a:spcPct val="80000"/>
              </a:lnSpc>
              <a:buFont typeface="Wingdings" pitchFamily="2" charset="2"/>
              <a:buNone/>
            </a:pPr>
            <a:r>
              <a:rPr lang="en-US" b="1" u="sng" dirty="0" err="1">
                <a:solidFill>
                  <a:schemeClr val="tx1"/>
                </a:solidFill>
                <a:latin typeface="Book Antiqua" pitchFamily="18" charset="0"/>
              </a:rPr>
              <a:t>Kelemahan</a:t>
            </a:r>
            <a:r>
              <a:rPr lang="en-US" b="1" u="sng" dirty="0">
                <a:solidFill>
                  <a:schemeClr val="tx1"/>
                </a:solidFill>
                <a:latin typeface="Book Antiqua" pitchFamily="18" charset="0"/>
              </a:rPr>
              <a:t> basis data </a:t>
            </a:r>
            <a:r>
              <a:rPr lang="en-US" b="1" u="sng" dirty="0" err="1">
                <a:solidFill>
                  <a:schemeClr val="tx1"/>
                </a:solidFill>
                <a:latin typeface="Book Antiqua" pitchFamily="18" charset="0"/>
              </a:rPr>
              <a:t>jaringan</a:t>
            </a:r>
            <a:r>
              <a:rPr lang="en-US" b="1" u="sng" dirty="0">
                <a:solidFill>
                  <a:schemeClr val="tx1"/>
                </a:solidFill>
                <a:latin typeface="Book Antiqua" pitchFamily="18" charset="0"/>
              </a:rPr>
              <a:t>:</a:t>
            </a:r>
          </a:p>
          <a:p>
            <a:pPr algn="l">
              <a:lnSpc>
                <a:spcPct val="80000"/>
              </a:lnSpc>
              <a:buFont typeface="Wingdings" pitchFamily="2" charset="2"/>
              <a:buChar char="q"/>
            </a:pPr>
            <a:r>
              <a:rPr lang="en-US" sz="2800" dirty="0">
                <a:solidFill>
                  <a:schemeClr val="tx1"/>
                </a:solidFill>
                <a:latin typeface="Book Antiqua" pitchFamily="18" charset="0"/>
              </a:rPr>
              <a:t> </a:t>
            </a:r>
            <a:r>
              <a:rPr lang="en-US" sz="2800" dirty="0" err="1">
                <a:solidFill>
                  <a:schemeClr val="tx1"/>
                </a:solidFill>
                <a:latin typeface="Book Antiqua" pitchFamily="18" charset="0"/>
              </a:rPr>
              <a:t>Struktur</a:t>
            </a:r>
            <a:r>
              <a:rPr lang="en-US" sz="2800" dirty="0">
                <a:solidFill>
                  <a:schemeClr val="tx1"/>
                </a:solidFill>
                <a:latin typeface="Book Antiqua" pitchFamily="18" charset="0"/>
              </a:rPr>
              <a:t> basis </a:t>
            </a:r>
            <a:r>
              <a:rPr lang="en-US" sz="2800" dirty="0" err="1">
                <a:solidFill>
                  <a:schemeClr val="tx1"/>
                </a:solidFill>
                <a:latin typeface="Book Antiqua" pitchFamily="18" charset="0"/>
              </a:rPr>
              <a:t>datanya</a:t>
            </a:r>
            <a:r>
              <a:rPr lang="en-US" sz="2800" dirty="0">
                <a:solidFill>
                  <a:schemeClr val="tx1"/>
                </a:solidFill>
                <a:latin typeface="Book Antiqua" pitchFamily="18" charset="0"/>
              </a:rPr>
              <a:t> </a:t>
            </a:r>
            <a:r>
              <a:rPr lang="en-US" sz="2800" dirty="0" err="1">
                <a:solidFill>
                  <a:schemeClr val="tx1"/>
                </a:solidFill>
                <a:latin typeface="Book Antiqua" pitchFamily="18" charset="0"/>
              </a:rPr>
              <a:t>tidak</a:t>
            </a:r>
            <a:r>
              <a:rPr lang="en-US" sz="2800" dirty="0">
                <a:solidFill>
                  <a:schemeClr val="tx1"/>
                </a:solidFill>
                <a:latin typeface="Book Antiqua" pitchFamily="18" charset="0"/>
              </a:rPr>
              <a:t> </a:t>
            </a:r>
            <a:r>
              <a:rPr lang="en-US" sz="2800" dirty="0" err="1">
                <a:solidFill>
                  <a:schemeClr val="tx1"/>
                </a:solidFill>
                <a:latin typeface="Book Antiqua" pitchFamily="18" charset="0"/>
              </a:rPr>
              <a:t>mudah</a:t>
            </a:r>
            <a:r>
              <a:rPr lang="en-US" sz="2800" dirty="0">
                <a:solidFill>
                  <a:schemeClr val="tx1"/>
                </a:solidFill>
                <a:latin typeface="Book Antiqua" pitchFamily="18" charset="0"/>
              </a:rPr>
              <a:t> </a:t>
            </a:r>
            <a:r>
              <a:rPr lang="en-US" sz="2800" dirty="0" err="1">
                <a:solidFill>
                  <a:schemeClr val="tx1"/>
                </a:solidFill>
                <a:latin typeface="Book Antiqua" pitchFamily="18" charset="0"/>
              </a:rPr>
              <a:t>untuk</a:t>
            </a:r>
            <a:r>
              <a:rPr lang="en-US" sz="2800" dirty="0">
                <a:solidFill>
                  <a:schemeClr val="tx1"/>
                </a:solidFill>
                <a:latin typeface="Book Antiqua" pitchFamily="18" charset="0"/>
              </a:rPr>
              <a:t> </a:t>
            </a:r>
            <a:r>
              <a:rPr lang="en-US" sz="2800" dirty="0" err="1">
                <a:solidFill>
                  <a:schemeClr val="tx1"/>
                </a:solidFill>
                <a:latin typeface="Book Antiqua" pitchFamily="18" charset="0"/>
              </a:rPr>
              <a:t>dilakukan</a:t>
            </a:r>
            <a:r>
              <a:rPr lang="en-US" sz="2800" dirty="0">
                <a:solidFill>
                  <a:schemeClr val="tx1"/>
                </a:solidFill>
                <a:latin typeface="Book Antiqua" pitchFamily="18" charset="0"/>
              </a:rPr>
              <a:t> </a:t>
            </a:r>
            <a:r>
              <a:rPr lang="en-US" sz="2800" dirty="0" err="1">
                <a:solidFill>
                  <a:schemeClr val="tx1"/>
                </a:solidFill>
                <a:latin typeface="Book Antiqua" pitchFamily="18" charset="0"/>
              </a:rPr>
              <a:t>modifikasi</a:t>
            </a:r>
            <a:endParaRPr lang="en-US" sz="2800" dirty="0">
              <a:solidFill>
                <a:schemeClr val="tx1"/>
              </a:solidFill>
              <a:latin typeface="Book Antiqua" pitchFamily="18" charset="0"/>
            </a:endParaRPr>
          </a:p>
          <a:p>
            <a:pPr algn="l">
              <a:lnSpc>
                <a:spcPct val="80000"/>
              </a:lnSpc>
              <a:buFont typeface="Wingdings" pitchFamily="2" charset="2"/>
              <a:buChar char="q"/>
            </a:pPr>
            <a:r>
              <a:rPr lang="en-US" sz="2800" dirty="0">
                <a:solidFill>
                  <a:schemeClr val="tx1"/>
                </a:solidFill>
                <a:latin typeface="Book Antiqua" pitchFamily="18" charset="0"/>
              </a:rPr>
              <a:t> </a:t>
            </a:r>
            <a:r>
              <a:rPr lang="en-US" sz="2800" dirty="0" err="1">
                <a:solidFill>
                  <a:schemeClr val="tx1"/>
                </a:solidFill>
                <a:latin typeface="Book Antiqua" pitchFamily="18" charset="0"/>
              </a:rPr>
              <a:t>Perubahan</a:t>
            </a:r>
            <a:r>
              <a:rPr lang="en-US" sz="2800" dirty="0">
                <a:solidFill>
                  <a:schemeClr val="tx1"/>
                </a:solidFill>
                <a:latin typeface="Book Antiqua" pitchFamily="18" charset="0"/>
              </a:rPr>
              <a:t> </a:t>
            </a:r>
            <a:r>
              <a:rPr lang="en-US" sz="2800" dirty="0" err="1">
                <a:solidFill>
                  <a:schemeClr val="tx1"/>
                </a:solidFill>
                <a:latin typeface="Book Antiqua" pitchFamily="18" charset="0"/>
              </a:rPr>
              <a:t>struktur</a:t>
            </a:r>
            <a:r>
              <a:rPr lang="en-US" sz="2800" dirty="0">
                <a:solidFill>
                  <a:schemeClr val="tx1"/>
                </a:solidFill>
                <a:latin typeface="Book Antiqua" pitchFamily="18" charset="0"/>
              </a:rPr>
              <a:t> basis data yang </a:t>
            </a:r>
            <a:r>
              <a:rPr lang="en-US" sz="2800" dirty="0" err="1">
                <a:solidFill>
                  <a:schemeClr val="tx1"/>
                </a:solidFill>
                <a:latin typeface="Book Antiqua" pitchFamily="18" charset="0"/>
              </a:rPr>
              <a:t>telah</a:t>
            </a:r>
            <a:r>
              <a:rPr lang="en-US" sz="2800" dirty="0">
                <a:solidFill>
                  <a:schemeClr val="tx1"/>
                </a:solidFill>
                <a:latin typeface="Book Antiqua" pitchFamily="18" charset="0"/>
              </a:rPr>
              <a:t> </a:t>
            </a:r>
            <a:r>
              <a:rPr lang="en-US" sz="2800" dirty="0" err="1">
                <a:solidFill>
                  <a:schemeClr val="tx1"/>
                </a:solidFill>
                <a:latin typeface="Book Antiqua" pitchFamily="18" charset="0"/>
              </a:rPr>
              <a:t>didefinisikan</a:t>
            </a:r>
            <a:r>
              <a:rPr lang="en-US" sz="2800" dirty="0">
                <a:solidFill>
                  <a:schemeClr val="tx1"/>
                </a:solidFill>
                <a:latin typeface="Book Antiqua" pitchFamily="18" charset="0"/>
              </a:rPr>
              <a:t> </a:t>
            </a:r>
            <a:r>
              <a:rPr lang="en-US" sz="2800" dirty="0" err="1">
                <a:solidFill>
                  <a:schemeClr val="tx1"/>
                </a:solidFill>
                <a:latin typeface="Book Antiqua" pitchFamily="18" charset="0"/>
              </a:rPr>
              <a:t>akan</a:t>
            </a:r>
            <a:r>
              <a:rPr lang="en-US" sz="2800" dirty="0">
                <a:solidFill>
                  <a:schemeClr val="tx1"/>
                </a:solidFill>
                <a:latin typeface="Book Antiqua" pitchFamily="18" charset="0"/>
              </a:rPr>
              <a:t> </a:t>
            </a:r>
            <a:r>
              <a:rPr lang="en-US" sz="2800" dirty="0" err="1">
                <a:solidFill>
                  <a:schemeClr val="tx1"/>
                </a:solidFill>
                <a:latin typeface="Book Antiqua" pitchFamily="18" charset="0"/>
              </a:rPr>
              <a:t>mempengaruhi</a:t>
            </a:r>
            <a:r>
              <a:rPr lang="en-US" sz="2800" dirty="0">
                <a:solidFill>
                  <a:schemeClr val="tx1"/>
                </a:solidFill>
                <a:latin typeface="Book Antiqua" pitchFamily="18" charset="0"/>
              </a:rPr>
              <a:t> program </a:t>
            </a:r>
            <a:r>
              <a:rPr lang="en-US" sz="2800" dirty="0" err="1">
                <a:solidFill>
                  <a:schemeClr val="tx1"/>
                </a:solidFill>
                <a:latin typeface="Book Antiqua" pitchFamily="18" charset="0"/>
              </a:rPr>
              <a:t>aplikasi</a:t>
            </a:r>
            <a:r>
              <a:rPr lang="en-US" sz="2800" dirty="0">
                <a:solidFill>
                  <a:schemeClr val="tx1"/>
                </a:solidFill>
                <a:latin typeface="Book Antiqua" pitchFamily="18" charset="0"/>
              </a:rPr>
              <a:t> yang </a:t>
            </a:r>
            <a:r>
              <a:rPr lang="en-US" sz="2800" dirty="0" err="1">
                <a:solidFill>
                  <a:schemeClr val="tx1"/>
                </a:solidFill>
                <a:latin typeface="Book Antiqua" pitchFamily="18" charset="0"/>
              </a:rPr>
              <a:t>mengakses</a:t>
            </a:r>
            <a:r>
              <a:rPr lang="en-US" sz="2800" dirty="0">
                <a:solidFill>
                  <a:schemeClr val="tx1"/>
                </a:solidFill>
                <a:latin typeface="Book Antiqua" pitchFamily="18" charset="0"/>
              </a:rPr>
              <a:t> basis data</a:t>
            </a:r>
          </a:p>
          <a:p>
            <a:pPr algn="l">
              <a:lnSpc>
                <a:spcPct val="80000"/>
              </a:lnSpc>
              <a:buFont typeface="Wingdings" pitchFamily="2" charset="2"/>
              <a:buChar char="q"/>
            </a:pPr>
            <a:r>
              <a:rPr lang="en-US" sz="2800" dirty="0">
                <a:solidFill>
                  <a:schemeClr val="tx1"/>
                </a:solidFill>
                <a:latin typeface="Book Antiqua" pitchFamily="18" charset="0"/>
              </a:rPr>
              <a:t> User </a:t>
            </a:r>
            <a:r>
              <a:rPr lang="en-US" sz="2800" dirty="0" err="1">
                <a:solidFill>
                  <a:schemeClr val="tx1"/>
                </a:solidFill>
                <a:latin typeface="Book Antiqua" pitchFamily="18" charset="0"/>
              </a:rPr>
              <a:t>harus</a:t>
            </a:r>
            <a:r>
              <a:rPr lang="en-US" sz="2800" dirty="0">
                <a:solidFill>
                  <a:schemeClr val="tx1"/>
                </a:solidFill>
                <a:latin typeface="Book Antiqua" pitchFamily="18" charset="0"/>
              </a:rPr>
              <a:t> </a:t>
            </a:r>
            <a:r>
              <a:rPr lang="en-US" sz="2800" dirty="0" err="1">
                <a:solidFill>
                  <a:schemeClr val="tx1"/>
                </a:solidFill>
                <a:latin typeface="Book Antiqua" pitchFamily="18" charset="0"/>
              </a:rPr>
              <a:t>memahami</a:t>
            </a:r>
            <a:r>
              <a:rPr lang="en-US" sz="2800" dirty="0">
                <a:solidFill>
                  <a:schemeClr val="tx1"/>
                </a:solidFill>
                <a:latin typeface="Book Antiqua" pitchFamily="18" charset="0"/>
              </a:rPr>
              <a:t> </a:t>
            </a:r>
            <a:r>
              <a:rPr lang="en-US" sz="2800" dirty="0" err="1">
                <a:solidFill>
                  <a:schemeClr val="tx1"/>
                </a:solidFill>
                <a:latin typeface="Book Antiqua" pitchFamily="18" charset="0"/>
              </a:rPr>
              <a:t>struktur</a:t>
            </a:r>
            <a:r>
              <a:rPr lang="en-US" sz="2800" dirty="0">
                <a:solidFill>
                  <a:schemeClr val="tx1"/>
                </a:solidFill>
                <a:latin typeface="Book Antiqua" pitchFamily="18" charset="0"/>
              </a:rPr>
              <a:t> basis data.</a:t>
            </a:r>
          </a:p>
          <a:p>
            <a:pPr>
              <a:lnSpc>
                <a:spcPct val="80000"/>
              </a:lnSpc>
            </a:pPr>
            <a:endParaRPr lang="en-US" sz="2800" dirty="0">
              <a:solidFill>
                <a:schemeClr val="tx1"/>
              </a:solidFill>
              <a:latin typeface="Book Antiqua" pitchFamily="18" charset="0"/>
            </a:endParaRPr>
          </a:p>
        </p:txBody>
      </p:sp>
      <p:sp>
        <p:nvSpPr>
          <p:cNvPr id="101386" name="Rectangle 10"/>
          <p:cNvSpPr>
            <a:spLocks noChangeArrowheads="1"/>
          </p:cNvSpPr>
          <p:nvPr/>
        </p:nvSpPr>
        <p:spPr bwMode="auto">
          <a:xfrm>
            <a:off x="611188" y="1341438"/>
            <a:ext cx="4032250" cy="4794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lstStyle/>
          <a:p>
            <a:pPr>
              <a:lnSpc>
                <a:spcPct val="90000"/>
              </a:lnSpc>
              <a:spcBef>
                <a:spcPct val="20000"/>
              </a:spcBef>
            </a:pPr>
            <a:r>
              <a:rPr lang="en-US" sz="2800" b="1" dirty="0">
                <a:latin typeface="Arial" charset="0"/>
              </a:rPr>
              <a:t> </a:t>
            </a:r>
            <a:r>
              <a:rPr lang="en-US" sz="2800" b="1" dirty="0">
                <a:latin typeface="Book Antiqua" pitchFamily="18" charset="0"/>
              </a:rPr>
              <a:t>Model Data </a:t>
            </a:r>
            <a:r>
              <a:rPr lang="en-US" sz="2800" b="1" dirty="0" err="1">
                <a:latin typeface="Book Antiqua" pitchFamily="18" charset="0"/>
              </a:rPr>
              <a:t>Jaringan</a:t>
            </a:r>
            <a:endParaRPr lang="en-US" sz="2800" b="1" dirty="0">
              <a:latin typeface="Book Antiqua" pitchFamily="18" charset="0"/>
            </a:endParaRPr>
          </a:p>
        </p:txBody>
      </p:sp>
      <p:sp>
        <p:nvSpPr>
          <p:cNvPr id="10" name="Rounded Rectangle 9"/>
          <p:cNvSpPr/>
          <p:nvPr/>
        </p:nvSpPr>
        <p:spPr>
          <a:xfrm>
            <a:off x="571472" y="500042"/>
            <a:ext cx="4286280"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t>MODEL DATA</a:t>
            </a:r>
            <a:endParaRPr lang="en-US" sz="4400" b="1" dirty="0"/>
          </a:p>
        </p:txBody>
      </p:sp>
    </p:spTree>
  </p:cSld>
  <p:clrMapOvr>
    <a:masterClrMapping/>
  </p:clrMapOvr>
  <p:transition spd="slow">
    <p:newsfla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8243888" y="6308725"/>
            <a:ext cx="514350" cy="404813"/>
            <a:chOff x="5052" y="3936"/>
            <a:chExt cx="324" cy="255"/>
          </a:xfrm>
        </p:grpSpPr>
        <p:sp>
          <p:nvSpPr>
            <p:cNvPr id="102405" name="Text Box 5"/>
            <p:cNvSpPr txBox="1">
              <a:spLocks noChangeArrowheads="1"/>
            </p:cNvSpPr>
            <p:nvPr/>
          </p:nvSpPr>
          <p:spPr bwMode="auto">
            <a:xfrm rot="888652">
              <a:off x="5088" y="3960"/>
              <a:ext cx="288" cy="231"/>
            </a:xfrm>
            <a:prstGeom prst="rect">
              <a:avLst/>
            </a:prstGeom>
            <a:solidFill>
              <a:srgbClr val="777777"/>
            </a:solidFill>
            <a:ln w="9525">
              <a:noFill/>
              <a:miter lim="800000"/>
              <a:headEnd/>
              <a:tailEnd/>
            </a:ln>
            <a:effectLst/>
          </p:spPr>
          <p:txBody>
            <a:bodyPr>
              <a:spAutoFit/>
            </a:bodyPr>
            <a:lstStyle/>
            <a:p>
              <a:pPr algn="ctr" eaLnBrk="0" hangingPunct="0">
                <a:spcBef>
                  <a:spcPct val="50000"/>
                </a:spcBef>
              </a:pPr>
              <a:endParaRPr lang="en-GB" b="1">
                <a:solidFill>
                  <a:schemeClr val="bg1"/>
                </a:solidFill>
                <a:latin typeface="CopprplGoth Hv BT" pitchFamily="34" charset="0"/>
              </a:endParaRPr>
            </a:p>
          </p:txBody>
        </p:sp>
        <p:sp>
          <p:nvSpPr>
            <p:cNvPr id="102406" name="Text Box 6"/>
            <p:cNvSpPr txBox="1">
              <a:spLocks noChangeArrowheads="1"/>
            </p:cNvSpPr>
            <p:nvPr/>
          </p:nvSpPr>
          <p:spPr bwMode="auto">
            <a:xfrm>
              <a:off x="5052" y="3936"/>
              <a:ext cx="288" cy="231"/>
            </a:xfrm>
            <a:prstGeom prst="rect">
              <a:avLst/>
            </a:prstGeom>
            <a:solidFill>
              <a:schemeClr val="tx1"/>
            </a:solidFill>
            <a:ln w="9525">
              <a:noFill/>
              <a:miter lim="800000"/>
              <a:headEnd/>
              <a:tailEnd/>
            </a:ln>
            <a:effectLst/>
          </p:spPr>
          <p:txBody>
            <a:bodyPr>
              <a:spAutoFit/>
            </a:bodyPr>
            <a:lstStyle/>
            <a:p>
              <a:pPr algn="ctr" eaLnBrk="0" hangingPunct="0">
                <a:spcBef>
                  <a:spcPct val="50000"/>
                </a:spcBef>
              </a:pPr>
              <a:fld id="{3CD7D28F-46F5-413A-BB22-52D5F579CE2F}" type="slidenum">
                <a:rPr lang="en-US" b="1">
                  <a:solidFill>
                    <a:schemeClr val="bg1"/>
                  </a:solidFill>
                  <a:latin typeface="CopprplGoth Hv BT" pitchFamily="34" charset="0"/>
                </a:rPr>
                <a:pPr algn="ctr" eaLnBrk="0" hangingPunct="0">
                  <a:spcBef>
                    <a:spcPct val="50000"/>
                  </a:spcBef>
                </a:pPr>
                <a:t>34</a:t>
              </a:fld>
              <a:endParaRPr lang="en-US" b="1">
                <a:solidFill>
                  <a:schemeClr val="bg1"/>
                </a:solidFill>
                <a:latin typeface="CopprplGoth Hv BT" pitchFamily="34" charset="0"/>
              </a:endParaRPr>
            </a:p>
          </p:txBody>
        </p:sp>
      </p:grpSp>
      <p:sp>
        <p:nvSpPr>
          <p:cNvPr id="102409" name="Rectangle 9"/>
          <p:cNvSpPr>
            <a:spLocks noGrp="1" noChangeArrowheads="1"/>
          </p:cNvSpPr>
          <p:nvPr>
            <p:ph type="subTitle" idx="1"/>
          </p:nvPr>
        </p:nvSpPr>
        <p:spPr>
          <a:xfrm>
            <a:off x="571472" y="2135205"/>
            <a:ext cx="8281987" cy="3722687"/>
          </a:xfrm>
        </p:spPr>
        <p:style>
          <a:lnRef idx="2">
            <a:schemeClr val="accent6">
              <a:shade val="50000"/>
            </a:schemeClr>
          </a:lnRef>
          <a:fillRef idx="1">
            <a:schemeClr val="accent6"/>
          </a:fillRef>
          <a:effectRef idx="0">
            <a:schemeClr val="accent6"/>
          </a:effectRef>
          <a:fontRef idx="minor">
            <a:schemeClr val="lt1"/>
          </a:fontRef>
        </p:style>
        <p:txBody>
          <a:bodyPr>
            <a:normAutofit lnSpcReduction="10000"/>
          </a:bodyPr>
          <a:lstStyle/>
          <a:p>
            <a:pPr algn="l">
              <a:buFont typeface="Wingdings" pitchFamily="2" charset="2"/>
              <a:buChar char="q"/>
            </a:pPr>
            <a:r>
              <a:rPr lang="en-US" sz="2400" dirty="0">
                <a:solidFill>
                  <a:schemeClr val="tx1"/>
                </a:solidFill>
                <a:latin typeface="Book Antiqua" pitchFamily="18" charset="0"/>
              </a:rPr>
              <a:t> Model basis data </a:t>
            </a:r>
            <a:r>
              <a:rPr lang="en-US" sz="2400" dirty="0" err="1">
                <a:solidFill>
                  <a:schemeClr val="tx1"/>
                </a:solidFill>
                <a:latin typeface="Book Antiqua" pitchFamily="18" charset="0"/>
              </a:rPr>
              <a:t>relasional</a:t>
            </a:r>
            <a:r>
              <a:rPr lang="en-US" sz="2400" dirty="0">
                <a:solidFill>
                  <a:schemeClr val="tx1"/>
                </a:solidFill>
                <a:latin typeface="Book Antiqua" pitchFamily="18" charset="0"/>
              </a:rPr>
              <a:t> </a:t>
            </a:r>
            <a:r>
              <a:rPr lang="en-US" sz="2400" dirty="0" err="1">
                <a:solidFill>
                  <a:schemeClr val="tx1"/>
                </a:solidFill>
                <a:latin typeface="Book Antiqua" pitchFamily="18" charset="0"/>
              </a:rPr>
              <a:t>merupakan</a:t>
            </a:r>
            <a:r>
              <a:rPr lang="en-US" sz="2400" dirty="0">
                <a:solidFill>
                  <a:schemeClr val="tx1"/>
                </a:solidFill>
                <a:latin typeface="Book Antiqua" pitchFamily="18" charset="0"/>
              </a:rPr>
              <a:t> model basis data yang paling </a:t>
            </a:r>
            <a:r>
              <a:rPr lang="en-US" sz="2400" dirty="0" err="1">
                <a:solidFill>
                  <a:schemeClr val="tx1"/>
                </a:solidFill>
                <a:latin typeface="Book Antiqua" pitchFamily="18" charset="0"/>
              </a:rPr>
              <a:t>populer</a:t>
            </a:r>
            <a:r>
              <a:rPr lang="en-US" sz="2400" dirty="0">
                <a:solidFill>
                  <a:schemeClr val="tx1"/>
                </a:solidFill>
                <a:latin typeface="Book Antiqua" pitchFamily="18" charset="0"/>
              </a:rPr>
              <a:t> </a:t>
            </a:r>
            <a:r>
              <a:rPr lang="en-US" sz="2400" dirty="0" err="1">
                <a:solidFill>
                  <a:schemeClr val="tx1"/>
                </a:solidFill>
                <a:latin typeface="Book Antiqua" pitchFamily="18" charset="0"/>
              </a:rPr>
              <a:t>banyak</a:t>
            </a:r>
            <a:r>
              <a:rPr lang="en-US" sz="2400" dirty="0">
                <a:solidFill>
                  <a:schemeClr val="tx1"/>
                </a:solidFill>
                <a:latin typeface="Book Antiqua" pitchFamily="18" charset="0"/>
              </a:rPr>
              <a:t> </a:t>
            </a:r>
            <a:r>
              <a:rPr lang="en-US" sz="2400" dirty="0" err="1">
                <a:solidFill>
                  <a:schemeClr val="tx1"/>
                </a:solidFill>
                <a:latin typeface="Book Antiqua" pitchFamily="18" charset="0"/>
              </a:rPr>
              <a:t>digunakan</a:t>
            </a:r>
            <a:r>
              <a:rPr lang="en-US" sz="2400" dirty="0">
                <a:solidFill>
                  <a:schemeClr val="tx1"/>
                </a:solidFill>
                <a:latin typeface="Book Antiqua" pitchFamily="18" charset="0"/>
              </a:rPr>
              <a:t> </a:t>
            </a:r>
            <a:r>
              <a:rPr lang="en-US" sz="2400" dirty="0" err="1">
                <a:solidFill>
                  <a:schemeClr val="tx1"/>
                </a:solidFill>
                <a:latin typeface="Book Antiqua" pitchFamily="18" charset="0"/>
              </a:rPr>
              <a:t>sekarang</a:t>
            </a:r>
            <a:r>
              <a:rPr lang="en-US" sz="2400" dirty="0">
                <a:solidFill>
                  <a:schemeClr val="tx1"/>
                </a:solidFill>
                <a:latin typeface="Book Antiqua" pitchFamily="18" charset="0"/>
              </a:rPr>
              <a:t> </a:t>
            </a:r>
            <a:r>
              <a:rPr lang="en-US" sz="2400" dirty="0" err="1">
                <a:solidFill>
                  <a:schemeClr val="tx1"/>
                </a:solidFill>
                <a:latin typeface="Book Antiqua" pitchFamily="18" charset="0"/>
              </a:rPr>
              <a:t>ini</a:t>
            </a:r>
            <a:r>
              <a:rPr lang="en-US" sz="2400" dirty="0">
                <a:solidFill>
                  <a:schemeClr val="tx1"/>
                </a:solidFill>
                <a:latin typeface="Book Antiqua" pitchFamily="18" charset="0"/>
              </a:rPr>
              <a:t> </a:t>
            </a:r>
          </a:p>
          <a:p>
            <a:pPr algn="l">
              <a:buFont typeface="Wingdings" pitchFamily="2" charset="2"/>
              <a:buChar char="q"/>
            </a:pPr>
            <a:r>
              <a:rPr lang="en-US" sz="2400" dirty="0">
                <a:solidFill>
                  <a:schemeClr val="tx1"/>
                </a:solidFill>
                <a:latin typeface="Book Antiqua" pitchFamily="18" charset="0"/>
              </a:rPr>
              <a:t> Unit </a:t>
            </a:r>
            <a:r>
              <a:rPr lang="en-US" sz="2400" dirty="0" err="1">
                <a:solidFill>
                  <a:schemeClr val="tx1"/>
                </a:solidFill>
                <a:latin typeface="Book Antiqua" pitchFamily="18" charset="0"/>
              </a:rPr>
              <a:t>utama</a:t>
            </a:r>
            <a:r>
              <a:rPr lang="en-US" sz="2400" dirty="0">
                <a:solidFill>
                  <a:schemeClr val="tx1"/>
                </a:solidFill>
                <a:latin typeface="Book Antiqua" pitchFamily="18" charset="0"/>
              </a:rPr>
              <a:t> yang </a:t>
            </a:r>
            <a:r>
              <a:rPr lang="en-US" sz="2400" dirty="0" err="1">
                <a:solidFill>
                  <a:schemeClr val="tx1"/>
                </a:solidFill>
                <a:latin typeface="Book Antiqua" pitchFamily="18" charset="0"/>
              </a:rPr>
              <a:t>disimpan</a:t>
            </a:r>
            <a:r>
              <a:rPr lang="en-US" sz="2400" dirty="0">
                <a:solidFill>
                  <a:schemeClr val="tx1"/>
                </a:solidFill>
                <a:latin typeface="Book Antiqua" pitchFamily="18" charset="0"/>
              </a:rPr>
              <a:t> </a:t>
            </a:r>
            <a:r>
              <a:rPr lang="en-US" sz="2400" dirty="0" err="1">
                <a:solidFill>
                  <a:schemeClr val="tx1"/>
                </a:solidFill>
                <a:latin typeface="Book Antiqua" pitchFamily="18" charset="0"/>
              </a:rPr>
              <a:t>pada</a:t>
            </a:r>
            <a:r>
              <a:rPr lang="en-US" sz="2400" dirty="0">
                <a:solidFill>
                  <a:schemeClr val="tx1"/>
                </a:solidFill>
                <a:latin typeface="Book Antiqua" pitchFamily="18" charset="0"/>
              </a:rPr>
              <a:t> basis data </a:t>
            </a:r>
            <a:r>
              <a:rPr lang="en-US" sz="2400" dirty="0" err="1">
                <a:solidFill>
                  <a:schemeClr val="tx1"/>
                </a:solidFill>
                <a:latin typeface="Book Antiqua" pitchFamily="18" charset="0"/>
              </a:rPr>
              <a:t>adalah</a:t>
            </a:r>
            <a:r>
              <a:rPr lang="en-US" sz="2400" dirty="0">
                <a:solidFill>
                  <a:schemeClr val="tx1"/>
                </a:solidFill>
                <a:latin typeface="Book Antiqua" pitchFamily="18" charset="0"/>
              </a:rPr>
              <a:t> </a:t>
            </a:r>
            <a:r>
              <a:rPr lang="en-US" sz="2400" dirty="0" err="1">
                <a:solidFill>
                  <a:schemeClr val="tx1"/>
                </a:solidFill>
                <a:latin typeface="Book Antiqua" pitchFamily="18" charset="0"/>
              </a:rPr>
              <a:t>berbentuk</a:t>
            </a:r>
            <a:r>
              <a:rPr lang="en-US" sz="2400" dirty="0">
                <a:solidFill>
                  <a:schemeClr val="tx1"/>
                </a:solidFill>
                <a:latin typeface="Book Antiqua" pitchFamily="18" charset="0"/>
              </a:rPr>
              <a:t> </a:t>
            </a:r>
            <a:r>
              <a:rPr lang="en-US" sz="2400" dirty="0" err="1">
                <a:solidFill>
                  <a:schemeClr val="tx1"/>
                </a:solidFill>
                <a:latin typeface="Book Antiqua" pitchFamily="18" charset="0"/>
              </a:rPr>
              <a:t>tabel</a:t>
            </a:r>
            <a:r>
              <a:rPr lang="en-US" sz="2400" dirty="0">
                <a:solidFill>
                  <a:schemeClr val="tx1"/>
                </a:solidFill>
                <a:latin typeface="Book Antiqua" pitchFamily="18" charset="0"/>
              </a:rPr>
              <a:t> </a:t>
            </a:r>
            <a:r>
              <a:rPr lang="en-US" sz="2400" dirty="0" err="1">
                <a:solidFill>
                  <a:schemeClr val="tx1"/>
                </a:solidFill>
                <a:latin typeface="Book Antiqua" pitchFamily="18" charset="0"/>
              </a:rPr>
              <a:t>atau</a:t>
            </a:r>
            <a:r>
              <a:rPr lang="en-US" sz="2400" dirty="0">
                <a:solidFill>
                  <a:schemeClr val="tx1"/>
                </a:solidFill>
                <a:latin typeface="Book Antiqua" pitchFamily="18" charset="0"/>
              </a:rPr>
              <a:t> </a:t>
            </a:r>
            <a:r>
              <a:rPr lang="en-US" sz="2400" dirty="0" err="1">
                <a:solidFill>
                  <a:schemeClr val="tx1"/>
                </a:solidFill>
                <a:latin typeface="Book Antiqua" pitchFamily="18" charset="0"/>
              </a:rPr>
              <a:t>kelompok</a:t>
            </a:r>
            <a:r>
              <a:rPr lang="en-US" sz="2400" dirty="0">
                <a:solidFill>
                  <a:schemeClr val="tx1"/>
                </a:solidFill>
                <a:latin typeface="Book Antiqua" pitchFamily="18" charset="0"/>
              </a:rPr>
              <a:t> data yang </a:t>
            </a:r>
            <a:r>
              <a:rPr lang="en-US" sz="2400" dirty="0" err="1">
                <a:solidFill>
                  <a:schemeClr val="tx1"/>
                </a:solidFill>
                <a:latin typeface="Book Antiqua" pitchFamily="18" charset="0"/>
              </a:rPr>
              <a:t>saling</a:t>
            </a:r>
            <a:r>
              <a:rPr lang="en-US" sz="2400" dirty="0">
                <a:solidFill>
                  <a:schemeClr val="tx1"/>
                </a:solidFill>
                <a:latin typeface="Book Antiqua" pitchFamily="18" charset="0"/>
              </a:rPr>
              <a:t> </a:t>
            </a:r>
            <a:r>
              <a:rPr lang="en-US" sz="2400" dirty="0" err="1">
                <a:solidFill>
                  <a:schemeClr val="tx1"/>
                </a:solidFill>
                <a:latin typeface="Book Antiqua" pitchFamily="18" charset="0"/>
              </a:rPr>
              <a:t>berhubungan</a:t>
            </a:r>
            <a:r>
              <a:rPr lang="en-US" sz="2400" dirty="0">
                <a:solidFill>
                  <a:schemeClr val="tx1"/>
                </a:solidFill>
                <a:latin typeface="Book Antiqua" pitchFamily="18" charset="0"/>
              </a:rPr>
              <a:t> </a:t>
            </a:r>
          </a:p>
          <a:p>
            <a:pPr algn="l">
              <a:buFont typeface="Wingdings" pitchFamily="2" charset="2"/>
              <a:buChar char="q"/>
            </a:pPr>
            <a:r>
              <a:rPr lang="en-US" sz="2400" dirty="0">
                <a:solidFill>
                  <a:schemeClr val="tx1"/>
                </a:solidFill>
                <a:latin typeface="Book Antiqua" pitchFamily="18" charset="0"/>
              </a:rPr>
              <a:t> </a:t>
            </a:r>
            <a:r>
              <a:rPr lang="en-US" sz="2400" dirty="0" err="1">
                <a:solidFill>
                  <a:schemeClr val="tx1"/>
                </a:solidFill>
                <a:latin typeface="Book Antiqua" pitchFamily="18" charset="0"/>
              </a:rPr>
              <a:t>Tabel</a:t>
            </a:r>
            <a:r>
              <a:rPr lang="en-US" sz="2400" dirty="0">
                <a:solidFill>
                  <a:schemeClr val="tx1"/>
                </a:solidFill>
                <a:latin typeface="Book Antiqua" pitchFamily="18" charset="0"/>
              </a:rPr>
              <a:t> </a:t>
            </a:r>
            <a:r>
              <a:rPr lang="en-US" sz="2400" dirty="0" err="1">
                <a:solidFill>
                  <a:schemeClr val="tx1"/>
                </a:solidFill>
                <a:latin typeface="Book Antiqua" pitchFamily="18" charset="0"/>
              </a:rPr>
              <a:t>terdiri</a:t>
            </a:r>
            <a:r>
              <a:rPr lang="en-US" sz="2400" dirty="0">
                <a:solidFill>
                  <a:schemeClr val="tx1"/>
                </a:solidFill>
                <a:latin typeface="Book Antiqua" pitchFamily="18" charset="0"/>
              </a:rPr>
              <a:t> </a:t>
            </a:r>
            <a:r>
              <a:rPr lang="en-US" sz="2400" dirty="0" err="1">
                <a:solidFill>
                  <a:schemeClr val="tx1"/>
                </a:solidFill>
                <a:latin typeface="Book Antiqua" pitchFamily="18" charset="0"/>
              </a:rPr>
              <a:t>baris</a:t>
            </a:r>
            <a:r>
              <a:rPr lang="en-US" sz="2400" dirty="0">
                <a:solidFill>
                  <a:schemeClr val="tx1"/>
                </a:solidFill>
                <a:latin typeface="Book Antiqua" pitchFamily="18" charset="0"/>
              </a:rPr>
              <a:t> </a:t>
            </a:r>
            <a:r>
              <a:rPr lang="en-US" sz="2400" dirty="0" err="1">
                <a:solidFill>
                  <a:schemeClr val="tx1"/>
                </a:solidFill>
                <a:latin typeface="Book Antiqua" pitchFamily="18" charset="0"/>
              </a:rPr>
              <a:t>dan</a:t>
            </a:r>
            <a:r>
              <a:rPr lang="en-US" sz="2400" dirty="0">
                <a:solidFill>
                  <a:schemeClr val="tx1"/>
                </a:solidFill>
                <a:latin typeface="Book Antiqua" pitchFamily="18" charset="0"/>
              </a:rPr>
              <a:t> </a:t>
            </a:r>
            <a:r>
              <a:rPr lang="en-US" sz="2400" dirty="0" err="1">
                <a:solidFill>
                  <a:schemeClr val="tx1"/>
                </a:solidFill>
                <a:latin typeface="Book Antiqua" pitchFamily="18" charset="0"/>
              </a:rPr>
              <a:t>kolom</a:t>
            </a:r>
            <a:r>
              <a:rPr lang="en-US" sz="2400" dirty="0">
                <a:solidFill>
                  <a:schemeClr val="tx1"/>
                </a:solidFill>
                <a:latin typeface="Book Antiqua" pitchFamily="18" charset="0"/>
              </a:rPr>
              <a:t>, </a:t>
            </a:r>
            <a:r>
              <a:rPr lang="en-US" sz="2400" dirty="0" err="1">
                <a:solidFill>
                  <a:schemeClr val="tx1"/>
                </a:solidFill>
                <a:latin typeface="Book Antiqua" pitchFamily="18" charset="0"/>
              </a:rPr>
              <a:t>baris</a:t>
            </a:r>
            <a:r>
              <a:rPr lang="en-US" sz="2400" dirty="0">
                <a:solidFill>
                  <a:schemeClr val="tx1"/>
                </a:solidFill>
                <a:latin typeface="Book Antiqua" pitchFamily="18" charset="0"/>
              </a:rPr>
              <a:t> </a:t>
            </a:r>
            <a:r>
              <a:rPr lang="en-US" sz="2400" dirty="0" err="1">
                <a:solidFill>
                  <a:schemeClr val="tx1"/>
                </a:solidFill>
                <a:latin typeface="Book Antiqua" pitchFamily="18" charset="0"/>
              </a:rPr>
              <a:t>adalah</a:t>
            </a:r>
            <a:r>
              <a:rPr lang="en-US" sz="2400" dirty="0">
                <a:solidFill>
                  <a:schemeClr val="tx1"/>
                </a:solidFill>
                <a:latin typeface="Book Antiqua" pitchFamily="18" charset="0"/>
              </a:rPr>
              <a:t> </a:t>
            </a:r>
            <a:r>
              <a:rPr lang="en-US" sz="2400" dirty="0" err="1">
                <a:solidFill>
                  <a:schemeClr val="tx1"/>
                </a:solidFill>
                <a:latin typeface="Book Antiqua" pitchFamily="18" charset="0"/>
              </a:rPr>
              <a:t>merepresentasikan</a:t>
            </a:r>
            <a:r>
              <a:rPr lang="en-US" sz="2400" dirty="0">
                <a:solidFill>
                  <a:schemeClr val="tx1"/>
                </a:solidFill>
                <a:latin typeface="Book Antiqua" pitchFamily="18" charset="0"/>
              </a:rPr>
              <a:t> </a:t>
            </a:r>
            <a:r>
              <a:rPr lang="en-US" sz="2400" dirty="0" err="1">
                <a:solidFill>
                  <a:schemeClr val="tx1"/>
                </a:solidFill>
                <a:latin typeface="Book Antiqua" pitchFamily="18" charset="0"/>
              </a:rPr>
              <a:t>tuple</a:t>
            </a:r>
            <a:r>
              <a:rPr lang="en-US" sz="2400" dirty="0">
                <a:solidFill>
                  <a:schemeClr val="tx1"/>
                </a:solidFill>
                <a:latin typeface="Book Antiqua" pitchFamily="18" charset="0"/>
              </a:rPr>
              <a:t> </a:t>
            </a:r>
            <a:r>
              <a:rPr lang="en-US" sz="2400" dirty="0" err="1">
                <a:solidFill>
                  <a:schemeClr val="tx1"/>
                </a:solidFill>
                <a:latin typeface="Book Antiqua" pitchFamily="18" charset="0"/>
              </a:rPr>
              <a:t>atau</a:t>
            </a:r>
            <a:r>
              <a:rPr lang="en-US" sz="2400" dirty="0">
                <a:solidFill>
                  <a:schemeClr val="tx1"/>
                </a:solidFill>
                <a:latin typeface="Book Antiqua" pitchFamily="18" charset="0"/>
              </a:rPr>
              <a:t> record </a:t>
            </a:r>
            <a:r>
              <a:rPr lang="en-US" sz="2400" dirty="0" err="1">
                <a:solidFill>
                  <a:schemeClr val="tx1"/>
                </a:solidFill>
                <a:latin typeface="Book Antiqua" pitchFamily="18" charset="0"/>
              </a:rPr>
              <a:t>pada</a:t>
            </a:r>
            <a:r>
              <a:rPr lang="en-US" sz="2400" dirty="0">
                <a:solidFill>
                  <a:schemeClr val="tx1"/>
                </a:solidFill>
                <a:latin typeface="Book Antiqua" pitchFamily="18" charset="0"/>
              </a:rPr>
              <a:t> </a:t>
            </a:r>
            <a:r>
              <a:rPr lang="en-US" sz="2400" dirty="0" err="1">
                <a:solidFill>
                  <a:schemeClr val="tx1"/>
                </a:solidFill>
                <a:latin typeface="Book Antiqua" pitchFamily="18" charset="0"/>
              </a:rPr>
              <a:t>tabel</a:t>
            </a:r>
            <a:r>
              <a:rPr lang="en-US" sz="2400" dirty="0">
                <a:solidFill>
                  <a:schemeClr val="tx1"/>
                </a:solidFill>
                <a:latin typeface="Book Antiqua" pitchFamily="18" charset="0"/>
              </a:rPr>
              <a:t>, </a:t>
            </a:r>
            <a:r>
              <a:rPr lang="en-US" sz="2400" dirty="0" err="1">
                <a:solidFill>
                  <a:schemeClr val="tx1"/>
                </a:solidFill>
                <a:latin typeface="Book Antiqua" pitchFamily="18" charset="0"/>
              </a:rPr>
              <a:t>dan</a:t>
            </a:r>
            <a:r>
              <a:rPr lang="en-US" sz="2400" dirty="0">
                <a:solidFill>
                  <a:schemeClr val="tx1"/>
                </a:solidFill>
                <a:latin typeface="Book Antiqua" pitchFamily="18" charset="0"/>
              </a:rPr>
              <a:t> </a:t>
            </a:r>
            <a:r>
              <a:rPr lang="en-US" sz="2400" dirty="0" err="1">
                <a:solidFill>
                  <a:schemeClr val="tx1"/>
                </a:solidFill>
                <a:latin typeface="Book Antiqua" pitchFamily="18" charset="0"/>
              </a:rPr>
              <a:t>kolom</a:t>
            </a:r>
            <a:r>
              <a:rPr lang="en-US" sz="2400" dirty="0">
                <a:solidFill>
                  <a:schemeClr val="tx1"/>
                </a:solidFill>
                <a:latin typeface="Book Antiqua" pitchFamily="18" charset="0"/>
              </a:rPr>
              <a:t> </a:t>
            </a:r>
            <a:r>
              <a:rPr lang="en-US" sz="2400" dirty="0" err="1">
                <a:solidFill>
                  <a:schemeClr val="tx1"/>
                </a:solidFill>
                <a:latin typeface="Book Antiqua" pitchFamily="18" charset="0"/>
              </a:rPr>
              <a:t>merepresentaksikan</a:t>
            </a:r>
            <a:r>
              <a:rPr lang="en-US" sz="2400" dirty="0">
                <a:solidFill>
                  <a:schemeClr val="tx1"/>
                </a:solidFill>
                <a:latin typeface="Book Antiqua" pitchFamily="18" charset="0"/>
              </a:rPr>
              <a:t> fields </a:t>
            </a:r>
            <a:r>
              <a:rPr lang="en-US" sz="2400" dirty="0" err="1">
                <a:solidFill>
                  <a:schemeClr val="tx1"/>
                </a:solidFill>
                <a:latin typeface="Book Antiqua" pitchFamily="18" charset="0"/>
              </a:rPr>
              <a:t>pada</a:t>
            </a:r>
            <a:r>
              <a:rPr lang="en-US" sz="2400" dirty="0">
                <a:solidFill>
                  <a:schemeClr val="tx1"/>
                </a:solidFill>
                <a:latin typeface="Book Antiqua" pitchFamily="18" charset="0"/>
              </a:rPr>
              <a:t> </a:t>
            </a:r>
            <a:r>
              <a:rPr lang="en-US" sz="2400" dirty="0" err="1">
                <a:solidFill>
                  <a:schemeClr val="tx1"/>
                </a:solidFill>
                <a:latin typeface="Book Antiqua" pitchFamily="18" charset="0"/>
              </a:rPr>
              <a:t>tabel</a:t>
            </a:r>
            <a:r>
              <a:rPr lang="en-US" sz="2400" dirty="0">
                <a:solidFill>
                  <a:schemeClr val="tx1"/>
                </a:solidFill>
                <a:latin typeface="Book Antiqua" pitchFamily="18" charset="0"/>
              </a:rPr>
              <a:t> </a:t>
            </a:r>
          </a:p>
          <a:p>
            <a:pPr algn="l">
              <a:buFont typeface="Wingdings" pitchFamily="2" charset="2"/>
              <a:buChar char="q"/>
            </a:pPr>
            <a:r>
              <a:rPr lang="en-US" sz="2400" dirty="0">
                <a:solidFill>
                  <a:schemeClr val="tx1"/>
                </a:solidFill>
                <a:latin typeface="Book Antiqua" pitchFamily="18" charset="0"/>
              </a:rPr>
              <a:t> </a:t>
            </a:r>
            <a:r>
              <a:rPr lang="en-US" sz="2400" dirty="0" err="1">
                <a:solidFill>
                  <a:schemeClr val="tx1"/>
                </a:solidFill>
                <a:latin typeface="Book Antiqua" pitchFamily="18" charset="0"/>
              </a:rPr>
              <a:t>Tabel</a:t>
            </a:r>
            <a:r>
              <a:rPr lang="en-US" sz="2400" dirty="0">
                <a:solidFill>
                  <a:schemeClr val="tx1"/>
                </a:solidFill>
                <a:latin typeface="Book Antiqua" pitchFamily="18" charset="0"/>
              </a:rPr>
              <a:t> </a:t>
            </a:r>
            <a:r>
              <a:rPr lang="en-US" sz="2400" dirty="0" err="1">
                <a:solidFill>
                  <a:schemeClr val="tx1"/>
                </a:solidFill>
                <a:latin typeface="Book Antiqua" pitchFamily="18" charset="0"/>
              </a:rPr>
              <a:t>dapat</a:t>
            </a:r>
            <a:r>
              <a:rPr lang="en-US" sz="2400" dirty="0">
                <a:solidFill>
                  <a:schemeClr val="tx1"/>
                </a:solidFill>
                <a:latin typeface="Book Antiqua" pitchFamily="18" charset="0"/>
              </a:rPr>
              <a:t> </a:t>
            </a:r>
            <a:r>
              <a:rPr lang="en-US" sz="2400" dirty="0" err="1">
                <a:solidFill>
                  <a:schemeClr val="tx1"/>
                </a:solidFill>
                <a:latin typeface="Book Antiqua" pitchFamily="18" charset="0"/>
              </a:rPr>
              <a:t>berhubungan</a:t>
            </a:r>
            <a:r>
              <a:rPr lang="en-US" sz="2400" dirty="0">
                <a:solidFill>
                  <a:schemeClr val="tx1"/>
                </a:solidFill>
                <a:latin typeface="Book Antiqua" pitchFamily="18" charset="0"/>
              </a:rPr>
              <a:t> </a:t>
            </a:r>
            <a:r>
              <a:rPr lang="en-US" sz="2400" dirty="0" err="1">
                <a:solidFill>
                  <a:schemeClr val="tx1"/>
                </a:solidFill>
                <a:latin typeface="Book Antiqua" pitchFamily="18" charset="0"/>
              </a:rPr>
              <a:t>dengan</a:t>
            </a:r>
            <a:r>
              <a:rPr lang="en-US" sz="2400" dirty="0">
                <a:solidFill>
                  <a:schemeClr val="tx1"/>
                </a:solidFill>
                <a:latin typeface="Book Antiqua" pitchFamily="18" charset="0"/>
              </a:rPr>
              <a:t> </a:t>
            </a:r>
            <a:r>
              <a:rPr lang="en-US" sz="2400" dirty="0" err="1">
                <a:solidFill>
                  <a:schemeClr val="tx1"/>
                </a:solidFill>
                <a:latin typeface="Book Antiqua" pitchFamily="18" charset="0"/>
              </a:rPr>
              <a:t>tabel</a:t>
            </a:r>
            <a:r>
              <a:rPr lang="en-US" sz="2400" dirty="0">
                <a:solidFill>
                  <a:schemeClr val="tx1"/>
                </a:solidFill>
                <a:latin typeface="Book Antiqua" pitchFamily="18" charset="0"/>
              </a:rPr>
              <a:t> yang lain </a:t>
            </a:r>
            <a:r>
              <a:rPr lang="en-US" sz="2400" dirty="0" err="1">
                <a:solidFill>
                  <a:schemeClr val="tx1"/>
                </a:solidFill>
                <a:latin typeface="Book Antiqua" pitchFamily="18" charset="0"/>
              </a:rPr>
              <a:t>dengan</a:t>
            </a:r>
            <a:r>
              <a:rPr lang="en-US" sz="2400" dirty="0">
                <a:solidFill>
                  <a:schemeClr val="tx1"/>
                </a:solidFill>
                <a:latin typeface="Book Antiqua" pitchFamily="18" charset="0"/>
              </a:rPr>
              <a:t> </a:t>
            </a:r>
            <a:r>
              <a:rPr lang="en-US" sz="2400" dirty="0" err="1">
                <a:solidFill>
                  <a:schemeClr val="tx1"/>
                </a:solidFill>
                <a:latin typeface="Book Antiqua" pitchFamily="18" charset="0"/>
              </a:rPr>
              <a:t>menggunakan</a:t>
            </a:r>
            <a:r>
              <a:rPr lang="en-US" sz="2400" dirty="0">
                <a:solidFill>
                  <a:schemeClr val="tx1"/>
                </a:solidFill>
                <a:latin typeface="Book Antiqua" pitchFamily="18" charset="0"/>
              </a:rPr>
              <a:t> </a:t>
            </a:r>
            <a:r>
              <a:rPr lang="en-US" sz="2400" dirty="0" err="1">
                <a:solidFill>
                  <a:schemeClr val="tx1"/>
                </a:solidFill>
                <a:latin typeface="Book Antiqua" pitchFamily="18" charset="0"/>
              </a:rPr>
              <a:t>kunci</a:t>
            </a:r>
            <a:r>
              <a:rPr lang="en-US" sz="2400" dirty="0">
                <a:solidFill>
                  <a:schemeClr val="tx1"/>
                </a:solidFill>
                <a:latin typeface="Book Antiqua" pitchFamily="18" charset="0"/>
              </a:rPr>
              <a:t> </a:t>
            </a:r>
          </a:p>
        </p:txBody>
      </p:sp>
      <p:sp>
        <p:nvSpPr>
          <p:cNvPr id="102410" name="Rectangle 10"/>
          <p:cNvSpPr>
            <a:spLocks noChangeArrowheads="1"/>
          </p:cNvSpPr>
          <p:nvPr/>
        </p:nvSpPr>
        <p:spPr bwMode="auto">
          <a:xfrm>
            <a:off x="285719" y="1341438"/>
            <a:ext cx="8534431" cy="57626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a:spcBef>
                <a:spcPct val="20000"/>
              </a:spcBef>
            </a:pPr>
            <a:r>
              <a:rPr lang="en-US" sz="2800" b="1" dirty="0" smtClean="0"/>
              <a:t>MODEL DATA RELASIONAL ( RELATIONAL DATA MODEL )</a:t>
            </a:r>
            <a:endParaRPr lang="en-US" sz="2800" b="1" dirty="0"/>
          </a:p>
        </p:txBody>
      </p:sp>
      <p:sp>
        <p:nvSpPr>
          <p:cNvPr id="10" name="Rounded Rectangle 9"/>
          <p:cNvSpPr/>
          <p:nvPr/>
        </p:nvSpPr>
        <p:spPr>
          <a:xfrm>
            <a:off x="571472" y="500042"/>
            <a:ext cx="4286280"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t>MODEL DATA</a:t>
            </a:r>
            <a:endParaRPr lang="en-US" sz="4400" b="1" dirty="0"/>
          </a:p>
        </p:txBody>
      </p:sp>
    </p:spTree>
  </p:cSld>
  <p:clrMapOvr>
    <a:masterClrMapping/>
  </p:clrMapOvr>
  <p:transition spd="slow">
    <p:strips dir="l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00034" y="2214554"/>
            <a:ext cx="8143932" cy="342902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nvGrpSpPr>
          <p:cNvPr id="2" name="Group 4"/>
          <p:cNvGrpSpPr>
            <a:grpSpLocks/>
          </p:cNvGrpSpPr>
          <p:nvPr/>
        </p:nvGrpSpPr>
        <p:grpSpPr bwMode="auto">
          <a:xfrm>
            <a:off x="8243888" y="6308725"/>
            <a:ext cx="514350" cy="404813"/>
            <a:chOff x="5052" y="3936"/>
            <a:chExt cx="324" cy="255"/>
          </a:xfrm>
        </p:grpSpPr>
        <p:sp>
          <p:nvSpPr>
            <p:cNvPr id="103429" name="Text Box 5"/>
            <p:cNvSpPr txBox="1">
              <a:spLocks noChangeArrowheads="1"/>
            </p:cNvSpPr>
            <p:nvPr/>
          </p:nvSpPr>
          <p:spPr bwMode="auto">
            <a:xfrm rot="888652">
              <a:off x="5088" y="3960"/>
              <a:ext cx="288" cy="231"/>
            </a:xfrm>
            <a:prstGeom prst="rect">
              <a:avLst/>
            </a:prstGeom>
            <a:solidFill>
              <a:srgbClr val="777777"/>
            </a:solidFill>
            <a:ln w="9525">
              <a:noFill/>
              <a:miter lim="800000"/>
              <a:headEnd/>
              <a:tailEnd/>
            </a:ln>
            <a:effectLst/>
          </p:spPr>
          <p:txBody>
            <a:bodyPr>
              <a:spAutoFit/>
            </a:bodyPr>
            <a:lstStyle/>
            <a:p>
              <a:pPr algn="ctr" eaLnBrk="0" hangingPunct="0">
                <a:spcBef>
                  <a:spcPct val="50000"/>
                </a:spcBef>
              </a:pPr>
              <a:endParaRPr lang="en-GB" b="1">
                <a:solidFill>
                  <a:schemeClr val="bg1"/>
                </a:solidFill>
                <a:latin typeface="CopprplGoth Hv BT" pitchFamily="34" charset="0"/>
              </a:endParaRPr>
            </a:p>
          </p:txBody>
        </p:sp>
        <p:sp>
          <p:nvSpPr>
            <p:cNvPr id="103430" name="Text Box 6"/>
            <p:cNvSpPr txBox="1">
              <a:spLocks noChangeArrowheads="1"/>
            </p:cNvSpPr>
            <p:nvPr/>
          </p:nvSpPr>
          <p:spPr bwMode="auto">
            <a:xfrm>
              <a:off x="5052" y="3936"/>
              <a:ext cx="288" cy="231"/>
            </a:xfrm>
            <a:prstGeom prst="rect">
              <a:avLst/>
            </a:prstGeom>
            <a:solidFill>
              <a:schemeClr val="tx1"/>
            </a:solidFill>
            <a:ln w="9525">
              <a:noFill/>
              <a:miter lim="800000"/>
              <a:headEnd/>
              <a:tailEnd/>
            </a:ln>
            <a:effectLst/>
          </p:spPr>
          <p:txBody>
            <a:bodyPr>
              <a:spAutoFit/>
            </a:bodyPr>
            <a:lstStyle/>
            <a:p>
              <a:pPr algn="ctr" eaLnBrk="0" hangingPunct="0">
                <a:spcBef>
                  <a:spcPct val="50000"/>
                </a:spcBef>
              </a:pPr>
              <a:fld id="{CF3640EF-95D3-4F12-9FF3-871A6572394C}" type="slidenum">
                <a:rPr lang="en-US" b="1">
                  <a:solidFill>
                    <a:schemeClr val="bg1"/>
                  </a:solidFill>
                  <a:latin typeface="CopprplGoth Hv BT" pitchFamily="34" charset="0"/>
                </a:rPr>
                <a:pPr algn="ctr" eaLnBrk="0" hangingPunct="0">
                  <a:spcBef>
                    <a:spcPct val="50000"/>
                  </a:spcBef>
                </a:pPr>
                <a:t>35</a:t>
              </a:fld>
              <a:endParaRPr lang="en-US" b="1">
                <a:solidFill>
                  <a:schemeClr val="bg1"/>
                </a:solidFill>
                <a:latin typeface="CopprplGoth Hv BT" pitchFamily="34" charset="0"/>
              </a:endParaRPr>
            </a:p>
          </p:txBody>
        </p:sp>
      </p:grpSp>
      <p:sp>
        <p:nvSpPr>
          <p:cNvPr id="103435" name="Rectangle 11"/>
          <p:cNvSpPr>
            <a:spLocks noChangeArrowheads="1"/>
          </p:cNvSpPr>
          <p:nvPr/>
        </p:nvSpPr>
        <p:spPr bwMode="auto">
          <a:xfrm>
            <a:off x="0" y="258127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03434" name="Object 10"/>
          <p:cNvGraphicFramePr>
            <a:graphicFrameLocks noChangeAspect="1"/>
          </p:cNvGraphicFramePr>
          <p:nvPr/>
        </p:nvGraphicFramePr>
        <p:xfrm>
          <a:off x="684213" y="2368565"/>
          <a:ext cx="7848600" cy="3203575"/>
        </p:xfrm>
        <a:graphic>
          <a:graphicData uri="http://schemas.openxmlformats.org/presentationml/2006/ole">
            <p:oleObj spid="_x0000_s4098" name="Visio" r:id="rId3" imgW="3555444" imgH="1456372" progId="">
              <p:embed/>
            </p:oleObj>
          </a:graphicData>
        </a:graphic>
      </p:graphicFrame>
      <p:sp>
        <p:nvSpPr>
          <p:cNvPr id="103436" name="Rectangle 12"/>
          <p:cNvSpPr>
            <a:spLocks noGrp="1" noChangeArrowheads="1"/>
          </p:cNvSpPr>
          <p:nvPr>
            <p:ph type="subTitle" idx="1"/>
          </p:nvPr>
        </p:nvSpPr>
        <p:spPr>
          <a:xfrm>
            <a:off x="611188" y="1341438"/>
            <a:ext cx="6400800" cy="479425"/>
          </a:xfrm>
          <a:ln/>
        </p:spPr>
        <p:style>
          <a:lnRef idx="2">
            <a:schemeClr val="accent2">
              <a:shade val="50000"/>
            </a:schemeClr>
          </a:lnRef>
          <a:fillRef idx="1">
            <a:schemeClr val="accent2"/>
          </a:fillRef>
          <a:effectRef idx="0">
            <a:schemeClr val="accent2"/>
          </a:effectRef>
          <a:fontRef idx="minor">
            <a:schemeClr val="lt1"/>
          </a:fontRef>
        </p:style>
        <p:txBody>
          <a:bodyPr/>
          <a:lstStyle/>
          <a:p>
            <a:pPr algn="l">
              <a:lnSpc>
                <a:spcPct val="90000"/>
              </a:lnSpc>
            </a:pPr>
            <a:r>
              <a:rPr lang="en-US" sz="2800" dirty="0" err="1">
                <a:solidFill>
                  <a:schemeClr val="bg1"/>
                </a:solidFill>
              </a:rPr>
              <a:t>Contoh</a:t>
            </a:r>
            <a:r>
              <a:rPr lang="en-US" sz="2800" dirty="0">
                <a:solidFill>
                  <a:schemeClr val="bg1"/>
                </a:solidFill>
              </a:rPr>
              <a:t> : Model Data </a:t>
            </a:r>
            <a:r>
              <a:rPr lang="en-US" sz="2800" dirty="0" err="1">
                <a:solidFill>
                  <a:schemeClr val="bg1"/>
                </a:solidFill>
              </a:rPr>
              <a:t>Relasional</a:t>
            </a:r>
            <a:endParaRPr lang="en-US" sz="2800" dirty="0">
              <a:solidFill>
                <a:schemeClr val="bg1"/>
              </a:solidFill>
            </a:endParaRPr>
          </a:p>
        </p:txBody>
      </p:sp>
      <p:sp>
        <p:nvSpPr>
          <p:cNvPr id="11" name="Rounded Rectangle 10"/>
          <p:cNvSpPr/>
          <p:nvPr/>
        </p:nvSpPr>
        <p:spPr>
          <a:xfrm>
            <a:off x="571472" y="500042"/>
            <a:ext cx="4286280"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t>MODEL DATA</a:t>
            </a:r>
            <a:endParaRPr lang="en-US" sz="4400" b="1" dirty="0"/>
          </a:p>
        </p:txBody>
      </p:sp>
    </p:spTree>
  </p:cSld>
  <p:clrMapOvr>
    <a:masterClrMapping/>
  </p:clrMapOvr>
  <p:transition spd="slow">
    <p:blinds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714348" y="2000240"/>
            <a:ext cx="7500990" cy="33575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Rectangle 9"/>
          <p:cNvSpPr/>
          <p:nvPr/>
        </p:nvSpPr>
        <p:spPr>
          <a:xfrm>
            <a:off x="714348" y="1357298"/>
            <a:ext cx="5072098" cy="50006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2" name="Group 4"/>
          <p:cNvGrpSpPr>
            <a:grpSpLocks/>
          </p:cNvGrpSpPr>
          <p:nvPr/>
        </p:nvGrpSpPr>
        <p:grpSpPr bwMode="auto">
          <a:xfrm>
            <a:off x="8243888" y="6308725"/>
            <a:ext cx="514350" cy="404813"/>
            <a:chOff x="5052" y="3936"/>
            <a:chExt cx="324" cy="255"/>
          </a:xfrm>
        </p:grpSpPr>
        <p:sp>
          <p:nvSpPr>
            <p:cNvPr id="104453" name="Text Box 5"/>
            <p:cNvSpPr txBox="1">
              <a:spLocks noChangeArrowheads="1"/>
            </p:cNvSpPr>
            <p:nvPr/>
          </p:nvSpPr>
          <p:spPr bwMode="auto">
            <a:xfrm rot="888652">
              <a:off x="5088" y="3960"/>
              <a:ext cx="288" cy="231"/>
            </a:xfrm>
            <a:prstGeom prst="rect">
              <a:avLst/>
            </a:prstGeom>
            <a:solidFill>
              <a:srgbClr val="777777"/>
            </a:solidFill>
            <a:ln w="9525">
              <a:noFill/>
              <a:miter lim="800000"/>
              <a:headEnd/>
              <a:tailEnd/>
            </a:ln>
            <a:effectLst/>
          </p:spPr>
          <p:txBody>
            <a:bodyPr>
              <a:spAutoFit/>
            </a:bodyPr>
            <a:lstStyle/>
            <a:p>
              <a:pPr algn="ctr" eaLnBrk="0" hangingPunct="0">
                <a:spcBef>
                  <a:spcPct val="50000"/>
                </a:spcBef>
              </a:pPr>
              <a:endParaRPr lang="en-GB" b="1">
                <a:solidFill>
                  <a:schemeClr val="bg1"/>
                </a:solidFill>
                <a:latin typeface="CopprplGoth Hv BT" pitchFamily="34" charset="0"/>
              </a:endParaRPr>
            </a:p>
          </p:txBody>
        </p:sp>
        <p:sp>
          <p:nvSpPr>
            <p:cNvPr id="104454" name="Text Box 6"/>
            <p:cNvSpPr txBox="1">
              <a:spLocks noChangeArrowheads="1"/>
            </p:cNvSpPr>
            <p:nvPr/>
          </p:nvSpPr>
          <p:spPr bwMode="auto">
            <a:xfrm>
              <a:off x="5052" y="3936"/>
              <a:ext cx="288" cy="231"/>
            </a:xfrm>
            <a:prstGeom prst="rect">
              <a:avLst/>
            </a:prstGeom>
            <a:solidFill>
              <a:schemeClr val="tx1"/>
            </a:solidFill>
            <a:ln w="9525">
              <a:noFill/>
              <a:miter lim="800000"/>
              <a:headEnd/>
              <a:tailEnd/>
            </a:ln>
            <a:effectLst/>
          </p:spPr>
          <p:txBody>
            <a:bodyPr>
              <a:spAutoFit/>
            </a:bodyPr>
            <a:lstStyle/>
            <a:p>
              <a:pPr algn="ctr" eaLnBrk="0" hangingPunct="0">
                <a:spcBef>
                  <a:spcPct val="50000"/>
                </a:spcBef>
              </a:pPr>
              <a:fld id="{68AEBD5B-2FB0-4462-9C32-97DFB9907C0F}" type="slidenum">
                <a:rPr lang="en-US" b="1">
                  <a:solidFill>
                    <a:schemeClr val="bg1"/>
                  </a:solidFill>
                  <a:latin typeface="CopprplGoth Hv BT" pitchFamily="34" charset="0"/>
                </a:rPr>
                <a:pPr algn="ctr" eaLnBrk="0" hangingPunct="0">
                  <a:spcBef>
                    <a:spcPct val="50000"/>
                  </a:spcBef>
                </a:pPr>
                <a:t>36</a:t>
              </a:fld>
              <a:endParaRPr lang="en-US" b="1">
                <a:solidFill>
                  <a:schemeClr val="bg1"/>
                </a:solidFill>
                <a:latin typeface="CopprplGoth Hv BT" pitchFamily="34" charset="0"/>
              </a:endParaRPr>
            </a:p>
          </p:txBody>
        </p:sp>
      </p:grpSp>
      <p:sp>
        <p:nvSpPr>
          <p:cNvPr id="104457" name="Rectangle 9"/>
          <p:cNvSpPr>
            <a:spLocks noGrp="1" noChangeArrowheads="1"/>
          </p:cNvSpPr>
          <p:nvPr>
            <p:ph type="subTitle" idx="1"/>
          </p:nvPr>
        </p:nvSpPr>
        <p:spPr>
          <a:xfrm>
            <a:off x="755650" y="1412875"/>
            <a:ext cx="7993063" cy="4225925"/>
          </a:xfrm>
        </p:spPr>
        <p:txBody>
          <a:bodyPr>
            <a:normAutofit fontScale="92500" lnSpcReduction="10000"/>
          </a:bodyPr>
          <a:lstStyle/>
          <a:p>
            <a:pPr marL="381000" indent="-381000" algn="l">
              <a:lnSpc>
                <a:spcPct val="80000"/>
              </a:lnSpc>
            </a:pPr>
            <a:r>
              <a:rPr lang="en-US" sz="2800" b="1" u="sng" dirty="0" err="1">
                <a:solidFill>
                  <a:schemeClr val="tx1"/>
                </a:solidFill>
                <a:latin typeface="Book Antiqua" pitchFamily="18" charset="0"/>
              </a:rPr>
              <a:t>Kelebihan</a:t>
            </a:r>
            <a:r>
              <a:rPr lang="en-US" sz="2800" b="1" u="sng" dirty="0">
                <a:solidFill>
                  <a:schemeClr val="tx1"/>
                </a:solidFill>
                <a:latin typeface="Book Antiqua" pitchFamily="18" charset="0"/>
              </a:rPr>
              <a:t> basis data </a:t>
            </a:r>
            <a:r>
              <a:rPr lang="en-US" sz="2800" b="1" u="sng" dirty="0" err="1">
                <a:solidFill>
                  <a:schemeClr val="tx1"/>
                </a:solidFill>
                <a:latin typeface="Book Antiqua" pitchFamily="18" charset="0"/>
              </a:rPr>
              <a:t>relasional</a:t>
            </a:r>
            <a:r>
              <a:rPr lang="en-US" sz="2800" b="1" u="sng" dirty="0" smtClean="0">
                <a:solidFill>
                  <a:schemeClr val="tx1"/>
                </a:solidFill>
                <a:latin typeface="Book Antiqua" pitchFamily="18" charset="0"/>
              </a:rPr>
              <a:t>:</a:t>
            </a:r>
          </a:p>
          <a:p>
            <a:pPr marL="381000" indent="-381000" algn="l">
              <a:lnSpc>
                <a:spcPct val="80000"/>
              </a:lnSpc>
            </a:pPr>
            <a:endParaRPr lang="en-US" sz="2800" b="1" u="sng" dirty="0">
              <a:solidFill>
                <a:schemeClr val="tx1"/>
              </a:solidFill>
              <a:latin typeface="Book Antiqua" pitchFamily="18" charset="0"/>
            </a:endParaRPr>
          </a:p>
          <a:p>
            <a:pPr marL="381000" indent="-381000" algn="l">
              <a:lnSpc>
                <a:spcPct val="80000"/>
              </a:lnSpc>
              <a:buFontTx/>
              <a:buAutoNum type="alphaLcPeriod"/>
            </a:pPr>
            <a:r>
              <a:rPr lang="en-US" sz="2400" dirty="0">
                <a:solidFill>
                  <a:schemeClr val="tx1"/>
                </a:solidFill>
                <a:latin typeface="Book Antiqua" pitchFamily="18" charset="0"/>
              </a:rPr>
              <a:t>Data </a:t>
            </a:r>
            <a:r>
              <a:rPr lang="en-US" sz="2400" dirty="0" err="1">
                <a:solidFill>
                  <a:schemeClr val="tx1"/>
                </a:solidFill>
                <a:latin typeface="Book Antiqua" pitchFamily="18" charset="0"/>
              </a:rPr>
              <a:t>sangat</a:t>
            </a:r>
            <a:r>
              <a:rPr lang="en-US" sz="2400" dirty="0">
                <a:solidFill>
                  <a:schemeClr val="tx1"/>
                </a:solidFill>
                <a:latin typeface="Book Antiqua" pitchFamily="18" charset="0"/>
              </a:rPr>
              <a:t> </a:t>
            </a:r>
            <a:r>
              <a:rPr lang="en-US" sz="2400" dirty="0" err="1">
                <a:solidFill>
                  <a:schemeClr val="tx1"/>
                </a:solidFill>
                <a:latin typeface="Book Antiqua" pitchFamily="18" charset="0"/>
              </a:rPr>
              <a:t>cepat</a:t>
            </a:r>
            <a:r>
              <a:rPr lang="en-US" sz="2400" dirty="0">
                <a:solidFill>
                  <a:schemeClr val="tx1"/>
                </a:solidFill>
                <a:latin typeface="Book Antiqua" pitchFamily="18" charset="0"/>
              </a:rPr>
              <a:t> </a:t>
            </a:r>
            <a:r>
              <a:rPr lang="en-US" sz="2400" dirty="0" err="1">
                <a:solidFill>
                  <a:schemeClr val="tx1"/>
                </a:solidFill>
                <a:latin typeface="Book Antiqua" pitchFamily="18" charset="0"/>
              </a:rPr>
              <a:t>diakses</a:t>
            </a:r>
            <a:endParaRPr lang="en-US" sz="2400" dirty="0">
              <a:solidFill>
                <a:schemeClr val="tx1"/>
              </a:solidFill>
              <a:latin typeface="Book Antiqua" pitchFamily="18" charset="0"/>
            </a:endParaRPr>
          </a:p>
          <a:p>
            <a:pPr marL="381000" indent="-381000" algn="l">
              <a:lnSpc>
                <a:spcPct val="80000"/>
              </a:lnSpc>
              <a:buFontTx/>
              <a:buAutoNum type="alphaLcPeriod"/>
            </a:pPr>
            <a:r>
              <a:rPr lang="en-US" sz="2400" dirty="0" err="1">
                <a:solidFill>
                  <a:schemeClr val="tx1"/>
                </a:solidFill>
                <a:latin typeface="Book Antiqua" pitchFamily="18" charset="0"/>
              </a:rPr>
              <a:t>Struktur</a:t>
            </a:r>
            <a:r>
              <a:rPr lang="en-US" sz="2400" dirty="0">
                <a:solidFill>
                  <a:schemeClr val="tx1"/>
                </a:solidFill>
                <a:latin typeface="Book Antiqua" pitchFamily="18" charset="0"/>
              </a:rPr>
              <a:t> basis data </a:t>
            </a:r>
            <a:r>
              <a:rPr lang="en-US" sz="2400" dirty="0" err="1">
                <a:solidFill>
                  <a:schemeClr val="tx1"/>
                </a:solidFill>
                <a:latin typeface="Book Antiqua" pitchFamily="18" charset="0"/>
              </a:rPr>
              <a:t>mudah</a:t>
            </a:r>
            <a:r>
              <a:rPr lang="en-US" sz="2400" dirty="0">
                <a:solidFill>
                  <a:schemeClr val="tx1"/>
                </a:solidFill>
                <a:latin typeface="Book Antiqua" pitchFamily="18" charset="0"/>
              </a:rPr>
              <a:t> </a:t>
            </a:r>
            <a:r>
              <a:rPr lang="en-US" sz="2400" dirty="0" err="1">
                <a:solidFill>
                  <a:schemeClr val="tx1"/>
                </a:solidFill>
                <a:latin typeface="Book Antiqua" pitchFamily="18" charset="0"/>
              </a:rPr>
              <a:t>dilakukan</a:t>
            </a:r>
            <a:r>
              <a:rPr lang="en-US" sz="2400" dirty="0">
                <a:solidFill>
                  <a:schemeClr val="tx1"/>
                </a:solidFill>
                <a:latin typeface="Book Antiqua" pitchFamily="18" charset="0"/>
              </a:rPr>
              <a:t> </a:t>
            </a:r>
            <a:r>
              <a:rPr lang="en-US" sz="2400" dirty="0" err="1">
                <a:solidFill>
                  <a:schemeClr val="tx1"/>
                </a:solidFill>
                <a:latin typeface="Book Antiqua" pitchFamily="18" charset="0"/>
              </a:rPr>
              <a:t>perubahan</a:t>
            </a:r>
            <a:endParaRPr lang="en-US" sz="2400" dirty="0">
              <a:solidFill>
                <a:schemeClr val="tx1"/>
              </a:solidFill>
              <a:latin typeface="Book Antiqua" pitchFamily="18" charset="0"/>
            </a:endParaRPr>
          </a:p>
          <a:p>
            <a:pPr marL="381000" indent="-381000" algn="l">
              <a:lnSpc>
                <a:spcPct val="80000"/>
              </a:lnSpc>
              <a:buFontTx/>
              <a:buAutoNum type="alphaLcPeriod"/>
            </a:pPr>
            <a:r>
              <a:rPr lang="en-US" sz="2400" dirty="0">
                <a:solidFill>
                  <a:schemeClr val="tx1"/>
                </a:solidFill>
                <a:latin typeface="Book Antiqua" pitchFamily="18" charset="0"/>
              </a:rPr>
              <a:t>Data </a:t>
            </a:r>
            <a:r>
              <a:rPr lang="en-US" sz="2400" dirty="0" err="1">
                <a:solidFill>
                  <a:schemeClr val="tx1"/>
                </a:solidFill>
                <a:latin typeface="Book Antiqua" pitchFamily="18" charset="0"/>
              </a:rPr>
              <a:t>direpresentasikan</a:t>
            </a:r>
            <a:r>
              <a:rPr lang="en-US" sz="2400" dirty="0">
                <a:solidFill>
                  <a:schemeClr val="tx1"/>
                </a:solidFill>
                <a:latin typeface="Book Antiqua" pitchFamily="18" charset="0"/>
              </a:rPr>
              <a:t> </a:t>
            </a:r>
            <a:r>
              <a:rPr lang="en-US" sz="2400" dirty="0" err="1">
                <a:solidFill>
                  <a:schemeClr val="tx1"/>
                </a:solidFill>
                <a:latin typeface="Book Antiqua" pitchFamily="18" charset="0"/>
              </a:rPr>
              <a:t>secara</a:t>
            </a:r>
            <a:r>
              <a:rPr lang="en-US" sz="2400" dirty="0">
                <a:solidFill>
                  <a:schemeClr val="tx1"/>
                </a:solidFill>
                <a:latin typeface="Book Antiqua" pitchFamily="18" charset="0"/>
              </a:rPr>
              <a:t> </a:t>
            </a:r>
            <a:r>
              <a:rPr lang="en-US" sz="2400" dirty="0" err="1">
                <a:solidFill>
                  <a:schemeClr val="tx1"/>
                </a:solidFill>
                <a:latin typeface="Book Antiqua" pitchFamily="18" charset="0"/>
              </a:rPr>
              <a:t>logik</a:t>
            </a:r>
            <a:r>
              <a:rPr lang="en-US" sz="2400" dirty="0">
                <a:solidFill>
                  <a:schemeClr val="tx1"/>
                </a:solidFill>
                <a:latin typeface="Book Antiqua" pitchFamily="18" charset="0"/>
              </a:rPr>
              <a:t>, user </a:t>
            </a:r>
            <a:r>
              <a:rPr lang="en-US" sz="2400" dirty="0" err="1">
                <a:solidFill>
                  <a:schemeClr val="tx1"/>
                </a:solidFill>
                <a:latin typeface="Book Antiqua" pitchFamily="18" charset="0"/>
              </a:rPr>
              <a:t>tidak</a:t>
            </a:r>
            <a:r>
              <a:rPr lang="en-US" sz="2400" dirty="0">
                <a:solidFill>
                  <a:schemeClr val="tx1"/>
                </a:solidFill>
                <a:latin typeface="Book Antiqua" pitchFamily="18" charset="0"/>
              </a:rPr>
              <a:t> </a:t>
            </a:r>
            <a:r>
              <a:rPr lang="en-US" sz="2400" dirty="0" err="1">
                <a:solidFill>
                  <a:schemeClr val="tx1"/>
                </a:solidFill>
                <a:latin typeface="Book Antiqua" pitchFamily="18" charset="0"/>
              </a:rPr>
              <a:t>membutuhkan</a:t>
            </a:r>
            <a:r>
              <a:rPr lang="en-US" sz="2400" dirty="0">
                <a:solidFill>
                  <a:schemeClr val="tx1"/>
                </a:solidFill>
                <a:latin typeface="Book Antiqua" pitchFamily="18" charset="0"/>
              </a:rPr>
              <a:t> </a:t>
            </a:r>
            <a:r>
              <a:rPr lang="en-US" sz="2400" dirty="0" err="1">
                <a:solidFill>
                  <a:schemeClr val="tx1"/>
                </a:solidFill>
                <a:latin typeface="Book Antiqua" pitchFamily="18" charset="0"/>
              </a:rPr>
              <a:t>bagaimana</a:t>
            </a:r>
            <a:r>
              <a:rPr lang="en-US" sz="2400" dirty="0">
                <a:solidFill>
                  <a:schemeClr val="tx1"/>
                </a:solidFill>
                <a:latin typeface="Book Antiqua" pitchFamily="18" charset="0"/>
              </a:rPr>
              <a:t> data </a:t>
            </a:r>
            <a:r>
              <a:rPr lang="en-US" sz="2400" dirty="0" err="1">
                <a:solidFill>
                  <a:schemeClr val="tx1"/>
                </a:solidFill>
                <a:latin typeface="Book Antiqua" pitchFamily="18" charset="0"/>
              </a:rPr>
              <a:t>disimpan</a:t>
            </a:r>
            <a:r>
              <a:rPr lang="en-US" sz="2400" dirty="0">
                <a:solidFill>
                  <a:schemeClr val="tx1"/>
                </a:solidFill>
                <a:latin typeface="Book Antiqua" pitchFamily="18" charset="0"/>
              </a:rPr>
              <a:t>.</a:t>
            </a:r>
          </a:p>
          <a:p>
            <a:pPr marL="381000" indent="-381000" algn="l">
              <a:lnSpc>
                <a:spcPct val="80000"/>
              </a:lnSpc>
              <a:buFontTx/>
              <a:buAutoNum type="alphaLcPeriod"/>
            </a:pPr>
            <a:r>
              <a:rPr lang="en-US" sz="2400" dirty="0" err="1">
                <a:solidFill>
                  <a:schemeClr val="tx1"/>
                </a:solidFill>
                <a:latin typeface="Book Antiqua" pitchFamily="18" charset="0"/>
              </a:rPr>
              <a:t>Mudah</a:t>
            </a:r>
            <a:r>
              <a:rPr lang="en-US" sz="2400" dirty="0">
                <a:solidFill>
                  <a:schemeClr val="tx1"/>
                </a:solidFill>
                <a:latin typeface="Book Antiqua" pitchFamily="18" charset="0"/>
              </a:rPr>
              <a:t> </a:t>
            </a:r>
            <a:r>
              <a:rPr lang="en-US" sz="2400" dirty="0" err="1">
                <a:solidFill>
                  <a:schemeClr val="tx1"/>
                </a:solidFill>
                <a:latin typeface="Book Antiqua" pitchFamily="18" charset="0"/>
              </a:rPr>
              <a:t>untuk</a:t>
            </a:r>
            <a:r>
              <a:rPr lang="en-US" sz="2400" dirty="0">
                <a:solidFill>
                  <a:schemeClr val="tx1"/>
                </a:solidFill>
                <a:latin typeface="Book Antiqua" pitchFamily="18" charset="0"/>
              </a:rPr>
              <a:t> </a:t>
            </a:r>
            <a:r>
              <a:rPr lang="en-US" sz="2400" dirty="0" err="1">
                <a:solidFill>
                  <a:schemeClr val="tx1"/>
                </a:solidFill>
                <a:latin typeface="Book Antiqua" pitchFamily="18" charset="0"/>
              </a:rPr>
              <a:t>membentuk</a:t>
            </a:r>
            <a:r>
              <a:rPr lang="en-US" sz="2400" dirty="0">
                <a:solidFill>
                  <a:schemeClr val="tx1"/>
                </a:solidFill>
                <a:latin typeface="Book Antiqua" pitchFamily="18" charset="0"/>
              </a:rPr>
              <a:t> query yang </a:t>
            </a:r>
            <a:r>
              <a:rPr lang="en-US" sz="2400" dirty="0" err="1">
                <a:solidFill>
                  <a:schemeClr val="tx1"/>
                </a:solidFill>
                <a:latin typeface="Book Antiqua" pitchFamily="18" charset="0"/>
              </a:rPr>
              <a:t>komplek</a:t>
            </a:r>
            <a:r>
              <a:rPr lang="en-US" sz="2400" dirty="0">
                <a:solidFill>
                  <a:schemeClr val="tx1"/>
                </a:solidFill>
                <a:latin typeface="Book Antiqua" pitchFamily="18" charset="0"/>
              </a:rPr>
              <a:t> </a:t>
            </a:r>
            <a:r>
              <a:rPr lang="en-US" sz="2400" dirty="0" err="1">
                <a:solidFill>
                  <a:schemeClr val="tx1"/>
                </a:solidFill>
                <a:latin typeface="Book Antiqua" pitchFamily="18" charset="0"/>
              </a:rPr>
              <a:t>dalam</a:t>
            </a:r>
            <a:r>
              <a:rPr lang="en-US" sz="2400" dirty="0">
                <a:solidFill>
                  <a:schemeClr val="tx1"/>
                </a:solidFill>
                <a:latin typeface="Book Antiqua" pitchFamily="18" charset="0"/>
              </a:rPr>
              <a:t> </a:t>
            </a:r>
            <a:r>
              <a:rPr lang="en-US" sz="2400" dirty="0" err="1">
                <a:solidFill>
                  <a:schemeClr val="tx1"/>
                </a:solidFill>
                <a:latin typeface="Book Antiqua" pitchFamily="18" charset="0"/>
              </a:rPr>
              <a:t>melakukan</a:t>
            </a:r>
            <a:r>
              <a:rPr lang="en-US" sz="2400" dirty="0">
                <a:solidFill>
                  <a:schemeClr val="tx1"/>
                </a:solidFill>
                <a:latin typeface="Book Antiqua" pitchFamily="18" charset="0"/>
              </a:rPr>
              <a:t> retrieve data</a:t>
            </a:r>
          </a:p>
          <a:p>
            <a:pPr marL="381000" indent="-381000" algn="l">
              <a:lnSpc>
                <a:spcPct val="80000"/>
              </a:lnSpc>
              <a:buFontTx/>
              <a:buAutoNum type="alphaLcPeriod"/>
            </a:pPr>
            <a:r>
              <a:rPr lang="en-US" sz="2400" dirty="0" err="1">
                <a:solidFill>
                  <a:schemeClr val="tx1"/>
                </a:solidFill>
                <a:latin typeface="Book Antiqua" pitchFamily="18" charset="0"/>
              </a:rPr>
              <a:t>Mudah</a:t>
            </a:r>
            <a:r>
              <a:rPr lang="en-US" sz="2400" dirty="0">
                <a:solidFill>
                  <a:schemeClr val="tx1"/>
                </a:solidFill>
                <a:latin typeface="Book Antiqua" pitchFamily="18" charset="0"/>
              </a:rPr>
              <a:t> </a:t>
            </a:r>
            <a:r>
              <a:rPr lang="en-US" sz="2400" dirty="0" err="1">
                <a:solidFill>
                  <a:schemeClr val="tx1"/>
                </a:solidFill>
                <a:latin typeface="Book Antiqua" pitchFamily="18" charset="0"/>
              </a:rPr>
              <a:t>untuk</a:t>
            </a:r>
            <a:r>
              <a:rPr lang="en-US" sz="2400" dirty="0">
                <a:solidFill>
                  <a:schemeClr val="tx1"/>
                </a:solidFill>
                <a:latin typeface="Book Antiqua" pitchFamily="18" charset="0"/>
              </a:rPr>
              <a:t> </a:t>
            </a:r>
            <a:r>
              <a:rPr lang="en-US" sz="2400" dirty="0" err="1">
                <a:solidFill>
                  <a:schemeClr val="tx1"/>
                </a:solidFill>
                <a:latin typeface="Book Antiqua" pitchFamily="18" charset="0"/>
              </a:rPr>
              <a:t>mengimplementasikan</a:t>
            </a:r>
            <a:r>
              <a:rPr lang="en-US" sz="2400" dirty="0">
                <a:solidFill>
                  <a:schemeClr val="tx1"/>
                </a:solidFill>
                <a:latin typeface="Book Antiqua" pitchFamily="18" charset="0"/>
              </a:rPr>
              <a:t> </a:t>
            </a:r>
            <a:r>
              <a:rPr lang="en-US" sz="2400" dirty="0" err="1">
                <a:solidFill>
                  <a:schemeClr val="tx1"/>
                </a:solidFill>
                <a:latin typeface="Book Antiqua" pitchFamily="18" charset="0"/>
              </a:rPr>
              <a:t>integritas</a:t>
            </a:r>
            <a:r>
              <a:rPr lang="en-US" sz="2400" dirty="0">
                <a:solidFill>
                  <a:schemeClr val="tx1"/>
                </a:solidFill>
                <a:latin typeface="Book Antiqua" pitchFamily="18" charset="0"/>
              </a:rPr>
              <a:t> data</a:t>
            </a:r>
          </a:p>
          <a:p>
            <a:pPr marL="381000" indent="-381000" algn="l">
              <a:lnSpc>
                <a:spcPct val="80000"/>
              </a:lnSpc>
              <a:buFontTx/>
              <a:buAutoNum type="alphaLcPeriod"/>
            </a:pPr>
            <a:r>
              <a:rPr lang="en-US" sz="2400" dirty="0">
                <a:solidFill>
                  <a:schemeClr val="tx1"/>
                </a:solidFill>
                <a:latin typeface="Book Antiqua" pitchFamily="18" charset="0"/>
              </a:rPr>
              <a:t>Data </a:t>
            </a:r>
            <a:r>
              <a:rPr lang="en-US" sz="2400" dirty="0" err="1">
                <a:solidFill>
                  <a:schemeClr val="tx1"/>
                </a:solidFill>
                <a:latin typeface="Book Antiqua" pitchFamily="18" charset="0"/>
              </a:rPr>
              <a:t>lebih</a:t>
            </a:r>
            <a:r>
              <a:rPr lang="en-US" sz="2400" dirty="0">
                <a:solidFill>
                  <a:schemeClr val="tx1"/>
                </a:solidFill>
                <a:latin typeface="Book Antiqua" pitchFamily="18" charset="0"/>
              </a:rPr>
              <a:t> </a:t>
            </a:r>
            <a:r>
              <a:rPr lang="en-US" sz="2400" dirty="0" err="1">
                <a:solidFill>
                  <a:schemeClr val="tx1"/>
                </a:solidFill>
                <a:latin typeface="Book Antiqua" pitchFamily="18" charset="0"/>
              </a:rPr>
              <a:t>akurat</a:t>
            </a:r>
            <a:endParaRPr lang="en-US" sz="2400" dirty="0">
              <a:solidFill>
                <a:schemeClr val="tx1"/>
              </a:solidFill>
              <a:latin typeface="Book Antiqua" pitchFamily="18" charset="0"/>
            </a:endParaRPr>
          </a:p>
          <a:p>
            <a:pPr marL="381000" indent="-381000" algn="l">
              <a:lnSpc>
                <a:spcPct val="80000"/>
              </a:lnSpc>
              <a:buFontTx/>
              <a:buAutoNum type="alphaLcPeriod"/>
            </a:pPr>
            <a:r>
              <a:rPr lang="en-US" sz="2400" dirty="0" err="1">
                <a:solidFill>
                  <a:schemeClr val="tx1"/>
                </a:solidFill>
                <a:latin typeface="Book Antiqua" pitchFamily="18" charset="0"/>
              </a:rPr>
              <a:t>Mudah</a:t>
            </a:r>
            <a:r>
              <a:rPr lang="en-US" sz="2400" dirty="0">
                <a:solidFill>
                  <a:schemeClr val="tx1"/>
                </a:solidFill>
                <a:latin typeface="Book Antiqua" pitchFamily="18" charset="0"/>
              </a:rPr>
              <a:t> </a:t>
            </a:r>
            <a:r>
              <a:rPr lang="en-US" sz="2400" dirty="0" err="1">
                <a:solidFill>
                  <a:schemeClr val="tx1"/>
                </a:solidFill>
                <a:latin typeface="Book Antiqua" pitchFamily="18" charset="0"/>
              </a:rPr>
              <a:t>untuk</a:t>
            </a:r>
            <a:r>
              <a:rPr lang="en-US" sz="2400" dirty="0">
                <a:solidFill>
                  <a:schemeClr val="tx1"/>
                </a:solidFill>
                <a:latin typeface="Book Antiqua" pitchFamily="18" charset="0"/>
              </a:rPr>
              <a:t> </a:t>
            </a:r>
            <a:r>
              <a:rPr lang="en-US" sz="2400" dirty="0" err="1">
                <a:solidFill>
                  <a:schemeClr val="tx1"/>
                </a:solidFill>
                <a:latin typeface="Book Antiqua" pitchFamily="18" charset="0"/>
              </a:rPr>
              <a:t>membangun</a:t>
            </a:r>
            <a:r>
              <a:rPr lang="en-US" sz="2400" dirty="0">
                <a:solidFill>
                  <a:schemeClr val="tx1"/>
                </a:solidFill>
                <a:latin typeface="Book Antiqua" pitchFamily="18" charset="0"/>
              </a:rPr>
              <a:t> </a:t>
            </a:r>
            <a:r>
              <a:rPr lang="en-US" sz="2400" dirty="0" err="1">
                <a:solidFill>
                  <a:schemeClr val="tx1"/>
                </a:solidFill>
                <a:latin typeface="Book Antiqua" pitchFamily="18" charset="0"/>
              </a:rPr>
              <a:t>dan</a:t>
            </a:r>
            <a:r>
              <a:rPr lang="en-US" sz="2400" dirty="0">
                <a:solidFill>
                  <a:schemeClr val="tx1"/>
                </a:solidFill>
                <a:latin typeface="Book Antiqua" pitchFamily="18" charset="0"/>
              </a:rPr>
              <a:t> </a:t>
            </a:r>
            <a:r>
              <a:rPr lang="en-US" sz="2400" dirty="0" err="1">
                <a:solidFill>
                  <a:schemeClr val="tx1"/>
                </a:solidFill>
                <a:latin typeface="Book Antiqua" pitchFamily="18" charset="0"/>
              </a:rPr>
              <a:t>memodifikasi</a:t>
            </a:r>
            <a:r>
              <a:rPr lang="en-US" sz="2400" dirty="0">
                <a:solidFill>
                  <a:schemeClr val="tx1"/>
                </a:solidFill>
                <a:latin typeface="Book Antiqua" pitchFamily="18" charset="0"/>
              </a:rPr>
              <a:t> program </a:t>
            </a:r>
            <a:r>
              <a:rPr lang="en-US" sz="2400" dirty="0" err="1">
                <a:solidFill>
                  <a:schemeClr val="tx1"/>
                </a:solidFill>
                <a:latin typeface="Book Antiqua" pitchFamily="18" charset="0"/>
              </a:rPr>
              <a:t>aplikasi</a:t>
            </a:r>
            <a:endParaRPr lang="en-US" sz="2400" dirty="0">
              <a:solidFill>
                <a:schemeClr val="tx1"/>
              </a:solidFill>
              <a:latin typeface="Book Antiqua" pitchFamily="18" charset="0"/>
            </a:endParaRPr>
          </a:p>
          <a:p>
            <a:pPr marL="381000" indent="-381000" algn="l">
              <a:lnSpc>
                <a:spcPct val="80000"/>
              </a:lnSpc>
              <a:buFontTx/>
              <a:buAutoNum type="alphaLcPeriod"/>
            </a:pPr>
            <a:r>
              <a:rPr lang="en-US" sz="2400" dirty="0" err="1">
                <a:solidFill>
                  <a:schemeClr val="tx1"/>
                </a:solidFill>
                <a:latin typeface="Book Antiqua" pitchFamily="18" charset="0"/>
              </a:rPr>
              <a:t>Telah</a:t>
            </a:r>
            <a:r>
              <a:rPr lang="en-US" sz="2400" dirty="0">
                <a:solidFill>
                  <a:schemeClr val="tx1"/>
                </a:solidFill>
                <a:latin typeface="Book Antiqua" pitchFamily="18" charset="0"/>
              </a:rPr>
              <a:t> </a:t>
            </a:r>
            <a:r>
              <a:rPr lang="en-US" sz="2400" dirty="0" err="1">
                <a:solidFill>
                  <a:schemeClr val="tx1"/>
                </a:solidFill>
                <a:latin typeface="Book Antiqua" pitchFamily="18" charset="0"/>
              </a:rPr>
              <a:t>dikembangkan</a:t>
            </a:r>
            <a:r>
              <a:rPr lang="en-US" sz="2400" dirty="0">
                <a:solidFill>
                  <a:schemeClr val="tx1"/>
                </a:solidFill>
                <a:latin typeface="Book Antiqua" pitchFamily="18" charset="0"/>
              </a:rPr>
              <a:t> Structure Query Language (SQL).</a:t>
            </a:r>
          </a:p>
          <a:p>
            <a:pPr marL="381000" indent="-381000">
              <a:lnSpc>
                <a:spcPct val="80000"/>
              </a:lnSpc>
            </a:pPr>
            <a:endParaRPr lang="en-US" sz="2400" dirty="0">
              <a:solidFill>
                <a:schemeClr val="tx1"/>
              </a:solidFill>
              <a:latin typeface="Book Antiqua" pitchFamily="18" charset="0"/>
            </a:endParaRPr>
          </a:p>
        </p:txBody>
      </p:sp>
      <p:sp>
        <p:nvSpPr>
          <p:cNvPr id="9" name="Rounded Rectangle 8"/>
          <p:cNvSpPr/>
          <p:nvPr/>
        </p:nvSpPr>
        <p:spPr>
          <a:xfrm>
            <a:off x="571472" y="500042"/>
            <a:ext cx="4286280"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t>MODEL DATA</a:t>
            </a:r>
            <a:endParaRPr lang="en-US" sz="4400" b="1" dirty="0"/>
          </a:p>
        </p:txBody>
      </p:sp>
    </p:spTree>
  </p:cSld>
  <p:clrMapOvr>
    <a:masterClrMapping/>
  </p:clrMapOvr>
  <p:transition spd="slow">
    <p:zoom dir="in"/>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42910" y="2285992"/>
            <a:ext cx="7929618" cy="24288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Rectangle 9"/>
          <p:cNvSpPr/>
          <p:nvPr/>
        </p:nvSpPr>
        <p:spPr>
          <a:xfrm>
            <a:off x="571472" y="1428736"/>
            <a:ext cx="6357982" cy="7143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2" name="Group 4"/>
          <p:cNvGrpSpPr>
            <a:grpSpLocks/>
          </p:cNvGrpSpPr>
          <p:nvPr/>
        </p:nvGrpSpPr>
        <p:grpSpPr bwMode="auto">
          <a:xfrm>
            <a:off x="8243888" y="6308725"/>
            <a:ext cx="514350" cy="404813"/>
            <a:chOff x="5052" y="3936"/>
            <a:chExt cx="324" cy="255"/>
          </a:xfrm>
        </p:grpSpPr>
        <p:sp>
          <p:nvSpPr>
            <p:cNvPr id="105477" name="Text Box 5"/>
            <p:cNvSpPr txBox="1">
              <a:spLocks noChangeArrowheads="1"/>
            </p:cNvSpPr>
            <p:nvPr/>
          </p:nvSpPr>
          <p:spPr bwMode="auto">
            <a:xfrm rot="888652">
              <a:off x="5088" y="3960"/>
              <a:ext cx="288" cy="231"/>
            </a:xfrm>
            <a:prstGeom prst="rect">
              <a:avLst/>
            </a:prstGeom>
            <a:solidFill>
              <a:srgbClr val="777777"/>
            </a:solidFill>
            <a:ln w="9525">
              <a:noFill/>
              <a:miter lim="800000"/>
              <a:headEnd/>
              <a:tailEnd/>
            </a:ln>
            <a:effectLst/>
          </p:spPr>
          <p:txBody>
            <a:bodyPr>
              <a:spAutoFit/>
            </a:bodyPr>
            <a:lstStyle/>
            <a:p>
              <a:pPr algn="ctr" eaLnBrk="0" hangingPunct="0">
                <a:spcBef>
                  <a:spcPct val="50000"/>
                </a:spcBef>
              </a:pPr>
              <a:endParaRPr lang="en-GB" b="1">
                <a:solidFill>
                  <a:schemeClr val="bg1"/>
                </a:solidFill>
                <a:latin typeface="CopprplGoth Hv BT" pitchFamily="34" charset="0"/>
              </a:endParaRPr>
            </a:p>
          </p:txBody>
        </p:sp>
        <p:sp>
          <p:nvSpPr>
            <p:cNvPr id="105478" name="Text Box 6"/>
            <p:cNvSpPr txBox="1">
              <a:spLocks noChangeArrowheads="1"/>
            </p:cNvSpPr>
            <p:nvPr/>
          </p:nvSpPr>
          <p:spPr bwMode="auto">
            <a:xfrm>
              <a:off x="5052" y="3936"/>
              <a:ext cx="288" cy="231"/>
            </a:xfrm>
            <a:prstGeom prst="rect">
              <a:avLst/>
            </a:prstGeom>
            <a:solidFill>
              <a:schemeClr val="tx1"/>
            </a:solidFill>
            <a:ln w="9525">
              <a:noFill/>
              <a:miter lim="800000"/>
              <a:headEnd/>
              <a:tailEnd/>
            </a:ln>
            <a:effectLst/>
          </p:spPr>
          <p:txBody>
            <a:bodyPr>
              <a:spAutoFit/>
            </a:bodyPr>
            <a:lstStyle/>
            <a:p>
              <a:pPr algn="ctr" eaLnBrk="0" hangingPunct="0">
                <a:spcBef>
                  <a:spcPct val="50000"/>
                </a:spcBef>
              </a:pPr>
              <a:fld id="{D7A0D5BE-6DF8-4A18-81D8-4D3FC4E91456}" type="slidenum">
                <a:rPr lang="en-US" b="1">
                  <a:solidFill>
                    <a:schemeClr val="bg1"/>
                  </a:solidFill>
                  <a:latin typeface="CopprplGoth Hv BT" pitchFamily="34" charset="0"/>
                </a:rPr>
                <a:pPr algn="ctr" eaLnBrk="0" hangingPunct="0">
                  <a:spcBef>
                    <a:spcPct val="50000"/>
                  </a:spcBef>
                </a:pPr>
                <a:t>37</a:t>
              </a:fld>
              <a:endParaRPr lang="en-US" b="1">
                <a:solidFill>
                  <a:schemeClr val="bg1"/>
                </a:solidFill>
                <a:latin typeface="CopprplGoth Hv BT" pitchFamily="34" charset="0"/>
              </a:endParaRPr>
            </a:p>
          </p:txBody>
        </p:sp>
      </p:grpSp>
      <p:sp>
        <p:nvSpPr>
          <p:cNvPr id="105481" name="Rectangle 9"/>
          <p:cNvSpPr>
            <a:spLocks noGrp="1" noChangeArrowheads="1"/>
          </p:cNvSpPr>
          <p:nvPr>
            <p:ph type="subTitle" idx="1"/>
          </p:nvPr>
        </p:nvSpPr>
        <p:spPr>
          <a:xfrm>
            <a:off x="684213" y="1484313"/>
            <a:ext cx="7920037" cy="4154487"/>
          </a:xfrm>
        </p:spPr>
        <p:txBody>
          <a:bodyPr/>
          <a:lstStyle/>
          <a:p>
            <a:pPr marL="609600" indent="-609600" algn="l"/>
            <a:r>
              <a:rPr lang="en-US" b="1" u="sng" dirty="0" err="1">
                <a:solidFill>
                  <a:schemeClr val="tx1"/>
                </a:solidFill>
                <a:latin typeface="Book Antiqua" pitchFamily="18" charset="0"/>
              </a:rPr>
              <a:t>Kelemahan</a:t>
            </a:r>
            <a:r>
              <a:rPr lang="en-US" b="1" u="sng" dirty="0">
                <a:solidFill>
                  <a:schemeClr val="tx1"/>
                </a:solidFill>
                <a:latin typeface="Book Antiqua" pitchFamily="18" charset="0"/>
              </a:rPr>
              <a:t> basis data </a:t>
            </a:r>
            <a:r>
              <a:rPr lang="en-US" b="1" u="sng" dirty="0" err="1">
                <a:solidFill>
                  <a:schemeClr val="tx1"/>
                </a:solidFill>
                <a:latin typeface="Book Antiqua" pitchFamily="18" charset="0"/>
              </a:rPr>
              <a:t>relasional</a:t>
            </a:r>
            <a:r>
              <a:rPr lang="en-US" b="1" u="sng" dirty="0" smtClean="0">
                <a:solidFill>
                  <a:schemeClr val="tx1"/>
                </a:solidFill>
                <a:latin typeface="Book Antiqua" pitchFamily="18" charset="0"/>
              </a:rPr>
              <a:t>:</a:t>
            </a:r>
          </a:p>
          <a:p>
            <a:pPr marL="609600" indent="-609600" algn="l"/>
            <a:endParaRPr lang="en-US" sz="1200" b="1" u="sng" dirty="0">
              <a:solidFill>
                <a:schemeClr val="tx1"/>
              </a:solidFill>
              <a:latin typeface="Book Antiqua" pitchFamily="18" charset="0"/>
            </a:endParaRPr>
          </a:p>
          <a:p>
            <a:pPr marL="609600" indent="-609600" algn="l">
              <a:buFontTx/>
              <a:buAutoNum type="alphaLcPeriod"/>
            </a:pPr>
            <a:r>
              <a:rPr lang="en-US" sz="2800" dirty="0" err="1">
                <a:solidFill>
                  <a:schemeClr val="tx1"/>
                </a:solidFill>
                <a:latin typeface="Book Antiqua" pitchFamily="18" charset="0"/>
              </a:rPr>
              <a:t>Kelompok</a:t>
            </a:r>
            <a:r>
              <a:rPr lang="en-US" sz="2800" dirty="0">
                <a:solidFill>
                  <a:schemeClr val="tx1"/>
                </a:solidFill>
                <a:latin typeface="Book Antiqua" pitchFamily="18" charset="0"/>
              </a:rPr>
              <a:t> </a:t>
            </a:r>
            <a:r>
              <a:rPr lang="en-US" sz="2800" dirty="0" err="1">
                <a:solidFill>
                  <a:schemeClr val="tx1"/>
                </a:solidFill>
                <a:latin typeface="Book Antiqua" pitchFamily="18" charset="0"/>
              </a:rPr>
              <a:t>informasi</a:t>
            </a:r>
            <a:r>
              <a:rPr lang="en-US" sz="2800" dirty="0">
                <a:solidFill>
                  <a:schemeClr val="tx1"/>
                </a:solidFill>
                <a:latin typeface="Book Antiqua" pitchFamily="18" charset="0"/>
              </a:rPr>
              <a:t>/tables yang </a:t>
            </a:r>
            <a:r>
              <a:rPr lang="en-US" sz="2800" dirty="0" err="1">
                <a:solidFill>
                  <a:schemeClr val="tx1"/>
                </a:solidFill>
                <a:latin typeface="Book Antiqua" pitchFamily="18" charset="0"/>
              </a:rPr>
              <a:t>berbeda</a:t>
            </a:r>
            <a:r>
              <a:rPr lang="en-US" sz="2800" dirty="0">
                <a:solidFill>
                  <a:schemeClr val="tx1"/>
                </a:solidFill>
                <a:latin typeface="Book Antiqua" pitchFamily="18" charset="0"/>
              </a:rPr>
              <a:t> </a:t>
            </a:r>
            <a:r>
              <a:rPr lang="en-US" sz="2800" dirty="0" err="1">
                <a:solidFill>
                  <a:schemeClr val="tx1"/>
                </a:solidFill>
                <a:latin typeface="Book Antiqua" pitchFamily="18" charset="0"/>
              </a:rPr>
              <a:t>harus</a:t>
            </a:r>
            <a:r>
              <a:rPr lang="en-US" sz="2800" dirty="0">
                <a:solidFill>
                  <a:schemeClr val="tx1"/>
                </a:solidFill>
                <a:latin typeface="Book Antiqua" pitchFamily="18" charset="0"/>
              </a:rPr>
              <a:t> </a:t>
            </a:r>
            <a:r>
              <a:rPr lang="en-US" sz="2800" dirty="0" err="1">
                <a:solidFill>
                  <a:schemeClr val="tx1"/>
                </a:solidFill>
                <a:latin typeface="Book Antiqua" pitchFamily="18" charset="0"/>
              </a:rPr>
              <a:t>dilakukan</a:t>
            </a:r>
            <a:r>
              <a:rPr lang="en-US" sz="2800" dirty="0">
                <a:solidFill>
                  <a:schemeClr val="tx1"/>
                </a:solidFill>
                <a:latin typeface="Book Antiqua" pitchFamily="18" charset="0"/>
              </a:rPr>
              <a:t> joined </a:t>
            </a:r>
            <a:r>
              <a:rPr lang="en-US" sz="2800" dirty="0" err="1">
                <a:solidFill>
                  <a:schemeClr val="tx1"/>
                </a:solidFill>
                <a:latin typeface="Book Antiqua" pitchFamily="18" charset="0"/>
              </a:rPr>
              <a:t>untuk</a:t>
            </a:r>
            <a:r>
              <a:rPr lang="en-US" sz="2800" dirty="0">
                <a:solidFill>
                  <a:schemeClr val="tx1"/>
                </a:solidFill>
                <a:latin typeface="Book Antiqua" pitchFamily="18" charset="0"/>
              </a:rPr>
              <a:t> </a:t>
            </a:r>
            <a:r>
              <a:rPr lang="en-US" sz="2800" dirty="0" err="1">
                <a:solidFill>
                  <a:schemeClr val="tx1"/>
                </a:solidFill>
                <a:latin typeface="Book Antiqua" pitchFamily="18" charset="0"/>
              </a:rPr>
              <a:t>melakukan</a:t>
            </a:r>
            <a:r>
              <a:rPr lang="en-US" sz="2800" dirty="0">
                <a:solidFill>
                  <a:schemeClr val="tx1"/>
                </a:solidFill>
                <a:latin typeface="Book Antiqua" pitchFamily="18" charset="0"/>
              </a:rPr>
              <a:t> retrieve data</a:t>
            </a:r>
          </a:p>
          <a:p>
            <a:pPr marL="609600" indent="-609600" algn="l">
              <a:buFontTx/>
              <a:buAutoNum type="alphaLcPeriod"/>
            </a:pPr>
            <a:r>
              <a:rPr lang="en-US" sz="2800" dirty="0">
                <a:solidFill>
                  <a:schemeClr val="tx1"/>
                </a:solidFill>
                <a:latin typeface="Book Antiqua" pitchFamily="18" charset="0"/>
              </a:rPr>
              <a:t>User </a:t>
            </a:r>
            <a:r>
              <a:rPr lang="en-US" sz="2800" dirty="0" err="1">
                <a:solidFill>
                  <a:schemeClr val="tx1"/>
                </a:solidFill>
                <a:latin typeface="Book Antiqua" pitchFamily="18" charset="0"/>
              </a:rPr>
              <a:t>harus</a:t>
            </a:r>
            <a:r>
              <a:rPr lang="en-US" sz="2800" dirty="0">
                <a:solidFill>
                  <a:schemeClr val="tx1"/>
                </a:solidFill>
                <a:latin typeface="Book Antiqua" pitchFamily="18" charset="0"/>
              </a:rPr>
              <a:t> familiar </a:t>
            </a:r>
            <a:r>
              <a:rPr lang="en-US" sz="2800" dirty="0" err="1">
                <a:solidFill>
                  <a:schemeClr val="tx1"/>
                </a:solidFill>
                <a:latin typeface="Book Antiqua" pitchFamily="18" charset="0"/>
              </a:rPr>
              <a:t>dengan</a:t>
            </a:r>
            <a:r>
              <a:rPr lang="en-US" sz="2800" dirty="0">
                <a:solidFill>
                  <a:schemeClr val="tx1"/>
                </a:solidFill>
                <a:latin typeface="Book Antiqua" pitchFamily="18" charset="0"/>
              </a:rPr>
              <a:t> </a:t>
            </a:r>
            <a:r>
              <a:rPr lang="en-US" sz="2800" dirty="0" err="1">
                <a:solidFill>
                  <a:schemeClr val="tx1"/>
                </a:solidFill>
                <a:latin typeface="Book Antiqua" pitchFamily="18" charset="0"/>
              </a:rPr>
              <a:t>relasi</a:t>
            </a:r>
            <a:r>
              <a:rPr lang="en-US" sz="2800" dirty="0">
                <a:solidFill>
                  <a:schemeClr val="tx1"/>
                </a:solidFill>
                <a:latin typeface="Book Antiqua" pitchFamily="18" charset="0"/>
              </a:rPr>
              <a:t> </a:t>
            </a:r>
            <a:r>
              <a:rPr lang="en-US" sz="2800" dirty="0" err="1">
                <a:solidFill>
                  <a:schemeClr val="tx1"/>
                </a:solidFill>
                <a:latin typeface="Book Antiqua" pitchFamily="18" charset="0"/>
              </a:rPr>
              <a:t>antar</a:t>
            </a:r>
            <a:r>
              <a:rPr lang="en-US" sz="2800" dirty="0">
                <a:solidFill>
                  <a:schemeClr val="tx1"/>
                </a:solidFill>
                <a:latin typeface="Book Antiqua" pitchFamily="18" charset="0"/>
              </a:rPr>
              <a:t> </a:t>
            </a:r>
            <a:r>
              <a:rPr lang="en-US" sz="2800" dirty="0" err="1">
                <a:solidFill>
                  <a:schemeClr val="tx1"/>
                </a:solidFill>
                <a:latin typeface="Book Antiqua" pitchFamily="18" charset="0"/>
              </a:rPr>
              <a:t>tabel</a:t>
            </a:r>
            <a:endParaRPr lang="en-US" sz="2800" dirty="0">
              <a:solidFill>
                <a:schemeClr val="tx1"/>
              </a:solidFill>
              <a:latin typeface="Book Antiqua" pitchFamily="18" charset="0"/>
            </a:endParaRPr>
          </a:p>
          <a:p>
            <a:pPr marL="609600" indent="-609600" algn="l">
              <a:buFontTx/>
              <a:buAutoNum type="alphaLcPeriod"/>
            </a:pPr>
            <a:r>
              <a:rPr lang="en-US" sz="2800" dirty="0">
                <a:solidFill>
                  <a:schemeClr val="tx1"/>
                </a:solidFill>
                <a:latin typeface="Book Antiqua" pitchFamily="18" charset="0"/>
              </a:rPr>
              <a:t>User </a:t>
            </a:r>
            <a:r>
              <a:rPr lang="en-US" sz="2800" dirty="0" err="1">
                <a:solidFill>
                  <a:schemeClr val="tx1"/>
                </a:solidFill>
                <a:latin typeface="Book Antiqua" pitchFamily="18" charset="0"/>
              </a:rPr>
              <a:t>harus</a:t>
            </a:r>
            <a:r>
              <a:rPr lang="en-US" sz="2800" dirty="0">
                <a:solidFill>
                  <a:schemeClr val="tx1"/>
                </a:solidFill>
                <a:latin typeface="Book Antiqua" pitchFamily="18" charset="0"/>
              </a:rPr>
              <a:t> </a:t>
            </a:r>
            <a:r>
              <a:rPr lang="en-US" sz="2800" dirty="0" err="1">
                <a:solidFill>
                  <a:schemeClr val="tx1"/>
                </a:solidFill>
                <a:latin typeface="Book Antiqua" pitchFamily="18" charset="0"/>
              </a:rPr>
              <a:t>belajar</a:t>
            </a:r>
            <a:r>
              <a:rPr lang="en-US" sz="2800" dirty="0">
                <a:solidFill>
                  <a:schemeClr val="tx1"/>
                </a:solidFill>
                <a:latin typeface="Book Antiqua" pitchFamily="18" charset="0"/>
              </a:rPr>
              <a:t> SQL.</a:t>
            </a:r>
          </a:p>
          <a:p>
            <a:pPr marL="609600" indent="-609600"/>
            <a:endParaRPr lang="en-US" sz="2800" dirty="0">
              <a:solidFill>
                <a:schemeClr val="tx1"/>
              </a:solidFill>
              <a:latin typeface="Book Antiqua" pitchFamily="18" charset="0"/>
            </a:endParaRPr>
          </a:p>
        </p:txBody>
      </p:sp>
      <p:sp>
        <p:nvSpPr>
          <p:cNvPr id="9" name="Rounded Rectangle 8"/>
          <p:cNvSpPr/>
          <p:nvPr/>
        </p:nvSpPr>
        <p:spPr>
          <a:xfrm>
            <a:off x="571472" y="500042"/>
            <a:ext cx="4286280"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t>MODEL DATA</a:t>
            </a:r>
            <a:endParaRPr lang="en-US" sz="4400" b="1" dirty="0"/>
          </a:p>
        </p:txBody>
      </p:sp>
    </p:spTree>
  </p:cSld>
  <p:clrMapOvr>
    <a:masterClrMapping/>
  </p:clrMapOvr>
  <p:transition spd="slow">
    <p:comb/>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8243888" y="6308725"/>
            <a:ext cx="514350" cy="404813"/>
            <a:chOff x="5052" y="3936"/>
            <a:chExt cx="324" cy="255"/>
          </a:xfrm>
        </p:grpSpPr>
        <p:sp>
          <p:nvSpPr>
            <p:cNvPr id="106501" name="Text Box 5"/>
            <p:cNvSpPr txBox="1">
              <a:spLocks noChangeArrowheads="1"/>
            </p:cNvSpPr>
            <p:nvPr/>
          </p:nvSpPr>
          <p:spPr bwMode="auto">
            <a:xfrm rot="888652">
              <a:off x="5088" y="3960"/>
              <a:ext cx="288" cy="231"/>
            </a:xfrm>
            <a:prstGeom prst="rect">
              <a:avLst/>
            </a:prstGeom>
            <a:solidFill>
              <a:srgbClr val="777777"/>
            </a:solidFill>
            <a:ln w="9525">
              <a:noFill/>
              <a:miter lim="800000"/>
              <a:headEnd/>
              <a:tailEnd/>
            </a:ln>
            <a:effectLst/>
          </p:spPr>
          <p:txBody>
            <a:bodyPr>
              <a:spAutoFit/>
            </a:bodyPr>
            <a:lstStyle/>
            <a:p>
              <a:pPr algn="ctr" eaLnBrk="0" hangingPunct="0">
                <a:spcBef>
                  <a:spcPct val="50000"/>
                </a:spcBef>
              </a:pPr>
              <a:endParaRPr lang="en-GB" b="1">
                <a:solidFill>
                  <a:schemeClr val="bg1"/>
                </a:solidFill>
                <a:latin typeface="CopprplGoth Hv BT" pitchFamily="34" charset="0"/>
              </a:endParaRPr>
            </a:p>
          </p:txBody>
        </p:sp>
        <p:sp>
          <p:nvSpPr>
            <p:cNvPr id="106502" name="Text Box 6"/>
            <p:cNvSpPr txBox="1">
              <a:spLocks noChangeArrowheads="1"/>
            </p:cNvSpPr>
            <p:nvPr/>
          </p:nvSpPr>
          <p:spPr bwMode="auto">
            <a:xfrm>
              <a:off x="5052" y="3936"/>
              <a:ext cx="288" cy="231"/>
            </a:xfrm>
            <a:prstGeom prst="rect">
              <a:avLst/>
            </a:prstGeom>
            <a:solidFill>
              <a:schemeClr val="tx1"/>
            </a:solidFill>
            <a:ln w="9525">
              <a:noFill/>
              <a:miter lim="800000"/>
              <a:headEnd/>
              <a:tailEnd/>
            </a:ln>
            <a:effectLst/>
          </p:spPr>
          <p:txBody>
            <a:bodyPr>
              <a:spAutoFit/>
            </a:bodyPr>
            <a:lstStyle/>
            <a:p>
              <a:pPr algn="ctr" eaLnBrk="0" hangingPunct="0">
                <a:spcBef>
                  <a:spcPct val="50000"/>
                </a:spcBef>
              </a:pPr>
              <a:fld id="{D09DDD9B-4B5E-4A46-A547-54D0BF6D6AE3}" type="slidenum">
                <a:rPr lang="en-US" b="1">
                  <a:solidFill>
                    <a:schemeClr val="bg1"/>
                  </a:solidFill>
                  <a:latin typeface="CopprplGoth Hv BT" pitchFamily="34" charset="0"/>
                </a:rPr>
                <a:pPr algn="ctr" eaLnBrk="0" hangingPunct="0">
                  <a:spcBef>
                    <a:spcPct val="50000"/>
                  </a:spcBef>
                </a:pPr>
                <a:t>38</a:t>
              </a:fld>
              <a:endParaRPr lang="en-US" b="1">
                <a:solidFill>
                  <a:schemeClr val="bg1"/>
                </a:solidFill>
                <a:latin typeface="CopprplGoth Hv BT" pitchFamily="34" charset="0"/>
              </a:endParaRPr>
            </a:p>
          </p:txBody>
        </p:sp>
      </p:grpSp>
      <p:sp>
        <p:nvSpPr>
          <p:cNvPr id="106505" name="Rectangle 9"/>
          <p:cNvSpPr>
            <a:spLocks noGrp="1" noChangeArrowheads="1"/>
          </p:cNvSpPr>
          <p:nvPr>
            <p:ph type="subTitle" idx="1"/>
          </p:nvPr>
        </p:nvSpPr>
        <p:spPr>
          <a:xfrm>
            <a:off x="684213" y="2620977"/>
            <a:ext cx="7704137" cy="2808287"/>
          </a:xfrm>
        </p:spPr>
        <p:style>
          <a:lnRef idx="2">
            <a:schemeClr val="accent3">
              <a:shade val="50000"/>
            </a:schemeClr>
          </a:lnRef>
          <a:fillRef idx="1">
            <a:schemeClr val="accent3"/>
          </a:fillRef>
          <a:effectRef idx="0">
            <a:schemeClr val="accent3"/>
          </a:effectRef>
          <a:fontRef idx="minor">
            <a:schemeClr val="lt1"/>
          </a:fontRef>
        </p:style>
        <p:txBody>
          <a:bodyPr>
            <a:normAutofit fontScale="92500" lnSpcReduction="10000"/>
          </a:bodyPr>
          <a:lstStyle/>
          <a:p>
            <a:pPr algn="l">
              <a:buFont typeface="Wingdings" pitchFamily="2" charset="2"/>
              <a:buChar char="q"/>
            </a:pPr>
            <a:r>
              <a:rPr lang="en-US" sz="2400" dirty="0">
                <a:solidFill>
                  <a:schemeClr val="tx1"/>
                </a:solidFill>
                <a:latin typeface="Book Antiqua" pitchFamily="18" charset="0"/>
              </a:rPr>
              <a:t> </a:t>
            </a:r>
            <a:r>
              <a:rPr lang="en-US" sz="2800" dirty="0" err="1">
                <a:solidFill>
                  <a:schemeClr val="tx1"/>
                </a:solidFill>
                <a:latin typeface="Book Antiqua" pitchFamily="18" charset="0"/>
              </a:rPr>
              <a:t>Menjelaskan</a:t>
            </a:r>
            <a:r>
              <a:rPr lang="en-US" sz="2800" dirty="0">
                <a:solidFill>
                  <a:schemeClr val="tx1"/>
                </a:solidFill>
                <a:latin typeface="Book Antiqua" pitchFamily="18" charset="0"/>
              </a:rPr>
              <a:t> </a:t>
            </a:r>
            <a:r>
              <a:rPr lang="en-US" sz="2800" dirty="0" err="1">
                <a:solidFill>
                  <a:schemeClr val="tx1"/>
                </a:solidFill>
                <a:latin typeface="Book Antiqua" pitchFamily="18" charset="0"/>
              </a:rPr>
              <a:t>hubungan</a:t>
            </a:r>
            <a:r>
              <a:rPr lang="en-US" sz="2800" dirty="0">
                <a:solidFill>
                  <a:schemeClr val="tx1"/>
                </a:solidFill>
                <a:latin typeface="Book Antiqua" pitchFamily="18" charset="0"/>
              </a:rPr>
              <a:t> </a:t>
            </a:r>
            <a:r>
              <a:rPr lang="en-US" sz="2800" dirty="0" err="1">
                <a:solidFill>
                  <a:schemeClr val="tx1"/>
                </a:solidFill>
                <a:latin typeface="Book Antiqua" pitchFamily="18" charset="0"/>
              </a:rPr>
              <a:t>antar</a:t>
            </a:r>
            <a:r>
              <a:rPr lang="en-US" sz="2800" dirty="0">
                <a:solidFill>
                  <a:schemeClr val="tx1"/>
                </a:solidFill>
                <a:latin typeface="Book Antiqua" pitchFamily="18" charset="0"/>
              </a:rPr>
              <a:t> data </a:t>
            </a:r>
            <a:r>
              <a:rPr lang="en-US" sz="2800" dirty="0" err="1">
                <a:solidFill>
                  <a:schemeClr val="tx1"/>
                </a:solidFill>
                <a:latin typeface="Book Antiqua" pitchFamily="18" charset="0"/>
              </a:rPr>
              <a:t>dalam</a:t>
            </a:r>
            <a:r>
              <a:rPr lang="en-US" sz="2800" dirty="0">
                <a:solidFill>
                  <a:schemeClr val="tx1"/>
                </a:solidFill>
                <a:latin typeface="Book Antiqua" pitchFamily="18" charset="0"/>
              </a:rPr>
              <a:t> </a:t>
            </a:r>
            <a:r>
              <a:rPr lang="en-US" sz="2800" dirty="0" err="1">
                <a:solidFill>
                  <a:schemeClr val="tx1"/>
                </a:solidFill>
                <a:latin typeface="Book Antiqua" pitchFamily="18" charset="0"/>
              </a:rPr>
              <a:t>sistem</a:t>
            </a:r>
            <a:r>
              <a:rPr lang="en-US" sz="2800" dirty="0">
                <a:solidFill>
                  <a:schemeClr val="tx1"/>
                </a:solidFill>
                <a:latin typeface="Book Antiqua" pitchFamily="18" charset="0"/>
              </a:rPr>
              <a:t> basis data </a:t>
            </a:r>
            <a:r>
              <a:rPr lang="en-US" sz="2800" dirty="0" err="1">
                <a:solidFill>
                  <a:schemeClr val="tx1"/>
                </a:solidFill>
                <a:latin typeface="Book Antiqua" pitchFamily="18" charset="0"/>
              </a:rPr>
              <a:t>berdasarkan</a:t>
            </a:r>
            <a:r>
              <a:rPr lang="en-US" sz="2800" dirty="0">
                <a:solidFill>
                  <a:schemeClr val="tx1"/>
                </a:solidFill>
                <a:latin typeface="Book Antiqua" pitchFamily="18" charset="0"/>
              </a:rPr>
              <a:t> </a:t>
            </a:r>
            <a:r>
              <a:rPr lang="en-US" sz="2800" dirty="0" err="1">
                <a:solidFill>
                  <a:schemeClr val="tx1"/>
                </a:solidFill>
                <a:latin typeface="Book Antiqua" pitchFamily="18" charset="0"/>
              </a:rPr>
              <a:t>suatu</a:t>
            </a:r>
            <a:r>
              <a:rPr lang="en-US" sz="2800" dirty="0">
                <a:solidFill>
                  <a:schemeClr val="tx1"/>
                </a:solidFill>
                <a:latin typeface="Book Antiqua" pitchFamily="18" charset="0"/>
              </a:rPr>
              <a:t> </a:t>
            </a:r>
            <a:r>
              <a:rPr lang="en-US" sz="2800" dirty="0" err="1">
                <a:solidFill>
                  <a:schemeClr val="tx1"/>
                </a:solidFill>
                <a:latin typeface="Book Antiqua" pitchFamily="18" charset="0"/>
              </a:rPr>
              <a:t>presepsi</a:t>
            </a:r>
            <a:r>
              <a:rPr lang="en-US" sz="2800" dirty="0">
                <a:solidFill>
                  <a:schemeClr val="tx1"/>
                </a:solidFill>
                <a:latin typeface="Book Antiqua" pitchFamily="18" charset="0"/>
              </a:rPr>
              <a:t> </a:t>
            </a:r>
            <a:r>
              <a:rPr lang="en-US" sz="2800" dirty="0" err="1">
                <a:solidFill>
                  <a:schemeClr val="tx1"/>
                </a:solidFill>
                <a:latin typeface="Book Antiqua" pitchFamily="18" charset="0"/>
              </a:rPr>
              <a:t>bahwa</a:t>
            </a:r>
            <a:r>
              <a:rPr lang="en-US" sz="2800" dirty="0">
                <a:solidFill>
                  <a:schemeClr val="tx1"/>
                </a:solidFill>
                <a:latin typeface="Book Antiqua" pitchFamily="18" charset="0"/>
              </a:rPr>
              <a:t> real world </a:t>
            </a:r>
            <a:r>
              <a:rPr lang="en-US" sz="2800" dirty="0" err="1">
                <a:solidFill>
                  <a:schemeClr val="tx1"/>
                </a:solidFill>
                <a:latin typeface="Book Antiqua" pitchFamily="18" charset="0"/>
              </a:rPr>
              <a:t>terdiri</a:t>
            </a:r>
            <a:r>
              <a:rPr lang="en-US" sz="2800" dirty="0">
                <a:solidFill>
                  <a:schemeClr val="tx1"/>
                </a:solidFill>
                <a:latin typeface="Book Antiqua" pitchFamily="18" charset="0"/>
              </a:rPr>
              <a:t> </a:t>
            </a:r>
            <a:r>
              <a:rPr lang="en-US" sz="2800" dirty="0" err="1">
                <a:solidFill>
                  <a:schemeClr val="tx1"/>
                </a:solidFill>
                <a:latin typeface="Book Antiqua" pitchFamily="18" charset="0"/>
              </a:rPr>
              <a:t>dari</a:t>
            </a:r>
            <a:r>
              <a:rPr lang="en-US" sz="2800" dirty="0">
                <a:solidFill>
                  <a:schemeClr val="tx1"/>
                </a:solidFill>
                <a:latin typeface="Book Antiqua" pitchFamily="18" charset="0"/>
              </a:rPr>
              <a:t> </a:t>
            </a:r>
            <a:r>
              <a:rPr lang="en-US" sz="2800" dirty="0" err="1">
                <a:solidFill>
                  <a:schemeClr val="tx1"/>
                </a:solidFill>
                <a:latin typeface="Book Antiqua" pitchFamily="18" charset="0"/>
              </a:rPr>
              <a:t>obyek-obyek</a:t>
            </a:r>
            <a:r>
              <a:rPr lang="en-US" sz="2800" dirty="0">
                <a:solidFill>
                  <a:schemeClr val="tx1"/>
                </a:solidFill>
                <a:latin typeface="Book Antiqua" pitchFamily="18" charset="0"/>
              </a:rPr>
              <a:t> </a:t>
            </a:r>
            <a:r>
              <a:rPr lang="en-US" sz="2800" dirty="0" err="1">
                <a:solidFill>
                  <a:schemeClr val="tx1"/>
                </a:solidFill>
                <a:latin typeface="Book Antiqua" pitchFamily="18" charset="0"/>
              </a:rPr>
              <a:t>dasar</a:t>
            </a:r>
            <a:r>
              <a:rPr lang="en-US" sz="2800" dirty="0">
                <a:solidFill>
                  <a:schemeClr val="tx1"/>
                </a:solidFill>
                <a:latin typeface="Book Antiqua" pitchFamily="18" charset="0"/>
              </a:rPr>
              <a:t> yang </a:t>
            </a:r>
            <a:r>
              <a:rPr lang="en-US" sz="2800" dirty="0" err="1">
                <a:solidFill>
                  <a:schemeClr val="tx1"/>
                </a:solidFill>
                <a:latin typeface="Book Antiqua" pitchFamily="18" charset="0"/>
              </a:rPr>
              <a:t>mempunyai</a:t>
            </a:r>
            <a:r>
              <a:rPr lang="en-US" sz="2800" dirty="0">
                <a:solidFill>
                  <a:schemeClr val="tx1"/>
                </a:solidFill>
                <a:latin typeface="Book Antiqua" pitchFamily="18" charset="0"/>
              </a:rPr>
              <a:t> </a:t>
            </a:r>
            <a:r>
              <a:rPr lang="en-US" sz="2800" dirty="0" err="1">
                <a:solidFill>
                  <a:schemeClr val="tx1"/>
                </a:solidFill>
                <a:latin typeface="Book Antiqua" pitchFamily="18" charset="0"/>
              </a:rPr>
              <a:t>hubungan</a:t>
            </a:r>
            <a:r>
              <a:rPr lang="en-US" sz="2800" dirty="0">
                <a:solidFill>
                  <a:schemeClr val="tx1"/>
                </a:solidFill>
                <a:latin typeface="Book Antiqua" pitchFamily="18" charset="0"/>
              </a:rPr>
              <a:t> </a:t>
            </a:r>
            <a:r>
              <a:rPr lang="en-US" sz="2800" dirty="0" err="1">
                <a:solidFill>
                  <a:schemeClr val="tx1"/>
                </a:solidFill>
                <a:latin typeface="Book Antiqua" pitchFamily="18" charset="0"/>
              </a:rPr>
              <a:t>relasi</a:t>
            </a:r>
            <a:r>
              <a:rPr lang="en-US" sz="2800" dirty="0">
                <a:solidFill>
                  <a:schemeClr val="tx1"/>
                </a:solidFill>
                <a:latin typeface="Book Antiqua" pitchFamily="18" charset="0"/>
              </a:rPr>
              <a:t> </a:t>
            </a:r>
            <a:r>
              <a:rPr lang="en-US" sz="2800" dirty="0" err="1">
                <a:solidFill>
                  <a:schemeClr val="tx1"/>
                </a:solidFill>
                <a:latin typeface="Book Antiqua" pitchFamily="18" charset="0"/>
              </a:rPr>
              <a:t>antara</a:t>
            </a:r>
            <a:r>
              <a:rPr lang="en-US" sz="2800" dirty="0">
                <a:solidFill>
                  <a:schemeClr val="tx1"/>
                </a:solidFill>
                <a:latin typeface="Book Antiqua" pitchFamily="18" charset="0"/>
              </a:rPr>
              <a:t> </a:t>
            </a:r>
            <a:r>
              <a:rPr lang="en-US" sz="2800" dirty="0" err="1">
                <a:solidFill>
                  <a:schemeClr val="tx1"/>
                </a:solidFill>
                <a:latin typeface="Book Antiqua" pitchFamily="18" charset="0"/>
              </a:rPr>
              <a:t>obyek-obyek</a:t>
            </a:r>
            <a:r>
              <a:rPr lang="en-US" sz="2800" dirty="0">
                <a:solidFill>
                  <a:schemeClr val="tx1"/>
                </a:solidFill>
                <a:latin typeface="Book Antiqua" pitchFamily="18" charset="0"/>
              </a:rPr>
              <a:t> </a:t>
            </a:r>
            <a:r>
              <a:rPr lang="en-US" sz="2800" dirty="0" err="1">
                <a:solidFill>
                  <a:schemeClr val="tx1"/>
                </a:solidFill>
                <a:latin typeface="Book Antiqua" pitchFamily="18" charset="0"/>
              </a:rPr>
              <a:t>tersebut</a:t>
            </a:r>
            <a:r>
              <a:rPr lang="en-US" sz="2800" dirty="0">
                <a:solidFill>
                  <a:schemeClr val="tx1"/>
                </a:solidFill>
                <a:latin typeface="Book Antiqua" pitchFamily="18" charset="0"/>
              </a:rPr>
              <a:t> </a:t>
            </a:r>
          </a:p>
          <a:p>
            <a:pPr algn="l">
              <a:buFont typeface="Wingdings" pitchFamily="2" charset="2"/>
              <a:buChar char="q"/>
            </a:pPr>
            <a:r>
              <a:rPr lang="en-US" sz="2800" dirty="0">
                <a:solidFill>
                  <a:schemeClr val="tx1"/>
                </a:solidFill>
                <a:latin typeface="Book Antiqua" pitchFamily="18" charset="0"/>
              </a:rPr>
              <a:t> </a:t>
            </a:r>
            <a:r>
              <a:rPr lang="en-US" sz="2800" dirty="0" err="1">
                <a:solidFill>
                  <a:schemeClr val="tx1"/>
                </a:solidFill>
                <a:latin typeface="Book Antiqua" pitchFamily="18" charset="0"/>
              </a:rPr>
              <a:t>Relasi</a:t>
            </a:r>
            <a:r>
              <a:rPr lang="en-US" sz="2800" dirty="0">
                <a:solidFill>
                  <a:schemeClr val="tx1"/>
                </a:solidFill>
                <a:latin typeface="Book Antiqua" pitchFamily="18" charset="0"/>
              </a:rPr>
              <a:t> </a:t>
            </a:r>
            <a:r>
              <a:rPr lang="en-US" sz="2800" dirty="0" err="1">
                <a:solidFill>
                  <a:schemeClr val="tx1"/>
                </a:solidFill>
                <a:latin typeface="Book Antiqua" pitchFamily="18" charset="0"/>
              </a:rPr>
              <a:t>antara</a:t>
            </a:r>
            <a:r>
              <a:rPr lang="en-US" sz="2800" dirty="0">
                <a:solidFill>
                  <a:schemeClr val="tx1"/>
                </a:solidFill>
                <a:latin typeface="Book Antiqua" pitchFamily="18" charset="0"/>
              </a:rPr>
              <a:t> </a:t>
            </a:r>
            <a:r>
              <a:rPr lang="en-US" sz="2800" dirty="0" err="1">
                <a:solidFill>
                  <a:schemeClr val="tx1"/>
                </a:solidFill>
                <a:latin typeface="Book Antiqua" pitchFamily="18" charset="0"/>
              </a:rPr>
              <a:t>obyek</a:t>
            </a:r>
            <a:r>
              <a:rPr lang="en-US" sz="2800" dirty="0">
                <a:solidFill>
                  <a:schemeClr val="tx1"/>
                </a:solidFill>
                <a:latin typeface="Book Antiqua" pitchFamily="18" charset="0"/>
              </a:rPr>
              <a:t> </a:t>
            </a:r>
            <a:r>
              <a:rPr lang="en-US" sz="2800" dirty="0" err="1">
                <a:solidFill>
                  <a:schemeClr val="tx1"/>
                </a:solidFill>
                <a:latin typeface="Book Antiqua" pitchFamily="18" charset="0"/>
              </a:rPr>
              <a:t>dilukiskan</a:t>
            </a:r>
            <a:r>
              <a:rPr lang="en-US" sz="2800" dirty="0">
                <a:solidFill>
                  <a:schemeClr val="tx1"/>
                </a:solidFill>
                <a:latin typeface="Book Antiqua" pitchFamily="18" charset="0"/>
              </a:rPr>
              <a:t> </a:t>
            </a:r>
            <a:r>
              <a:rPr lang="en-US" sz="2800" dirty="0" err="1">
                <a:solidFill>
                  <a:schemeClr val="tx1"/>
                </a:solidFill>
                <a:latin typeface="Book Antiqua" pitchFamily="18" charset="0"/>
              </a:rPr>
              <a:t>dengan</a:t>
            </a:r>
            <a:r>
              <a:rPr lang="en-US" sz="2800" dirty="0">
                <a:solidFill>
                  <a:schemeClr val="tx1"/>
                </a:solidFill>
                <a:latin typeface="Book Antiqua" pitchFamily="18" charset="0"/>
              </a:rPr>
              <a:t> </a:t>
            </a:r>
            <a:r>
              <a:rPr lang="en-US" sz="2800" dirty="0" err="1">
                <a:solidFill>
                  <a:schemeClr val="tx1"/>
                </a:solidFill>
                <a:latin typeface="Book Antiqua" pitchFamily="18" charset="0"/>
              </a:rPr>
              <a:t>menggunakan</a:t>
            </a:r>
            <a:r>
              <a:rPr lang="en-US" sz="2800" dirty="0">
                <a:solidFill>
                  <a:schemeClr val="tx1"/>
                </a:solidFill>
                <a:latin typeface="Book Antiqua" pitchFamily="18" charset="0"/>
              </a:rPr>
              <a:t> </a:t>
            </a:r>
            <a:r>
              <a:rPr lang="en-US" sz="2800" dirty="0" err="1">
                <a:solidFill>
                  <a:schemeClr val="tx1"/>
                </a:solidFill>
                <a:latin typeface="Book Antiqua" pitchFamily="18" charset="0"/>
              </a:rPr>
              <a:t>simbol-simbol</a:t>
            </a:r>
            <a:r>
              <a:rPr lang="en-US" sz="2800" dirty="0">
                <a:solidFill>
                  <a:schemeClr val="tx1"/>
                </a:solidFill>
                <a:latin typeface="Book Antiqua" pitchFamily="18" charset="0"/>
              </a:rPr>
              <a:t> </a:t>
            </a:r>
            <a:r>
              <a:rPr lang="en-US" sz="2800" dirty="0" err="1">
                <a:solidFill>
                  <a:schemeClr val="tx1"/>
                </a:solidFill>
                <a:latin typeface="Book Antiqua" pitchFamily="18" charset="0"/>
              </a:rPr>
              <a:t>grafis</a:t>
            </a:r>
            <a:r>
              <a:rPr lang="en-US" sz="2800" dirty="0">
                <a:solidFill>
                  <a:schemeClr val="tx1"/>
                </a:solidFill>
                <a:latin typeface="Book Antiqua" pitchFamily="18" charset="0"/>
              </a:rPr>
              <a:t> </a:t>
            </a:r>
            <a:r>
              <a:rPr lang="en-US" sz="2800" dirty="0" err="1">
                <a:solidFill>
                  <a:schemeClr val="tx1"/>
                </a:solidFill>
                <a:latin typeface="Book Antiqua" pitchFamily="18" charset="0"/>
              </a:rPr>
              <a:t>tertentu</a:t>
            </a:r>
            <a:r>
              <a:rPr lang="en-US" sz="2800" dirty="0">
                <a:solidFill>
                  <a:schemeClr val="tx1"/>
                </a:solidFill>
              </a:rPr>
              <a:t> </a:t>
            </a:r>
          </a:p>
        </p:txBody>
      </p:sp>
      <p:sp>
        <p:nvSpPr>
          <p:cNvPr id="106506" name="Rectangle 10"/>
          <p:cNvSpPr>
            <a:spLocks noChangeArrowheads="1"/>
          </p:cNvSpPr>
          <p:nvPr/>
        </p:nvSpPr>
        <p:spPr bwMode="auto">
          <a:xfrm>
            <a:off x="323850" y="1341438"/>
            <a:ext cx="8280400" cy="100647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nchor="ctr">
            <a:spAutoFit/>
          </a:bodyPr>
          <a:lstStyle/>
          <a:p>
            <a:pPr>
              <a:tabLst>
                <a:tab pos="228600" algn="l"/>
              </a:tabLst>
            </a:pPr>
            <a:r>
              <a:rPr lang="en-US" sz="3200" b="1" dirty="0" smtClean="0">
                <a:latin typeface="Book Antiqua" pitchFamily="18" charset="0"/>
              </a:rPr>
              <a:t>Model </a:t>
            </a:r>
            <a:r>
              <a:rPr lang="en-US" sz="3200" b="1" dirty="0">
                <a:latin typeface="Book Antiqua" pitchFamily="18" charset="0"/>
              </a:rPr>
              <a:t>Data </a:t>
            </a:r>
            <a:r>
              <a:rPr lang="en-US" sz="3200" b="1" dirty="0" err="1">
                <a:latin typeface="Book Antiqua" pitchFamily="18" charset="0"/>
              </a:rPr>
              <a:t>Keterhubungan</a:t>
            </a:r>
            <a:r>
              <a:rPr lang="en-US" sz="3200" b="1" dirty="0">
                <a:latin typeface="Book Antiqua" pitchFamily="18" charset="0"/>
              </a:rPr>
              <a:t> </a:t>
            </a:r>
            <a:r>
              <a:rPr lang="en-US" sz="3200" b="1" dirty="0" err="1">
                <a:latin typeface="Book Antiqua" pitchFamily="18" charset="0"/>
              </a:rPr>
              <a:t>antar</a:t>
            </a:r>
            <a:r>
              <a:rPr lang="en-US" sz="3200" b="1" dirty="0">
                <a:latin typeface="Book Antiqua" pitchFamily="18" charset="0"/>
              </a:rPr>
              <a:t> </a:t>
            </a:r>
            <a:r>
              <a:rPr lang="en-US" sz="3200" b="1" dirty="0" err="1">
                <a:latin typeface="Book Antiqua" pitchFamily="18" charset="0"/>
              </a:rPr>
              <a:t>Entitas</a:t>
            </a:r>
            <a:r>
              <a:rPr lang="en-US" sz="2400" b="1" dirty="0">
                <a:latin typeface="Book Antiqua" pitchFamily="18" charset="0"/>
              </a:rPr>
              <a:t> </a:t>
            </a:r>
          </a:p>
          <a:p>
            <a:pPr>
              <a:tabLst>
                <a:tab pos="228600" algn="l"/>
              </a:tabLst>
            </a:pPr>
            <a:r>
              <a:rPr lang="en-US" sz="2000" b="1" dirty="0">
                <a:latin typeface="Book Antiqua" pitchFamily="18" charset="0"/>
              </a:rPr>
              <a:t> </a:t>
            </a:r>
            <a:r>
              <a:rPr lang="en-US" sz="2800" b="1" dirty="0" smtClean="0">
                <a:latin typeface="Book Antiqua" pitchFamily="18" charset="0"/>
              </a:rPr>
              <a:t>( </a:t>
            </a:r>
            <a:r>
              <a:rPr lang="en-US" sz="2800" b="1" dirty="0">
                <a:latin typeface="Book Antiqua" pitchFamily="18" charset="0"/>
              </a:rPr>
              <a:t>Entity Relationship data model )</a:t>
            </a:r>
          </a:p>
        </p:txBody>
      </p:sp>
      <p:sp>
        <p:nvSpPr>
          <p:cNvPr id="10" name="Rounded Rectangle 9"/>
          <p:cNvSpPr/>
          <p:nvPr/>
        </p:nvSpPr>
        <p:spPr>
          <a:xfrm>
            <a:off x="571472" y="500042"/>
            <a:ext cx="4286280"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t>MODEL DATA</a:t>
            </a:r>
            <a:endParaRPr lang="en-US" sz="4400" b="1" dirty="0"/>
          </a:p>
        </p:txBody>
      </p:sp>
    </p:spTree>
  </p:cSld>
  <p:clrMapOvr>
    <a:masterClrMapping/>
  </p:clrMapOvr>
  <p:transition spd="slow">
    <p:cover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500034" y="2071678"/>
            <a:ext cx="7929618" cy="30718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2" name="Group 4"/>
          <p:cNvGrpSpPr>
            <a:grpSpLocks/>
          </p:cNvGrpSpPr>
          <p:nvPr/>
        </p:nvGrpSpPr>
        <p:grpSpPr bwMode="auto">
          <a:xfrm>
            <a:off x="8243888" y="6308725"/>
            <a:ext cx="514350" cy="404813"/>
            <a:chOff x="5052" y="3936"/>
            <a:chExt cx="324" cy="255"/>
          </a:xfrm>
        </p:grpSpPr>
        <p:sp>
          <p:nvSpPr>
            <p:cNvPr id="107525" name="Text Box 5"/>
            <p:cNvSpPr txBox="1">
              <a:spLocks noChangeArrowheads="1"/>
            </p:cNvSpPr>
            <p:nvPr/>
          </p:nvSpPr>
          <p:spPr bwMode="auto">
            <a:xfrm rot="888652">
              <a:off x="5088" y="3960"/>
              <a:ext cx="288" cy="231"/>
            </a:xfrm>
            <a:prstGeom prst="rect">
              <a:avLst/>
            </a:prstGeom>
            <a:solidFill>
              <a:srgbClr val="777777"/>
            </a:solidFill>
            <a:ln w="9525">
              <a:noFill/>
              <a:miter lim="800000"/>
              <a:headEnd/>
              <a:tailEnd/>
            </a:ln>
            <a:effectLst/>
          </p:spPr>
          <p:txBody>
            <a:bodyPr>
              <a:spAutoFit/>
            </a:bodyPr>
            <a:lstStyle/>
            <a:p>
              <a:pPr algn="ctr" eaLnBrk="0" hangingPunct="0">
                <a:spcBef>
                  <a:spcPct val="50000"/>
                </a:spcBef>
              </a:pPr>
              <a:endParaRPr lang="en-GB" b="1">
                <a:solidFill>
                  <a:schemeClr val="bg1"/>
                </a:solidFill>
                <a:latin typeface="CopprplGoth Hv BT" pitchFamily="34" charset="0"/>
              </a:endParaRPr>
            </a:p>
          </p:txBody>
        </p:sp>
        <p:sp>
          <p:nvSpPr>
            <p:cNvPr id="107526" name="Text Box 6"/>
            <p:cNvSpPr txBox="1">
              <a:spLocks noChangeArrowheads="1"/>
            </p:cNvSpPr>
            <p:nvPr/>
          </p:nvSpPr>
          <p:spPr bwMode="auto">
            <a:xfrm>
              <a:off x="5052" y="3936"/>
              <a:ext cx="288" cy="231"/>
            </a:xfrm>
            <a:prstGeom prst="rect">
              <a:avLst/>
            </a:prstGeom>
            <a:solidFill>
              <a:schemeClr val="tx1"/>
            </a:solidFill>
            <a:ln w="9525">
              <a:noFill/>
              <a:miter lim="800000"/>
              <a:headEnd/>
              <a:tailEnd/>
            </a:ln>
            <a:effectLst/>
          </p:spPr>
          <p:txBody>
            <a:bodyPr>
              <a:spAutoFit/>
            </a:bodyPr>
            <a:lstStyle/>
            <a:p>
              <a:pPr algn="ctr" eaLnBrk="0" hangingPunct="0">
                <a:spcBef>
                  <a:spcPct val="50000"/>
                </a:spcBef>
              </a:pPr>
              <a:fld id="{6F50A916-26AA-4C9C-9A54-3A905C7F3038}" type="slidenum">
                <a:rPr lang="en-US" b="1">
                  <a:solidFill>
                    <a:schemeClr val="bg1"/>
                  </a:solidFill>
                  <a:latin typeface="CopprplGoth Hv BT" pitchFamily="34" charset="0"/>
                </a:rPr>
                <a:pPr algn="ctr" eaLnBrk="0" hangingPunct="0">
                  <a:spcBef>
                    <a:spcPct val="50000"/>
                  </a:spcBef>
                </a:pPr>
                <a:t>39</a:t>
              </a:fld>
              <a:endParaRPr lang="en-US" b="1">
                <a:solidFill>
                  <a:schemeClr val="bg1"/>
                </a:solidFill>
                <a:latin typeface="CopprplGoth Hv BT" pitchFamily="34" charset="0"/>
              </a:endParaRPr>
            </a:p>
          </p:txBody>
        </p:sp>
      </p:grpSp>
      <p:grpSp>
        <p:nvGrpSpPr>
          <p:cNvPr id="3" name="Group 10"/>
          <p:cNvGrpSpPr>
            <a:grpSpLocks/>
          </p:cNvGrpSpPr>
          <p:nvPr/>
        </p:nvGrpSpPr>
        <p:grpSpPr bwMode="auto">
          <a:xfrm>
            <a:off x="755650" y="2276475"/>
            <a:ext cx="7488238" cy="2600325"/>
            <a:chOff x="1260" y="6300"/>
            <a:chExt cx="9582" cy="2640"/>
          </a:xfrm>
        </p:grpSpPr>
        <p:sp>
          <p:nvSpPr>
            <p:cNvPr id="107531" name="Text Box 11"/>
            <p:cNvSpPr txBox="1">
              <a:spLocks noChangeArrowheads="1"/>
            </p:cNvSpPr>
            <p:nvPr/>
          </p:nvSpPr>
          <p:spPr bwMode="auto">
            <a:xfrm>
              <a:off x="2105" y="7308"/>
              <a:ext cx="1661" cy="576"/>
            </a:xfrm>
            <a:prstGeom prst="rect">
              <a:avLst/>
            </a:prstGeom>
            <a:solidFill>
              <a:srgbClr val="FFFFFF"/>
            </a:solidFill>
            <a:ln w="9525">
              <a:solidFill>
                <a:srgbClr val="000000"/>
              </a:solidFill>
              <a:miter lim="800000"/>
              <a:headEnd/>
              <a:tailEnd/>
            </a:ln>
          </p:spPr>
          <p:txBody>
            <a:bodyPr/>
            <a:lstStyle/>
            <a:p>
              <a:pPr algn="ctr"/>
              <a:r>
                <a:rPr lang="en-US" sz="1400">
                  <a:latin typeface="Book Antiqua" pitchFamily="18" charset="0"/>
                </a:rPr>
                <a:t>Mahasiswa</a:t>
              </a:r>
            </a:p>
          </p:txBody>
        </p:sp>
        <p:sp>
          <p:nvSpPr>
            <p:cNvPr id="107532" name="Oval 12"/>
            <p:cNvSpPr>
              <a:spLocks noChangeArrowheads="1"/>
            </p:cNvSpPr>
            <p:nvPr/>
          </p:nvSpPr>
          <p:spPr bwMode="auto">
            <a:xfrm>
              <a:off x="1440" y="6444"/>
              <a:ext cx="1163" cy="576"/>
            </a:xfrm>
            <a:prstGeom prst="ellipse">
              <a:avLst/>
            </a:prstGeom>
            <a:solidFill>
              <a:srgbClr val="FFFFFF"/>
            </a:solidFill>
            <a:ln w="9525">
              <a:solidFill>
                <a:srgbClr val="000000"/>
              </a:solidFill>
              <a:round/>
              <a:headEnd/>
              <a:tailEnd/>
            </a:ln>
          </p:spPr>
          <p:txBody>
            <a:bodyPr/>
            <a:lstStyle/>
            <a:p>
              <a:pPr algn="ctr"/>
              <a:r>
                <a:rPr lang="en-US" sz="1200" u="sng">
                  <a:latin typeface="Book Antiqua" pitchFamily="18" charset="0"/>
                </a:rPr>
                <a:t>nim</a:t>
              </a:r>
              <a:endParaRPr lang="en-US" sz="1200">
                <a:latin typeface="Book Antiqua" pitchFamily="18" charset="0"/>
              </a:endParaRPr>
            </a:p>
          </p:txBody>
        </p:sp>
        <p:sp>
          <p:nvSpPr>
            <p:cNvPr id="107533" name="Line 13"/>
            <p:cNvSpPr>
              <a:spLocks noChangeShapeType="1"/>
            </p:cNvSpPr>
            <p:nvPr/>
          </p:nvSpPr>
          <p:spPr bwMode="auto">
            <a:xfrm>
              <a:off x="2271" y="7020"/>
              <a:ext cx="664" cy="288"/>
            </a:xfrm>
            <a:prstGeom prst="line">
              <a:avLst/>
            </a:prstGeom>
            <a:noFill/>
            <a:ln w="9525">
              <a:solidFill>
                <a:srgbClr val="000000"/>
              </a:solidFill>
              <a:round/>
              <a:headEnd/>
              <a:tailEnd/>
            </a:ln>
          </p:spPr>
          <p:txBody>
            <a:bodyPr/>
            <a:lstStyle/>
            <a:p>
              <a:endParaRPr lang="en-US"/>
            </a:p>
          </p:txBody>
        </p:sp>
        <p:sp>
          <p:nvSpPr>
            <p:cNvPr id="107534" name="Text Box 14"/>
            <p:cNvSpPr txBox="1">
              <a:spLocks noChangeArrowheads="1"/>
            </p:cNvSpPr>
            <p:nvPr/>
          </p:nvSpPr>
          <p:spPr bwMode="auto">
            <a:xfrm>
              <a:off x="8086" y="7308"/>
              <a:ext cx="1828" cy="576"/>
            </a:xfrm>
            <a:prstGeom prst="rect">
              <a:avLst/>
            </a:prstGeom>
            <a:solidFill>
              <a:srgbClr val="FFFFFF"/>
            </a:solidFill>
            <a:ln w="9525">
              <a:solidFill>
                <a:srgbClr val="000000"/>
              </a:solidFill>
              <a:miter lim="800000"/>
              <a:headEnd/>
              <a:tailEnd/>
            </a:ln>
          </p:spPr>
          <p:txBody>
            <a:bodyPr/>
            <a:lstStyle/>
            <a:p>
              <a:pPr algn="ctr"/>
              <a:r>
                <a:rPr lang="en-US" sz="1400">
                  <a:latin typeface="Book Antiqua" pitchFamily="18" charset="0"/>
                </a:rPr>
                <a:t>Mata Kuliah</a:t>
              </a:r>
            </a:p>
          </p:txBody>
        </p:sp>
        <p:sp>
          <p:nvSpPr>
            <p:cNvPr id="107535" name="Oval 15"/>
            <p:cNvSpPr>
              <a:spLocks noChangeArrowheads="1"/>
            </p:cNvSpPr>
            <p:nvPr/>
          </p:nvSpPr>
          <p:spPr bwMode="auto">
            <a:xfrm>
              <a:off x="7422" y="6444"/>
              <a:ext cx="1661" cy="576"/>
            </a:xfrm>
            <a:prstGeom prst="ellipse">
              <a:avLst/>
            </a:prstGeom>
            <a:solidFill>
              <a:srgbClr val="FFFFFF"/>
            </a:solidFill>
            <a:ln w="9525">
              <a:solidFill>
                <a:srgbClr val="000000"/>
              </a:solidFill>
              <a:round/>
              <a:headEnd/>
              <a:tailEnd/>
            </a:ln>
          </p:spPr>
          <p:txBody>
            <a:bodyPr/>
            <a:lstStyle/>
            <a:p>
              <a:pPr algn="ctr"/>
              <a:r>
                <a:rPr lang="en-US" sz="1200" u="sng" dirty="0" err="1">
                  <a:latin typeface="Book Antiqua" pitchFamily="18" charset="0"/>
                </a:rPr>
                <a:t>Kode_kul</a:t>
              </a:r>
              <a:endParaRPr lang="en-US" sz="1200" dirty="0">
                <a:latin typeface="Book Antiqua" pitchFamily="18" charset="0"/>
              </a:endParaRPr>
            </a:p>
          </p:txBody>
        </p:sp>
        <p:sp>
          <p:nvSpPr>
            <p:cNvPr id="107536" name="Line 16"/>
            <p:cNvSpPr>
              <a:spLocks noChangeShapeType="1"/>
            </p:cNvSpPr>
            <p:nvPr/>
          </p:nvSpPr>
          <p:spPr bwMode="auto">
            <a:xfrm>
              <a:off x="8279" y="7020"/>
              <a:ext cx="664" cy="288"/>
            </a:xfrm>
            <a:prstGeom prst="line">
              <a:avLst/>
            </a:prstGeom>
            <a:noFill/>
            <a:ln w="9525">
              <a:solidFill>
                <a:srgbClr val="000000"/>
              </a:solidFill>
              <a:round/>
              <a:headEnd/>
              <a:tailEnd/>
            </a:ln>
          </p:spPr>
          <p:txBody>
            <a:bodyPr/>
            <a:lstStyle/>
            <a:p>
              <a:endParaRPr lang="en-US"/>
            </a:p>
          </p:txBody>
        </p:sp>
        <p:sp>
          <p:nvSpPr>
            <p:cNvPr id="107537" name="AutoShape 17"/>
            <p:cNvSpPr>
              <a:spLocks noChangeArrowheads="1"/>
            </p:cNvSpPr>
            <p:nvPr/>
          </p:nvSpPr>
          <p:spPr bwMode="auto">
            <a:xfrm>
              <a:off x="4597" y="7164"/>
              <a:ext cx="2825" cy="864"/>
            </a:xfrm>
            <a:prstGeom prst="flowChartDecision">
              <a:avLst/>
            </a:prstGeom>
            <a:solidFill>
              <a:srgbClr val="FFFFFF"/>
            </a:solidFill>
            <a:ln w="9525">
              <a:solidFill>
                <a:srgbClr val="000000"/>
              </a:solidFill>
              <a:miter lim="800000"/>
              <a:headEnd/>
              <a:tailEnd/>
            </a:ln>
          </p:spPr>
          <p:txBody>
            <a:bodyPr/>
            <a:lstStyle/>
            <a:p>
              <a:pPr algn="ctr"/>
              <a:r>
                <a:rPr lang="en-US" sz="1400">
                  <a:latin typeface="Book Antiqua" pitchFamily="18" charset="0"/>
                </a:rPr>
                <a:t>Mempelajari</a:t>
              </a:r>
            </a:p>
          </p:txBody>
        </p:sp>
        <p:sp>
          <p:nvSpPr>
            <p:cNvPr id="107538" name="Line 18"/>
            <p:cNvSpPr>
              <a:spLocks noChangeShapeType="1"/>
            </p:cNvSpPr>
            <p:nvPr/>
          </p:nvSpPr>
          <p:spPr bwMode="auto">
            <a:xfrm>
              <a:off x="3766" y="7596"/>
              <a:ext cx="831" cy="0"/>
            </a:xfrm>
            <a:prstGeom prst="line">
              <a:avLst/>
            </a:prstGeom>
            <a:noFill/>
            <a:ln w="9525">
              <a:solidFill>
                <a:srgbClr val="000000"/>
              </a:solidFill>
              <a:round/>
              <a:headEnd/>
              <a:tailEnd/>
            </a:ln>
          </p:spPr>
          <p:txBody>
            <a:bodyPr/>
            <a:lstStyle/>
            <a:p>
              <a:endParaRPr lang="en-US"/>
            </a:p>
          </p:txBody>
        </p:sp>
        <p:sp>
          <p:nvSpPr>
            <p:cNvPr id="107539" name="Line 19"/>
            <p:cNvSpPr>
              <a:spLocks noChangeShapeType="1"/>
            </p:cNvSpPr>
            <p:nvPr/>
          </p:nvSpPr>
          <p:spPr bwMode="auto">
            <a:xfrm>
              <a:off x="7422" y="7596"/>
              <a:ext cx="664" cy="0"/>
            </a:xfrm>
            <a:prstGeom prst="line">
              <a:avLst/>
            </a:prstGeom>
            <a:noFill/>
            <a:ln w="9525">
              <a:solidFill>
                <a:srgbClr val="000000"/>
              </a:solidFill>
              <a:round/>
              <a:headEnd/>
              <a:tailEnd/>
            </a:ln>
          </p:spPr>
          <p:txBody>
            <a:bodyPr/>
            <a:lstStyle/>
            <a:p>
              <a:endParaRPr lang="en-US"/>
            </a:p>
          </p:txBody>
        </p:sp>
        <p:sp>
          <p:nvSpPr>
            <p:cNvPr id="107540" name="Oval 20"/>
            <p:cNvSpPr>
              <a:spLocks noChangeArrowheads="1"/>
            </p:cNvSpPr>
            <p:nvPr/>
          </p:nvSpPr>
          <p:spPr bwMode="auto">
            <a:xfrm>
              <a:off x="3932" y="6300"/>
              <a:ext cx="1163" cy="576"/>
            </a:xfrm>
            <a:prstGeom prst="ellipse">
              <a:avLst/>
            </a:prstGeom>
            <a:solidFill>
              <a:srgbClr val="FFFFFF"/>
            </a:solidFill>
            <a:ln w="9525">
              <a:solidFill>
                <a:srgbClr val="000000"/>
              </a:solidFill>
              <a:round/>
              <a:headEnd/>
              <a:tailEnd/>
            </a:ln>
          </p:spPr>
          <p:txBody>
            <a:bodyPr/>
            <a:lstStyle/>
            <a:p>
              <a:pPr algn="ctr"/>
              <a:r>
                <a:rPr lang="en-US" sz="1200" u="sng">
                  <a:latin typeface="Book Antiqua" pitchFamily="18" charset="0"/>
                </a:rPr>
                <a:t>nim</a:t>
              </a:r>
              <a:endParaRPr lang="en-US" sz="1200">
                <a:latin typeface="Book Antiqua" pitchFamily="18" charset="0"/>
              </a:endParaRPr>
            </a:p>
          </p:txBody>
        </p:sp>
        <p:sp>
          <p:nvSpPr>
            <p:cNvPr id="107541" name="Oval 21"/>
            <p:cNvSpPr>
              <a:spLocks noChangeArrowheads="1"/>
            </p:cNvSpPr>
            <p:nvPr/>
          </p:nvSpPr>
          <p:spPr bwMode="auto">
            <a:xfrm>
              <a:off x="5400" y="6300"/>
              <a:ext cx="1661" cy="576"/>
            </a:xfrm>
            <a:prstGeom prst="ellipse">
              <a:avLst/>
            </a:prstGeom>
            <a:solidFill>
              <a:srgbClr val="FFFFFF"/>
            </a:solidFill>
            <a:ln w="9525">
              <a:solidFill>
                <a:srgbClr val="000000"/>
              </a:solidFill>
              <a:round/>
              <a:headEnd/>
              <a:tailEnd/>
            </a:ln>
          </p:spPr>
          <p:txBody>
            <a:bodyPr/>
            <a:lstStyle/>
            <a:p>
              <a:pPr algn="ctr"/>
              <a:r>
                <a:rPr lang="en-US" sz="1200" u="sng">
                  <a:latin typeface="Book Antiqua" pitchFamily="18" charset="0"/>
                </a:rPr>
                <a:t>Kode_kul</a:t>
              </a:r>
              <a:endParaRPr lang="en-US" sz="1200">
                <a:latin typeface="Book Antiqua" pitchFamily="18" charset="0"/>
              </a:endParaRPr>
            </a:p>
          </p:txBody>
        </p:sp>
        <p:sp>
          <p:nvSpPr>
            <p:cNvPr id="107542" name="Line 22"/>
            <p:cNvSpPr>
              <a:spLocks noChangeShapeType="1"/>
            </p:cNvSpPr>
            <p:nvPr/>
          </p:nvSpPr>
          <p:spPr bwMode="auto">
            <a:xfrm>
              <a:off x="4597" y="6876"/>
              <a:ext cx="831" cy="432"/>
            </a:xfrm>
            <a:prstGeom prst="line">
              <a:avLst/>
            </a:prstGeom>
            <a:noFill/>
            <a:ln w="9525">
              <a:solidFill>
                <a:srgbClr val="000000"/>
              </a:solidFill>
              <a:round/>
              <a:headEnd/>
              <a:tailEnd/>
            </a:ln>
          </p:spPr>
          <p:txBody>
            <a:bodyPr/>
            <a:lstStyle/>
            <a:p>
              <a:endParaRPr lang="en-US"/>
            </a:p>
          </p:txBody>
        </p:sp>
        <p:sp>
          <p:nvSpPr>
            <p:cNvPr id="107543" name="Line 23"/>
            <p:cNvSpPr>
              <a:spLocks noChangeShapeType="1"/>
            </p:cNvSpPr>
            <p:nvPr/>
          </p:nvSpPr>
          <p:spPr bwMode="auto">
            <a:xfrm flipH="1">
              <a:off x="6300" y="6820"/>
              <a:ext cx="498" cy="432"/>
            </a:xfrm>
            <a:prstGeom prst="line">
              <a:avLst/>
            </a:prstGeom>
            <a:noFill/>
            <a:ln w="9525">
              <a:solidFill>
                <a:srgbClr val="000000"/>
              </a:solidFill>
              <a:round/>
              <a:headEnd/>
              <a:tailEnd/>
            </a:ln>
          </p:spPr>
          <p:txBody>
            <a:bodyPr/>
            <a:lstStyle/>
            <a:p>
              <a:endParaRPr lang="en-US"/>
            </a:p>
          </p:txBody>
        </p:sp>
        <p:sp>
          <p:nvSpPr>
            <p:cNvPr id="107544" name="Oval 24"/>
            <p:cNvSpPr>
              <a:spLocks noChangeArrowheads="1"/>
            </p:cNvSpPr>
            <p:nvPr/>
          </p:nvSpPr>
          <p:spPr bwMode="auto">
            <a:xfrm>
              <a:off x="1260" y="8220"/>
              <a:ext cx="1662" cy="720"/>
            </a:xfrm>
            <a:prstGeom prst="ellipse">
              <a:avLst/>
            </a:prstGeom>
            <a:solidFill>
              <a:srgbClr val="FFFFFF"/>
            </a:solidFill>
            <a:ln w="9525">
              <a:solidFill>
                <a:srgbClr val="000000"/>
              </a:solidFill>
              <a:round/>
              <a:headEnd/>
              <a:tailEnd/>
            </a:ln>
          </p:spPr>
          <p:txBody>
            <a:bodyPr/>
            <a:lstStyle/>
            <a:p>
              <a:pPr algn="ctr"/>
              <a:r>
                <a:rPr lang="en-US" sz="1200">
                  <a:latin typeface="Book Antiqua" pitchFamily="18" charset="0"/>
                </a:rPr>
                <a:t>Nm_mhs</a:t>
              </a:r>
            </a:p>
          </p:txBody>
        </p:sp>
        <p:sp>
          <p:nvSpPr>
            <p:cNvPr id="107545" name="Oval 25"/>
            <p:cNvSpPr>
              <a:spLocks noChangeArrowheads="1"/>
            </p:cNvSpPr>
            <p:nvPr/>
          </p:nvSpPr>
          <p:spPr bwMode="auto">
            <a:xfrm>
              <a:off x="3060" y="8200"/>
              <a:ext cx="2160" cy="720"/>
            </a:xfrm>
            <a:prstGeom prst="ellipse">
              <a:avLst/>
            </a:prstGeom>
            <a:solidFill>
              <a:srgbClr val="FFFFFF"/>
            </a:solidFill>
            <a:ln w="9525">
              <a:solidFill>
                <a:srgbClr val="000000"/>
              </a:solidFill>
              <a:round/>
              <a:headEnd/>
              <a:tailEnd/>
            </a:ln>
          </p:spPr>
          <p:txBody>
            <a:bodyPr/>
            <a:lstStyle/>
            <a:p>
              <a:pPr algn="ctr"/>
              <a:r>
                <a:rPr lang="en-US" sz="1200">
                  <a:latin typeface="Book Antiqua" pitchFamily="18" charset="0"/>
                </a:rPr>
                <a:t>Alamat_mhs</a:t>
              </a:r>
            </a:p>
          </p:txBody>
        </p:sp>
        <p:sp>
          <p:nvSpPr>
            <p:cNvPr id="107546" name="Oval 26"/>
            <p:cNvSpPr>
              <a:spLocks noChangeArrowheads="1"/>
            </p:cNvSpPr>
            <p:nvPr/>
          </p:nvSpPr>
          <p:spPr bwMode="auto">
            <a:xfrm>
              <a:off x="9180" y="8220"/>
              <a:ext cx="1496" cy="720"/>
            </a:xfrm>
            <a:prstGeom prst="ellipse">
              <a:avLst/>
            </a:prstGeom>
            <a:solidFill>
              <a:srgbClr val="FFFFFF"/>
            </a:solidFill>
            <a:ln w="9525">
              <a:solidFill>
                <a:srgbClr val="000000"/>
              </a:solidFill>
              <a:round/>
              <a:headEnd/>
              <a:tailEnd/>
            </a:ln>
          </p:spPr>
          <p:txBody>
            <a:bodyPr/>
            <a:lstStyle/>
            <a:p>
              <a:pPr algn="ctr"/>
              <a:r>
                <a:rPr lang="en-US" sz="1200">
                  <a:latin typeface="Book Antiqua" pitchFamily="18" charset="0"/>
                </a:rPr>
                <a:t>semester</a:t>
              </a:r>
            </a:p>
          </p:txBody>
        </p:sp>
        <p:sp>
          <p:nvSpPr>
            <p:cNvPr id="107547" name="Oval 27"/>
            <p:cNvSpPr>
              <a:spLocks noChangeArrowheads="1"/>
            </p:cNvSpPr>
            <p:nvPr/>
          </p:nvSpPr>
          <p:spPr bwMode="auto">
            <a:xfrm>
              <a:off x="7740" y="8200"/>
              <a:ext cx="1330" cy="720"/>
            </a:xfrm>
            <a:prstGeom prst="ellipse">
              <a:avLst/>
            </a:prstGeom>
            <a:solidFill>
              <a:srgbClr val="FFFFFF"/>
            </a:solidFill>
            <a:ln w="9525">
              <a:solidFill>
                <a:srgbClr val="000000"/>
              </a:solidFill>
              <a:round/>
              <a:headEnd/>
              <a:tailEnd/>
            </a:ln>
          </p:spPr>
          <p:txBody>
            <a:bodyPr/>
            <a:lstStyle/>
            <a:p>
              <a:pPr algn="ctr"/>
              <a:r>
                <a:rPr lang="en-US" sz="1200">
                  <a:latin typeface="Book Antiqua" pitchFamily="18" charset="0"/>
                </a:rPr>
                <a:t>SKS</a:t>
              </a:r>
            </a:p>
          </p:txBody>
        </p:sp>
        <p:sp>
          <p:nvSpPr>
            <p:cNvPr id="107548" name="Oval 28"/>
            <p:cNvSpPr>
              <a:spLocks noChangeArrowheads="1"/>
            </p:cNvSpPr>
            <p:nvPr/>
          </p:nvSpPr>
          <p:spPr bwMode="auto">
            <a:xfrm>
              <a:off x="5400" y="8220"/>
              <a:ext cx="1994" cy="720"/>
            </a:xfrm>
            <a:prstGeom prst="ellipse">
              <a:avLst/>
            </a:prstGeom>
            <a:solidFill>
              <a:srgbClr val="FFFFFF"/>
            </a:solidFill>
            <a:ln w="9525">
              <a:solidFill>
                <a:srgbClr val="000000"/>
              </a:solidFill>
              <a:round/>
              <a:headEnd/>
              <a:tailEnd/>
            </a:ln>
          </p:spPr>
          <p:txBody>
            <a:bodyPr/>
            <a:lstStyle/>
            <a:p>
              <a:pPr algn="ctr"/>
              <a:r>
                <a:rPr lang="en-US" sz="1200">
                  <a:latin typeface="Book Antiqua" pitchFamily="18" charset="0"/>
                </a:rPr>
                <a:t>Index_nilai</a:t>
              </a:r>
            </a:p>
          </p:txBody>
        </p:sp>
        <p:sp>
          <p:nvSpPr>
            <p:cNvPr id="107549" name="Oval 29"/>
            <p:cNvSpPr>
              <a:spLocks noChangeArrowheads="1"/>
            </p:cNvSpPr>
            <p:nvPr/>
          </p:nvSpPr>
          <p:spPr bwMode="auto">
            <a:xfrm>
              <a:off x="9180" y="6300"/>
              <a:ext cx="1662" cy="720"/>
            </a:xfrm>
            <a:prstGeom prst="ellipse">
              <a:avLst/>
            </a:prstGeom>
            <a:solidFill>
              <a:srgbClr val="FFFFFF"/>
            </a:solidFill>
            <a:ln w="9525">
              <a:solidFill>
                <a:srgbClr val="000000"/>
              </a:solidFill>
              <a:round/>
              <a:headEnd/>
              <a:tailEnd/>
            </a:ln>
          </p:spPr>
          <p:txBody>
            <a:bodyPr/>
            <a:lstStyle/>
            <a:p>
              <a:pPr algn="ctr"/>
              <a:r>
                <a:rPr lang="en-US" sz="1200">
                  <a:latin typeface="Book Antiqua" pitchFamily="18" charset="0"/>
                </a:rPr>
                <a:t>Nm_kul</a:t>
              </a:r>
            </a:p>
          </p:txBody>
        </p:sp>
        <p:sp>
          <p:nvSpPr>
            <p:cNvPr id="107550" name="Line 30"/>
            <p:cNvSpPr>
              <a:spLocks noChangeShapeType="1"/>
            </p:cNvSpPr>
            <p:nvPr/>
          </p:nvSpPr>
          <p:spPr bwMode="auto">
            <a:xfrm>
              <a:off x="3240" y="7920"/>
              <a:ext cx="1164" cy="288"/>
            </a:xfrm>
            <a:prstGeom prst="line">
              <a:avLst/>
            </a:prstGeom>
            <a:noFill/>
            <a:ln w="9525">
              <a:solidFill>
                <a:srgbClr val="000000"/>
              </a:solidFill>
              <a:round/>
              <a:headEnd/>
              <a:tailEnd/>
            </a:ln>
          </p:spPr>
          <p:txBody>
            <a:bodyPr/>
            <a:lstStyle/>
            <a:p>
              <a:endParaRPr lang="en-US"/>
            </a:p>
          </p:txBody>
        </p:sp>
        <p:sp>
          <p:nvSpPr>
            <p:cNvPr id="107551" name="Line 31"/>
            <p:cNvSpPr>
              <a:spLocks noChangeShapeType="1"/>
            </p:cNvSpPr>
            <p:nvPr/>
          </p:nvSpPr>
          <p:spPr bwMode="auto">
            <a:xfrm flipH="1">
              <a:off x="2160" y="7920"/>
              <a:ext cx="996" cy="288"/>
            </a:xfrm>
            <a:prstGeom prst="line">
              <a:avLst/>
            </a:prstGeom>
            <a:noFill/>
            <a:ln w="9525">
              <a:solidFill>
                <a:srgbClr val="000000"/>
              </a:solidFill>
              <a:round/>
              <a:headEnd/>
              <a:tailEnd/>
            </a:ln>
          </p:spPr>
          <p:txBody>
            <a:bodyPr/>
            <a:lstStyle/>
            <a:p>
              <a:endParaRPr lang="en-US"/>
            </a:p>
          </p:txBody>
        </p:sp>
        <p:sp>
          <p:nvSpPr>
            <p:cNvPr id="107552" name="Line 32"/>
            <p:cNvSpPr>
              <a:spLocks noChangeShapeType="1"/>
            </p:cNvSpPr>
            <p:nvPr/>
          </p:nvSpPr>
          <p:spPr bwMode="auto">
            <a:xfrm>
              <a:off x="6240" y="7960"/>
              <a:ext cx="664" cy="288"/>
            </a:xfrm>
            <a:prstGeom prst="line">
              <a:avLst/>
            </a:prstGeom>
            <a:noFill/>
            <a:ln w="9525">
              <a:solidFill>
                <a:srgbClr val="000000"/>
              </a:solidFill>
              <a:round/>
              <a:headEnd/>
              <a:tailEnd/>
            </a:ln>
          </p:spPr>
          <p:txBody>
            <a:bodyPr/>
            <a:lstStyle/>
            <a:p>
              <a:endParaRPr lang="en-US"/>
            </a:p>
          </p:txBody>
        </p:sp>
        <p:sp>
          <p:nvSpPr>
            <p:cNvPr id="107553" name="Line 33"/>
            <p:cNvSpPr>
              <a:spLocks noChangeShapeType="1"/>
            </p:cNvSpPr>
            <p:nvPr/>
          </p:nvSpPr>
          <p:spPr bwMode="auto">
            <a:xfrm flipV="1">
              <a:off x="8820" y="7020"/>
              <a:ext cx="1330" cy="288"/>
            </a:xfrm>
            <a:prstGeom prst="line">
              <a:avLst/>
            </a:prstGeom>
            <a:noFill/>
            <a:ln w="9525">
              <a:solidFill>
                <a:srgbClr val="000000"/>
              </a:solidFill>
              <a:round/>
              <a:headEnd/>
              <a:tailEnd/>
            </a:ln>
          </p:spPr>
          <p:txBody>
            <a:bodyPr/>
            <a:lstStyle/>
            <a:p>
              <a:endParaRPr lang="en-US"/>
            </a:p>
          </p:txBody>
        </p:sp>
        <p:sp>
          <p:nvSpPr>
            <p:cNvPr id="107554" name="Line 34"/>
            <p:cNvSpPr>
              <a:spLocks noChangeShapeType="1"/>
            </p:cNvSpPr>
            <p:nvPr/>
          </p:nvSpPr>
          <p:spPr bwMode="auto">
            <a:xfrm flipH="1">
              <a:off x="8100" y="7920"/>
              <a:ext cx="664" cy="288"/>
            </a:xfrm>
            <a:prstGeom prst="line">
              <a:avLst/>
            </a:prstGeom>
            <a:noFill/>
            <a:ln w="9525">
              <a:solidFill>
                <a:srgbClr val="000000"/>
              </a:solidFill>
              <a:round/>
              <a:headEnd/>
              <a:tailEnd/>
            </a:ln>
          </p:spPr>
          <p:txBody>
            <a:bodyPr/>
            <a:lstStyle/>
            <a:p>
              <a:endParaRPr lang="en-US"/>
            </a:p>
          </p:txBody>
        </p:sp>
        <p:sp>
          <p:nvSpPr>
            <p:cNvPr id="107555" name="Line 35"/>
            <p:cNvSpPr>
              <a:spLocks noChangeShapeType="1"/>
            </p:cNvSpPr>
            <p:nvPr/>
          </p:nvSpPr>
          <p:spPr bwMode="auto">
            <a:xfrm>
              <a:off x="8820" y="7920"/>
              <a:ext cx="1330" cy="288"/>
            </a:xfrm>
            <a:prstGeom prst="line">
              <a:avLst/>
            </a:prstGeom>
            <a:noFill/>
            <a:ln w="9525">
              <a:solidFill>
                <a:srgbClr val="000000"/>
              </a:solidFill>
              <a:round/>
              <a:headEnd/>
              <a:tailEnd/>
            </a:ln>
          </p:spPr>
          <p:txBody>
            <a:bodyPr/>
            <a:lstStyle/>
            <a:p>
              <a:endParaRPr lang="en-US"/>
            </a:p>
          </p:txBody>
        </p:sp>
      </p:grpSp>
      <p:sp>
        <p:nvSpPr>
          <p:cNvPr id="107556" name="Rectangle 36"/>
          <p:cNvSpPr>
            <a:spLocks noGrp="1" noChangeArrowheads="1"/>
          </p:cNvSpPr>
          <p:nvPr>
            <p:ph type="subTitle" idx="1"/>
          </p:nvPr>
        </p:nvSpPr>
        <p:spPr>
          <a:xfrm>
            <a:off x="250825" y="1412875"/>
            <a:ext cx="8208963" cy="479425"/>
          </a:xfrm>
          <a:ln/>
        </p:spPr>
        <p:style>
          <a:lnRef idx="2">
            <a:schemeClr val="accent2">
              <a:shade val="50000"/>
            </a:schemeClr>
          </a:lnRef>
          <a:fillRef idx="1">
            <a:schemeClr val="accent2"/>
          </a:fillRef>
          <a:effectRef idx="0">
            <a:schemeClr val="accent2"/>
          </a:effectRef>
          <a:fontRef idx="minor">
            <a:schemeClr val="lt1"/>
          </a:fontRef>
        </p:style>
        <p:txBody>
          <a:bodyPr/>
          <a:lstStyle/>
          <a:p>
            <a:pPr algn="l">
              <a:lnSpc>
                <a:spcPct val="90000"/>
              </a:lnSpc>
            </a:pPr>
            <a:r>
              <a:rPr lang="en-US" sz="2800" dirty="0" err="1">
                <a:solidFill>
                  <a:schemeClr val="tx1"/>
                </a:solidFill>
              </a:rPr>
              <a:t>Contoh</a:t>
            </a:r>
            <a:r>
              <a:rPr lang="en-US" sz="2800" dirty="0">
                <a:solidFill>
                  <a:schemeClr val="tx1"/>
                </a:solidFill>
              </a:rPr>
              <a:t> : Model Data </a:t>
            </a:r>
            <a:r>
              <a:rPr lang="en-US" sz="2800" dirty="0" err="1">
                <a:solidFill>
                  <a:schemeClr val="tx1"/>
                </a:solidFill>
              </a:rPr>
              <a:t>Keterhubungan</a:t>
            </a:r>
            <a:r>
              <a:rPr lang="en-US" sz="2800" dirty="0">
                <a:solidFill>
                  <a:schemeClr val="tx1"/>
                </a:solidFill>
              </a:rPr>
              <a:t> </a:t>
            </a:r>
            <a:r>
              <a:rPr lang="en-US" sz="2800" dirty="0" err="1">
                <a:solidFill>
                  <a:schemeClr val="tx1"/>
                </a:solidFill>
              </a:rPr>
              <a:t>antar</a:t>
            </a:r>
            <a:r>
              <a:rPr lang="en-US" sz="2800" dirty="0">
                <a:solidFill>
                  <a:schemeClr val="tx1"/>
                </a:solidFill>
              </a:rPr>
              <a:t> </a:t>
            </a:r>
            <a:r>
              <a:rPr lang="en-US" sz="2800" dirty="0" err="1">
                <a:solidFill>
                  <a:schemeClr val="tx1"/>
                </a:solidFill>
              </a:rPr>
              <a:t>Entitas</a:t>
            </a:r>
            <a:endParaRPr lang="en-US" sz="2800" dirty="0">
              <a:solidFill>
                <a:schemeClr val="tx1"/>
              </a:solidFill>
            </a:endParaRPr>
          </a:p>
        </p:txBody>
      </p:sp>
      <p:sp>
        <p:nvSpPr>
          <p:cNvPr id="35" name="Rounded Rectangle 34"/>
          <p:cNvSpPr/>
          <p:nvPr/>
        </p:nvSpPr>
        <p:spPr>
          <a:xfrm>
            <a:off x="571472" y="500042"/>
            <a:ext cx="4286280"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t>MODEL DATA</a:t>
            </a:r>
            <a:endParaRPr lang="en-US" sz="4400" b="1" dirty="0"/>
          </a:p>
        </p:txBody>
      </p:sp>
    </p:spTree>
  </p:cSld>
  <p:clrMapOvr>
    <a:masterClrMapping/>
  </p:clrMapOvr>
  <p:transition spd="slow">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Rot="1" noChangeArrowheads="1"/>
          </p:cNvSpPr>
          <p:nvPr>
            <p:ph type="body" idx="1"/>
          </p:nvPr>
        </p:nvSpPr>
        <p:spPr>
          <a:xfrm>
            <a:off x="323850" y="714356"/>
            <a:ext cx="8521700" cy="4524386"/>
          </a:xfrm>
          <a:ln/>
        </p:spPr>
        <p:style>
          <a:lnRef idx="2">
            <a:schemeClr val="accent3">
              <a:shade val="50000"/>
            </a:schemeClr>
          </a:lnRef>
          <a:fillRef idx="1">
            <a:schemeClr val="accent3"/>
          </a:fillRef>
          <a:effectRef idx="0">
            <a:schemeClr val="accent3"/>
          </a:effectRef>
          <a:fontRef idx="minor">
            <a:schemeClr val="lt1"/>
          </a:fontRef>
        </p:style>
        <p:txBody>
          <a:bodyPr/>
          <a:lstStyle/>
          <a:p>
            <a:pPr marL="352425" indent="-352425" algn="just"/>
            <a:r>
              <a:rPr lang="en-US" sz="2400" b="1" i="1" dirty="0">
                <a:solidFill>
                  <a:schemeClr val="tx1"/>
                </a:solidFill>
                <a:latin typeface="Tahoma" pitchFamily="34" charset="0"/>
              </a:rPr>
              <a:t>File,</a:t>
            </a:r>
            <a:r>
              <a:rPr lang="en-US" sz="2400" dirty="0">
                <a:solidFill>
                  <a:schemeClr val="tx1"/>
                </a:solidFill>
                <a:latin typeface="Tahoma" pitchFamily="34" charset="0"/>
              </a:rPr>
              <a:t> </a:t>
            </a:r>
            <a:r>
              <a:rPr lang="en-US" sz="2400" dirty="0" err="1">
                <a:solidFill>
                  <a:schemeClr val="tx1"/>
                </a:solidFill>
                <a:latin typeface="Tahoma" pitchFamily="34" charset="0"/>
              </a:rPr>
              <a:t>kumpulan</a:t>
            </a:r>
            <a:r>
              <a:rPr lang="en-US" sz="2400" dirty="0">
                <a:solidFill>
                  <a:schemeClr val="tx1"/>
                </a:solidFill>
                <a:latin typeface="Tahoma" pitchFamily="34" charset="0"/>
              </a:rPr>
              <a:t> record </a:t>
            </a:r>
            <a:r>
              <a:rPr lang="en-US" sz="2400" dirty="0" err="1">
                <a:solidFill>
                  <a:schemeClr val="tx1"/>
                </a:solidFill>
                <a:latin typeface="Tahoma" pitchFamily="34" charset="0"/>
              </a:rPr>
              <a:t>sejenis</a:t>
            </a:r>
            <a:r>
              <a:rPr lang="en-US" sz="2400" dirty="0">
                <a:solidFill>
                  <a:schemeClr val="tx1"/>
                </a:solidFill>
                <a:latin typeface="Tahoma" pitchFamily="34" charset="0"/>
              </a:rPr>
              <a:t> yang </a:t>
            </a:r>
            <a:r>
              <a:rPr lang="en-US" sz="2400" dirty="0" err="1">
                <a:solidFill>
                  <a:schemeClr val="tx1"/>
                </a:solidFill>
                <a:latin typeface="Tahoma" pitchFamily="34" charset="0"/>
              </a:rPr>
              <a:t>mempunyai</a:t>
            </a:r>
            <a:r>
              <a:rPr lang="en-US" sz="2400" dirty="0">
                <a:solidFill>
                  <a:schemeClr val="tx1"/>
                </a:solidFill>
                <a:latin typeface="Tahoma" pitchFamily="34" charset="0"/>
              </a:rPr>
              <a:t> </a:t>
            </a:r>
            <a:r>
              <a:rPr lang="en-US" sz="2400" dirty="0" err="1">
                <a:solidFill>
                  <a:schemeClr val="tx1"/>
                </a:solidFill>
                <a:latin typeface="Tahoma" pitchFamily="34" charset="0"/>
              </a:rPr>
              <a:t>panjang</a:t>
            </a:r>
            <a:r>
              <a:rPr lang="en-US" sz="2400" dirty="0">
                <a:solidFill>
                  <a:schemeClr val="tx1"/>
                </a:solidFill>
                <a:latin typeface="Tahoma" pitchFamily="34" charset="0"/>
              </a:rPr>
              <a:t> </a:t>
            </a:r>
            <a:r>
              <a:rPr lang="en-US" sz="2400" dirty="0" err="1">
                <a:solidFill>
                  <a:schemeClr val="tx1"/>
                </a:solidFill>
                <a:latin typeface="Tahoma" pitchFamily="34" charset="0"/>
              </a:rPr>
              <a:t>elemen</a:t>
            </a:r>
            <a:r>
              <a:rPr lang="en-US" sz="2400" dirty="0">
                <a:solidFill>
                  <a:schemeClr val="tx1"/>
                </a:solidFill>
                <a:latin typeface="Tahoma" pitchFamily="34" charset="0"/>
              </a:rPr>
              <a:t> </a:t>
            </a:r>
            <a:r>
              <a:rPr lang="en-US" sz="2400" dirty="0" err="1">
                <a:solidFill>
                  <a:schemeClr val="tx1"/>
                </a:solidFill>
                <a:latin typeface="Tahoma" pitchFamily="34" charset="0"/>
              </a:rPr>
              <a:t>dan</a:t>
            </a:r>
            <a:r>
              <a:rPr lang="en-US" sz="2400" dirty="0">
                <a:solidFill>
                  <a:schemeClr val="tx1"/>
                </a:solidFill>
                <a:latin typeface="Tahoma" pitchFamily="34" charset="0"/>
              </a:rPr>
              <a:t> </a:t>
            </a:r>
            <a:r>
              <a:rPr lang="en-US" sz="2400" dirty="0" err="1">
                <a:solidFill>
                  <a:schemeClr val="tx1"/>
                </a:solidFill>
                <a:latin typeface="Tahoma" pitchFamily="34" charset="0"/>
              </a:rPr>
              <a:t>atribute</a:t>
            </a:r>
            <a:r>
              <a:rPr lang="en-US" sz="2400" dirty="0">
                <a:solidFill>
                  <a:schemeClr val="tx1"/>
                </a:solidFill>
                <a:latin typeface="Tahoma" pitchFamily="34" charset="0"/>
              </a:rPr>
              <a:t> yang </a:t>
            </a:r>
            <a:r>
              <a:rPr lang="en-US" sz="2400" dirty="0" err="1">
                <a:solidFill>
                  <a:schemeClr val="tx1"/>
                </a:solidFill>
                <a:latin typeface="Tahoma" pitchFamily="34" charset="0"/>
              </a:rPr>
              <a:t>sama</a:t>
            </a:r>
            <a:r>
              <a:rPr lang="en-US" sz="2400" dirty="0">
                <a:solidFill>
                  <a:schemeClr val="tx1"/>
                </a:solidFill>
                <a:latin typeface="Tahoma" pitchFamily="34" charset="0"/>
              </a:rPr>
              <a:t>. </a:t>
            </a:r>
          </a:p>
          <a:p>
            <a:pPr marL="352425" indent="-352425" algn="just"/>
            <a:r>
              <a:rPr lang="sv-SE" sz="2400" b="1" i="1" dirty="0">
                <a:solidFill>
                  <a:schemeClr val="tx1"/>
                </a:solidFill>
                <a:latin typeface="Tahoma" pitchFamily="34" charset="0"/>
              </a:rPr>
              <a:t>Kunci Elemen Data,</a:t>
            </a:r>
            <a:r>
              <a:rPr lang="sv-SE" sz="2400" dirty="0">
                <a:solidFill>
                  <a:schemeClr val="tx1"/>
                </a:solidFill>
                <a:latin typeface="Tahoma" pitchFamily="34" charset="0"/>
              </a:rPr>
              <a:t> merupakan tanda pengenal yang secara unik mengidentifikasikan entitas dari suatu kumpulan entitas. </a:t>
            </a:r>
            <a:endParaRPr lang="en-US" sz="2400" b="1" i="1" dirty="0">
              <a:solidFill>
                <a:schemeClr val="tx1"/>
              </a:solidFill>
              <a:latin typeface="Tahoma" pitchFamily="34" charset="0"/>
            </a:endParaRPr>
          </a:p>
          <a:p>
            <a:pPr marL="352425" indent="-352425" algn="just"/>
            <a:r>
              <a:rPr lang="en-US" sz="2400" b="1" i="1" dirty="0">
                <a:solidFill>
                  <a:schemeClr val="tx1"/>
                </a:solidFill>
                <a:latin typeface="Tahoma" pitchFamily="34" charset="0"/>
              </a:rPr>
              <a:t>Database </a:t>
            </a:r>
            <a:r>
              <a:rPr lang="en-US" sz="2400" b="1" i="1" dirty="0" smtClean="0">
                <a:solidFill>
                  <a:schemeClr val="tx1"/>
                </a:solidFill>
                <a:latin typeface="Tahoma" pitchFamily="34" charset="0"/>
              </a:rPr>
              <a:t>Management </a:t>
            </a:r>
            <a:r>
              <a:rPr lang="en-US" sz="2400" b="1" i="1" dirty="0">
                <a:solidFill>
                  <a:schemeClr val="tx1"/>
                </a:solidFill>
                <a:latin typeface="Tahoma" pitchFamily="34" charset="0"/>
              </a:rPr>
              <a:t>System (DBMS),</a:t>
            </a:r>
            <a:r>
              <a:rPr lang="en-US" sz="2400" dirty="0">
                <a:solidFill>
                  <a:schemeClr val="tx1"/>
                </a:solidFill>
                <a:latin typeface="Tahoma" pitchFamily="34" charset="0"/>
              </a:rPr>
              <a:t> </a:t>
            </a:r>
            <a:r>
              <a:rPr lang="en-US" sz="2400" dirty="0" err="1">
                <a:solidFill>
                  <a:schemeClr val="tx1"/>
                </a:solidFill>
                <a:latin typeface="Tahoma" pitchFamily="34" charset="0"/>
              </a:rPr>
              <a:t>merupakan</a:t>
            </a:r>
            <a:r>
              <a:rPr lang="en-US" sz="2400" dirty="0">
                <a:solidFill>
                  <a:schemeClr val="tx1"/>
                </a:solidFill>
                <a:latin typeface="Tahoma" pitchFamily="34" charset="0"/>
              </a:rPr>
              <a:t> </a:t>
            </a:r>
            <a:r>
              <a:rPr lang="en-US" sz="2400" dirty="0" err="1">
                <a:solidFill>
                  <a:schemeClr val="tx1"/>
                </a:solidFill>
                <a:latin typeface="Tahoma" pitchFamily="34" charset="0"/>
              </a:rPr>
              <a:t>kumpulan</a:t>
            </a:r>
            <a:r>
              <a:rPr lang="en-US" sz="2400" dirty="0">
                <a:solidFill>
                  <a:schemeClr val="tx1"/>
                </a:solidFill>
                <a:latin typeface="Tahoma" pitchFamily="34" charset="0"/>
              </a:rPr>
              <a:t> file yang </a:t>
            </a:r>
            <a:r>
              <a:rPr lang="en-US" sz="2400" dirty="0" err="1">
                <a:solidFill>
                  <a:schemeClr val="tx1"/>
                </a:solidFill>
                <a:latin typeface="Tahoma" pitchFamily="34" charset="0"/>
              </a:rPr>
              <a:t>saling</a:t>
            </a:r>
            <a:r>
              <a:rPr lang="en-US" sz="2400" dirty="0">
                <a:solidFill>
                  <a:schemeClr val="tx1"/>
                </a:solidFill>
                <a:latin typeface="Tahoma" pitchFamily="34" charset="0"/>
              </a:rPr>
              <a:t> </a:t>
            </a:r>
            <a:r>
              <a:rPr lang="en-US" sz="2400" dirty="0" err="1">
                <a:solidFill>
                  <a:schemeClr val="tx1"/>
                </a:solidFill>
                <a:latin typeface="Tahoma" pitchFamily="34" charset="0"/>
              </a:rPr>
              <a:t>berkaitan</a:t>
            </a:r>
            <a:r>
              <a:rPr lang="en-US" sz="2400" dirty="0">
                <a:solidFill>
                  <a:schemeClr val="tx1"/>
                </a:solidFill>
                <a:latin typeface="Tahoma" pitchFamily="34" charset="0"/>
              </a:rPr>
              <a:t> </a:t>
            </a:r>
            <a:r>
              <a:rPr lang="en-US" sz="2400" dirty="0" err="1">
                <a:solidFill>
                  <a:schemeClr val="tx1"/>
                </a:solidFill>
                <a:latin typeface="Tahoma" pitchFamily="34" charset="0"/>
              </a:rPr>
              <a:t>bersama</a:t>
            </a:r>
            <a:r>
              <a:rPr lang="en-US" sz="2400" dirty="0">
                <a:solidFill>
                  <a:schemeClr val="tx1"/>
                </a:solidFill>
                <a:latin typeface="Tahoma" pitchFamily="34" charset="0"/>
              </a:rPr>
              <a:t> </a:t>
            </a:r>
            <a:r>
              <a:rPr lang="en-US" sz="2400" dirty="0" err="1">
                <a:solidFill>
                  <a:schemeClr val="tx1"/>
                </a:solidFill>
                <a:latin typeface="Tahoma" pitchFamily="34" charset="0"/>
              </a:rPr>
              <a:t>dengan</a:t>
            </a:r>
            <a:r>
              <a:rPr lang="en-US" sz="2400" dirty="0">
                <a:solidFill>
                  <a:schemeClr val="tx1"/>
                </a:solidFill>
                <a:latin typeface="Tahoma" pitchFamily="34" charset="0"/>
              </a:rPr>
              <a:t> program </a:t>
            </a:r>
            <a:r>
              <a:rPr lang="en-US" sz="2400" dirty="0" err="1">
                <a:solidFill>
                  <a:schemeClr val="tx1"/>
                </a:solidFill>
                <a:latin typeface="Tahoma" pitchFamily="34" charset="0"/>
              </a:rPr>
              <a:t>untuk</a:t>
            </a:r>
            <a:r>
              <a:rPr lang="en-US" sz="2400" dirty="0">
                <a:solidFill>
                  <a:schemeClr val="tx1"/>
                </a:solidFill>
                <a:latin typeface="Tahoma" pitchFamily="34" charset="0"/>
              </a:rPr>
              <a:t> </a:t>
            </a:r>
            <a:r>
              <a:rPr lang="en-US" sz="2400" dirty="0" err="1">
                <a:solidFill>
                  <a:schemeClr val="tx1"/>
                </a:solidFill>
                <a:latin typeface="Tahoma" pitchFamily="34" charset="0"/>
              </a:rPr>
              <a:t>pengelolanya</a:t>
            </a:r>
            <a:r>
              <a:rPr lang="en-US" sz="2400" dirty="0">
                <a:solidFill>
                  <a:schemeClr val="tx1"/>
                </a:solidFill>
                <a:latin typeface="Tahoma" pitchFamily="34" charset="0"/>
              </a:rPr>
              <a:t> </a:t>
            </a:r>
            <a:r>
              <a:rPr lang="en-US" sz="2400" dirty="0" err="1">
                <a:solidFill>
                  <a:schemeClr val="tx1"/>
                </a:solidFill>
                <a:latin typeface="Tahoma" pitchFamily="34" charset="0"/>
              </a:rPr>
              <a:t>atau</a:t>
            </a:r>
            <a:r>
              <a:rPr lang="en-US" sz="2400" dirty="0">
                <a:solidFill>
                  <a:schemeClr val="tx1"/>
                </a:solidFill>
                <a:latin typeface="Tahoma" pitchFamily="34" charset="0"/>
              </a:rPr>
              <a:t> </a:t>
            </a:r>
            <a:r>
              <a:rPr lang="en-US" sz="2400" dirty="0" err="1">
                <a:solidFill>
                  <a:schemeClr val="tx1"/>
                </a:solidFill>
                <a:latin typeface="Tahoma" pitchFamily="34" charset="0"/>
              </a:rPr>
              <a:t>merupakan</a:t>
            </a:r>
            <a:r>
              <a:rPr lang="en-US" sz="2400" dirty="0">
                <a:solidFill>
                  <a:schemeClr val="tx1"/>
                </a:solidFill>
                <a:latin typeface="Tahoma" pitchFamily="34" charset="0"/>
              </a:rPr>
              <a:t> </a:t>
            </a:r>
            <a:r>
              <a:rPr lang="en-US" sz="2400" dirty="0" err="1">
                <a:solidFill>
                  <a:schemeClr val="tx1"/>
                </a:solidFill>
                <a:latin typeface="Tahoma" pitchFamily="34" charset="0"/>
              </a:rPr>
              <a:t>kumpulan</a:t>
            </a:r>
            <a:r>
              <a:rPr lang="en-US" sz="2400" dirty="0">
                <a:solidFill>
                  <a:schemeClr val="tx1"/>
                </a:solidFill>
                <a:latin typeface="Tahoma" pitchFamily="34" charset="0"/>
              </a:rPr>
              <a:t> software yang </a:t>
            </a:r>
            <a:r>
              <a:rPr lang="en-US" sz="2400" dirty="0" err="1">
                <a:solidFill>
                  <a:schemeClr val="tx1"/>
                </a:solidFill>
                <a:latin typeface="Tahoma" pitchFamily="34" charset="0"/>
              </a:rPr>
              <a:t>mengkoordinasikan</a:t>
            </a:r>
            <a:r>
              <a:rPr lang="en-US" sz="2400" dirty="0">
                <a:solidFill>
                  <a:schemeClr val="tx1"/>
                </a:solidFill>
                <a:latin typeface="Tahoma" pitchFamily="34" charset="0"/>
              </a:rPr>
              <a:t> </a:t>
            </a:r>
            <a:r>
              <a:rPr lang="en-US" sz="2400" dirty="0" err="1">
                <a:solidFill>
                  <a:schemeClr val="tx1"/>
                </a:solidFill>
                <a:latin typeface="Tahoma" pitchFamily="34" charset="0"/>
              </a:rPr>
              <a:t>semua</a:t>
            </a:r>
            <a:r>
              <a:rPr lang="en-US" sz="2400" dirty="0">
                <a:solidFill>
                  <a:schemeClr val="tx1"/>
                </a:solidFill>
                <a:latin typeface="Tahoma" pitchFamily="34" charset="0"/>
              </a:rPr>
              <a:t> </a:t>
            </a:r>
            <a:r>
              <a:rPr lang="en-US" sz="2400" dirty="0" err="1">
                <a:solidFill>
                  <a:schemeClr val="tx1"/>
                </a:solidFill>
                <a:latin typeface="Tahoma" pitchFamily="34" charset="0"/>
              </a:rPr>
              <a:t>kegiatan</a:t>
            </a:r>
            <a:r>
              <a:rPr lang="en-US" sz="2400" dirty="0">
                <a:solidFill>
                  <a:schemeClr val="tx1"/>
                </a:solidFill>
                <a:latin typeface="Tahoma" pitchFamily="34" charset="0"/>
              </a:rPr>
              <a:t> yang </a:t>
            </a:r>
            <a:r>
              <a:rPr lang="en-US" sz="2400" dirty="0" err="1">
                <a:solidFill>
                  <a:schemeClr val="tx1"/>
                </a:solidFill>
                <a:latin typeface="Tahoma" pitchFamily="34" charset="0"/>
              </a:rPr>
              <a:t>berhubungan</a:t>
            </a:r>
            <a:r>
              <a:rPr lang="en-US" sz="2400" dirty="0">
                <a:solidFill>
                  <a:schemeClr val="tx1"/>
                </a:solidFill>
                <a:latin typeface="Tahoma" pitchFamily="34" charset="0"/>
              </a:rPr>
              <a:t> </a:t>
            </a:r>
            <a:r>
              <a:rPr lang="en-US" sz="2400" dirty="0" err="1">
                <a:solidFill>
                  <a:schemeClr val="tx1"/>
                </a:solidFill>
                <a:latin typeface="Tahoma" pitchFamily="34" charset="0"/>
              </a:rPr>
              <a:t>dengan</a:t>
            </a:r>
            <a:r>
              <a:rPr lang="en-US" sz="2400" dirty="0">
                <a:solidFill>
                  <a:schemeClr val="tx1"/>
                </a:solidFill>
                <a:latin typeface="Tahoma" pitchFamily="34" charset="0"/>
              </a:rPr>
              <a:t> database agar </a:t>
            </a:r>
            <a:r>
              <a:rPr lang="en-US" sz="2400" dirty="0" err="1">
                <a:solidFill>
                  <a:schemeClr val="tx1"/>
                </a:solidFill>
                <a:latin typeface="Tahoma" pitchFamily="34" charset="0"/>
              </a:rPr>
              <a:t>dapat</a:t>
            </a:r>
            <a:r>
              <a:rPr lang="en-US" sz="2400" dirty="0">
                <a:solidFill>
                  <a:schemeClr val="tx1"/>
                </a:solidFill>
                <a:latin typeface="Tahoma" pitchFamily="34" charset="0"/>
              </a:rPr>
              <a:t> </a:t>
            </a:r>
            <a:r>
              <a:rPr lang="en-US" sz="2400" dirty="0" err="1">
                <a:solidFill>
                  <a:schemeClr val="tx1"/>
                </a:solidFill>
                <a:latin typeface="Tahoma" pitchFamily="34" charset="0"/>
              </a:rPr>
              <a:t>diakses</a:t>
            </a:r>
            <a:r>
              <a:rPr lang="en-US" sz="2400" dirty="0">
                <a:solidFill>
                  <a:schemeClr val="tx1"/>
                </a:solidFill>
                <a:latin typeface="Tahoma" pitchFamily="34" charset="0"/>
              </a:rPr>
              <a:t>/</a:t>
            </a:r>
            <a:r>
              <a:rPr lang="en-US" sz="2400" dirty="0" err="1">
                <a:solidFill>
                  <a:schemeClr val="tx1"/>
                </a:solidFill>
                <a:latin typeface="Tahoma" pitchFamily="34" charset="0"/>
              </a:rPr>
              <a:t>dipakai</a:t>
            </a:r>
            <a:r>
              <a:rPr lang="en-US" sz="2400" dirty="0">
                <a:solidFill>
                  <a:schemeClr val="tx1"/>
                </a:solidFill>
                <a:latin typeface="Tahoma" pitchFamily="34" charset="0"/>
              </a:rPr>
              <a:t> </a:t>
            </a:r>
            <a:r>
              <a:rPr lang="en-US" sz="2400" dirty="0" err="1">
                <a:solidFill>
                  <a:schemeClr val="tx1"/>
                </a:solidFill>
                <a:latin typeface="Tahoma" pitchFamily="34" charset="0"/>
              </a:rPr>
              <a:t>oleh</a:t>
            </a:r>
            <a:r>
              <a:rPr lang="en-US" sz="2400" dirty="0">
                <a:solidFill>
                  <a:schemeClr val="tx1"/>
                </a:solidFill>
                <a:latin typeface="Tahoma" pitchFamily="34" charset="0"/>
              </a:rPr>
              <a:t> user (</a:t>
            </a:r>
            <a:r>
              <a:rPr lang="en-US" sz="2400" dirty="0" err="1">
                <a:solidFill>
                  <a:schemeClr val="tx1"/>
                </a:solidFill>
                <a:latin typeface="Tahoma" pitchFamily="34" charset="0"/>
              </a:rPr>
              <a:t>pemakai</a:t>
            </a:r>
            <a:r>
              <a:rPr lang="en-US" sz="2400" dirty="0">
                <a:solidFill>
                  <a:schemeClr val="tx1"/>
                </a:solidFill>
                <a:latin typeface="Tahoma" pitchFamily="34" charset="0"/>
              </a:rPr>
              <a:t>).</a:t>
            </a:r>
          </a:p>
          <a:p>
            <a:pPr marL="352425" indent="-352425" algn="just"/>
            <a:endParaRPr lang="en-US" sz="2400" dirty="0">
              <a:latin typeface="Tahoma" pitchFamily="34" charset="0"/>
            </a:endParaRPr>
          </a:p>
        </p:txBody>
      </p:sp>
    </p:spTree>
  </p:cSld>
  <p:clrMapOvr>
    <a:masterClrMapping/>
  </p:clrMapOvr>
  <p:transition spd="slow">
    <p:comb/>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8243888" y="6308725"/>
            <a:ext cx="514350" cy="404813"/>
            <a:chOff x="5052" y="3936"/>
            <a:chExt cx="324" cy="255"/>
          </a:xfrm>
        </p:grpSpPr>
        <p:sp>
          <p:nvSpPr>
            <p:cNvPr id="108549" name="Text Box 5"/>
            <p:cNvSpPr txBox="1">
              <a:spLocks noChangeArrowheads="1"/>
            </p:cNvSpPr>
            <p:nvPr/>
          </p:nvSpPr>
          <p:spPr bwMode="auto">
            <a:xfrm rot="888652">
              <a:off x="5088" y="3960"/>
              <a:ext cx="288" cy="231"/>
            </a:xfrm>
            <a:prstGeom prst="rect">
              <a:avLst/>
            </a:prstGeom>
            <a:solidFill>
              <a:srgbClr val="777777"/>
            </a:solidFill>
            <a:ln w="9525">
              <a:noFill/>
              <a:miter lim="800000"/>
              <a:headEnd/>
              <a:tailEnd/>
            </a:ln>
            <a:effectLst/>
          </p:spPr>
          <p:txBody>
            <a:bodyPr>
              <a:spAutoFit/>
            </a:bodyPr>
            <a:lstStyle/>
            <a:p>
              <a:pPr algn="ctr" eaLnBrk="0" hangingPunct="0">
                <a:spcBef>
                  <a:spcPct val="50000"/>
                </a:spcBef>
              </a:pPr>
              <a:endParaRPr lang="en-GB" b="1">
                <a:solidFill>
                  <a:schemeClr val="bg1"/>
                </a:solidFill>
                <a:latin typeface="CopprplGoth Hv BT" pitchFamily="34" charset="0"/>
              </a:endParaRPr>
            </a:p>
          </p:txBody>
        </p:sp>
        <p:sp>
          <p:nvSpPr>
            <p:cNvPr id="108550" name="Text Box 6"/>
            <p:cNvSpPr txBox="1">
              <a:spLocks noChangeArrowheads="1"/>
            </p:cNvSpPr>
            <p:nvPr/>
          </p:nvSpPr>
          <p:spPr bwMode="auto">
            <a:xfrm>
              <a:off x="5052" y="3936"/>
              <a:ext cx="288" cy="231"/>
            </a:xfrm>
            <a:prstGeom prst="rect">
              <a:avLst/>
            </a:prstGeom>
            <a:solidFill>
              <a:schemeClr val="tx1"/>
            </a:solidFill>
            <a:ln w="9525">
              <a:noFill/>
              <a:miter lim="800000"/>
              <a:headEnd/>
              <a:tailEnd/>
            </a:ln>
            <a:effectLst/>
          </p:spPr>
          <p:txBody>
            <a:bodyPr>
              <a:spAutoFit/>
            </a:bodyPr>
            <a:lstStyle/>
            <a:p>
              <a:pPr algn="ctr" eaLnBrk="0" hangingPunct="0">
                <a:spcBef>
                  <a:spcPct val="50000"/>
                </a:spcBef>
              </a:pPr>
              <a:fld id="{9943A58B-1775-43E5-87DC-8AE65AE32F75}" type="slidenum">
                <a:rPr lang="en-US" b="1">
                  <a:solidFill>
                    <a:schemeClr val="bg1"/>
                  </a:solidFill>
                  <a:latin typeface="CopprplGoth Hv BT" pitchFamily="34" charset="0"/>
                </a:rPr>
                <a:pPr algn="ctr" eaLnBrk="0" hangingPunct="0">
                  <a:spcBef>
                    <a:spcPct val="50000"/>
                  </a:spcBef>
                </a:pPr>
                <a:t>40</a:t>
              </a:fld>
              <a:endParaRPr lang="en-US" b="1">
                <a:solidFill>
                  <a:schemeClr val="bg1"/>
                </a:solidFill>
                <a:latin typeface="CopprplGoth Hv BT" pitchFamily="34" charset="0"/>
              </a:endParaRPr>
            </a:p>
          </p:txBody>
        </p:sp>
      </p:grpSp>
      <p:sp>
        <p:nvSpPr>
          <p:cNvPr id="108553" name="Rectangle 9"/>
          <p:cNvSpPr>
            <a:spLocks noGrp="1" noChangeArrowheads="1"/>
          </p:cNvSpPr>
          <p:nvPr>
            <p:ph type="subTitle" idx="1"/>
          </p:nvPr>
        </p:nvSpPr>
        <p:spPr>
          <a:xfrm>
            <a:off x="539750" y="1357299"/>
            <a:ext cx="3460746" cy="428628"/>
          </a:xfrm>
        </p:spPr>
        <p:style>
          <a:lnRef idx="2">
            <a:schemeClr val="accent3">
              <a:shade val="50000"/>
            </a:schemeClr>
          </a:lnRef>
          <a:fillRef idx="1">
            <a:schemeClr val="accent3"/>
          </a:fillRef>
          <a:effectRef idx="0">
            <a:schemeClr val="accent3"/>
          </a:effectRef>
          <a:fontRef idx="minor">
            <a:schemeClr val="lt1"/>
          </a:fontRef>
        </p:style>
        <p:txBody>
          <a:bodyPr>
            <a:normAutofit fontScale="92500" lnSpcReduction="10000"/>
          </a:bodyPr>
          <a:lstStyle/>
          <a:p>
            <a:pPr algn="l">
              <a:lnSpc>
                <a:spcPct val="80000"/>
              </a:lnSpc>
            </a:pPr>
            <a:r>
              <a:rPr lang="en-US" sz="2400">
                <a:solidFill>
                  <a:schemeClr val="tx1"/>
                </a:solidFill>
                <a:latin typeface="Book Antiqua" pitchFamily="18" charset="0"/>
              </a:rPr>
              <a:t>Keterangan simbol :</a:t>
            </a:r>
          </a:p>
          <a:p>
            <a:pPr algn="l">
              <a:lnSpc>
                <a:spcPct val="80000"/>
              </a:lnSpc>
            </a:pPr>
            <a:r>
              <a:rPr lang="en-US" sz="800">
                <a:solidFill>
                  <a:schemeClr val="tx1"/>
                </a:solidFill>
              </a:rPr>
              <a:t>		   </a:t>
            </a:r>
            <a:r>
              <a:rPr lang="en-US" sz="700" b="1" i="1">
                <a:solidFill>
                  <a:schemeClr val="tx1"/>
                </a:solidFill>
              </a:rPr>
              <a:t>	</a:t>
            </a:r>
          </a:p>
        </p:txBody>
      </p:sp>
      <p:grpSp>
        <p:nvGrpSpPr>
          <p:cNvPr id="3" name="Group 11"/>
          <p:cNvGrpSpPr>
            <a:grpSpLocks/>
          </p:cNvGrpSpPr>
          <p:nvPr/>
        </p:nvGrpSpPr>
        <p:grpSpPr bwMode="auto">
          <a:xfrm>
            <a:off x="1042988" y="1989138"/>
            <a:ext cx="1800225" cy="3311525"/>
            <a:chOff x="2016" y="7200"/>
            <a:chExt cx="1584" cy="3456"/>
          </a:xfrm>
        </p:grpSpPr>
        <p:sp>
          <p:nvSpPr>
            <p:cNvPr id="108556" name="Rectangle 12"/>
            <p:cNvSpPr>
              <a:spLocks noChangeArrowheads="1"/>
            </p:cNvSpPr>
            <p:nvPr/>
          </p:nvSpPr>
          <p:spPr bwMode="auto">
            <a:xfrm>
              <a:off x="2016" y="7200"/>
              <a:ext cx="1440" cy="576"/>
            </a:xfrm>
            <a:prstGeom prst="rect">
              <a:avLst/>
            </a:prstGeom>
            <a:solidFill>
              <a:srgbClr val="FFFFFF"/>
            </a:solidFill>
            <a:ln w="9525">
              <a:solidFill>
                <a:srgbClr val="000000"/>
              </a:solidFill>
              <a:miter lim="800000"/>
              <a:headEnd/>
              <a:tailEnd/>
            </a:ln>
          </p:spPr>
          <p:txBody>
            <a:bodyPr/>
            <a:lstStyle/>
            <a:p>
              <a:endParaRPr lang="en-US"/>
            </a:p>
          </p:txBody>
        </p:sp>
        <p:sp>
          <p:nvSpPr>
            <p:cNvPr id="108557" name="AutoShape 13"/>
            <p:cNvSpPr>
              <a:spLocks noChangeArrowheads="1"/>
            </p:cNvSpPr>
            <p:nvPr/>
          </p:nvSpPr>
          <p:spPr bwMode="auto">
            <a:xfrm>
              <a:off x="2016" y="8208"/>
              <a:ext cx="1440" cy="720"/>
            </a:xfrm>
            <a:prstGeom prst="flowChartDecision">
              <a:avLst/>
            </a:prstGeom>
            <a:solidFill>
              <a:srgbClr val="FFFFFF"/>
            </a:solidFill>
            <a:ln w="9525">
              <a:solidFill>
                <a:srgbClr val="000000"/>
              </a:solidFill>
              <a:miter lim="800000"/>
              <a:headEnd/>
              <a:tailEnd/>
            </a:ln>
          </p:spPr>
          <p:txBody>
            <a:bodyPr/>
            <a:lstStyle/>
            <a:p>
              <a:endParaRPr lang="en-GB"/>
            </a:p>
          </p:txBody>
        </p:sp>
        <p:sp>
          <p:nvSpPr>
            <p:cNvPr id="108558" name="Oval 14"/>
            <p:cNvSpPr>
              <a:spLocks noChangeArrowheads="1"/>
            </p:cNvSpPr>
            <p:nvPr/>
          </p:nvSpPr>
          <p:spPr bwMode="auto">
            <a:xfrm>
              <a:off x="2016" y="9360"/>
              <a:ext cx="1584" cy="576"/>
            </a:xfrm>
            <a:prstGeom prst="ellipse">
              <a:avLst/>
            </a:prstGeom>
            <a:solidFill>
              <a:srgbClr val="FFFFFF"/>
            </a:solidFill>
            <a:ln w="9525">
              <a:solidFill>
                <a:srgbClr val="000000"/>
              </a:solidFill>
              <a:round/>
              <a:headEnd/>
              <a:tailEnd/>
            </a:ln>
          </p:spPr>
          <p:txBody>
            <a:bodyPr/>
            <a:lstStyle/>
            <a:p>
              <a:endParaRPr lang="en-US"/>
            </a:p>
          </p:txBody>
        </p:sp>
        <p:sp>
          <p:nvSpPr>
            <p:cNvPr id="108559" name="Line 15"/>
            <p:cNvSpPr>
              <a:spLocks noChangeShapeType="1"/>
            </p:cNvSpPr>
            <p:nvPr/>
          </p:nvSpPr>
          <p:spPr bwMode="auto">
            <a:xfrm>
              <a:off x="2016" y="10656"/>
              <a:ext cx="1584" cy="0"/>
            </a:xfrm>
            <a:prstGeom prst="line">
              <a:avLst/>
            </a:prstGeom>
            <a:noFill/>
            <a:ln w="9525">
              <a:solidFill>
                <a:srgbClr val="000000"/>
              </a:solidFill>
              <a:round/>
              <a:headEnd/>
              <a:tailEnd/>
            </a:ln>
          </p:spPr>
          <p:txBody>
            <a:bodyPr/>
            <a:lstStyle/>
            <a:p>
              <a:endParaRPr lang="en-US"/>
            </a:p>
          </p:txBody>
        </p:sp>
      </p:grpSp>
      <p:sp>
        <p:nvSpPr>
          <p:cNvPr id="108560" name="Text Box 16"/>
          <p:cNvSpPr txBox="1">
            <a:spLocks noChangeArrowheads="1"/>
          </p:cNvSpPr>
          <p:nvPr/>
        </p:nvSpPr>
        <p:spPr bwMode="auto">
          <a:xfrm>
            <a:off x="3203575" y="1989138"/>
            <a:ext cx="5616575" cy="3925887"/>
          </a:xfrm>
          <a:prstGeom prst="rect">
            <a:avLst/>
          </a:prstGeom>
          <a:noFill/>
          <a:ln w="9525">
            <a:noFill/>
            <a:miter lim="800000"/>
            <a:headEnd/>
            <a:tailEnd/>
          </a:ln>
          <a:effectLst/>
        </p:spPr>
        <p:txBody>
          <a:bodyPr>
            <a:spAutoFit/>
          </a:bodyPr>
          <a:lstStyle/>
          <a:p>
            <a:pPr>
              <a:spcBef>
                <a:spcPct val="50000"/>
              </a:spcBef>
            </a:pPr>
            <a:r>
              <a:rPr lang="en-US"/>
              <a:t>: </a:t>
            </a:r>
            <a:r>
              <a:rPr lang="en-US" sz="2400">
                <a:latin typeface="Book Antiqua" pitchFamily="18" charset="0"/>
              </a:rPr>
              <a:t>menunjukkan obyek dasar/entitas (entity)</a:t>
            </a:r>
          </a:p>
          <a:p>
            <a:pPr>
              <a:spcBef>
                <a:spcPct val="50000"/>
              </a:spcBef>
            </a:pPr>
            <a:r>
              <a:rPr lang="en-US" sz="2400">
                <a:latin typeface="Book Antiqua" pitchFamily="18" charset="0"/>
              </a:rPr>
              <a:t>: menunjukkan relasi</a:t>
            </a:r>
          </a:p>
          <a:p>
            <a:pPr>
              <a:spcBef>
                <a:spcPct val="50000"/>
              </a:spcBef>
            </a:pPr>
            <a:endParaRPr lang="en-US" sz="2400">
              <a:latin typeface="Book Antiqua" pitchFamily="18" charset="0"/>
            </a:endParaRPr>
          </a:p>
          <a:p>
            <a:pPr>
              <a:spcBef>
                <a:spcPct val="50000"/>
              </a:spcBef>
            </a:pPr>
            <a:r>
              <a:rPr lang="en-US" sz="2400">
                <a:latin typeface="Book Antiqua" pitchFamily="18" charset="0"/>
              </a:rPr>
              <a:t>: menunjukkan atribut dari obyek     dasar/entitas</a:t>
            </a:r>
          </a:p>
          <a:p>
            <a:pPr>
              <a:spcBef>
                <a:spcPct val="50000"/>
              </a:spcBef>
            </a:pPr>
            <a:r>
              <a:rPr lang="en-US" sz="2400">
                <a:latin typeface="Book Antiqua" pitchFamily="18" charset="0"/>
              </a:rPr>
              <a:t>: menunjukkan adanya relasi/link</a:t>
            </a:r>
          </a:p>
          <a:p>
            <a:pPr>
              <a:spcBef>
                <a:spcPct val="50000"/>
              </a:spcBef>
            </a:pPr>
            <a:endParaRPr lang="en-US" sz="2400">
              <a:latin typeface="Book Antiqua" pitchFamily="18" charset="0"/>
            </a:endParaRPr>
          </a:p>
        </p:txBody>
      </p:sp>
      <p:sp>
        <p:nvSpPr>
          <p:cNvPr id="15" name="Rounded Rectangle 14"/>
          <p:cNvSpPr/>
          <p:nvPr/>
        </p:nvSpPr>
        <p:spPr>
          <a:xfrm>
            <a:off x="571472" y="500042"/>
            <a:ext cx="4286280"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t>MODEL DATA</a:t>
            </a:r>
            <a:endParaRPr lang="en-US" sz="4400" b="1" dirty="0"/>
          </a:p>
        </p:txBody>
      </p:sp>
    </p:spTree>
  </p:cSld>
  <p:clrMapOvr>
    <a:masterClrMapping/>
  </p:clrMapOvr>
  <p:transition spd="slow">
    <p:cover dir="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8243888" y="6308725"/>
            <a:ext cx="514350" cy="404813"/>
            <a:chOff x="5052" y="3936"/>
            <a:chExt cx="324" cy="255"/>
          </a:xfrm>
        </p:grpSpPr>
        <p:sp>
          <p:nvSpPr>
            <p:cNvPr id="109573" name="Text Box 5"/>
            <p:cNvSpPr txBox="1">
              <a:spLocks noChangeArrowheads="1"/>
            </p:cNvSpPr>
            <p:nvPr/>
          </p:nvSpPr>
          <p:spPr bwMode="auto">
            <a:xfrm rot="888652">
              <a:off x="5088" y="3960"/>
              <a:ext cx="288" cy="231"/>
            </a:xfrm>
            <a:prstGeom prst="rect">
              <a:avLst/>
            </a:prstGeom>
            <a:solidFill>
              <a:srgbClr val="777777"/>
            </a:solidFill>
            <a:ln w="9525">
              <a:noFill/>
              <a:miter lim="800000"/>
              <a:headEnd/>
              <a:tailEnd/>
            </a:ln>
            <a:effectLst/>
          </p:spPr>
          <p:txBody>
            <a:bodyPr>
              <a:spAutoFit/>
            </a:bodyPr>
            <a:lstStyle/>
            <a:p>
              <a:pPr algn="ctr" eaLnBrk="0" hangingPunct="0">
                <a:spcBef>
                  <a:spcPct val="50000"/>
                </a:spcBef>
              </a:pPr>
              <a:endParaRPr lang="en-GB" b="1">
                <a:solidFill>
                  <a:schemeClr val="bg1"/>
                </a:solidFill>
                <a:latin typeface="CopprplGoth Hv BT" pitchFamily="34" charset="0"/>
              </a:endParaRPr>
            </a:p>
          </p:txBody>
        </p:sp>
        <p:sp>
          <p:nvSpPr>
            <p:cNvPr id="109574" name="Text Box 6"/>
            <p:cNvSpPr txBox="1">
              <a:spLocks noChangeArrowheads="1"/>
            </p:cNvSpPr>
            <p:nvPr/>
          </p:nvSpPr>
          <p:spPr bwMode="auto">
            <a:xfrm>
              <a:off x="5052" y="3936"/>
              <a:ext cx="288" cy="231"/>
            </a:xfrm>
            <a:prstGeom prst="rect">
              <a:avLst/>
            </a:prstGeom>
            <a:solidFill>
              <a:schemeClr val="tx1"/>
            </a:solidFill>
            <a:ln w="9525">
              <a:noFill/>
              <a:miter lim="800000"/>
              <a:headEnd/>
              <a:tailEnd/>
            </a:ln>
            <a:effectLst/>
          </p:spPr>
          <p:txBody>
            <a:bodyPr>
              <a:spAutoFit/>
            </a:bodyPr>
            <a:lstStyle/>
            <a:p>
              <a:pPr algn="ctr" eaLnBrk="0" hangingPunct="0">
                <a:spcBef>
                  <a:spcPct val="50000"/>
                </a:spcBef>
              </a:pPr>
              <a:fld id="{9EBF4333-86C3-4CF5-830E-E7966AFE236F}" type="slidenum">
                <a:rPr lang="en-US" b="1">
                  <a:solidFill>
                    <a:schemeClr val="bg1"/>
                  </a:solidFill>
                  <a:latin typeface="CopprplGoth Hv BT" pitchFamily="34" charset="0"/>
                </a:rPr>
                <a:pPr algn="ctr" eaLnBrk="0" hangingPunct="0">
                  <a:spcBef>
                    <a:spcPct val="50000"/>
                  </a:spcBef>
                </a:pPr>
                <a:t>41</a:t>
              </a:fld>
              <a:endParaRPr lang="en-US" b="1">
                <a:solidFill>
                  <a:schemeClr val="bg1"/>
                </a:solidFill>
                <a:latin typeface="CopprplGoth Hv BT" pitchFamily="34" charset="0"/>
              </a:endParaRPr>
            </a:p>
          </p:txBody>
        </p:sp>
      </p:grpSp>
      <p:sp>
        <p:nvSpPr>
          <p:cNvPr id="109577" name="Rectangle 9"/>
          <p:cNvSpPr>
            <a:spLocks noGrp="1" noChangeArrowheads="1"/>
          </p:cNvSpPr>
          <p:nvPr>
            <p:ph type="subTitle" idx="1"/>
          </p:nvPr>
        </p:nvSpPr>
        <p:spPr>
          <a:xfrm>
            <a:off x="539750" y="2063767"/>
            <a:ext cx="8208963" cy="3722687"/>
          </a:xfrm>
        </p:spPr>
        <p:style>
          <a:lnRef idx="2">
            <a:schemeClr val="accent2">
              <a:shade val="50000"/>
            </a:schemeClr>
          </a:lnRef>
          <a:fillRef idx="1">
            <a:schemeClr val="accent2"/>
          </a:fillRef>
          <a:effectRef idx="0">
            <a:schemeClr val="accent2"/>
          </a:effectRef>
          <a:fontRef idx="minor">
            <a:schemeClr val="lt1"/>
          </a:fontRef>
        </p:style>
        <p:txBody>
          <a:bodyPr>
            <a:normAutofit lnSpcReduction="10000"/>
          </a:bodyPr>
          <a:lstStyle/>
          <a:p>
            <a:pPr algn="l">
              <a:buFont typeface="Wingdings" pitchFamily="2" charset="2"/>
              <a:buChar char="q"/>
            </a:pPr>
            <a:r>
              <a:rPr lang="en-US" sz="2400" dirty="0">
                <a:solidFill>
                  <a:schemeClr val="tx1"/>
                </a:solidFill>
                <a:latin typeface="Book Antiqua" pitchFamily="18" charset="0"/>
              </a:rPr>
              <a:t>Model basis data </a:t>
            </a:r>
            <a:r>
              <a:rPr lang="en-US" sz="2400" dirty="0" err="1">
                <a:solidFill>
                  <a:schemeClr val="tx1"/>
                </a:solidFill>
                <a:latin typeface="Book Antiqua" pitchFamily="18" charset="0"/>
              </a:rPr>
              <a:t>berorientasi</a:t>
            </a:r>
            <a:r>
              <a:rPr lang="en-US" sz="2400" dirty="0">
                <a:solidFill>
                  <a:schemeClr val="tx1"/>
                </a:solidFill>
                <a:latin typeface="Book Antiqua" pitchFamily="18" charset="0"/>
              </a:rPr>
              <a:t> </a:t>
            </a:r>
            <a:r>
              <a:rPr lang="en-US" sz="2400" dirty="0" err="1">
                <a:solidFill>
                  <a:schemeClr val="tx1"/>
                </a:solidFill>
                <a:latin typeface="Book Antiqua" pitchFamily="18" charset="0"/>
              </a:rPr>
              <a:t>objek</a:t>
            </a:r>
            <a:r>
              <a:rPr lang="en-US" sz="2400" dirty="0">
                <a:solidFill>
                  <a:schemeClr val="tx1"/>
                </a:solidFill>
                <a:latin typeface="Book Antiqua" pitchFamily="18" charset="0"/>
              </a:rPr>
              <a:t> </a:t>
            </a:r>
            <a:r>
              <a:rPr lang="en-US" sz="2400" dirty="0" err="1">
                <a:solidFill>
                  <a:schemeClr val="tx1"/>
                </a:solidFill>
                <a:latin typeface="Book Antiqua" pitchFamily="18" charset="0"/>
              </a:rPr>
              <a:t>adalah</a:t>
            </a:r>
            <a:r>
              <a:rPr lang="en-US" sz="2400" dirty="0">
                <a:solidFill>
                  <a:schemeClr val="tx1"/>
                </a:solidFill>
                <a:latin typeface="Book Antiqua" pitchFamily="18" charset="0"/>
              </a:rPr>
              <a:t> </a:t>
            </a:r>
            <a:r>
              <a:rPr lang="en-US" sz="2400" dirty="0" err="1">
                <a:solidFill>
                  <a:schemeClr val="tx1"/>
                </a:solidFill>
                <a:latin typeface="Book Antiqua" pitchFamily="18" charset="0"/>
              </a:rPr>
              <a:t>suatu</a:t>
            </a:r>
            <a:r>
              <a:rPr lang="en-US" sz="2400" dirty="0">
                <a:solidFill>
                  <a:schemeClr val="tx1"/>
                </a:solidFill>
                <a:latin typeface="Book Antiqua" pitchFamily="18" charset="0"/>
              </a:rPr>
              <a:t> model basis data, </a:t>
            </a:r>
            <a:r>
              <a:rPr lang="en-US" sz="2400" dirty="0" err="1">
                <a:solidFill>
                  <a:schemeClr val="tx1"/>
                </a:solidFill>
                <a:latin typeface="Book Antiqua" pitchFamily="18" charset="0"/>
              </a:rPr>
              <a:t>dimana</a:t>
            </a:r>
            <a:r>
              <a:rPr lang="en-US" sz="2400" dirty="0">
                <a:solidFill>
                  <a:schemeClr val="tx1"/>
                </a:solidFill>
                <a:latin typeface="Book Antiqua" pitchFamily="18" charset="0"/>
              </a:rPr>
              <a:t> data </a:t>
            </a:r>
            <a:r>
              <a:rPr lang="en-US" sz="2400" dirty="0" err="1">
                <a:solidFill>
                  <a:schemeClr val="tx1"/>
                </a:solidFill>
                <a:latin typeface="Book Antiqua" pitchFamily="18" charset="0"/>
              </a:rPr>
              <a:t>didefinisikan</a:t>
            </a:r>
            <a:r>
              <a:rPr lang="en-US" sz="2400" dirty="0">
                <a:solidFill>
                  <a:schemeClr val="tx1"/>
                </a:solidFill>
                <a:latin typeface="Book Antiqua" pitchFamily="18" charset="0"/>
              </a:rPr>
              <a:t>, </a:t>
            </a:r>
            <a:r>
              <a:rPr lang="en-US" sz="2400" dirty="0" err="1">
                <a:solidFill>
                  <a:schemeClr val="tx1"/>
                </a:solidFill>
                <a:latin typeface="Book Antiqua" pitchFamily="18" charset="0"/>
              </a:rPr>
              <a:t>disimpan</a:t>
            </a:r>
            <a:r>
              <a:rPr lang="en-US" sz="2400" dirty="0">
                <a:solidFill>
                  <a:schemeClr val="tx1"/>
                </a:solidFill>
                <a:latin typeface="Book Antiqua" pitchFamily="18" charset="0"/>
              </a:rPr>
              <a:t>, </a:t>
            </a:r>
            <a:r>
              <a:rPr lang="en-US" sz="2400" dirty="0" err="1">
                <a:solidFill>
                  <a:schemeClr val="tx1"/>
                </a:solidFill>
                <a:latin typeface="Book Antiqua" pitchFamily="18" charset="0"/>
              </a:rPr>
              <a:t>dan</a:t>
            </a:r>
            <a:r>
              <a:rPr lang="en-US" sz="2400" dirty="0">
                <a:solidFill>
                  <a:schemeClr val="tx1"/>
                </a:solidFill>
                <a:latin typeface="Book Antiqua" pitchFamily="18" charset="0"/>
              </a:rPr>
              <a:t> </a:t>
            </a:r>
            <a:r>
              <a:rPr lang="en-US" sz="2400" dirty="0" err="1">
                <a:solidFill>
                  <a:schemeClr val="tx1"/>
                </a:solidFill>
                <a:latin typeface="Book Antiqua" pitchFamily="18" charset="0"/>
              </a:rPr>
              <a:t>diakses</a:t>
            </a:r>
            <a:r>
              <a:rPr lang="en-US" sz="2400" dirty="0">
                <a:solidFill>
                  <a:schemeClr val="tx1"/>
                </a:solidFill>
                <a:latin typeface="Book Antiqua" pitchFamily="18" charset="0"/>
              </a:rPr>
              <a:t> </a:t>
            </a:r>
            <a:r>
              <a:rPr lang="en-US" sz="2400" dirty="0" err="1">
                <a:solidFill>
                  <a:schemeClr val="tx1"/>
                </a:solidFill>
                <a:latin typeface="Book Antiqua" pitchFamily="18" charset="0"/>
              </a:rPr>
              <a:t>menggunakan</a:t>
            </a:r>
            <a:r>
              <a:rPr lang="en-US" sz="2400" dirty="0">
                <a:solidFill>
                  <a:schemeClr val="tx1"/>
                </a:solidFill>
                <a:latin typeface="Book Antiqua" pitchFamily="18" charset="0"/>
              </a:rPr>
              <a:t> </a:t>
            </a:r>
            <a:r>
              <a:rPr lang="en-US" sz="2400" dirty="0" err="1">
                <a:solidFill>
                  <a:schemeClr val="tx1"/>
                </a:solidFill>
                <a:latin typeface="Book Antiqua" pitchFamily="18" charset="0"/>
              </a:rPr>
              <a:t>pemrograman</a:t>
            </a:r>
            <a:r>
              <a:rPr lang="en-US" sz="2400" dirty="0">
                <a:solidFill>
                  <a:schemeClr val="tx1"/>
                </a:solidFill>
                <a:latin typeface="Book Antiqua" pitchFamily="18" charset="0"/>
              </a:rPr>
              <a:t> </a:t>
            </a:r>
            <a:r>
              <a:rPr lang="en-US" sz="2400" dirty="0" err="1">
                <a:solidFill>
                  <a:schemeClr val="tx1"/>
                </a:solidFill>
                <a:latin typeface="Book Antiqua" pitchFamily="18" charset="0"/>
              </a:rPr>
              <a:t>berorientasi</a:t>
            </a:r>
            <a:r>
              <a:rPr lang="en-US" sz="2400" dirty="0">
                <a:solidFill>
                  <a:schemeClr val="tx1"/>
                </a:solidFill>
                <a:latin typeface="Book Antiqua" pitchFamily="18" charset="0"/>
              </a:rPr>
              <a:t> </a:t>
            </a:r>
            <a:r>
              <a:rPr lang="en-US" sz="2400" dirty="0" err="1">
                <a:solidFill>
                  <a:schemeClr val="tx1"/>
                </a:solidFill>
                <a:latin typeface="Book Antiqua" pitchFamily="18" charset="0"/>
              </a:rPr>
              <a:t>objek</a:t>
            </a:r>
            <a:r>
              <a:rPr lang="en-US" sz="2400" dirty="0">
                <a:solidFill>
                  <a:schemeClr val="tx1"/>
                </a:solidFill>
                <a:latin typeface="Book Antiqua" pitchFamily="18" charset="0"/>
              </a:rPr>
              <a:t>. </a:t>
            </a:r>
          </a:p>
          <a:p>
            <a:pPr algn="l">
              <a:buFont typeface="Wingdings" pitchFamily="2" charset="2"/>
              <a:buChar char="q"/>
            </a:pPr>
            <a:r>
              <a:rPr lang="en-US" sz="2400" dirty="0">
                <a:solidFill>
                  <a:schemeClr val="tx1"/>
                </a:solidFill>
                <a:latin typeface="Book Antiqua" pitchFamily="18" charset="0"/>
              </a:rPr>
              <a:t>Basis data </a:t>
            </a:r>
            <a:r>
              <a:rPr lang="en-US" sz="2400" dirty="0" err="1">
                <a:solidFill>
                  <a:schemeClr val="tx1"/>
                </a:solidFill>
                <a:latin typeface="Book Antiqua" pitchFamily="18" charset="0"/>
              </a:rPr>
              <a:t>berorientasi</a:t>
            </a:r>
            <a:r>
              <a:rPr lang="en-US" sz="2400" dirty="0">
                <a:solidFill>
                  <a:schemeClr val="tx1"/>
                </a:solidFill>
                <a:latin typeface="Book Antiqua" pitchFamily="18" charset="0"/>
              </a:rPr>
              <a:t> </a:t>
            </a:r>
            <a:r>
              <a:rPr lang="en-US" sz="2400" dirty="0" err="1">
                <a:solidFill>
                  <a:schemeClr val="tx1"/>
                </a:solidFill>
                <a:latin typeface="Book Antiqua" pitchFamily="18" charset="0"/>
              </a:rPr>
              <a:t>objek</a:t>
            </a:r>
            <a:r>
              <a:rPr lang="en-US" sz="2400" dirty="0">
                <a:solidFill>
                  <a:schemeClr val="tx1"/>
                </a:solidFill>
                <a:latin typeface="Book Antiqua" pitchFamily="18" charset="0"/>
              </a:rPr>
              <a:t> </a:t>
            </a:r>
            <a:r>
              <a:rPr lang="en-US" sz="2400" dirty="0" err="1">
                <a:solidFill>
                  <a:schemeClr val="tx1"/>
                </a:solidFill>
                <a:latin typeface="Book Antiqua" pitchFamily="18" charset="0"/>
              </a:rPr>
              <a:t>didefinisikan</a:t>
            </a:r>
            <a:r>
              <a:rPr lang="en-US" sz="2400" dirty="0">
                <a:solidFill>
                  <a:schemeClr val="tx1"/>
                </a:solidFill>
                <a:latin typeface="Book Antiqua" pitchFamily="18" charset="0"/>
              </a:rPr>
              <a:t> </a:t>
            </a:r>
            <a:r>
              <a:rPr lang="en-US" sz="2400" dirty="0" err="1">
                <a:solidFill>
                  <a:schemeClr val="tx1"/>
                </a:solidFill>
                <a:latin typeface="Book Antiqua" pitchFamily="18" charset="0"/>
              </a:rPr>
              <a:t>dengan</a:t>
            </a:r>
            <a:r>
              <a:rPr lang="en-US" sz="2400" dirty="0">
                <a:solidFill>
                  <a:schemeClr val="tx1"/>
                </a:solidFill>
                <a:latin typeface="Book Antiqua" pitchFamily="18" charset="0"/>
              </a:rPr>
              <a:t> </a:t>
            </a:r>
            <a:r>
              <a:rPr lang="en-US" sz="2400" dirty="0" err="1">
                <a:solidFill>
                  <a:schemeClr val="tx1"/>
                </a:solidFill>
                <a:latin typeface="Book Antiqua" pitchFamily="18" charset="0"/>
              </a:rPr>
              <a:t>menggunakan</a:t>
            </a:r>
            <a:r>
              <a:rPr lang="en-US" sz="2400" dirty="0">
                <a:solidFill>
                  <a:schemeClr val="tx1"/>
                </a:solidFill>
                <a:latin typeface="Book Antiqua" pitchFamily="18" charset="0"/>
              </a:rPr>
              <a:t> </a:t>
            </a:r>
            <a:r>
              <a:rPr lang="en-US" sz="2400" dirty="0" err="1">
                <a:solidFill>
                  <a:schemeClr val="tx1"/>
                </a:solidFill>
                <a:latin typeface="Book Antiqua" pitchFamily="18" charset="0"/>
              </a:rPr>
              <a:t>bahasa</a:t>
            </a:r>
            <a:r>
              <a:rPr lang="en-US" sz="2400" dirty="0">
                <a:solidFill>
                  <a:schemeClr val="tx1"/>
                </a:solidFill>
                <a:latin typeface="Book Antiqua" pitchFamily="18" charset="0"/>
              </a:rPr>
              <a:t> </a:t>
            </a:r>
            <a:r>
              <a:rPr lang="en-US" sz="2400" dirty="0" err="1">
                <a:solidFill>
                  <a:schemeClr val="tx1"/>
                </a:solidFill>
                <a:latin typeface="Book Antiqua" pitchFamily="18" charset="0"/>
              </a:rPr>
              <a:t>pemrograman</a:t>
            </a:r>
            <a:r>
              <a:rPr lang="en-US" sz="2400" dirty="0">
                <a:solidFill>
                  <a:schemeClr val="tx1"/>
                </a:solidFill>
                <a:latin typeface="Book Antiqua" pitchFamily="18" charset="0"/>
              </a:rPr>
              <a:t> </a:t>
            </a:r>
            <a:r>
              <a:rPr lang="en-US" sz="2400" dirty="0" err="1">
                <a:solidFill>
                  <a:schemeClr val="tx1"/>
                </a:solidFill>
                <a:latin typeface="Book Antiqua" pitchFamily="18" charset="0"/>
              </a:rPr>
              <a:t>berorientasi</a:t>
            </a:r>
            <a:r>
              <a:rPr lang="en-US" sz="2400" dirty="0">
                <a:solidFill>
                  <a:schemeClr val="tx1"/>
                </a:solidFill>
                <a:latin typeface="Book Antiqua" pitchFamily="18" charset="0"/>
              </a:rPr>
              <a:t> </a:t>
            </a:r>
            <a:r>
              <a:rPr lang="en-US" sz="2400" dirty="0" err="1">
                <a:solidFill>
                  <a:schemeClr val="tx1"/>
                </a:solidFill>
                <a:latin typeface="Book Antiqua" pitchFamily="18" charset="0"/>
              </a:rPr>
              <a:t>objek</a:t>
            </a:r>
            <a:r>
              <a:rPr lang="en-US" sz="2400" dirty="0">
                <a:solidFill>
                  <a:schemeClr val="tx1"/>
                </a:solidFill>
                <a:latin typeface="Book Antiqua" pitchFamily="18" charset="0"/>
              </a:rPr>
              <a:t>, </a:t>
            </a:r>
            <a:r>
              <a:rPr lang="en-US" sz="2400" dirty="0" err="1">
                <a:solidFill>
                  <a:schemeClr val="tx1"/>
                </a:solidFill>
                <a:latin typeface="Book Antiqua" pitchFamily="18" charset="0"/>
              </a:rPr>
              <a:t>yaitu</a:t>
            </a:r>
            <a:r>
              <a:rPr lang="en-US" sz="2400" dirty="0">
                <a:solidFill>
                  <a:schemeClr val="tx1"/>
                </a:solidFill>
                <a:latin typeface="Book Antiqua" pitchFamily="18" charset="0"/>
              </a:rPr>
              <a:t> </a:t>
            </a:r>
            <a:r>
              <a:rPr lang="en-US" sz="2400" dirty="0" err="1">
                <a:solidFill>
                  <a:schemeClr val="tx1"/>
                </a:solidFill>
                <a:latin typeface="Book Antiqua" pitchFamily="18" charset="0"/>
              </a:rPr>
              <a:t>bahasa</a:t>
            </a:r>
            <a:r>
              <a:rPr lang="en-US" sz="2400" dirty="0">
                <a:solidFill>
                  <a:schemeClr val="tx1"/>
                </a:solidFill>
                <a:latin typeface="Book Antiqua" pitchFamily="18" charset="0"/>
              </a:rPr>
              <a:t> Java. </a:t>
            </a:r>
          </a:p>
          <a:p>
            <a:pPr algn="l">
              <a:buFont typeface="Wingdings" pitchFamily="2" charset="2"/>
              <a:buChar char="q"/>
            </a:pPr>
            <a:r>
              <a:rPr lang="en-US" sz="2400" dirty="0" err="1">
                <a:solidFill>
                  <a:schemeClr val="tx1"/>
                </a:solidFill>
                <a:latin typeface="Book Antiqua" pitchFamily="18" charset="0"/>
              </a:rPr>
              <a:t>Aplikasi</a:t>
            </a:r>
            <a:r>
              <a:rPr lang="en-US" sz="2400" dirty="0">
                <a:solidFill>
                  <a:schemeClr val="tx1"/>
                </a:solidFill>
                <a:latin typeface="Book Antiqua" pitchFamily="18" charset="0"/>
              </a:rPr>
              <a:t> End user </a:t>
            </a:r>
            <a:r>
              <a:rPr lang="en-US" sz="2400" dirty="0" err="1">
                <a:solidFill>
                  <a:schemeClr val="tx1"/>
                </a:solidFill>
                <a:latin typeface="Book Antiqua" pitchFamily="18" charset="0"/>
              </a:rPr>
              <a:t>juga</a:t>
            </a:r>
            <a:r>
              <a:rPr lang="en-US" sz="2400" dirty="0">
                <a:solidFill>
                  <a:schemeClr val="tx1"/>
                </a:solidFill>
                <a:latin typeface="Book Antiqua" pitchFamily="18" charset="0"/>
              </a:rPr>
              <a:t> </a:t>
            </a:r>
            <a:r>
              <a:rPr lang="en-US" sz="2400" dirty="0" err="1">
                <a:solidFill>
                  <a:schemeClr val="tx1"/>
                </a:solidFill>
                <a:latin typeface="Book Antiqua" pitchFamily="18" charset="0"/>
              </a:rPr>
              <a:t>di</a:t>
            </a:r>
            <a:r>
              <a:rPr lang="en-US" sz="2400" dirty="0">
                <a:solidFill>
                  <a:schemeClr val="tx1"/>
                </a:solidFill>
                <a:latin typeface="Book Antiqua" pitchFamily="18" charset="0"/>
              </a:rPr>
              <a:t> </a:t>
            </a:r>
            <a:r>
              <a:rPr lang="en-US" sz="2400" dirty="0" err="1">
                <a:solidFill>
                  <a:schemeClr val="tx1"/>
                </a:solidFill>
                <a:latin typeface="Book Antiqua" pitchFamily="18" charset="0"/>
              </a:rPr>
              <a:t>bangun</a:t>
            </a:r>
            <a:r>
              <a:rPr lang="en-US" sz="2400" dirty="0">
                <a:solidFill>
                  <a:schemeClr val="tx1"/>
                </a:solidFill>
                <a:latin typeface="Book Antiqua" pitchFamily="18" charset="0"/>
              </a:rPr>
              <a:t> </a:t>
            </a:r>
            <a:r>
              <a:rPr lang="en-US" sz="2400" dirty="0" err="1">
                <a:solidFill>
                  <a:schemeClr val="tx1"/>
                </a:solidFill>
                <a:latin typeface="Book Antiqua" pitchFamily="18" charset="0"/>
              </a:rPr>
              <a:t>dengan</a:t>
            </a:r>
            <a:r>
              <a:rPr lang="en-US" sz="2400" dirty="0">
                <a:solidFill>
                  <a:schemeClr val="tx1"/>
                </a:solidFill>
                <a:latin typeface="Book Antiqua" pitchFamily="18" charset="0"/>
              </a:rPr>
              <a:t> </a:t>
            </a:r>
            <a:r>
              <a:rPr lang="en-US" sz="2400" dirty="0" err="1">
                <a:solidFill>
                  <a:schemeClr val="tx1"/>
                </a:solidFill>
                <a:latin typeface="Book Antiqua" pitchFamily="18" charset="0"/>
              </a:rPr>
              <a:t>menggunakan</a:t>
            </a:r>
            <a:r>
              <a:rPr lang="en-US" sz="2400" dirty="0">
                <a:solidFill>
                  <a:schemeClr val="tx1"/>
                </a:solidFill>
                <a:latin typeface="Book Antiqua" pitchFamily="18" charset="0"/>
              </a:rPr>
              <a:t> </a:t>
            </a:r>
            <a:r>
              <a:rPr lang="en-US" sz="2400" dirty="0" err="1">
                <a:solidFill>
                  <a:schemeClr val="tx1"/>
                </a:solidFill>
                <a:latin typeface="Book Antiqua" pitchFamily="18" charset="0"/>
              </a:rPr>
              <a:t>bahasa</a:t>
            </a:r>
            <a:r>
              <a:rPr lang="en-US" sz="2400" dirty="0">
                <a:solidFill>
                  <a:schemeClr val="tx1"/>
                </a:solidFill>
                <a:latin typeface="Book Antiqua" pitchFamily="18" charset="0"/>
              </a:rPr>
              <a:t> </a:t>
            </a:r>
            <a:r>
              <a:rPr lang="en-US" sz="2400" dirty="0" err="1">
                <a:solidFill>
                  <a:schemeClr val="tx1"/>
                </a:solidFill>
                <a:latin typeface="Book Antiqua" pitchFamily="18" charset="0"/>
              </a:rPr>
              <a:t>berorientasi</a:t>
            </a:r>
            <a:r>
              <a:rPr lang="en-US" sz="2400" dirty="0">
                <a:solidFill>
                  <a:schemeClr val="tx1"/>
                </a:solidFill>
                <a:latin typeface="Book Antiqua" pitchFamily="18" charset="0"/>
              </a:rPr>
              <a:t> </a:t>
            </a:r>
            <a:r>
              <a:rPr lang="en-US" sz="2400" dirty="0" err="1">
                <a:solidFill>
                  <a:schemeClr val="tx1"/>
                </a:solidFill>
                <a:latin typeface="Book Antiqua" pitchFamily="18" charset="0"/>
              </a:rPr>
              <a:t>objek</a:t>
            </a:r>
            <a:r>
              <a:rPr lang="en-US" sz="2400" dirty="0">
                <a:solidFill>
                  <a:schemeClr val="tx1"/>
                </a:solidFill>
                <a:latin typeface="Book Antiqua" pitchFamily="18" charset="0"/>
              </a:rPr>
              <a:t>. </a:t>
            </a:r>
          </a:p>
          <a:p>
            <a:pPr algn="l">
              <a:buFont typeface="Wingdings" pitchFamily="2" charset="2"/>
              <a:buChar char="q"/>
            </a:pPr>
            <a:r>
              <a:rPr lang="en-US" sz="2400" dirty="0">
                <a:solidFill>
                  <a:schemeClr val="tx1"/>
                </a:solidFill>
                <a:latin typeface="Book Antiqua" pitchFamily="18" charset="0"/>
              </a:rPr>
              <a:t>Object database management system </a:t>
            </a:r>
            <a:r>
              <a:rPr lang="en-US" sz="2400" dirty="0" err="1">
                <a:solidFill>
                  <a:schemeClr val="tx1"/>
                </a:solidFill>
                <a:latin typeface="Book Antiqua" pitchFamily="18" charset="0"/>
              </a:rPr>
              <a:t>digunakan</a:t>
            </a:r>
            <a:r>
              <a:rPr lang="en-US" sz="2400" dirty="0">
                <a:solidFill>
                  <a:schemeClr val="tx1"/>
                </a:solidFill>
                <a:latin typeface="Book Antiqua" pitchFamily="18" charset="0"/>
              </a:rPr>
              <a:t> </a:t>
            </a:r>
            <a:r>
              <a:rPr lang="en-US" sz="2400" dirty="0" err="1">
                <a:solidFill>
                  <a:schemeClr val="tx1"/>
                </a:solidFill>
                <a:latin typeface="Book Antiqua" pitchFamily="18" charset="0"/>
              </a:rPr>
              <a:t>untuk</a:t>
            </a:r>
            <a:r>
              <a:rPr lang="en-US" sz="2400" dirty="0">
                <a:solidFill>
                  <a:schemeClr val="tx1"/>
                </a:solidFill>
                <a:latin typeface="Book Antiqua" pitchFamily="18" charset="0"/>
              </a:rPr>
              <a:t> </a:t>
            </a:r>
            <a:r>
              <a:rPr lang="en-US" sz="2400" dirty="0" err="1">
                <a:solidFill>
                  <a:schemeClr val="tx1"/>
                </a:solidFill>
                <a:latin typeface="Book Antiqua" pitchFamily="18" charset="0"/>
              </a:rPr>
              <a:t>membuat</a:t>
            </a:r>
            <a:r>
              <a:rPr lang="en-US" sz="2400" dirty="0">
                <a:solidFill>
                  <a:schemeClr val="tx1"/>
                </a:solidFill>
                <a:latin typeface="Book Antiqua" pitchFamily="18" charset="0"/>
              </a:rPr>
              <a:t> link </a:t>
            </a:r>
            <a:r>
              <a:rPr lang="en-US" sz="2400" dirty="0" err="1">
                <a:solidFill>
                  <a:schemeClr val="tx1"/>
                </a:solidFill>
                <a:latin typeface="Book Antiqua" pitchFamily="18" charset="0"/>
              </a:rPr>
              <a:t>antara</a:t>
            </a:r>
            <a:r>
              <a:rPr lang="en-US" sz="2400" dirty="0">
                <a:solidFill>
                  <a:schemeClr val="tx1"/>
                </a:solidFill>
                <a:latin typeface="Book Antiqua" pitchFamily="18" charset="0"/>
              </a:rPr>
              <a:t> basis data </a:t>
            </a:r>
            <a:r>
              <a:rPr lang="en-US" sz="2400" dirty="0" err="1">
                <a:solidFill>
                  <a:schemeClr val="tx1"/>
                </a:solidFill>
                <a:latin typeface="Book Antiqua" pitchFamily="18" charset="0"/>
              </a:rPr>
              <a:t>dan</a:t>
            </a:r>
            <a:r>
              <a:rPr lang="en-US" sz="2400" dirty="0">
                <a:solidFill>
                  <a:schemeClr val="tx1"/>
                </a:solidFill>
                <a:latin typeface="Book Antiqua" pitchFamily="18" charset="0"/>
              </a:rPr>
              <a:t> </a:t>
            </a:r>
            <a:r>
              <a:rPr lang="en-US" sz="2400" dirty="0" err="1">
                <a:solidFill>
                  <a:schemeClr val="tx1"/>
                </a:solidFill>
                <a:latin typeface="Book Antiqua" pitchFamily="18" charset="0"/>
              </a:rPr>
              <a:t>aplikasi</a:t>
            </a:r>
            <a:r>
              <a:rPr lang="en-US" sz="2400" dirty="0">
                <a:solidFill>
                  <a:schemeClr val="tx1"/>
                </a:solidFill>
                <a:latin typeface="Book Antiqua" pitchFamily="18" charset="0"/>
              </a:rPr>
              <a:t>.</a:t>
            </a:r>
          </a:p>
        </p:txBody>
      </p:sp>
      <p:sp>
        <p:nvSpPr>
          <p:cNvPr id="109578" name="Rectangle 10"/>
          <p:cNvSpPr>
            <a:spLocks noChangeArrowheads="1"/>
          </p:cNvSpPr>
          <p:nvPr/>
        </p:nvSpPr>
        <p:spPr bwMode="auto">
          <a:xfrm>
            <a:off x="323850" y="1268413"/>
            <a:ext cx="6391290" cy="579437"/>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wrap="square" anchor="ctr">
            <a:spAutoFit/>
          </a:bodyPr>
          <a:lstStyle/>
          <a:p>
            <a:pPr>
              <a:tabLst>
                <a:tab pos="228600" algn="l"/>
              </a:tabLst>
            </a:pPr>
            <a:r>
              <a:rPr lang="en-US" sz="3200" b="1" dirty="0" smtClean="0">
                <a:latin typeface="Book Antiqua" pitchFamily="18" charset="0"/>
              </a:rPr>
              <a:t>Model </a:t>
            </a:r>
            <a:r>
              <a:rPr lang="en-US" sz="3200" b="1" dirty="0">
                <a:latin typeface="Book Antiqua" pitchFamily="18" charset="0"/>
              </a:rPr>
              <a:t>Data </a:t>
            </a:r>
            <a:r>
              <a:rPr lang="en-US" sz="3200" b="1" dirty="0" err="1">
                <a:latin typeface="Book Antiqua" pitchFamily="18" charset="0"/>
              </a:rPr>
              <a:t>Berorientasi</a:t>
            </a:r>
            <a:r>
              <a:rPr lang="en-US" sz="3200" b="1" dirty="0">
                <a:latin typeface="Book Antiqua" pitchFamily="18" charset="0"/>
              </a:rPr>
              <a:t> </a:t>
            </a:r>
            <a:r>
              <a:rPr lang="en-US" sz="3200" b="1" dirty="0" err="1">
                <a:latin typeface="Book Antiqua" pitchFamily="18" charset="0"/>
              </a:rPr>
              <a:t>Obyek</a:t>
            </a:r>
            <a:r>
              <a:rPr lang="en-US" sz="2400" b="1" dirty="0">
                <a:latin typeface="Book Antiqua" pitchFamily="18" charset="0"/>
              </a:rPr>
              <a:t> </a:t>
            </a:r>
            <a:endParaRPr lang="en-US" sz="2800" b="1" dirty="0">
              <a:latin typeface="Book Antiqua" pitchFamily="18" charset="0"/>
            </a:endParaRPr>
          </a:p>
        </p:txBody>
      </p:sp>
      <p:sp>
        <p:nvSpPr>
          <p:cNvPr id="10" name="Rounded Rectangle 9"/>
          <p:cNvSpPr/>
          <p:nvPr/>
        </p:nvSpPr>
        <p:spPr>
          <a:xfrm>
            <a:off x="571472" y="500042"/>
            <a:ext cx="4286280"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t>MODEL DATA</a:t>
            </a:r>
            <a:endParaRPr lang="en-US" sz="4400" b="1" dirty="0"/>
          </a:p>
        </p:txBody>
      </p:sp>
    </p:spTree>
  </p:cSld>
  <p:clrMapOvr>
    <a:masterClrMapping/>
  </p:clrMapOvr>
  <p:transition spd="slow">
    <p:blinds/>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8243888" y="6308725"/>
            <a:ext cx="514350" cy="404813"/>
            <a:chOff x="5052" y="3936"/>
            <a:chExt cx="324" cy="255"/>
          </a:xfrm>
        </p:grpSpPr>
        <p:sp>
          <p:nvSpPr>
            <p:cNvPr id="110597" name="Text Box 5"/>
            <p:cNvSpPr txBox="1">
              <a:spLocks noChangeArrowheads="1"/>
            </p:cNvSpPr>
            <p:nvPr/>
          </p:nvSpPr>
          <p:spPr bwMode="auto">
            <a:xfrm rot="888652">
              <a:off x="5088" y="3960"/>
              <a:ext cx="288" cy="231"/>
            </a:xfrm>
            <a:prstGeom prst="rect">
              <a:avLst/>
            </a:prstGeom>
            <a:solidFill>
              <a:srgbClr val="777777"/>
            </a:solidFill>
            <a:ln w="9525">
              <a:noFill/>
              <a:miter lim="800000"/>
              <a:headEnd/>
              <a:tailEnd/>
            </a:ln>
            <a:effectLst/>
          </p:spPr>
          <p:txBody>
            <a:bodyPr>
              <a:spAutoFit/>
            </a:bodyPr>
            <a:lstStyle/>
            <a:p>
              <a:pPr algn="ctr" eaLnBrk="0" hangingPunct="0">
                <a:spcBef>
                  <a:spcPct val="50000"/>
                </a:spcBef>
              </a:pPr>
              <a:endParaRPr lang="en-GB" b="1">
                <a:solidFill>
                  <a:schemeClr val="bg1"/>
                </a:solidFill>
                <a:latin typeface="CopprplGoth Hv BT" pitchFamily="34" charset="0"/>
              </a:endParaRPr>
            </a:p>
          </p:txBody>
        </p:sp>
        <p:sp>
          <p:nvSpPr>
            <p:cNvPr id="110598" name="Text Box 6"/>
            <p:cNvSpPr txBox="1">
              <a:spLocks noChangeArrowheads="1"/>
            </p:cNvSpPr>
            <p:nvPr/>
          </p:nvSpPr>
          <p:spPr bwMode="auto">
            <a:xfrm>
              <a:off x="5052" y="3936"/>
              <a:ext cx="288" cy="231"/>
            </a:xfrm>
            <a:prstGeom prst="rect">
              <a:avLst/>
            </a:prstGeom>
            <a:solidFill>
              <a:schemeClr val="tx1"/>
            </a:solidFill>
            <a:ln w="9525">
              <a:noFill/>
              <a:miter lim="800000"/>
              <a:headEnd/>
              <a:tailEnd/>
            </a:ln>
            <a:effectLst/>
          </p:spPr>
          <p:txBody>
            <a:bodyPr>
              <a:spAutoFit/>
            </a:bodyPr>
            <a:lstStyle/>
            <a:p>
              <a:pPr algn="ctr" eaLnBrk="0" hangingPunct="0">
                <a:spcBef>
                  <a:spcPct val="50000"/>
                </a:spcBef>
              </a:pPr>
              <a:fld id="{78610886-CAD6-4B41-B76B-B59B3044A9AB}" type="slidenum">
                <a:rPr lang="en-US" b="1">
                  <a:solidFill>
                    <a:schemeClr val="bg1"/>
                  </a:solidFill>
                  <a:latin typeface="CopprplGoth Hv BT" pitchFamily="34" charset="0"/>
                </a:rPr>
                <a:pPr algn="ctr" eaLnBrk="0" hangingPunct="0">
                  <a:spcBef>
                    <a:spcPct val="50000"/>
                  </a:spcBef>
                </a:pPr>
                <a:t>42</a:t>
              </a:fld>
              <a:endParaRPr lang="en-US" b="1">
                <a:solidFill>
                  <a:schemeClr val="bg1"/>
                </a:solidFill>
                <a:latin typeface="CopprplGoth Hv BT" pitchFamily="34" charset="0"/>
              </a:endParaRPr>
            </a:p>
          </p:txBody>
        </p:sp>
      </p:grpSp>
      <p:sp>
        <p:nvSpPr>
          <p:cNvPr id="110603" name="Rectangle 11"/>
          <p:cNvSpPr>
            <a:spLocks noChangeArrowheads="1"/>
          </p:cNvSpPr>
          <p:nvPr/>
        </p:nvSpPr>
        <p:spPr bwMode="auto">
          <a:xfrm>
            <a:off x="0" y="225266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10602" name="Object 10"/>
          <p:cNvGraphicFramePr>
            <a:graphicFrameLocks noChangeAspect="1"/>
          </p:cNvGraphicFramePr>
          <p:nvPr/>
        </p:nvGraphicFramePr>
        <p:xfrm>
          <a:off x="2051050" y="2133600"/>
          <a:ext cx="5186363" cy="3813175"/>
        </p:xfrm>
        <a:graphic>
          <a:graphicData uri="http://schemas.openxmlformats.org/presentationml/2006/ole">
            <p:oleObj spid="_x0000_s5122" name="Visio" r:id="rId3" imgW="3196352" imgH="2345769" progId="">
              <p:embed/>
            </p:oleObj>
          </a:graphicData>
        </a:graphic>
      </p:graphicFrame>
      <p:sp>
        <p:nvSpPr>
          <p:cNvPr id="110604" name="Rectangle 12"/>
          <p:cNvSpPr>
            <a:spLocks noGrp="1" noChangeArrowheads="1"/>
          </p:cNvSpPr>
          <p:nvPr>
            <p:ph type="subTitle" idx="1"/>
          </p:nvPr>
        </p:nvSpPr>
        <p:spPr>
          <a:xfrm>
            <a:off x="250825" y="1412875"/>
            <a:ext cx="6107125" cy="479425"/>
          </a:xfrm>
          <a:ln/>
        </p:spPr>
        <p:style>
          <a:lnRef idx="2">
            <a:schemeClr val="accent3">
              <a:shade val="50000"/>
            </a:schemeClr>
          </a:lnRef>
          <a:fillRef idx="1">
            <a:schemeClr val="accent3"/>
          </a:fillRef>
          <a:effectRef idx="0">
            <a:schemeClr val="accent3"/>
          </a:effectRef>
          <a:fontRef idx="minor">
            <a:schemeClr val="lt1"/>
          </a:fontRef>
        </p:style>
        <p:txBody>
          <a:bodyPr/>
          <a:lstStyle/>
          <a:p>
            <a:pPr algn="l">
              <a:lnSpc>
                <a:spcPct val="90000"/>
              </a:lnSpc>
            </a:pPr>
            <a:r>
              <a:rPr lang="en-US" sz="2800" dirty="0" err="1">
                <a:solidFill>
                  <a:schemeClr val="bg1"/>
                </a:solidFill>
              </a:rPr>
              <a:t>Contoh</a:t>
            </a:r>
            <a:r>
              <a:rPr lang="en-US" sz="2800" dirty="0">
                <a:solidFill>
                  <a:schemeClr val="bg1"/>
                </a:solidFill>
              </a:rPr>
              <a:t> : Model Data </a:t>
            </a:r>
            <a:r>
              <a:rPr lang="en-US" sz="2800" dirty="0" err="1">
                <a:solidFill>
                  <a:schemeClr val="bg1"/>
                </a:solidFill>
              </a:rPr>
              <a:t>Berorientasi</a:t>
            </a:r>
            <a:r>
              <a:rPr lang="en-US" sz="2800" dirty="0">
                <a:solidFill>
                  <a:schemeClr val="bg1"/>
                </a:solidFill>
              </a:rPr>
              <a:t> </a:t>
            </a:r>
            <a:r>
              <a:rPr lang="en-US" sz="2800" dirty="0" err="1">
                <a:solidFill>
                  <a:schemeClr val="bg1"/>
                </a:solidFill>
              </a:rPr>
              <a:t>Obyek</a:t>
            </a:r>
            <a:endParaRPr lang="en-US" sz="2800" dirty="0">
              <a:solidFill>
                <a:schemeClr val="bg1"/>
              </a:solidFill>
            </a:endParaRPr>
          </a:p>
        </p:txBody>
      </p:sp>
      <p:sp>
        <p:nvSpPr>
          <p:cNvPr id="11" name="Rounded Rectangle 10"/>
          <p:cNvSpPr/>
          <p:nvPr/>
        </p:nvSpPr>
        <p:spPr>
          <a:xfrm>
            <a:off x="571472" y="500042"/>
            <a:ext cx="4286280"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t>MODEL DATA</a:t>
            </a:r>
            <a:endParaRPr lang="en-US" sz="4400" b="1" dirty="0"/>
          </a:p>
        </p:txBody>
      </p:sp>
    </p:spTree>
  </p:cSld>
  <p:clrMapOvr>
    <a:masterClrMapping/>
  </p:clrMapOvr>
  <p:transition spd="slow">
    <p:wheel spokes="3"/>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8243888" y="6308725"/>
            <a:ext cx="514350" cy="404813"/>
            <a:chOff x="5052" y="3936"/>
            <a:chExt cx="324" cy="255"/>
          </a:xfrm>
        </p:grpSpPr>
        <p:sp>
          <p:nvSpPr>
            <p:cNvPr id="111621" name="Text Box 5"/>
            <p:cNvSpPr txBox="1">
              <a:spLocks noChangeArrowheads="1"/>
            </p:cNvSpPr>
            <p:nvPr/>
          </p:nvSpPr>
          <p:spPr bwMode="auto">
            <a:xfrm rot="888652">
              <a:off x="5088" y="3960"/>
              <a:ext cx="288" cy="231"/>
            </a:xfrm>
            <a:prstGeom prst="rect">
              <a:avLst/>
            </a:prstGeom>
            <a:solidFill>
              <a:srgbClr val="777777"/>
            </a:solidFill>
            <a:ln w="9525">
              <a:noFill/>
              <a:miter lim="800000"/>
              <a:headEnd/>
              <a:tailEnd/>
            </a:ln>
            <a:effectLst/>
          </p:spPr>
          <p:txBody>
            <a:bodyPr>
              <a:spAutoFit/>
            </a:bodyPr>
            <a:lstStyle/>
            <a:p>
              <a:pPr algn="ctr" eaLnBrk="0" hangingPunct="0">
                <a:spcBef>
                  <a:spcPct val="50000"/>
                </a:spcBef>
              </a:pPr>
              <a:endParaRPr lang="en-GB" b="1">
                <a:solidFill>
                  <a:schemeClr val="bg1"/>
                </a:solidFill>
                <a:latin typeface="CopprplGoth Hv BT" pitchFamily="34" charset="0"/>
              </a:endParaRPr>
            </a:p>
          </p:txBody>
        </p:sp>
        <p:sp>
          <p:nvSpPr>
            <p:cNvPr id="111622" name="Text Box 6"/>
            <p:cNvSpPr txBox="1">
              <a:spLocks noChangeArrowheads="1"/>
            </p:cNvSpPr>
            <p:nvPr/>
          </p:nvSpPr>
          <p:spPr bwMode="auto">
            <a:xfrm>
              <a:off x="5052" y="3936"/>
              <a:ext cx="288" cy="231"/>
            </a:xfrm>
            <a:prstGeom prst="rect">
              <a:avLst/>
            </a:prstGeom>
            <a:solidFill>
              <a:schemeClr val="tx1"/>
            </a:solidFill>
            <a:ln w="9525">
              <a:noFill/>
              <a:miter lim="800000"/>
              <a:headEnd/>
              <a:tailEnd/>
            </a:ln>
            <a:effectLst/>
          </p:spPr>
          <p:txBody>
            <a:bodyPr>
              <a:spAutoFit/>
            </a:bodyPr>
            <a:lstStyle/>
            <a:p>
              <a:pPr algn="ctr" eaLnBrk="0" hangingPunct="0">
                <a:spcBef>
                  <a:spcPct val="50000"/>
                </a:spcBef>
              </a:pPr>
              <a:fld id="{682FEF05-A717-4568-AED5-3D97D77FB21A}" type="slidenum">
                <a:rPr lang="en-US" b="1">
                  <a:solidFill>
                    <a:schemeClr val="bg1"/>
                  </a:solidFill>
                  <a:latin typeface="CopprplGoth Hv BT" pitchFamily="34" charset="0"/>
                </a:rPr>
                <a:pPr algn="ctr" eaLnBrk="0" hangingPunct="0">
                  <a:spcBef>
                    <a:spcPct val="50000"/>
                  </a:spcBef>
                </a:pPr>
                <a:t>43</a:t>
              </a:fld>
              <a:endParaRPr lang="en-US" b="1">
                <a:solidFill>
                  <a:schemeClr val="bg1"/>
                </a:solidFill>
                <a:latin typeface="CopprplGoth Hv BT" pitchFamily="34" charset="0"/>
              </a:endParaRPr>
            </a:p>
          </p:txBody>
        </p:sp>
      </p:grpSp>
      <p:sp>
        <p:nvSpPr>
          <p:cNvPr id="111625" name="Rectangle 9"/>
          <p:cNvSpPr>
            <a:spLocks noGrp="1" noChangeArrowheads="1"/>
          </p:cNvSpPr>
          <p:nvPr>
            <p:ph type="subTitle" idx="1"/>
          </p:nvPr>
        </p:nvSpPr>
        <p:spPr>
          <a:xfrm>
            <a:off x="827088" y="1412875"/>
            <a:ext cx="5530862" cy="515927"/>
          </a:xfrm>
        </p:spPr>
        <p:style>
          <a:lnRef idx="2">
            <a:schemeClr val="accent2">
              <a:shade val="50000"/>
            </a:schemeClr>
          </a:lnRef>
          <a:fillRef idx="1">
            <a:schemeClr val="accent2"/>
          </a:fillRef>
          <a:effectRef idx="0">
            <a:schemeClr val="accent2"/>
          </a:effectRef>
          <a:fontRef idx="minor">
            <a:schemeClr val="lt1"/>
          </a:fontRef>
        </p:style>
        <p:txBody>
          <a:bodyPr/>
          <a:lstStyle/>
          <a:p>
            <a:pPr algn="l">
              <a:lnSpc>
                <a:spcPct val="90000"/>
              </a:lnSpc>
            </a:pPr>
            <a:r>
              <a:rPr lang="en-US" sz="2400" b="1" dirty="0" err="1">
                <a:solidFill>
                  <a:schemeClr val="bg1"/>
                </a:solidFill>
              </a:rPr>
              <a:t>Relasi</a:t>
            </a:r>
            <a:r>
              <a:rPr lang="en-US" sz="2400" b="1" dirty="0">
                <a:solidFill>
                  <a:schemeClr val="bg1"/>
                </a:solidFill>
              </a:rPr>
              <a:t> </a:t>
            </a:r>
            <a:r>
              <a:rPr lang="en-US" sz="2400" b="1" dirty="0" err="1">
                <a:solidFill>
                  <a:schemeClr val="bg1"/>
                </a:solidFill>
              </a:rPr>
              <a:t>pada</a:t>
            </a:r>
            <a:r>
              <a:rPr lang="en-US" sz="2400" b="1" dirty="0">
                <a:solidFill>
                  <a:schemeClr val="bg1"/>
                </a:solidFill>
              </a:rPr>
              <a:t> basis data </a:t>
            </a:r>
            <a:r>
              <a:rPr lang="en-US" sz="2400" b="1" dirty="0" err="1">
                <a:solidFill>
                  <a:schemeClr val="bg1"/>
                </a:solidFill>
              </a:rPr>
              <a:t>berorientasi</a:t>
            </a:r>
            <a:r>
              <a:rPr lang="en-US" sz="2400" b="1" dirty="0">
                <a:solidFill>
                  <a:schemeClr val="bg1"/>
                </a:solidFill>
              </a:rPr>
              <a:t> </a:t>
            </a:r>
            <a:r>
              <a:rPr lang="en-US" sz="2400" b="1" dirty="0" err="1">
                <a:solidFill>
                  <a:schemeClr val="bg1"/>
                </a:solidFill>
              </a:rPr>
              <a:t>obyek</a:t>
            </a:r>
            <a:endParaRPr lang="en-US" sz="2400" b="1" dirty="0">
              <a:solidFill>
                <a:schemeClr val="bg1"/>
              </a:solidFill>
            </a:endParaRPr>
          </a:p>
        </p:txBody>
      </p:sp>
      <p:sp>
        <p:nvSpPr>
          <p:cNvPr id="111627" name="Rectangle 11"/>
          <p:cNvSpPr>
            <a:spLocks noChangeArrowheads="1"/>
          </p:cNvSpPr>
          <p:nvPr/>
        </p:nvSpPr>
        <p:spPr bwMode="auto">
          <a:xfrm>
            <a:off x="0" y="239077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11626" name="Object 10"/>
          <p:cNvGraphicFramePr>
            <a:graphicFrameLocks noChangeAspect="1"/>
          </p:cNvGraphicFramePr>
          <p:nvPr/>
        </p:nvGraphicFramePr>
        <p:xfrm>
          <a:off x="1187450" y="2205038"/>
          <a:ext cx="6911975" cy="3392487"/>
        </p:xfrm>
        <a:graphic>
          <a:graphicData uri="http://schemas.openxmlformats.org/presentationml/2006/ole">
            <p:oleObj spid="_x0000_s6146" name="Visio" r:id="rId3" imgW="4164806" imgH="2060258" progId="">
              <p:embed/>
            </p:oleObj>
          </a:graphicData>
        </a:graphic>
      </p:graphicFrame>
      <p:sp>
        <p:nvSpPr>
          <p:cNvPr id="11" name="Rounded Rectangle 10"/>
          <p:cNvSpPr/>
          <p:nvPr/>
        </p:nvSpPr>
        <p:spPr>
          <a:xfrm>
            <a:off x="571472" y="500042"/>
            <a:ext cx="4286280"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t>MODEL DATA</a:t>
            </a:r>
            <a:endParaRPr lang="en-US" sz="4400" b="1" dirty="0"/>
          </a:p>
        </p:txBody>
      </p:sp>
    </p:spTree>
  </p:cSld>
  <p:clrMapOvr>
    <a:masterClrMapping/>
  </p:clrMapOvr>
  <p:transition spd="slow">
    <p:pull dir="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8243888" y="6308725"/>
            <a:ext cx="514350" cy="404813"/>
            <a:chOff x="5052" y="3936"/>
            <a:chExt cx="324" cy="255"/>
          </a:xfrm>
        </p:grpSpPr>
        <p:sp>
          <p:nvSpPr>
            <p:cNvPr id="112645" name="Text Box 5"/>
            <p:cNvSpPr txBox="1">
              <a:spLocks noChangeArrowheads="1"/>
            </p:cNvSpPr>
            <p:nvPr/>
          </p:nvSpPr>
          <p:spPr bwMode="auto">
            <a:xfrm rot="888652">
              <a:off x="5088" y="3960"/>
              <a:ext cx="288" cy="231"/>
            </a:xfrm>
            <a:prstGeom prst="rect">
              <a:avLst/>
            </a:prstGeom>
            <a:solidFill>
              <a:srgbClr val="777777"/>
            </a:solidFill>
            <a:ln w="9525">
              <a:noFill/>
              <a:miter lim="800000"/>
              <a:headEnd/>
              <a:tailEnd/>
            </a:ln>
            <a:effectLst/>
          </p:spPr>
          <p:txBody>
            <a:bodyPr>
              <a:spAutoFit/>
            </a:bodyPr>
            <a:lstStyle/>
            <a:p>
              <a:pPr algn="ctr" eaLnBrk="0" hangingPunct="0">
                <a:spcBef>
                  <a:spcPct val="50000"/>
                </a:spcBef>
              </a:pPr>
              <a:endParaRPr lang="en-GB" b="1">
                <a:solidFill>
                  <a:schemeClr val="bg1"/>
                </a:solidFill>
                <a:latin typeface="CopprplGoth Hv BT" pitchFamily="34" charset="0"/>
              </a:endParaRPr>
            </a:p>
          </p:txBody>
        </p:sp>
        <p:sp>
          <p:nvSpPr>
            <p:cNvPr id="112646" name="Text Box 6"/>
            <p:cNvSpPr txBox="1">
              <a:spLocks noChangeArrowheads="1"/>
            </p:cNvSpPr>
            <p:nvPr/>
          </p:nvSpPr>
          <p:spPr bwMode="auto">
            <a:xfrm>
              <a:off x="5052" y="3936"/>
              <a:ext cx="288" cy="231"/>
            </a:xfrm>
            <a:prstGeom prst="rect">
              <a:avLst/>
            </a:prstGeom>
            <a:solidFill>
              <a:schemeClr val="tx1"/>
            </a:solidFill>
            <a:ln w="9525">
              <a:noFill/>
              <a:miter lim="800000"/>
              <a:headEnd/>
              <a:tailEnd/>
            </a:ln>
            <a:effectLst/>
          </p:spPr>
          <p:txBody>
            <a:bodyPr>
              <a:spAutoFit/>
            </a:bodyPr>
            <a:lstStyle/>
            <a:p>
              <a:pPr algn="ctr" eaLnBrk="0" hangingPunct="0">
                <a:spcBef>
                  <a:spcPct val="50000"/>
                </a:spcBef>
              </a:pPr>
              <a:fld id="{1D7E7716-D9FB-4469-B0D7-98E5CC5F3094}" type="slidenum">
                <a:rPr lang="en-US" b="1">
                  <a:solidFill>
                    <a:schemeClr val="bg1"/>
                  </a:solidFill>
                  <a:latin typeface="CopprplGoth Hv BT" pitchFamily="34" charset="0"/>
                </a:rPr>
                <a:pPr algn="ctr" eaLnBrk="0" hangingPunct="0">
                  <a:spcBef>
                    <a:spcPct val="50000"/>
                  </a:spcBef>
                </a:pPr>
                <a:t>44</a:t>
              </a:fld>
              <a:endParaRPr lang="en-US" b="1">
                <a:solidFill>
                  <a:schemeClr val="bg1"/>
                </a:solidFill>
                <a:latin typeface="CopprplGoth Hv BT" pitchFamily="34" charset="0"/>
              </a:endParaRPr>
            </a:p>
          </p:txBody>
        </p:sp>
      </p:grpSp>
      <p:sp>
        <p:nvSpPr>
          <p:cNvPr id="112649" name="Rectangle 9"/>
          <p:cNvSpPr>
            <a:spLocks noGrp="1" noChangeArrowheads="1"/>
          </p:cNvSpPr>
          <p:nvPr>
            <p:ph type="subTitle" idx="1"/>
          </p:nvPr>
        </p:nvSpPr>
        <p:spPr>
          <a:xfrm>
            <a:off x="755650" y="1484313"/>
            <a:ext cx="7704138" cy="3802075"/>
          </a:xfrm>
        </p:spPr>
        <p:style>
          <a:lnRef idx="2">
            <a:schemeClr val="accent3">
              <a:shade val="50000"/>
            </a:schemeClr>
          </a:lnRef>
          <a:fillRef idx="1">
            <a:schemeClr val="accent3"/>
          </a:fillRef>
          <a:effectRef idx="0">
            <a:schemeClr val="accent3"/>
          </a:effectRef>
          <a:fontRef idx="minor">
            <a:schemeClr val="lt1"/>
          </a:fontRef>
        </p:style>
        <p:txBody>
          <a:bodyPr/>
          <a:lstStyle/>
          <a:p>
            <a:pPr marL="533400" indent="-533400" algn="l">
              <a:lnSpc>
                <a:spcPct val="90000"/>
              </a:lnSpc>
            </a:pPr>
            <a:r>
              <a:rPr lang="en-US" sz="2400" b="1" u="sng" dirty="0" err="1">
                <a:solidFill>
                  <a:schemeClr val="bg1"/>
                </a:solidFill>
                <a:latin typeface="Book Antiqua" pitchFamily="18" charset="0"/>
              </a:rPr>
              <a:t>Kelebihan</a:t>
            </a:r>
            <a:r>
              <a:rPr lang="en-US" sz="2400" b="1" u="sng" dirty="0">
                <a:solidFill>
                  <a:schemeClr val="bg1"/>
                </a:solidFill>
                <a:latin typeface="Book Antiqua" pitchFamily="18" charset="0"/>
              </a:rPr>
              <a:t> basis data </a:t>
            </a:r>
            <a:r>
              <a:rPr lang="en-US" sz="2400" b="1" u="sng" dirty="0" err="1">
                <a:solidFill>
                  <a:schemeClr val="bg1"/>
                </a:solidFill>
                <a:latin typeface="Book Antiqua" pitchFamily="18" charset="0"/>
              </a:rPr>
              <a:t>berorientasi</a:t>
            </a:r>
            <a:r>
              <a:rPr lang="en-US" sz="2400" b="1" u="sng" dirty="0">
                <a:solidFill>
                  <a:schemeClr val="bg1"/>
                </a:solidFill>
                <a:latin typeface="Book Antiqua" pitchFamily="18" charset="0"/>
              </a:rPr>
              <a:t> </a:t>
            </a:r>
            <a:r>
              <a:rPr lang="en-US" sz="2400" b="1" u="sng" dirty="0" err="1">
                <a:solidFill>
                  <a:schemeClr val="bg1"/>
                </a:solidFill>
                <a:latin typeface="Book Antiqua" pitchFamily="18" charset="0"/>
              </a:rPr>
              <a:t>objek</a:t>
            </a:r>
            <a:r>
              <a:rPr lang="en-US" sz="2400" b="1" u="sng" dirty="0">
                <a:solidFill>
                  <a:schemeClr val="bg1"/>
                </a:solidFill>
                <a:latin typeface="Book Antiqua" pitchFamily="18" charset="0"/>
              </a:rPr>
              <a:t>:</a:t>
            </a:r>
          </a:p>
          <a:p>
            <a:pPr marL="533400" indent="-533400" algn="l">
              <a:lnSpc>
                <a:spcPct val="90000"/>
              </a:lnSpc>
              <a:buFontTx/>
              <a:buAutoNum type="alphaLcPeriod"/>
            </a:pPr>
            <a:r>
              <a:rPr lang="en-US" sz="2400" dirty="0">
                <a:solidFill>
                  <a:schemeClr val="bg1"/>
                </a:solidFill>
                <a:latin typeface="Book Antiqua" pitchFamily="18" charset="0"/>
              </a:rPr>
              <a:t>Programmer </a:t>
            </a:r>
            <a:r>
              <a:rPr lang="en-US" sz="2400" dirty="0" err="1">
                <a:solidFill>
                  <a:schemeClr val="bg1"/>
                </a:solidFill>
                <a:latin typeface="Book Antiqua" pitchFamily="18" charset="0"/>
              </a:rPr>
              <a:t>hanya</a:t>
            </a:r>
            <a:r>
              <a:rPr lang="en-US" sz="2400" dirty="0">
                <a:solidFill>
                  <a:schemeClr val="bg1"/>
                </a:solidFill>
                <a:latin typeface="Book Antiqua" pitchFamily="18" charset="0"/>
              </a:rPr>
              <a:t> </a:t>
            </a:r>
            <a:r>
              <a:rPr lang="en-US" sz="2400" dirty="0" err="1">
                <a:solidFill>
                  <a:schemeClr val="bg1"/>
                </a:solidFill>
                <a:latin typeface="Book Antiqua" pitchFamily="18" charset="0"/>
              </a:rPr>
              <a:t>dibutuhkan</a:t>
            </a:r>
            <a:r>
              <a:rPr lang="en-US" sz="2400" dirty="0">
                <a:solidFill>
                  <a:schemeClr val="bg1"/>
                </a:solidFill>
                <a:latin typeface="Book Antiqua" pitchFamily="18" charset="0"/>
              </a:rPr>
              <a:t> </a:t>
            </a:r>
            <a:r>
              <a:rPr lang="en-US" sz="2400" dirty="0" err="1">
                <a:solidFill>
                  <a:schemeClr val="bg1"/>
                </a:solidFill>
                <a:latin typeface="Book Antiqua" pitchFamily="18" charset="0"/>
              </a:rPr>
              <a:t>memahami</a:t>
            </a:r>
            <a:r>
              <a:rPr lang="en-US" sz="2400" dirty="0">
                <a:solidFill>
                  <a:schemeClr val="bg1"/>
                </a:solidFill>
                <a:latin typeface="Book Antiqua" pitchFamily="18" charset="0"/>
              </a:rPr>
              <a:t> </a:t>
            </a:r>
            <a:r>
              <a:rPr lang="en-US" sz="2400" dirty="0" err="1">
                <a:solidFill>
                  <a:schemeClr val="bg1"/>
                </a:solidFill>
                <a:latin typeface="Book Antiqua" pitchFamily="18" charset="0"/>
              </a:rPr>
              <a:t>konsep</a:t>
            </a:r>
            <a:r>
              <a:rPr lang="en-US" sz="2400" dirty="0">
                <a:solidFill>
                  <a:schemeClr val="bg1"/>
                </a:solidFill>
                <a:latin typeface="Book Antiqua" pitchFamily="18" charset="0"/>
              </a:rPr>
              <a:t> </a:t>
            </a:r>
            <a:r>
              <a:rPr lang="en-US" sz="2400" dirty="0" err="1">
                <a:solidFill>
                  <a:schemeClr val="bg1"/>
                </a:solidFill>
                <a:latin typeface="Book Antiqua" pitchFamily="18" charset="0"/>
              </a:rPr>
              <a:t>berorientasi</a:t>
            </a:r>
            <a:r>
              <a:rPr lang="en-US" sz="2400" dirty="0">
                <a:solidFill>
                  <a:schemeClr val="bg1"/>
                </a:solidFill>
                <a:latin typeface="Book Antiqua" pitchFamily="18" charset="0"/>
              </a:rPr>
              <a:t> </a:t>
            </a:r>
            <a:r>
              <a:rPr lang="en-US" sz="2400" dirty="0" err="1">
                <a:solidFill>
                  <a:schemeClr val="bg1"/>
                </a:solidFill>
                <a:latin typeface="Book Antiqua" pitchFamily="18" charset="0"/>
              </a:rPr>
              <a:t>objek</a:t>
            </a:r>
            <a:r>
              <a:rPr lang="en-US" sz="2400" dirty="0">
                <a:solidFill>
                  <a:schemeClr val="bg1"/>
                </a:solidFill>
                <a:latin typeface="Book Antiqua" pitchFamily="18" charset="0"/>
              </a:rPr>
              <a:t> </a:t>
            </a:r>
            <a:r>
              <a:rPr lang="en-US" sz="2400" dirty="0" err="1">
                <a:solidFill>
                  <a:schemeClr val="bg1"/>
                </a:solidFill>
                <a:latin typeface="Book Antiqua" pitchFamily="18" charset="0"/>
              </a:rPr>
              <a:t>untuk</a:t>
            </a:r>
            <a:r>
              <a:rPr lang="en-US" sz="2400" dirty="0">
                <a:solidFill>
                  <a:schemeClr val="bg1"/>
                </a:solidFill>
                <a:latin typeface="Book Antiqua" pitchFamily="18" charset="0"/>
              </a:rPr>
              <a:t> </a:t>
            </a:r>
            <a:r>
              <a:rPr lang="en-US" sz="2400" dirty="0" err="1">
                <a:solidFill>
                  <a:schemeClr val="bg1"/>
                </a:solidFill>
                <a:latin typeface="Book Antiqua" pitchFamily="18" charset="0"/>
              </a:rPr>
              <a:t>mengkombinasikan</a:t>
            </a:r>
            <a:r>
              <a:rPr lang="en-US" sz="2400" dirty="0">
                <a:solidFill>
                  <a:schemeClr val="bg1"/>
                </a:solidFill>
                <a:latin typeface="Book Antiqua" pitchFamily="18" charset="0"/>
              </a:rPr>
              <a:t> </a:t>
            </a:r>
            <a:r>
              <a:rPr lang="en-US" sz="2400" dirty="0" err="1">
                <a:solidFill>
                  <a:schemeClr val="bg1"/>
                </a:solidFill>
                <a:latin typeface="Book Antiqua" pitchFamily="18" charset="0"/>
              </a:rPr>
              <a:t>konsep</a:t>
            </a:r>
            <a:r>
              <a:rPr lang="en-US" sz="2400" dirty="0">
                <a:solidFill>
                  <a:schemeClr val="bg1"/>
                </a:solidFill>
                <a:latin typeface="Book Antiqua" pitchFamily="18" charset="0"/>
              </a:rPr>
              <a:t> </a:t>
            </a:r>
            <a:r>
              <a:rPr lang="en-US" sz="2400" dirty="0" err="1">
                <a:solidFill>
                  <a:schemeClr val="bg1"/>
                </a:solidFill>
                <a:latin typeface="Book Antiqua" pitchFamily="18" charset="0"/>
              </a:rPr>
              <a:t>berorientasi</a:t>
            </a:r>
            <a:r>
              <a:rPr lang="en-US" sz="2400" dirty="0">
                <a:solidFill>
                  <a:schemeClr val="bg1"/>
                </a:solidFill>
                <a:latin typeface="Book Antiqua" pitchFamily="18" charset="0"/>
              </a:rPr>
              <a:t> </a:t>
            </a:r>
            <a:r>
              <a:rPr lang="en-US" sz="2400" dirty="0" err="1">
                <a:solidFill>
                  <a:schemeClr val="bg1"/>
                </a:solidFill>
                <a:latin typeface="Book Antiqua" pitchFamily="18" charset="0"/>
              </a:rPr>
              <a:t>objek</a:t>
            </a:r>
            <a:r>
              <a:rPr lang="en-US" sz="2400" dirty="0">
                <a:solidFill>
                  <a:schemeClr val="bg1"/>
                </a:solidFill>
                <a:latin typeface="Book Antiqua" pitchFamily="18" charset="0"/>
              </a:rPr>
              <a:t> </a:t>
            </a:r>
            <a:r>
              <a:rPr lang="en-US" sz="2400" dirty="0" err="1">
                <a:solidFill>
                  <a:schemeClr val="bg1"/>
                </a:solidFill>
                <a:latin typeface="Book Antiqua" pitchFamily="18" charset="0"/>
              </a:rPr>
              <a:t>dengan</a:t>
            </a:r>
            <a:r>
              <a:rPr lang="en-US" sz="2400" dirty="0">
                <a:solidFill>
                  <a:schemeClr val="bg1"/>
                </a:solidFill>
                <a:latin typeface="Book Antiqua" pitchFamily="18" charset="0"/>
              </a:rPr>
              <a:t> storage basis data </a:t>
            </a:r>
            <a:r>
              <a:rPr lang="en-US" sz="2400" dirty="0" err="1">
                <a:solidFill>
                  <a:schemeClr val="bg1"/>
                </a:solidFill>
                <a:latin typeface="Book Antiqua" pitchFamily="18" charset="0"/>
              </a:rPr>
              <a:t>relasional</a:t>
            </a:r>
            <a:endParaRPr lang="en-US" sz="2400" dirty="0">
              <a:solidFill>
                <a:schemeClr val="bg1"/>
              </a:solidFill>
              <a:latin typeface="Book Antiqua" pitchFamily="18" charset="0"/>
            </a:endParaRPr>
          </a:p>
          <a:p>
            <a:pPr marL="533400" indent="-533400" algn="l">
              <a:lnSpc>
                <a:spcPct val="90000"/>
              </a:lnSpc>
              <a:buFontTx/>
              <a:buAutoNum type="alphaLcPeriod"/>
            </a:pPr>
            <a:r>
              <a:rPr lang="en-US" sz="2400" dirty="0" err="1">
                <a:solidFill>
                  <a:schemeClr val="bg1"/>
                </a:solidFill>
                <a:latin typeface="Book Antiqua" pitchFamily="18" charset="0"/>
              </a:rPr>
              <a:t>Objek</a:t>
            </a:r>
            <a:r>
              <a:rPr lang="en-US" sz="2400" dirty="0">
                <a:solidFill>
                  <a:schemeClr val="bg1"/>
                </a:solidFill>
                <a:latin typeface="Book Antiqua" pitchFamily="18" charset="0"/>
              </a:rPr>
              <a:t> </a:t>
            </a:r>
            <a:r>
              <a:rPr lang="en-US" sz="2400" dirty="0" err="1">
                <a:solidFill>
                  <a:schemeClr val="bg1"/>
                </a:solidFill>
                <a:latin typeface="Book Antiqua" pitchFamily="18" charset="0"/>
              </a:rPr>
              <a:t>dapat</a:t>
            </a:r>
            <a:r>
              <a:rPr lang="en-US" sz="2400" dirty="0">
                <a:solidFill>
                  <a:schemeClr val="bg1"/>
                </a:solidFill>
                <a:latin typeface="Book Antiqua" pitchFamily="18" charset="0"/>
              </a:rPr>
              <a:t> </a:t>
            </a:r>
            <a:r>
              <a:rPr lang="en-US" sz="2400" dirty="0" err="1">
                <a:solidFill>
                  <a:schemeClr val="bg1"/>
                </a:solidFill>
                <a:latin typeface="Book Antiqua" pitchFamily="18" charset="0"/>
              </a:rPr>
              <a:t>dilakukan</a:t>
            </a:r>
            <a:r>
              <a:rPr lang="en-US" sz="2400" dirty="0">
                <a:solidFill>
                  <a:schemeClr val="bg1"/>
                </a:solidFill>
                <a:latin typeface="Book Antiqua" pitchFamily="18" charset="0"/>
              </a:rPr>
              <a:t> </a:t>
            </a:r>
            <a:r>
              <a:rPr lang="en-US" sz="2400" dirty="0" err="1">
                <a:solidFill>
                  <a:schemeClr val="bg1"/>
                </a:solidFill>
                <a:latin typeface="Book Antiqua" pitchFamily="18" charset="0"/>
              </a:rPr>
              <a:t>sifat</a:t>
            </a:r>
            <a:r>
              <a:rPr lang="en-US" sz="2400" dirty="0">
                <a:solidFill>
                  <a:schemeClr val="bg1"/>
                </a:solidFill>
                <a:latin typeface="Book Antiqua" pitchFamily="18" charset="0"/>
              </a:rPr>
              <a:t> </a:t>
            </a:r>
            <a:r>
              <a:rPr lang="en-US" sz="2400" dirty="0" err="1">
                <a:solidFill>
                  <a:schemeClr val="bg1"/>
                </a:solidFill>
                <a:latin typeface="Book Antiqua" pitchFamily="18" charset="0"/>
              </a:rPr>
              <a:t>pewarisan</a:t>
            </a:r>
            <a:r>
              <a:rPr lang="en-US" sz="2400" dirty="0">
                <a:solidFill>
                  <a:schemeClr val="bg1"/>
                </a:solidFill>
                <a:latin typeface="Book Antiqua" pitchFamily="18" charset="0"/>
              </a:rPr>
              <a:t> </a:t>
            </a:r>
            <a:r>
              <a:rPr lang="en-US" sz="2400" dirty="0" err="1">
                <a:solidFill>
                  <a:schemeClr val="bg1"/>
                </a:solidFill>
                <a:latin typeface="Book Antiqua" pitchFamily="18" charset="0"/>
              </a:rPr>
              <a:t>dari</a:t>
            </a:r>
            <a:r>
              <a:rPr lang="en-US" sz="2400" dirty="0">
                <a:solidFill>
                  <a:schemeClr val="bg1"/>
                </a:solidFill>
                <a:latin typeface="Book Antiqua" pitchFamily="18" charset="0"/>
              </a:rPr>
              <a:t> </a:t>
            </a:r>
            <a:r>
              <a:rPr lang="en-US" sz="2400" dirty="0" err="1">
                <a:solidFill>
                  <a:schemeClr val="bg1"/>
                </a:solidFill>
                <a:latin typeface="Book Antiqua" pitchFamily="18" charset="0"/>
              </a:rPr>
              <a:t>objek</a:t>
            </a:r>
            <a:r>
              <a:rPr lang="en-US" sz="2400" dirty="0">
                <a:solidFill>
                  <a:schemeClr val="bg1"/>
                </a:solidFill>
                <a:latin typeface="Book Antiqua" pitchFamily="18" charset="0"/>
              </a:rPr>
              <a:t> yang lain</a:t>
            </a:r>
          </a:p>
          <a:p>
            <a:pPr marL="533400" indent="-533400" algn="l">
              <a:lnSpc>
                <a:spcPct val="90000"/>
              </a:lnSpc>
              <a:buFontTx/>
              <a:buAutoNum type="alphaLcPeriod"/>
            </a:pPr>
            <a:r>
              <a:rPr lang="en-US" sz="2400" dirty="0" err="1">
                <a:solidFill>
                  <a:schemeClr val="bg1"/>
                </a:solidFill>
                <a:latin typeface="Book Antiqua" pitchFamily="18" charset="0"/>
              </a:rPr>
              <a:t>Secara</a:t>
            </a:r>
            <a:r>
              <a:rPr lang="en-US" sz="2400" dirty="0">
                <a:solidFill>
                  <a:schemeClr val="bg1"/>
                </a:solidFill>
                <a:latin typeface="Book Antiqua" pitchFamily="18" charset="0"/>
              </a:rPr>
              <a:t> </a:t>
            </a:r>
            <a:r>
              <a:rPr lang="en-US" sz="2400" dirty="0" err="1">
                <a:solidFill>
                  <a:schemeClr val="bg1"/>
                </a:solidFill>
                <a:latin typeface="Book Antiqua" pitchFamily="18" charset="0"/>
              </a:rPr>
              <a:t>teoritis</a:t>
            </a:r>
            <a:r>
              <a:rPr lang="en-US" sz="2400" dirty="0">
                <a:solidFill>
                  <a:schemeClr val="bg1"/>
                </a:solidFill>
                <a:latin typeface="Book Antiqua" pitchFamily="18" charset="0"/>
              </a:rPr>
              <a:t> </a:t>
            </a:r>
            <a:r>
              <a:rPr lang="en-US" sz="2400" dirty="0" err="1">
                <a:solidFill>
                  <a:schemeClr val="bg1"/>
                </a:solidFill>
                <a:latin typeface="Book Antiqua" pitchFamily="18" charset="0"/>
              </a:rPr>
              <a:t>mudah</a:t>
            </a:r>
            <a:r>
              <a:rPr lang="en-US" sz="2400" dirty="0">
                <a:solidFill>
                  <a:schemeClr val="bg1"/>
                </a:solidFill>
                <a:latin typeface="Book Antiqua" pitchFamily="18" charset="0"/>
              </a:rPr>
              <a:t> </a:t>
            </a:r>
            <a:r>
              <a:rPr lang="en-US" sz="2400" dirty="0" err="1">
                <a:solidFill>
                  <a:schemeClr val="bg1"/>
                </a:solidFill>
                <a:latin typeface="Book Antiqua" pitchFamily="18" charset="0"/>
              </a:rPr>
              <a:t>untuk</a:t>
            </a:r>
            <a:r>
              <a:rPr lang="en-US" sz="2400" dirty="0">
                <a:solidFill>
                  <a:schemeClr val="bg1"/>
                </a:solidFill>
                <a:latin typeface="Book Antiqua" pitchFamily="18" charset="0"/>
              </a:rPr>
              <a:t> </a:t>
            </a:r>
            <a:r>
              <a:rPr lang="en-US" sz="2400" dirty="0" err="1">
                <a:solidFill>
                  <a:schemeClr val="bg1"/>
                </a:solidFill>
                <a:latin typeface="Book Antiqua" pitchFamily="18" charset="0"/>
              </a:rPr>
              <a:t>mengatur</a:t>
            </a:r>
            <a:r>
              <a:rPr lang="en-US" sz="2400" dirty="0">
                <a:solidFill>
                  <a:schemeClr val="bg1"/>
                </a:solidFill>
                <a:latin typeface="Book Antiqua" pitchFamily="18" charset="0"/>
              </a:rPr>
              <a:t> </a:t>
            </a:r>
            <a:r>
              <a:rPr lang="en-US" sz="2400" dirty="0" err="1">
                <a:solidFill>
                  <a:schemeClr val="bg1"/>
                </a:solidFill>
                <a:latin typeface="Book Antiqua" pitchFamily="18" charset="0"/>
              </a:rPr>
              <a:t>objek</a:t>
            </a:r>
            <a:endParaRPr lang="en-US" sz="2400" dirty="0">
              <a:solidFill>
                <a:schemeClr val="bg1"/>
              </a:solidFill>
              <a:latin typeface="Book Antiqua" pitchFamily="18" charset="0"/>
            </a:endParaRPr>
          </a:p>
          <a:p>
            <a:pPr marL="533400" indent="-533400" algn="l">
              <a:lnSpc>
                <a:spcPct val="90000"/>
              </a:lnSpc>
              <a:buFontTx/>
              <a:buAutoNum type="alphaLcPeriod"/>
            </a:pPr>
            <a:r>
              <a:rPr lang="en-US" sz="2400" dirty="0">
                <a:solidFill>
                  <a:schemeClr val="bg1"/>
                </a:solidFill>
                <a:latin typeface="Book Antiqua" pitchFamily="18" charset="0"/>
              </a:rPr>
              <a:t>Model data </a:t>
            </a:r>
            <a:r>
              <a:rPr lang="en-US" sz="2400" dirty="0" err="1">
                <a:solidFill>
                  <a:schemeClr val="bg1"/>
                </a:solidFill>
                <a:latin typeface="Book Antiqua" pitchFamily="18" charset="0"/>
              </a:rPr>
              <a:t>berorientasi</a:t>
            </a:r>
            <a:r>
              <a:rPr lang="en-US" sz="2400" dirty="0">
                <a:solidFill>
                  <a:schemeClr val="bg1"/>
                </a:solidFill>
                <a:latin typeface="Book Antiqua" pitchFamily="18" charset="0"/>
              </a:rPr>
              <a:t> </a:t>
            </a:r>
            <a:r>
              <a:rPr lang="en-US" sz="2400" dirty="0" err="1">
                <a:solidFill>
                  <a:schemeClr val="bg1"/>
                </a:solidFill>
                <a:latin typeface="Book Antiqua" pitchFamily="18" charset="0"/>
              </a:rPr>
              <a:t>objek</a:t>
            </a:r>
            <a:r>
              <a:rPr lang="en-US" sz="2400" dirty="0">
                <a:solidFill>
                  <a:schemeClr val="bg1"/>
                </a:solidFill>
                <a:latin typeface="Book Antiqua" pitchFamily="18" charset="0"/>
              </a:rPr>
              <a:t> </a:t>
            </a:r>
            <a:r>
              <a:rPr lang="en-US" sz="2400" dirty="0" err="1">
                <a:solidFill>
                  <a:schemeClr val="bg1"/>
                </a:solidFill>
                <a:latin typeface="Book Antiqua" pitchFamily="18" charset="0"/>
              </a:rPr>
              <a:t>lebih</a:t>
            </a:r>
            <a:r>
              <a:rPr lang="en-US" sz="2400" dirty="0">
                <a:solidFill>
                  <a:schemeClr val="bg1"/>
                </a:solidFill>
                <a:latin typeface="Book Antiqua" pitchFamily="18" charset="0"/>
              </a:rPr>
              <a:t> </a:t>
            </a:r>
            <a:r>
              <a:rPr lang="en-US" sz="2400" dirty="0" err="1">
                <a:solidFill>
                  <a:schemeClr val="bg1"/>
                </a:solidFill>
                <a:latin typeface="Book Antiqua" pitchFamily="18" charset="0"/>
              </a:rPr>
              <a:t>kompatibel</a:t>
            </a:r>
            <a:r>
              <a:rPr lang="en-US" sz="2400" dirty="0">
                <a:solidFill>
                  <a:schemeClr val="bg1"/>
                </a:solidFill>
                <a:latin typeface="Book Antiqua" pitchFamily="18" charset="0"/>
              </a:rPr>
              <a:t> </a:t>
            </a:r>
            <a:r>
              <a:rPr lang="en-US" sz="2400" dirty="0" err="1">
                <a:solidFill>
                  <a:schemeClr val="bg1"/>
                </a:solidFill>
                <a:latin typeface="Book Antiqua" pitchFamily="18" charset="0"/>
              </a:rPr>
              <a:t>dengan</a:t>
            </a:r>
            <a:r>
              <a:rPr lang="en-US" sz="2400" dirty="0">
                <a:solidFill>
                  <a:schemeClr val="bg1"/>
                </a:solidFill>
                <a:latin typeface="Book Antiqua" pitchFamily="18" charset="0"/>
              </a:rPr>
              <a:t> tools </a:t>
            </a:r>
            <a:r>
              <a:rPr lang="en-US" sz="2400" dirty="0" err="1">
                <a:solidFill>
                  <a:schemeClr val="bg1"/>
                </a:solidFill>
                <a:latin typeface="Book Antiqua" pitchFamily="18" charset="0"/>
              </a:rPr>
              <a:t>pemrograman</a:t>
            </a:r>
            <a:r>
              <a:rPr lang="en-US" sz="2400" dirty="0">
                <a:solidFill>
                  <a:schemeClr val="bg1"/>
                </a:solidFill>
                <a:latin typeface="Book Antiqua" pitchFamily="18" charset="0"/>
              </a:rPr>
              <a:t> </a:t>
            </a:r>
            <a:r>
              <a:rPr lang="en-US" sz="2400" dirty="0" err="1">
                <a:solidFill>
                  <a:schemeClr val="bg1"/>
                </a:solidFill>
                <a:latin typeface="Book Antiqua" pitchFamily="18" charset="0"/>
              </a:rPr>
              <a:t>berorientasi</a:t>
            </a:r>
            <a:r>
              <a:rPr lang="en-US" sz="2400" dirty="0">
                <a:solidFill>
                  <a:schemeClr val="bg1"/>
                </a:solidFill>
                <a:latin typeface="Book Antiqua" pitchFamily="18" charset="0"/>
              </a:rPr>
              <a:t> </a:t>
            </a:r>
            <a:r>
              <a:rPr lang="en-US" sz="2400" dirty="0" err="1">
                <a:solidFill>
                  <a:schemeClr val="bg1"/>
                </a:solidFill>
                <a:latin typeface="Book Antiqua" pitchFamily="18" charset="0"/>
              </a:rPr>
              <a:t>objek</a:t>
            </a:r>
            <a:r>
              <a:rPr lang="en-US" sz="2400" dirty="0">
                <a:solidFill>
                  <a:schemeClr val="bg1"/>
                </a:solidFill>
                <a:latin typeface="Book Antiqua" pitchFamily="18" charset="0"/>
              </a:rPr>
              <a:t>.</a:t>
            </a:r>
          </a:p>
          <a:p>
            <a:pPr marL="533400" indent="-533400" algn="l">
              <a:lnSpc>
                <a:spcPct val="90000"/>
              </a:lnSpc>
            </a:pPr>
            <a:endParaRPr lang="en-US" sz="2400" dirty="0">
              <a:solidFill>
                <a:schemeClr val="bg1"/>
              </a:solidFill>
              <a:latin typeface="Book Antiqua" pitchFamily="18" charset="0"/>
            </a:endParaRPr>
          </a:p>
        </p:txBody>
      </p:sp>
      <p:sp>
        <p:nvSpPr>
          <p:cNvPr id="9" name="Rounded Rectangle 8"/>
          <p:cNvSpPr/>
          <p:nvPr/>
        </p:nvSpPr>
        <p:spPr>
          <a:xfrm>
            <a:off x="571472" y="500042"/>
            <a:ext cx="4286280"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t>MODEL DATA</a:t>
            </a:r>
            <a:endParaRPr lang="en-US" sz="4400" b="1" dirty="0"/>
          </a:p>
        </p:txBody>
      </p:sp>
    </p:spTree>
  </p:cSld>
  <p:clrMapOvr>
    <a:masterClrMapping/>
  </p:clrMapOvr>
  <p:transition spd="slow">
    <p:cover dir="l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8243888" y="6308725"/>
            <a:ext cx="514350" cy="404813"/>
            <a:chOff x="5052" y="3936"/>
            <a:chExt cx="324" cy="255"/>
          </a:xfrm>
        </p:grpSpPr>
        <p:sp>
          <p:nvSpPr>
            <p:cNvPr id="113669" name="Text Box 5"/>
            <p:cNvSpPr txBox="1">
              <a:spLocks noChangeArrowheads="1"/>
            </p:cNvSpPr>
            <p:nvPr/>
          </p:nvSpPr>
          <p:spPr bwMode="auto">
            <a:xfrm rot="888652">
              <a:off x="5088" y="3960"/>
              <a:ext cx="288" cy="231"/>
            </a:xfrm>
            <a:prstGeom prst="rect">
              <a:avLst/>
            </a:prstGeom>
            <a:solidFill>
              <a:srgbClr val="777777"/>
            </a:solidFill>
            <a:ln w="9525">
              <a:noFill/>
              <a:miter lim="800000"/>
              <a:headEnd/>
              <a:tailEnd/>
            </a:ln>
            <a:effectLst/>
          </p:spPr>
          <p:txBody>
            <a:bodyPr>
              <a:spAutoFit/>
            </a:bodyPr>
            <a:lstStyle/>
            <a:p>
              <a:pPr algn="ctr" eaLnBrk="0" hangingPunct="0">
                <a:spcBef>
                  <a:spcPct val="50000"/>
                </a:spcBef>
              </a:pPr>
              <a:endParaRPr lang="en-GB" b="1">
                <a:solidFill>
                  <a:schemeClr val="bg1"/>
                </a:solidFill>
                <a:latin typeface="CopprplGoth Hv BT" pitchFamily="34" charset="0"/>
              </a:endParaRPr>
            </a:p>
          </p:txBody>
        </p:sp>
        <p:sp>
          <p:nvSpPr>
            <p:cNvPr id="113670" name="Text Box 6"/>
            <p:cNvSpPr txBox="1">
              <a:spLocks noChangeArrowheads="1"/>
            </p:cNvSpPr>
            <p:nvPr/>
          </p:nvSpPr>
          <p:spPr bwMode="auto">
            <a:xfrm>
              <a:off x="5052" y="3936"/>
              <a:ext cx="288" cy="231"/>
            </a:xfrm>
            <a:prstGeom prst="rect">
              <a:avLst/>
            </a:prstGeom>
            <a:solidFill>
              <a:schemeClr val="tx1"/>
            </a:solidFill>
            <a:ln w="9525">
              <a:noFill/>
              <a:miter lim="800000"/>
              <a:headEnd/>
              <a:tailEnd/>
            </a:ln>
            <a:effectLst/>
          </p:spPr>
          <p:txBody>
            <a:bodyPr>
              <a:spAutoFit/>
            </a:bodyPr>
            <a:lstStyle/>
            <a:p>
              <a:pPr algn="ctr" eaLnBrk="0" hangingPunct="0">
                <a:spcBef>
                  <a:spcPct val="50000"/>
                </a:spcBef>
              </a:pPr>
              <a:fld id="{9D3D9F1F-39CA-44F9-8B2D-D9E7615C2B17}" type="slidenum">
                <a:rPr lang="en-US" b="1">
                  <a:solidFill>
                    <a:schemeClr val="bg1"/>
                  </a:solidFill>
                  <a:latin typeface="CopprplGoth Hv BT" pitchFamily="34" charset="0"/>
                </a:rPr>
                <a:pPr algn="ctr" eaLnBrk="0" hangingPunct="0">
                  <a:spcBef>
                    <a:spcPct val="50000"/>
                  </a:spcBef>
                </a:pPr>
                <a:t>45</a:t>
              </a:fld>
              <a:endParaRPr lang="en-US" b="1">
                <a:solidFill>
                  <a:schemeClr val="bg1"/>
                </a:solidFill>
                <a:latin typeface="CopprplGoth Hv BT" pitchFamily="34" charset="0"/>
              </a:endParaRPr>
            </a:p>
          </p:txBody>
        </p:sp>
      </p:grpSp>
      <p:sp>
        <p:nvSpPr>
          <p:cNvPr id="113673" name="Rectangle 9"/>
          <p:cNvSpPr>
            <a:spLocks noGrp="1" noChangeArrowheads="1"/>
          </p:cNvSpPr>
          <p:nvPr>
            <p:ph type="subTitle" idx="1"/>
          </p:nvPr>
        </p:nvSpPr>
        <p:spPr>
          <a:xfrm>
            <a:off x="684213" y="1484313"/>
            <a:ext cx="7775575" cy="2444753"/>
          </a:xfrm>
        </p:spPr>
        <p:style>
          <a:lnRef idx="2">
            <a:schemeClr val="accent4">
              <a:shade val="50000"/>
            </a:schemeClr>
          </a:lnRef>
          <a:fillRef idx="1">
            <a:schemeClr val="accent4"/>
          </a:fillRef>
          <a:effectRef idx="0">
            <a:schemeClr val="accent4"/>
          </a:effectRef>
          <a:fontRef idx="minor">
            <a:schemeClr val="lt1"/>
          </a:fontRef>
        </p:style>
        <p:txBody>
          <a:bodyPr/>
          <a:lstStyle/>
          <a:p>
            <a:pPr marL="609600" indent="-609600" algn="l"/>
            <a:r>
              <a:rPr lang="en-US" sz="2800" b="1" u="sng">
                <a:solidFill>
                  <a:schemeClr val="bg1"/>
                </a:solidFill>
              </a:rPr>
              <a:t>Kelemahan basis data berorientasi objek:</a:t>
            </a:r>
          </a:p>
          <a:p>
            <a:pPr marL="609600" indent="-609600" algn="l"/>
            <a:r>
              <a:rPr lang="en-US" sz="2800">
                <a:solidFill>
                  <a:schemeClr val="bg1"/>
                </a:solidFill>
              </a:rPr>
              <a:t>	User harus memahami konsep berorientasi objek, karena basis data berorientasi objek tidak dapat bekerja dengan metoda pemrograman tradisional</a:t>
            </a:r>
          </a:p>
          <a:p>
            <a:pPr marL="609600" indent="-609600"/>
            <a:endParaRPr lang="en-US">
              <a:solidFill>
                <a:schemeClr val="bg1"/>
              </a:solidFill>
            </a:endParaRPr>
          </a:p>
        </p:txBody>
      </p:sp>
      <p:sp>
        <p:nvSpPr>
          <p:cNvPr id="9" name="Rounded Rectangle 8"/>
          <p:cNvSpPr/>
          <p:nvPr/>
        </p:nvSpPr>
        <p:spPr>
          <a:xfrm>
            <a:off x="571472" y="500042"/>
            <a:ext cx="4286280"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t>MODEL DATA</a:t>
            </a:r>
            <a:endParaRPr lang="en-US" sz="4400" b="1" dirty="0"/>
          </a:p>
        </p:txBody>
      </p:sp>
    </p:spTree>
  </p:cSld>
  <p:clrMapOvr>
    <a:masterClrMapping/>
  </p:clrMapOvr>
  <p:transition spd="slow">
    <p:cover dir="l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8243888" y="6308725"/>
            <a:ext cx="514350" cy="404813"/>
            <a:chOff x="5052" y="3936"/>
            <a:chExt cx="324" cy="255"/>
          </a:xfrm>
        </p:grpSpPr>
        <p:sp>
          <p:nvSpPr>
            <p:cNvPr id="114693" name="Text Box 5"/>
            <p:cNvSpPr txBox="1">
              <a:spLocks noChangeArrowheads="1"/>
            </p:cNvSpPr>
            <p:nvPr/>
          </p:nvSpPr>
          <p:spPr bwMode="auto">
            <a:xfrm rot="888652">
              <a:off x="5088" y="3960"/>
              <a:ext cx="288" cy="231"/>
            </a:xfrm>
            <a:prstGeom prst="rect">
              <a:avLst/>
            </a:prstGeom>
            <a:solidFill>
              <a:srgbClr val="777777"/>
            </a:solidFill>
            <a:ln w="9525">
              <a:noFill/>
              <a:miter lim="800000"/>
              <a:headEnd/>
              <a:tailEnd/>
            </a:ln>
            <a:effectLst/>
          </p:spPr>
          <p:txBody>
            <a:bodyPr>
              <a:spAutoFit/>
            </a:bodyPr>
            <a:lstStyle/>
            <a:p>
              <a:pPr algn="ctr" eaLnBrk="0" hangingPunct="0">
                <a:spcBef>
                  <a:spcPct val="50000"/>
                </a:spcBef>
              </a:pPr>
              <a:endParaRPr lang="en-GB" b="1">
                <a:solidFill>
                  <a:schemeClr val="bg1"/>
                </a:solidFill>
                <a:latin typeface="CopprplGoth Hv BT" pitchFamily="34" charset="0"/>
              </a:endParaRPr>
            </a:p>
          </p:txBody>
        </p:sp>
        <p:sp>
          <p:nvSpPr>
            <p:cNvPr id="114694" name="Text Box 6"/>
            <p:cNvSpPr txBox="1">
              <a:spLocks noChangeArrowheads="1"/>
            </p:cNvSpPr>
            <p:nvPr/>
          </p:nvSpPr>
          <p:spPr bwMode="auto">
            <a:xfrm>
              <a:off x="5052" y="3936"/>
              <a:ext cx="288" cy="231"/>
            </a:xfrm>
            <a:prstGeom prst="rect">
              <a:avLst/>
            </a:prstGeom>
            <a:solidFill>
              <a:schemeClr val="tx1"/>
            </a:solidFill>
            <a:ln w="9525">
              <a:noFill/>
              <a:miter lim="800000"/>
              <a:headEnd/>
              <a:tailEnd/>
            </a:ln>
            <a:effectLst/>
          </p:spPr>
          <p:txBody>
            <a:bodyPr>
              <a:spAutoFit/>
            </a:bodyPr>
            <a:lstStyle/>
            <a:p>
              <a:pPr algn="ctr" eaLnBrk="0" hangingPunct="0">
                <a:spcBef>
                  <a:spcPct val="50000"/>
                </a:spcBef>
              </a:pPr>
              <a:fld id="{7C9315E4-E9EC-475A-954E-3A73AF174198}" type="slidenum">
                <a:rPr lang="en-US" b="1">
                  <a:solidFill>
                    <a:schemeClr val="bg1"/>
                  </a:solidFill>
                  <a:latin typeface="CopprplGoth Hv BT" pitchFamily="34" charset="0"/>
                </a:rPr>
                <a:pPr algn="ctr" eaLnBrk="0" hangingPunct="0">
                  <a:spcBef>
                    <a:spcPct val="50000"/>
                  </a:spcBef>
                </a:pPr>
                <a:t>46</a:t>
              </a:fld>
              <a:endParaRPr lang="en-US" b="1">
                <a:solidFill>
                  <a:schemeClr val="bg1"/>
                </a:solidFill>
                <a:latin typeface="CopprplGoth Hv BT" pitchFamily="34" charset="0"/>
              </a:endParaRPr>
            </a:p>
          </p:txBody>
        </p:sp>
      </p:grpSp>
      <p:sp>
        <p:nvSpPr>
          <p:cNvPr id="114697" name="Rectangle 9"/>
          <p:cNvSpPr>
            <a:spLocks noGrp="1" noChangeArrowheads="1"/>
          </p:cNvSpPr>
          <p:nvPr>
            <p:ph type="subTitle" idx="1"/>
          </p:nvPr>
        </p:nvSpPr>
        <p:spPr>
          <a:xfrm>
            <a:off x="179388" y="1916113"/>
            <a:ext cx="8713787" cy="3817937"/>
          </a:xfrm>
        </p:spPr>
        <p:txBody>
          <a:bodyPr>
            <a:normAutofit lnSpcReduction="10000"/>
          </a:bodyPr>
          <a:lstStyle/>
          <a:p>
            <a:pPr marL="990600" lvl="1" indent="-533400" algn="l">
              <a:lnSpc>
                <a:spcPct val="90000"/>
              </a:lnSpc>
              <a:buFontTx/>
              <a:buAutoNum type="arabicPeriod"/>
            </a:pPr>
            <a:r>
              <a:rPr lang="en-US" sz="2400" dirty="0" err="1">
                <a:solidFill>
                  <a:schemeClr val="tx1"/>
                </a:solidFill>
                <a:latin typeface="Book Antiqua" pitchFamily="18" charset="0"/>
              </a:rPr>
              <a:t>Sebelum</a:t>
            </a:r>
            <a:r>
              <a:rPr lang="en-US" sz="2400" dirty="0">
                <a:solidFill>
                  <a:schemeClr val="tx1"/>
                </a:solidFill>
                <a:latin typeface="Book Antiqua" pitchFamily="18" charset="0"/>
              </a:rPr>
              <a:t> </a:t>
            </a:r>
            <a:r>
              <a:rPr lang="en-US" sz="2400" dirty="0" err="1">
                <a:solidFill>
                  <a:schemeClr val="tx1"/>
                </a:solidFill>
                <a:latin typeface="Book Antiqua" pitchFamily="18" charset="0"/>
              </a:rPr>
              <a:t>beberapa</a:t>
            </a:r>
            <a:r>
              <a:rPr lang="en-US" sz="2400" dirty="0">
                <a:solidFill>
                  <a:schemeClr val="tx1"/>
                </a:solidFill>
                <a:latin typeface="Book Antiqua" pitchFamily="18" charset="0"/>
              </a:rPr>
              <a:t> vendor-vendor </a:t>
            </a:r>
            <a:r>
              <a:rPr lang="en-US" sz="2400" dirty="0" err="1">
                <a:solidFill>
                  <a:schemeClr val="tx1"/>
                </a:solidFill>
                <a:latin typeface="Book Antiqua" pitchFamily="18" charset="0"/>
              </a:rPr>
              <a:t>seperti</a:t>
            </a:r>
            <a:r>
              <a:rPr lang="en-US" sz="2400" dirty="0">
                <a:solidFill>
                  <a:schemeClr val="tx1"/>
                </a:solidFill>
                <a:latin typeface="Book Antiqua" pitchFamily="18" charset="0"/>
              </a:rPr>
              <a:t> Microsoft </a:t>
            </a:r>
            <a:r>
              <a:rPr lang="en-US" sz="2400" dirty="0" err="1">
                <a:solidFill>
                  <a:schemeClr val="tx1"/>
                </a:solidFill>
                <a:latin typeface="Book Antiqua" pitchFamily="18" charset="0"/>
              </a:rPr>
              <a:t>dan</a:t>
            </a:r>
            <a:r>
              <a:rPr lang="en-US" sz="2400" dirty="0">
                <a:solidFill>
                  <a:schemeClr val="tx1"/>
                </a:solidFill>
                <a:latin typeface="Book Antiqua" pitchFamily="18" charset="0"/>
              </a:rPr>
              <a:t> Oracle </a:t>
            </a:r>
            <a:r>
              <a:rPr lang="en-US" sz="2400" dirty="0" err="1">
                <a:solidFill>
                  <a:schemeClr val="tx1"/>
                </a:solidFill>
                <a:latin typeface="Book Antiqua" pitchFamily="18" charset="0"/>
              </a:rPr>
              <a:t>mengeluarkan</a:t>
            </a:r>
            <a:r>
              <a:rPr lang="en-US" sz="2400" dirty="0">
                <a:solidFill>
                  <a:schemeClr val="tx1"/>
                </a:solidFill>
                <a:latin typeface="Book Antiqua" pitchFamily="18" charset="0"/>
              </a:rPr>
              <a:t> DBMS, </a:t>
            </a:r>
            <a:r>
              <a:rPr lang="en-US" sz="2400" dirty="0" err="1">
                <a:solidFill>
                  <a:schemeClr val="tx1"/>
                </a:solidFill>
                <a:latin typeface="Book Antiqua" pitchFamily="18" charset="0"/>
              </a:rPr>
              <a:t>bagaimana</a:t>
            </a:r>
            <a:r>
              <a:rPr lang="en-US" sz="2400" dirty="0">
                <a:solidFill>
                  <a:schemeClr val="tx1"/>
                </a:solidFill>
                <a:latin typeface="Book Antiqua" pitchFamily="18" charset="0"/>
              </a:rPr>
              <a:t> </a:t>
            </a:r>
            <a:r>
              <a:rPr lang="en-US" sz="2400" dirty="0" err="1">
                <a:solidFill>
                  <a:schemeClr val="tx1"/>
                </a:solidFill>
                <a:latin typeface="Book Antiqua" pitchFamily="18" charset="0"/>
              </a:rPr>
              <a:t>orang</a:t>
            </a:r>
            <a:r>
              <a:rPr lang="en-US" sz="2400" dirty="0">
                <a:solidFill>
                  <a:schemeClr val="tx1"/>
                </a:solidFill>
                <a:latin typeface="Book Antiqua" pitchFamily="18" charset="0"/>
              </a:rPr>
              <a:t> </a:t>
            </a:r>
            <a:r>
              <a:rPr lang="en-US" sz="2400" dirty="0" err="1">
                <a:solidFill>
                  <a:schemeClr val="tx1"/>
                </a:solidFill>
                <a:latin typeface="Book Antiqua" pitchFamily="18" charset="0"/>
              </a:rPr>
              <a:t>atau</a:t>
            </a:r>
            <a:r>
              <a:rPr lang="en-US" sz="2400" dirty="0">
                <a:solidFill>
                  <a:schemeClr val="tx1"/>
                </a:solidFill>
                <a:latin typeface="Book Antiqua" pitchFamily="18" charset="0"/>
              </a:rPr>
              <a:t> </a:t>
            </a:r>
            <a:r>
              <a:rPr lang="en-US" sz="2400" dirty="0" err="1">
                <a:solidFill>
                  <a:schemeClr val="tx1"/>
                </a:solidFill>
                <a:latin typeface="Book Antiqua" pitchFamily="18" charset="0"/>
              </a:rPr>
              <a:t>perusahaan</a:t>
            </a:r>
            <a:r>
              <a:rPr lang="en-US" sz="2400" dirty="0">
                <a:solidFill>
                  <a:schemeClr val="tx1"/>
                </a:solidFill>
                <a:latin typeface="Book Antiqua" pitchFamily="18" charset="0"/>
              </a:rPr>
              <a:t> </a:t>
            </a:r>
            <a:r>
              <a:rPr lang="en-US" sz="2400" dirty="0" err="1">
                <a:solidFill>
                  <a:schemeClr val="tx1"/>
                </a:solidFill>
                <a:latin typeface="Book Antiqua" pitchFamily="18" charset="0"/>
              </a:rPr>
              <a:t>melakukan</a:t>
            </a:r>
            <a:r>
              <a:rPr lang="en-US" sz="2400" dirty="0">
                <a:solidFill>
                  <a:schemeClr val="tx1"/>
                </a:solidFill>
                <a:latin typeface="Book Antiqua" pitchFamily="18" charset="0"/>
              </a:rPr>
              <a:t> </a:t>
            </a:r>
            <a:r>
              <a:rPr lang="en-US" sz="2400" dirty="0" err="1">
                <a:solidFill>
                  <a:schemeClr val="tx1"/>
                </a:solidFill>
                <a:latin typeface="Book Antiqua" pitchFamily="18" charset="0"/>
              </a:rPr>
              <a:t>penyimpanan</a:t>
            </a:r>
            <a:r>
              <a:rPr lang="en-US" sz="2400" dirty="0">
                <a:solidFill>
                  <a:schemeClr val="tx1"/>
                </a:solidFill>
                <a:latin typeface="Book Antiqua" pitchFamily="18" charset="0"/>
              </a:rPr>
              <a:t> data. </a:t>
            </a:r>
            <a:r>
              <a:rPr lang="en-US" sz="2400" dirty="0" err="1">
                <a:solidFill>
                  <a:schemeClr val="tx1"/>
                </a:solidFill>
                <a:latin typeface="Book Antiqua" pitchFamily="18" charset="0"/>
              </a:rPr>
              <a:t>Jelaskan</a:t>
            </a:r>
            <a:r>
              <a:rPr lang="en-US" sz="2400" dirty="0">
                <a:solidFill>
                  <a:schemeClr val="tx1"/>
                </a:solidFill>
                <a:latin typeface="Book Antiqua" pitchFamily="18" charset="0"/>
              </a:rPr>
              <a:t> </a:t>
            </a:r>
            <a:r>
              <a:rPr lang="en-US" sz="2400" dirty="0" err="1">
                <a:solidFill>
                  <a:schemeClr val="tx1"/>
                </a:solidFill>
                <a:latin typeface="Book Antiqua" pitchFamily="18" charset="0"/>
              </a:rPr>
              <a:t>secara</a:t>
            </a:r>
            <a:r>
              <a:rPr lang="en-US" sz="2400" dirty="0">
                <a:solidFill>
                  <a:schemeClr val="tx1"/>
                </a:solidFill>
                <a:latin typeface="Book Antiqua" pitchFamily="18" charset="0"/>
              </a:rPr>
              <a:t> </a:t>
            </a:r>
            <a:r>
              <a:rPr lang="en-US" sz="2400" dirty="0" err="1">
                <a:solidFill>
                  <a:schemeClr val="tx1"/>
                </a:solidFill>
                <a:latin typeface="Book Antiqua" pitchFamily="18" charset="0"/>
              </a:rPr>
              <a:t>singkat</a:t>
            </a:r>
            <a:r>
              <a:rPr lang="en-US" sz="2400" dirty="0">
                <a:solidFill>
                  <a:schemeClr val="tx1"/>
                </a:solidFill>
                <a:latin typeface="Book Antiqua" pitchFamily="18" charset="0"/>
              </a:rPr>
              <a:t> !     </a:t>
            </a:r>
          </a:p>
          <a:p>
            <a:pPr marL="990600" lvl="1" indent="-533400" algn="l">
              <a:lnSpc>
                <a:spcPct val="90000"/>
              </a:lnSpc>
              <a:buFontTx/>
              <a:buAutoNum type="arabicPeriod"/>
            </a:pPr>
            <a:r>
              <a:rPr lang="en-US" sz="2400" dirty="0" err="1">
                <a:solidFill>
                  <a:schemeClr val="tx1"/>
                </a:solidFill>
                <a:latin typeface="Book Antiqua" pitchFamily="18" charset="0"/>
              </a:rPr>
              <a:t>Berikan</a:t>
            </a:r>
            <a:r>
              <a:rPr lang="en-US" sz="2400" dirty="0">
                <a:solidFill>
                  <a:schemeClr val="tx1"/>
                </a:solidFill>
                <a:latin typeface="Book Antiqua" pitchFamily="18" charset="0"/>
              </a:rPr>
              <a:t> </a:t>
            </a:r>
            <a:r>
              <a:rPr lang="en-US" sz="2400" dirty="0" err="1">
                <a:solidFill>
                  <a:schemeClr val="tx1"/>
                </a:solidFill>
                <a:latin typeface="Book Antiqua" pitchFamily="18" charset="0"/>
              </a:rPr>
              <a:t>alasan</a:t>
            </a:r>
            <a:r>
              <a:rPr lang="en-US" sz="2400" dirty="0">
                <a:solidFill>
                  <a:schemeClr val="tx1"/>
                </a:solidFill>
                <a:latin typeface="Book Antiqua" pitchFamily="18" charset="0"/>
              </a:rPr>
              <a:t> </a:t>
            </a:r>
            <a:r>
              <a:rPr lang="en-US" sz="2400" dirty="0" err="1">
                <a:solidFill>
                  <a:schemeClr val="tx1"/>
                </a:solidFill>
                <a:latin typeface="Book Antiqua" pitchFamily="18" charset="0"/>
              </a:rPr>
              <a:t>anda</a:t>
            </a:r>
            <a:r>
              <a:rPr lang="en-US" sz="2400" dirty="0">
                <a:solidFill>
                  <a:schemeClr val="tx1"/>
                </a:solidFill>
                <a:latin typeface="Book Antiqua" pitchFamily="18" charset="0"/>
              </a:rPr>
              <a:t>, </a:t>
            </a:r>
            <a:r>
              <a:rPr lang="en-US" sz="2400" dirty="0" err="1">
                <a:solidFill>
                  <a:schemeClr val="tx1"/>
                </a:solidFill>
                <a:latin typeface="Book Antiqua" pitchFamily="18" charset="0"/>
              </a:rPr>
              <a:t>mengapa</a:t>
            </a:r>
            <a:r>
              <a:rPr lang="en-US" sz="2400" dirty="0">
                <a:solidFill>
                  <a:schemeClr val="tx1"/>
                </a:solidFill>
                <a:latin typeface="Book Antiqua" pitchFamily="18" charset="0"/>
              </a:rPr>
              <a:t> model basis data flat-file </a:t>
            </a:r>
            <a:r>
              <a:rPr lang="en-US" sz="2400" dirty="0" err="1">
                <a:solidFill>
                  <a:schemeClr val="tx1"/>
                </a:solidFill>
                <a:latin typeface="Book Antiqua" pitchFamily="18" charset="0"/>
              </a:rPr>
              <a:t>sulit</a:t>
            </a:r>
            <a:r>
              <a:rPr lang="en-US" sz="2400" dirty="0">
                <a:solidFill>
                  <a:schemeClr val="tx1"/>
                </a:solidFill>
                <a:latin typeface="Book Antiqua" pitchFamily="18" charset="0"/>
              </a:rPr>
              <a:t> </a:t>
            </a:r>
            <a:r>
              <a:rPr lang="en-US" sz="2400" dirty="0" err="1">
                <a:solidFill>
                  <a:schemeClr val="tx1"/>
                </a:solidFill>
                <a:latin typeface="Book Antiqua" pitchFamily="18" charset="0"/>
              </a:rPr>
              <a:t>untuk</a:t>
            </a:r>
            <a:r>
              <a:rPr lang="en-US" sz="2400" dirty="0">
                <a:solidFill>
                  <a:schemeClr val="tx1"/>
                </a:solidFill>
                <a:latin typeface="Book Antiqua" pitchFamily="18" charset="0"/>
              </a:rPr>
              <a:t> </a:t>
            </a:r>
            <a:r>
              <a:rPr lang="en-US" sz="2400" dirty="0" err="1">
                <a:solidFill>
                  <a:schemeClr val="tx1"/>
                </a:solidFill>
                <a:latin typeface="Book Antiqua" pitchFamily="18" charset="0"/>
              </a:rPr>
              <a:t>dapat</a:t>
            </a:r>
            <a:r>
              <a:rPr lang="en-US" sz="2400" dirty="0">
                <a:solidFill>
                  <a:schemeClr val="tx1"/>
                </a:solidFill>
                <a:latin typeface="Book Antiqua" pitchFamily="18" charset="0"/>
              </a:rPr>
              <a:t> </a:t>
            </a:r>
            <a:r>
              <a:rPr lang="en-US" sz="2400" dirty="0" err="1">
                <a:solidFill>
                  <a:schemeClr val="tx1"/>
                </a:solidFill>
                <a:latin typeface="Book Antiqua" pitchFamily="18" charset="0"/>
              </a:rPr>
              <a:t>dilakukan</a:t>
            </a:r>
            <a:r>
              <a:rPr lang="en-US" sz="2400" dirty="0">
                <a:solidFill>
                  <a:schemeClr val="tx1"/>
                </a:solidFill>
                <a:latin typeface="Book Antiqua" pitchFamily="18" charset="0"/>
              </a:rPr>
              <a:t> </a:t>
            </a:r>
            <a:r>
              <a:rPr lang="en-US" sz="2400" dirty="0" err="1">
                <a:solidFill>
                  <a:schemeClr val="tx1"/>
                </a:solidFill>
                <a:latin typeface="Book Antiqua" pitchFamily="18" charset="0"/>
              </a:rPr>
              <a:t>relasi</a:t>
            </a:r>
            <a:r>
              <a:rPr lang="en-US" sz="2400" dirty="0">
                <a:solidFill>
                  <a:schemeClr val="tx1"/>
                </a:solidFill>
                <a:latin typeface="Book Antiqua" pitchFamily="18" charset="0"/>
              </a:rPr>
              <a:t> ?</a:t>
            </a:r>
          </a:p>
          <a:p>
            <a:pPr marL="990600" lvl="1" indent="-533400" algn="l">
              <a:lnSpc>
                <a:spcPct val="90000"/>
              </a:lnSpc>
              <a:buFontTx/>
              <a:buAutoNum type="arabicPeriod"/>
            </a:pPr>
            <a:r>
              <a:rPr lang="en-US" sz="2400" dirty="0" err="1">
                <a:solidFill>
                  <a:schemeClr val="tx1"/>
                </a:solidFill>
                <a:latin typeface="Book Antiqua" pitchFamily="18" charset="0"/>
              </a:rPr>
              <a:t>Berikan</a:t>
            </a:r>
            <a:r>
              <a:rPr lang="en-US" sz="2400" dirty="0">
                <a:solidFill>
                  <a:schemeClr val="tx1"/>
                </a:solidFill>
                <a:latin typeface="Book Antiqua" pitchFamily="18" charset="0"/>
              </a:rPr>
              <a:t> </a:t>
            </a:r>
            <a:r>
              <a:rPr lang="en-US" sz="2400" dirty="0" err="1">
                <a:solidFill>
                  <a:schemeClr val="tx1"/>
                </a:solidFill>
                <a:latin typeface="Book Antiqua" pitchFamily="18" charset="0"/>
              </a:rPr>
              <a:t>perbedaan</a:t>
            </a:r>
            <a:r>
              <a:rPr lang="en-US" sz="2400" dirty="0">
                <a:solidFill>
                  <a:schemeClr val="tx1"/>
                </a:solidFill>
                <a:latin typeface="Book Antiqua" pitchFamily="18" charset="0"/>
              </a:rPr>
              <a:t> </a:t>
            </a:r>
            <a:r>
              <a:rPr lang="en-US" sz="2400" dirty="0" err="1">
                <a:solidFill>
                  <a:schemeClr val="tx1"/>
                </a:solidFill>
                <a:latin typeface="Book Antiqua" pitchFamily="18" charset="0"/>
              </a:rPr>
              <a:t>dan</a:t>
            </a:r>
            <a:r>
              <a:rPr lang="en-US" sz="2400" dirty="0">
                <a:solidFill>
                  <a:schemeClr val="tx1"/>
                </a:solidFill>
                <a:latin typeface="Book Antiqua" pitchFamily="18" charset="0"/>
              </a:rPr>
              <a:t> </a:t>
            </a:r>
            <a:r>
              <a:rPr lang="en-US" sz="2400" dirty="0" err="1">
                <a:solidFill>
                  <a:schemeClr val="tx1"/>
                </a:solidFill>
                <a:latin typeface="Book Antiqua" pitchFamily="18" charset="0"/>
              </a:rPr>
              <a:t>persamaan</a:t>
            </a:r>
            <a:r>
              <a:rPr lang="en-US" sz="2400" dirty="0">
                <a:solidFill>
                  <a:schemeClr val="tx1"/>
                </a:solidFill>
                <a:latin typeface="Book Antiqua" pitchFamily="18" charset="0"/>
              </a:rPr>
              <a:t> </a:t>
            </a:r>
            <a:r>
              <a:rPr lang="en-US" sz="2400" dirty="0" err="1">
                <a:solidFill>
                  <a:schemeClr val="tx1"/>
                </a:solidFill>
                <a:latin typeface="Book Antiqua" pitchFamily="18" charset="0"/>
              </a:rPr>
              <a:t>mengenai</a:t>
            </a:r>
            <a:r>
              <a:rPr lang="en-US" sz="2400" dirty="0">
                <a:solidFill>
                  <a:schemeClr val="tx1"/>
                </a:solidFill>
                <a:latin typeface="Book Antiqua" pitchFamily="18" charset="0"/>
              </a:rPr>
              <a:t> </a:t>
            </a:r>
            <a:r>
              <a:rPr lang="en-US" sz="2400" dirty="0" err="1">
                <a:solidFill>
                  <a:schemeClr val="tx1"/>
                </a:solidFill>
                <a:latin typeface="Book Antiqua" pitchFamily="18" charset="0"/>
              </a:rPr>
              <a:t>hubungan</a:t>
            </a:r>
            <a:r>
              <a:rPr lang="en-US" sz="2400" dirty="0">
                <a:solidFill>
                  <a:schemeClr val="tx1"/>
                </a:solidFill>
                <a:latin typeface="Book Antiqua" pitchFamily="18" charset="0"/>
              </a:rPr>
              <a:t> parent/child yang </a:t>
            </a:r>
            <a:r>
              <a:rPr lang="en-US" sz="2400" dirty="0" err="1">
                <a:solidFill>
                  <a:schemeClr val="tx1"/>
                </a:solidFill>
                <a:latin typeface="Book Antiqua" pitchFamily="18" charset="0"/>
              </a:rPr>
              <a:t>terdapat</a:t>
            </a:r>
            <a:r>
              <a:rPr lang="en-US" sz="2400" dirty="0">
                <a:solidFill>
                  <a:schemeClr val="tx1"/>
                </a:solidFill>
                <a:latin typeface="Book Antiqua" pitchFamily="18" charset="0"/>
              </a:rPr>
              <a:t> </a:t>
            </a:r>
            <a:r>
              <a:rPr lang="en-US" sz="2400" dirty="0" err="1">
                <a:solidFill>
                  <a:schemeClr val="tx1"/>
                </a:solidFill>
                <a:latin typeface="Book Antiqua" pitchFamily="18" charset="0"/>
              </a:rPr>
              <a:t>pada</a:t>
            </a:r>
            <a:r>
              <a:rPr lang="en-US" sz="2400" dirty="0">
                <a:solidFill>
                  <a:schemeClr val="tx1"/>
                </a:solidFill>
                <a:latin typeface="Book Antiqua" pitchFamily="18" charset="0"/>
              </a:rPr>
              <a:t> model basis data </a:t>
            </a:r>
            <a:r>
              <a:rPr lang="en-US" sz="2400" dirty="0" err="1">
                <a:solidFill>
                  <a:schemeClr val="tx1"/>
                </a:solidFill>
                <a:latin typeface="Book Antiqua" pitchFamily="18" charset="0"/>
              </a:rPr>
              <a:t>hirarki</a:t>
            </a:r>
            <a:r>
              <a:rPr lang="en-US" sz="2400" dirty="0">
                <a:solidFill>
                  <a:schemeClr val="tx1"/>
                </a:solidFill>
                <a:latin typeface="Book Antiqua" pitchFamily="18" charset="0"/>
              </a:rPr>
              <a:t> </a:t>
            </a:r>
            <a:r>
              <a:rPr lang="en-US" sz="2400" dirty="0" err="1">
                <a:solidFill>
                  <a:schemeClr val="tx1"/>
                </a:solidFill>
                <a:latin typeface="Book Antiqua" pitchFamily="18" charset="0"/>
              </a:rPr>
              <a:t>dan</a:t>
            </a:r>
            <a:r>
              <a:rPr lang="en-US" sz="2400" dirty="0">
                <a:solidFill>
                  <a:schemeClr val="tx1"/>
                </a:solidFill>
                <a:latin typeface="Book Antiqua" pitchFamily="18" charset="0"/>
              </a:rPr>
              <a:t> </a:t>
            </a:r>
            <a:r>
              <a:rPr lang="en-US" sz="2400" dirty="0" err="1">
                <a:solidFill>
                  <a:schemeClr val="tx1"/>
                </a:solidFill>
                <a:latin typeface="Book Antiqua" pitchFamily="18" charset="0"/>
              </a:rPr>
              <a:t>jaringan</a:t>
            </a:r>
            <a:r>
              <a:rPr lang="en-US" sz="2400" dirty="0">
                <a:solidFill>
                  <a:schemeClr val="tx1"/>
                </a:solidFill>
                <a:latin typeface="Book Antiqua" pitchFamily="18" charset="0"/>
              </a:rPr>
              <a:t> !</a:t>
            </a:r>
          </a:p>
          <a:p>
            <a:pPr marL="990600" lvl="1" indent="-533400" algn="l">
              <a:lnSpc>
                <a:spcPct val="90000"/>
              </a:lnSpc>
              <a:buFontTx/>
              <a:buAutoNum type="arabicPeriod"/>
            </a:pPr>
            <a:r>
              <a:rPr lang="en-US" sz="2400" dirty="0" err="1">
                <a:solidFill>
                  <a:schemeClr val="tx1"/>
                </a:solidFill>
                <a:latin typeface="Book Antiqua" pitchFamily="18" charset="0"/>
              </a:rPr>
              <a:t>Bagaimana</a:t>
            </a:r>
            <a:r>
              <a:rPr lang="en-US" sz="2400" dirty="0">
                <a:solidFill>
                  <a:schemeClr val="tx1"/>
                </a:solidFill>
                <a:latin typeface="Book Antiqua" pitchFamily="18" charset="0"/>
              </a:rPr>
              <a:t> </a:t>
            </a:r>
            <a:r>
              <a:rPr lang="en-US" sz="2400" dirty="0" err="1">
                <a:solidFill>
                  <a:schemeClr val="tx1"/>
                </a:solidFill>
                <a:latin typeface="Book Antiqua" pitchFamily="18" charset="0"/>
              </a:rPr>
              <a:t>representasi</a:t>
            </a:r>
            <a:r>
              <a:rPr lang="en-US" sz="2400" dirty="0">
                <a:solidFill>
                  <a:schemeClr val="tx1"/>
                </a:solidFill>
                <a:latin typeface="Book Antiqua" pitchFamily="18" charset="0"/>
              </a:rPr>
              <a:t> model basis data </a:t>
            </a:r>
            <a:r>
              <a:rPr lang="en-US" sz="2400" dirty="0" err="1">
                <a:solidFill>
                  <a:schemeClr val="tx1"/>
                </a:solidFill>
                <a:latin typeface="Book Antiqua" pitchFamily="18" charset="0"/>
              </a:rPr>
              <a:t>relasional</a:t>
            </a:r>
            <a:r>
              <a:rPr lang="en-US" sz="2400" dirty="0">
                <a:solidFill>
                  <a:schemeClr val="tx1"/>
                </a:solidFill>
                <a:latin typeface="Book Antiqua" pitchFamily="18" charset="0"/>
              </a:rPr>
              <a:t>, </a:t>
            </a:r>
            <a:r>
              <a:rPr lang="en-US" sz="2400" dirty="0" err="1">
                <a:solidFill>
                  <a:schemeClr val="tx1"/>
                </a:solidFill>
                <a:latin typeface="Book Antiqua" pitchFamily="18" charset="0"/>
              </a:rPr>
              <a:t>berikan</a:t>
            </a:r>
            <a:r>
              <a:rPr lang="en-US" sz="2400" dirty="0">
                <a:solidFill>
                  <a:schemeClr val="tx1"/>
                </a:solidFill>
                <a:latin typeface="Book Antiqua" pitchFamily="18" charset="0"/>
              </a:rPr>
              <a:t> </a:t>
            </a:r>
            <a:r>
              <a:rPr lang="en-US" sz="2400" dirty="0" err="1">
                <a:solidFill>
                  <a:schemeClr val="tx1"/>
                </a:solidFill>
                <a:latin typeface="Book Antiqua" pitchFamily="18" charset="0"/>
              </a:rPr>
              <a:t>penjelasan</a:t>
            </a:r>
            <a:r>
              <a:rPr lang="en-US" sz="2400" dirty="0">
                <a:solidFill>
                  <a:schemeClr val="tx1"/>
                </a:solidFill>
                <a:latin typeface="Book Antiqua" pitchFamily="18" charset="0"/>
              </a:rPr>
              <a:t> </a:t>
            </a:r>
            <a:r>
              <a:rPr lang="en-US" sz="2400" dirty="0" err="1">
                <a:solidFill>
                  <a:schemeClr val="tx1"/>
                </a:solidFill>
                <a:latin typeface="Book Antiqua" pitchFamily="18" charset="0"/>
              </a:rPr>
              <a:t>secara</a:t>
            </a:r>
            <a:r>
              <a:rPr lang="en-US" sz="2400" dirty="0">
                <a:solidFill>
                  <a:schemeClr val="tx1"/>
                </a:solidFill>
                <a:latin typeface="Book Antiqua" pitchFamily="18" charset="0"/>
              </a:rPr>
              <a:t> </a:t>
            </a:r>
            <a:r>
              <a:rPr lang="en-US" sz="2400" dirty="0" err="1">
                <a:solidFill>
                  <a:schemeClr val="tx1"/>
                </a:solidFill>
                <a:latin typeface="Book Antiqua" pitchFamily="18" charset="0"/>
              </a:rPr>
              <a:t>singkat</a:t>
            </a:r>
            <a:r>
              <a:rPr lang="en-US" sz="2400" dirty="0">
                <a:solidFill>
                  <a:schemeClr val="tx1"/>
                </a:solidFill>
                <a:latin typeface="Book Antiqua" pitchFamily="18" charset="0"/>
              </a:rPr>
              <a:t> !</a:t>
            </a:r>
          </a:p>
          <a:p>
            <a:pPr marL="990600" lvl="1" indent="-533400" algn="l">
              <a:lnSpc>
                <a:spcPct val="90000"/>
              </a:lnSpc>
              <a:buFontTx/>
              <a:buAutoNum type="arabicPeriod"/>
            </a:pPr>
            <a:endParaRPr lang="en-US" sz="2400" dirty="0">
              <a:solidFill>
                <a:schemeClr val="tx1"/>
              </a:solidFill>
              <a:latin typeface="Book Antiqua" pitchFamily="18" charset="0"/>
            </a:endParaRPr>
          </a:p>
        </p:txBody>
      </p:sp>
      <p:sp>
        <p:nvSpPr>
          <p:cNvPr id="114698" name="Rectangle 10"/>
          <p:cNvSpPr>
            <a:spLocks noChangeArrowheads="1"/>
          </p:cNvSpPr>
          <p:nvPr/>
        </p:nvSpPr>
        <p:spPr bwMode="auto">
          <a:xfrm>
            <a:off x="468313" y="1268413"/>
            <a:ext cx="4248150" cy="519112"/>
          </a:xfrm>
          <a:prstGeom prst="rect">
            <a:avLst/>
          </a:prstGeom>
          <a:noFill/>
          <a:ln w="9525">
            <a:noFill/>
            <a:miter lim="800000"/>
            <a:headEnd/>
            <a:tailEnd/>
          </a:ln>
          <a:effectLst/>
        </p:spPr>
        <p:txBody>
          <a:bodyPr>
            <a:spAutoFit/>
          </a:bodyPr>
          <a:lstStyle/>
          <a:p>
            <a:pPr>
              <a:spcBef>
                <a:spcPct val="20000"/>
              </a:spcBef>
            </a:pPr>
            <a:r>
              <a:rPr lang="en-US" sz="2800" b="1">
                <a:latin typeface="Book Antiqua" pitchFamily="18" charset="0"/>
              </a:rPr>
              <a:t>Latihan dan Soal</a:t>
            </a:r>
          </a:p>
        </p:txBody>
      </p:sp>
      <p:sp>
        <p:nvSpPr>
          <p:cNvPr id="10" name="Rounded Rectangle 9"/>
          <p:cNvSpPr/>
          <p:nvPr/>
        </p:nvSpPr>
        <p:spPr>
          <a:xfrm>
            <a:off x="571472" y="500042"/>
            <a:ext cx="4286280"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t>MODEL DATA</a:t>
            </a:r>
            <a:endParaRPr lang="en-US" sz="4400" b="1" dirty="0"/>
          </a:p>
        </p:txBody>
      </p:sp>
    </p:spTree>
  </p:cSld>
  <p:clrMapOvr>
    <a:masterClrMapping/>
  </p:clrMapOvr>
  <p:transition spd="slow">
    <p:newsflash/>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8243888" y="6308725"/>
            <a:ext cx="514350" cy="404813"/>
            <a:chOff x="5052" y="3936"/>
            <a:chExt cx="324" cy="255"/>
          </a:xfrm>
        </p:grpSpPr>
        <p:sp>
          <p:nvSpPr>
            <p:cNvPr id="115717" name="Text Box 5"/>
            <p:cNvSpPr txBox="1">
              <a:spLocks noChangeArrowheads="1"/>
            </p:cNvSpPr>
            <p:nvPr/>
          </p:nvSpPr>
          <p:spPr bwMode="auto">
            <a:xfrm rot="888652">
              <a:off x="5088" y="3960"/>
              <a:ext cx="288" cy="231"/>
            </a:xfrm>
            <a:prstGeom prst="rect">
              <a:avLst/>
            </a:prstGeom>
            <a:solidFill>
              <a:srgbClr val="777777"/>
            </a:solidFill>
            <a:ln w="9525">
              <a:noFill/>
              <a:miter lim="800000"/>
              <a:headEnd/>
              <a:tailEnd/>
            </a:ln>
            <a:effectLst/>
          </p:spPr>
          <p:txBody>
            <a:bodyPr>
              <a:spAutoFit/>
            </a:bodyPr>
            <a:lstStyle/>
            <a:p>
              <a:pPr algn="ctr" eaLnBrk="0" hangingPunct="0">
                <a:spcBef>
                  <a:spcPct val="50000"/>
                </a:spcBef>
              </a:pPr>
              <a:endParaRPr lang="en-GB" b="1">
                <a:solidFill>
                  <a:schemeClr val="bg1"/>
                </a:solidFill>
                <a:latin typeface="CopprplGoth Hv BT" pitchFamily="34" charset="0"/>
              </a:endParaRPr>
            </a:p>
          </p:txBody>
        </p:sp>
        <p:sp>
          <p:nvSpPr>
            <p:cNvPr id="115718" name="Text Box 6"/>
            <p:cNvSpPr txBox="1">
              <a:spLocks noChangeArrowheads="1"/>
            </p:cNvSpPr>
            <p:nvPr/>
          </p:nvSpPr>
          <p:spPr bwMode="auto">
            <a:xfrm>
              <a:off x="5052" y="3936"/>
              <a:ext cx="288" cy="231"/>
            </a:xfrm>
            <a:prstGeom prst="rect">
              <a:avLst/>
            </a:prstGeom>
            <a:solidFill>
              <a:schemeClr val="tx1"/>
            </a:solidFill>
            <a:ln w="9525">
              <a:noFill/>
              <a:miter lim="800000"/>
              <a:headEnd/>
              <a:tailEnd/>
            </a:ln>
            <a:effectLst/>
          </p:spPr>
          <p:txBody>
            <a:bodyPr>
              <a:spAutoFit/>
            </a:bodyPr>
            <a:lstStyle/>
            <a:p>
              <a:pPr algn="ctr" eaLnBrk="0" hangingPunct="0">
                <a:spcBef>
                  <a:spcPct val="50000"/>
                </a:spcBef>
              </a:pPr>
              <a:fld id="{D2042155-A621-4C98-9508-E5A6541B93FE}" type="slidenum">
                <a:rPr lang="en-US" b="1">
                  <a:solidFill>
                    <a:schemeClr val="bg1"/>
                  </a:solidFill>
                  <a:latin typeface="CopprplGoth Hv BT" pitchFamily="34" charset="0"/>
                </a:rPr>
                <a:pPr algn="ctr" eaLnBrk="0" hangingPunct="0">
                  <a:spcBef>
                    <a:spcPct val="50000"/>
                  </a:spcBef>
                </a:pPr>
                <a:t>47</a:t>
              </a:fld>
              <a:endParaRPr lang="en-US" b="1">
                <a:solidFill>
                  <a:schemeClr val="bg1"/>
                </a:solidFill>
                <a:latin typeface="CopprplGoth Hv BT" pitchFamily="34" charset="0"/>
              </a:endParaRPr>
            </a:p>
          </p:txBody>
        </p:sp>
      </p:grpSp>
      <p:sp>
        <p:nvSpPr>
          <p:cNvPr id="115721" name="Rectangle 9"/>
          <p:cNvSpPr>
            <a:spLocks noGrp="1" noChangeArrowheads="1"/>
          </p:cNvSpPr>
          <p:nvPr>
            <p:ph type="subTitle" idx="1"/>
          </p:nvPr>
        </p:nvSpPr>
        <p:spPr>
          <a:xfrm>
            <a:off x="179388" y="1989138"/>
            <a:ext cx="8785225" cy="3887787"/>
          </a:xfrm>
        </p:spPr>
        <p:txBody>
          <a:bodyPr>
            <a:normAutofit lnSpcReduction="10000"/>
          </a:bodyPr>
          <a:lstStyle/>
          <a:p>
            <a:pPr marL="990600" lvl="1" indent="-533400" algn="l">
              <a:lnSpc>
                <a:spcPct val="90000"/>
              </a:lnSpc>
              <a:buFontTx/>
              <a:buAutoNum type="arabicPeriod" startAt="5"/>
            </a:pPr>
            <a:r>
              <a:rPr lang="en-US" sz="2400" dirty="0" err="1">
                <a:solidFill>
                  <a:schemeClr val="tx1"/>
                </a:solidFill>
                <a:latin typeface="Book Antiqua" pitchFamily="18" charset="0"/>
              </a:rPr>
              <a:t>Untuk</a:t>
            </a:r>
            <a:r>
              <a:rPr lang="en-US" sz="2400" dirty="0">
                <a:solidFill>
                  <a:schemeClr val="tx1"/>
                </a:solidFill>
                <a:latin typeface="Book Antiqua" pitchFamily="18" charset="0"/>
              </a:rPr>
              <a:t> basis data yang </a:t>
            </a:r>
            <a:r>
              <a:rPr lang="en-US" sz="2400" dirty="0" err="1">
                <a:solidFill>
                  <a:schemeClr val="tx1"/>
                </a:solidFill>
                <a:latin typeface="Book Antiqua" pitchFamily="18" charset="0"/>
              </a:rPr>
              <a:t>terdiri</a:t>
            </a:r>
            <a:r>
              <a:rPr lang="en-US" sz="2400" dirty="0">
                <a:solidFill>
                  <a:schemeClr val="tx1"/>
                </a:solidFill>
                <a:latin typeface="Book Antiqua" pitchFamily="18" charset="0"/>
              </a:rPr>
              <a:t> </a:t>
            </a:r>
            <a:r>
              <a:rPr lang="en-US" sz="2400" dirty="0" err="1">
                <a:solidFill>
                  <a:schemeClr val="tx1"/>
                </a:solidFill>
                <a:latin typeface="Book Antiqua" pitchFamily="18" charset="0"/>
              </a:rPr>
              <a:t>dari</a:t>
            </a:r>
            <a:r>
              <a:rPr lang="en-US" sz="2400" dirty="0">
                <a:solidFill>
                  <a:schemeClr val="tx1"/>
                </a:solidFill>
                <a:latin typeface="Book Antiqua" pitchFamily="18" charset="0"/>
              </a:rPr>
              <a:t> </a:t>
            </a:r>
            <a:r>
              <a:rPr lang="en-US" sz="2400" dirty="0" err="1">
                <a:solidFill>
                  <a:schemeClr val="tx1"/>
                </a:solidFill>
                <a:latin typeface="Book Antiqua" pitchFamily="18" charset="0"/>
              </a:rPr>
              <a:t>beberapa</a:t>
            </a:r>
            <a:r>
              <a:rPr lang="en-US" sz="2400" dirty="0">
                <a:solidFill>
                  <a:schemeClr val="tx1"/>
                </a:solidFill>
                <a:latin typeface="Book Antiqua" pitchFamily="18" charset="0"/>
              </a:rPr>
              <a:t> </a:t>
            </a:r>
            <a:r>
              <a:rPr lang="en-US" sz="2400" dirty="0" err="1">
                <a:solidFill>
                  <a:schemeClr val="tx1"/>
                </a:solidFill>
                <a:latin typeface="Book Antiqua" pitchFamily="18" charset="0"/>
              </a:rPr>
              <a:t>tabel</a:t>
            </a:r>
            <a:r>
              <a:rPr lang="en-US" sz="2400" dirty="0">
                <a:solidFill>
                  <a:schemeClr val="tx1"/>
                </a:solidFill>
                <a:latin typeface="Book Antiqua" pitchFamily="18" charset="0"/>
              </a:rPr>
              <a:t>, </a:t>
            </a:r>
            <a:r>
              <a:rPr lang="en-US" sz="2400" dirty="0" err="1">
                <a:solidFill>
                  <a:schemeClr val="tx1"/>
                </a:solidFill>
                <a:latin typeface="Book Antiqua" pitchFamily="18" charset="0"/>
              </a:rPr>
              <a:t>bagaimana</a:t>
            </a:r>
            <a:r>
              <a:rPr lang="en-US" sz="2400" dirty="0">
                <a:solidFill>
                  <a:schemeClr val="tx1"/>
                </a:solidFill>
                <a:latin typeface="Book Antiqua" pitchFamily="18" charset="0"/>
              </a:rPr>
              <a:t> model basis data </a:t>
            </a:r>
            <a:r>
              <a:rPr lang="en-US" sz="2400" dirty="0" err="1">
                <a:solidFill>
                  <a:schemeClr val="tx1"/>
                </a:solidFill>
                <a:latin typeface="Book Antiqua" pitchFamily="18" charset="0"/>
              </a:rPr>
              <a:t>relasional</a:t>
            </a:r>
            <a:r>
              <a:rPr lang="en-US" sz="2400" dirty="0">
                <a:solidFill>
                  <a:schemeClr val="tx1"/>
                </a:solidFill>
                <a:latin typeface="Book Antiqua" pitchFamily="18" charset="0"/>
              </a:rPr>
              <a:t> </a:t>
            </a:r>
            <a:r>
              <a:rPr lang="en-US" sz="2400" dirty="0" err="1">
                <a:solidFill>
                  <a:schemeClr val="tx1"/>
                </a:solidFill>
                <a:latin typeface="Book Antiqua" pitchFamily="18" charset="0"/>
              </a:rPr>
              <a:t>dalam</a:t>
            </a:r>
            <a:r>
              <a:rPr lang="en-US" sz="2400" dirty="0">
                <a:solidFill>
                  <a:schemeClr val="tx1"/>
                </a:solidFill>
                <a:latin typeface="Book Antiqua" pitchFamily="18" charset="0"/>
              </a:rPr>
              <a:t> </a:t>
            </a:r>
            <a:r>
              <a:rPr lang="en-US" sz="2400" dirty="0" err="1">
                <a:solidFill>
                  <a:schemeClr val="tx1"/>
                </a:solidFill>
                <a:latin typeface="Book Antiqua" pitchFamily="18" charset="0"/>
              </a:rPr>
              <a:t>merelasikan</a:t>
            </a:r>
            <a:r>
              <a:rPr lang="en-US" sz="2400" dirty="0">
                <a:solidFill>
                  <a:schemeClr val="tx1"/>
                </a:solidFill>
                <a:latin typeface="Book Antiqua" pitchFamily="18" charset="0"/>
              </a:rPr>
              <a:t> </a:t>
            </a:r>
            <a:r>
              <a:rPr lang="en-US" sz="2400" dirty="0" err="1">
                <a:solidFill>
                  <a:schemeClr val="tx1"/>
                </a:solidFill>
                <a:latin typeface="Book Antiqua" pitchFamily="18" charset="0"/>
              </a:rPr>
              <a:t>tabel-tabel</a:t>
            </a:r>
            <a:r>
              <a:rPr lang="en-US" sz="2400" dirty="0">
                <a:solidFill>
                  <a:schemeClr val="tx1"/>
                </a:solidFill>
                <a:latin typeface="Book Antiqua" pitchFamily="18" charset="0"/>
              </a:rPr>
              <a:t> </a:t>
            </a:r>
            <a:r>
              <a:rPr lang="en-US" sz="2400" dirty="0" err="1">
                <a:solidFill>
                  <a:schemeClr val="tx1"/>
                </a:solidFill>
                <a:latin typeface="Book Antiqua" pitchFamily="18" charset="0"/>
              </a:rPr>
              <a:t>tersebut</a:t>
            </a:r>
            <a:r>
              <a:rPr lang="en-US" sz="2400" dirty="0">
                <a:solidFill>
                  <a:schemeClr val="tx1"/>
                </a:solidFill>
                <a:latin typeface="Book Antiqua" pitchFamily="18" charset="0"/>
              </a:rPr>
              <a:t>, </a:t>
            </a:r>
            <a:r>
              <a:rPr lang="en-US" sz="2400" dirty="0" err="1">
                <a:solidFill>
                  <a:schemeClr val="tx1"/>
                </a:solidFill>
                <a:latin typeface="Book Antiqua" pitchFamily="18" charset="0"/>
              </a:rPr>
              <a:t>berikan</a:t>
            </a:r>
            <a:r>
              <a:rPr lang="en-US" sz="2400" dirty="0">
                <a:solidFill>
                  <a:schemeClr val="tx1"/>
                </a:solidFill>
                <a:latin typeface="Book Antiqua" pitchFamily="18" charset="0"/>
              </a:rPr>
              <a:t> </a:t>
            </a:r>
            <a:r>
              <a:rPr lang="en-US" sz="2400" dirty="0" err="1">
                <a:solidFill>
                  <a:schemeClr val="tx1"/>
                </a:solidFill>
                <a:latin typeface="Book Antiqua" pitchFamily="18" charset="0"/>
              </a:rPr>
              <a:t>uraian</a:t>
            </a:r>
            <a:r>
              <a:rPr lang="en-US" sz="2400" dirty="0">
                <a:solidFill>
                  <a:schemeClr val="tx1"/>
                </a:solidFill>
                <a:latin typeface="Book Antiqua" pitchFamily="18" charset="0"/>
              </a:rPr>
              <a:t> </a:t>
            </a:r>
            <a:r>
              <a:rPr lang="en-US" sz="2400" dirty="0" err="1">
                <a:solidFill>
                  <a:schemeClr val="tx1"/>
                </a:solidFill>
                <a:latin typeface="Book Antiqua" pitchFamily="18" charset="0"/>
              </a:rPr>
              <a:t>secara</a:t>
            </a:r>
            <a:r>
              <a:rPr lang="en-US" sz="2400" dirty="0">
                <a:solidFill>
                  <a:schemeClr val="tx1"/>
                </a:solidFill>
                <a:latin typeface="Book Antiqua" pitchFamily="18" charset="0"/>
              </a:rPr>
              <a:t> </a:t>
            </a:r>
            <a:r>
              <a:rPr lang="en-US" sz="2400" dirty="0" err="1">
                <a:solidFill>
                  <a:schemeClr val="tx1"/>
                </a:solidFill>
                <a:latin typeface="Book Antiqua" pitchFamily="18" charset="0"/>
              </a:rPr>
              <a:t>singkat</a:t>
            </a:r>
            <a:r>
              <a:rPr lang="en-US" sz="2400" dirty="0">
                <a:solidFill>
                  <a:schemeClr val="tx1"/>
                </a:solidFill>
                <a:latin typeface="Book Antiqua" pitchFamily="18" charset="0"/>
              </a:rPr>
              <a:t> !</a:t>
            </a:r>
          </a:p>
          <a:p>
            <a:pPr marL="990600" lvl="1" indent="-533400" algn="l">
              <a:lnSpc>
                <a:spcPct val="90000"/>
              </a:lnSpc>
              <a:buFontTx/>
              <a:buAutoNum type="arabicPeriod" startAt="5"/>
            </a:pPr>
            <a:r>
              <a:rPr lang="en-US" sz="2400" dirty="0" err="1">
                <a:solidFill>
                  <a:schemeClr val="tx1"/>
                </a:solidFill>
                <a:latin typeface="Book Antiqua" pitchFamily="18" charset="0"/>
              </a:rPr>
              <a:t>Mengapa</a:t>
            </a:r>
            <a:r>
              <a:rPr lang="en-US" sz="2400" dirty="0">
                <a:solidFill>
                  <a:schemeClr val="tx1"/>
                </a:solidFill>
                <a:latin typeface="Book Antiqua" pitchFamily="18" charset="0"/>
              </a:rPr>
              <a:t> model basis data </a:t>
            </a:r>
            <a:r>
              <a:rPr lang="en-US" sz="2400" dirty="0" err="1">
                <a:solidFill>
                  <a:schemeClr val="tx1"/>
                </a:solidFill>
                <a:latin typeface="Book Antiqua" pitchFamily="18" charset="0"/>
              </a:rPr>
              <a:t>relasional</a:t>
            </a:r>
            <a:r>
              <a:rPr lang="en-US" sz="2400" dirty="0">
                <a:solidFill>
                  <a:schemeClr val="tx1"/>
                </a:solidFill>
                <a:latin typeface="Book Antiqua" pitchFamily="18" charset="0"/>
              </a:rPr>
              <a:t> </a:t>
            </a:r>
            <a:r>
              <a:rPr lang="en-US" sz="2400" dirty="0" err="1">
                <a:solidFill>
                  <a:schemeClr val="tx1"/>
                </a:solidFill>
                <a:latin typeface="Book Antiqua" pitchFamily="18" charset="0"/>
              </a:rPr>
              <a:t>menjadi</a:t>
            </a:r>
            <a:r>
              <a:rPr lang="en-US" sz="2400" dirty="0">
                <a:solidFill>
                  <a:schemeClr val="tx1"/>
                </a:solidFill>
                <a:latin typeface="Book Antiqua" pitchFamily="18" charset="0"/>
              </a:rPr>
              <a:t> </a:t>
            </a:r>
            <a:r>
              <a:rPr lang="en-US" sz="2400" dirty="0" err="1">
                <a:solidFill>
                  <a:schemeClr val="tx1"/>
                </a:solidFill>
                <a:latin typeface="Book Antiqua" pitchFamily="18" charset="0"/>
              </a:rPr>
              <a:t>sangat</a:t>
            </a:r>
            <a:r>
              <a:rPr lang="en-US" sz="2400" dirty="0">
                <a:solidFill>
                  <a:schemeClr val="tx1"/>
                </a:solidFill>
                <a:latin typeface="Book Antiqua" pitchFamily="18" charset="0"/>
              </a:rPr>
              <a:t> </a:t>
            </a:r>
            <a:r>
              <a:rPr lang="en-US" sz="2400" dirty="0" err="1">
                <a:solidFill>
                  <a:schemeClr val="tx1"/>
                </a:solidFill>
                <a:latin typeface="Book Antiqua" pitchFamily="18" charset="0"/>
              </a:rPr>
              <a:t>populer</a:t>
            </a:r>
            <a:r>
              <a:rPr lang="en-US" sz="2400" dirty="0">
                <a:solidFill>
                  <a:schemeClr val="tx1"/>
                </a:solidFill>
                <a:latin typeface="Book Antiqua" pitchFamily="18" charset="0"/>
              </a:rPr>
              <a:t>, </a:t>
            </a:r>
            <a:r>
              <a:rPr lang="en-US" sz="2400" dirty="0" err="1">
                <a:solidFill>
                  <a:schemeClr val="tx1"/>
                </a:solidFill>
                <a:latin typeface="Book Antiqua" pitchFamily="18" charset="0"/>
              </a:rPr>
              <a:t>dan</a:t>
            </a:r>
            <a:r>
              <a:rPr lang="en-US" sz="2400" dirty="0">
                <a:solidFill>
                  <a:schemeClr val="tx1"/>
                </a:solidFill>
                <a:latin typeface="Book Antiqua" pitchFamily="18" charset="0"/>
              </a:rPr>
              <a:t> </a:t>
            </a:r>
            <a:r>
              <a:rPr lang="en-US" sz="2400" dirty="0" err="1">
                <a:solidFill>
                  <a:schemeClr val="tx1"/>
                </a:solidFill>
                <a:latin typeface="Book Antiqua" pitchFamily="18" charset="0"/>
              </a:rPr>
              <a:t>sejauh</a:t>
            </a:r>
            <a:r>
              <a:rPr lang="en-US" sz="2400" dirty="0">
                <a:solidFill>
                  <a:schemeClr val="tx1"/>
                </a:solidFill>
                <a:latin typeface="Book Antiqua" pitchFamily="18" charset="0"/>
              </a:rPr>
              <a:t> </a:t>
            </a:r>
            <a:r>
              <a:rPr lang="en-US" sz="2400" dirty="0" err="1">
                <a:solidFill>
                  <a:schemeClr val="tx1"/>
                </a:solidFill>
                <a:latin typeface="Book Antiqua" pitchFamily="18" charset="0"/>
              </a:rPr>
              <a:t>mana</a:t>
            </a:r>
            <a:r>
              <a:rPr lang="en-US" sz="2400" dirty="0">
                <a:solidFill>
                  <a:schemeClr val="tx1"/>
                </a:solidFill>
                <a:latin typeface="Book Antiqua" pitchFamily="18" charset="0"/>
              </a:rPr>
              <a:t> </a:t>
            </a:r>
            <a:r>
              <a:rPr lang="en-US" sz="2400" dirty="0" err="1">
                <a:solidFill>
                  <a:schemeClr val="tx1"/>
                </a:solidFill>
                <a:latin typeface="Book Antiqua" pitchFamily="18" charset="0"/>
              </a:rPr>
              <a:t>dukungan</a:t>
            </a:r>
            <a:r>
              <a:rPr lang="en-US" sz="2400" dirty="0">
                <a:solidFill>
                  <a:schemeClr val="tx1"/>
                </a:solidFill>
                <a:latin typeface="Book Antiqua" pitchFamily="18" charset="0"/>
              </a:rPr>
              <a:t> yang </a:t>
            </a:r>
            <a:r>
              <a:rPr lang="en-US" sz="2400" dirty="0" err="1">
                <a:solidFill>
                  <a:schemeClr val="tx1"/>
                </a:solidFill>
                <a:latin typeface="Book Antiqua" pitchFamily="18" charset="0"/>
              </a:rPr>
              <a:t>diberikan</a:t>
            </a:r>
            <a:r>
              <a:rPr lang="en-US" sz="2400" dirty="0">
                <a:solidFill>
                  <a:schemeClr val="tx1"/>
                </a:solidFill>
                <a:latin typeface="Book Antiqua" pitchFamily="18" charset="0"/>
              </a:rPr>
              <a:t> </a:t>
            </a:r>
            <a:r>
              <a:rPr lang="en-US" sz="2400" dirty="0" err="1">
                <a:solidFill>
                  <a:schemeClr val="tx1"/>
                </a:solidFill>
                <a:latin typeface="Book Antiqua" pitchFamily="18" charset="0"/>
              </a:rPr>
              <a:t>oleh</a:t>
            </a:r>
            <a:r>
              <a:rPr lang="en-US" sz="2400" dirty="0">
                <a:solidFill>
                  <a:schemeClr val="tx1"/>
                </a:solidFill>
                <a:latin typeface="Book Antiqua" pitchFamily="18" charset="0"/>
              </a:rPr>
              <a:t> vendor-vendor DBMS ?</a:t>
            </a:r>
          </a:p>
          <a:p>
            <a:pPr marL="990600" lvl="1" indent="-533400" algn="l">
              <a:lnSpc>
                <a:spcPct val="90000"/>
              </a:lnSpc>
              <a:buFontTx/>
              <a:buAutoNum type="arabicPeriod" startAt="5"/>
            </a:pPr>
            <a:r>
              <a:rPr lang="en-US" sz="2400" dirty="0" err="1">
                <a:solidFill>
                  <a:schemeClr val="tx1"/>
                </a:solidFill>
                <a:latin typeface="Book Antiqua" pitchFamily="18" charset="0"/>
              </a:rPr>
              <a:t>Apa</a:t>
            </a:r>
            <a:r>
              <a:rPr lang="en-US" sz="2400" dirty="0">
                <a:solidFill>
                  <a:schemeClr val="tx1"/>
                </a:solidFill>
                <a:latin typeface="Book Antiqua" pitchFamily="18" charset="0"/>
              </a:rPr>
              <a:t> yang </a:t>
            </a:r>
            <a:r>
              <a:rPr lang="en-US" sz="2400" dirty="0" err="1">
                <a:solidFill>
                  <a:schemeClr val="tx1"/>
                </a:solidFill>
                <a:latin typeface="Book Antiqua" pitchFamily="18" charset="0"/>
              </a:rPr>
              <a:t>anda</a:t>
            </a:r>
            <a:r>
              <a:rPr lang="en-US" sz="2400" dirty="0">
                <a:solidFill>
                  <a:schemeClr val="tx1"/>
                </a:solidFill>
                <a:latin typeface="Book Antiqua" pitchFamily="18" charset="0"/>
              </a:rPr>
              <a:t> </a:t>
            </a:r>
            <a:r>
              <a:rPr lang="en-US" sz="2400" dirty="0" err="1">
                <a:solidFill>
                  <a:schemeClr val="tx1"/>
                </a:solidFill>
                <a:latin typeface="Book Antiqua" pitchFamily="18" charset="0"/>
              </a:rPr>
              <a:t>ketahui</a:t>
            </a:r>
            <a:r>
              <a:rPr lang="en-US" sz="2400" dirty="0">
                <a:solidFill>
                  <a:schemeClr val="tx1"/>
                </a:solidFill>
                <a:latin typeface="Book Antiqua" pitchFamily="18" charset="0"/>
              </a:rPr>
              <a:t> </a:t>
            </a:r>
            <a:r>
              <a:rPr lang="en-US" sz="2400" dirty="0" err="1">
                <a:solidFill>
                  <a:schemeClr val="tx1"/>
                </a:solidFill>
                <a:latin typeface="Book Antiqua" pitchFamily="18" charset="0"/>
              </a:rPr>
              <a:t>tentang</a:t>
            </a:r>
            <a:r>
              <a:rPr lang="en-US" sz="2400" dirty="0">
                <a:solidFill>
                  <a:schemeClr val="tx1"/>
                </a:solidFill>
                <a:latin typeface="Book Antiqua" pitchFamily="18" charset="0"/>
              </a:rPr>
              <a:t> model basis data </a:t>
            </a:r>
            <a:r>
              <a:rPr lang="en-US" sz="2400" dirty="0" err="1">
                <a:solidFill>
                  <a:schemeClr val="tx1"/>
                </a:solidFill>
                <a:latin typeface="Book Antiqua" pitchFamily="18" charset="0"/>
              </a:rPr>
              <a:t>berorientasi</a:t>
            </a:r>
            <a:r>
              <a:rPr lang="en-US" sz="2400" dirty="0">
                <a:solidFill>
                  <a:schemeClr val="tx1"/>
                </a:solidFill>
                <a:latin typeface="Book Antiqua" pitchFamily="18" charset="0"/>
              </a:rPr>
              <a:t> </a:t>
            </a:r>
            <a:r>
              <a:rPr lang="en-US" sz="2400" dirty="0" err="1">
                <a:solidFill>
                  <a:schemeClr val="tx1"/>
                </a:solidFill>
                <a:latin typeface="Book Antiqua" pitchFamily="18" charset="0"/>
              </a:rPr>
              <a:t>objek</a:t>
            </a:r>
            <a:r>
              <a:rPr lang="en-US" sz="2400" dirty="0">
                <a:solidFill>
                  <a:schemeClr val="tx1"/>
                </a:solidFill>
                <a:latin typeface="Book Antiqua" pitchFamily="18" charset="0"/>
              </a:rPr>
              <a:t>, </a:t>
            </a:r>
            <a:r>
              <a:rPr lang="en-US" sz="2400" dirty="0" err="1">
                <a:solidFill>
                  <a:schemeClr val="tx1"/>
                </a:solidFill>
                <a:latin typeface="Book Antiqua" pitchFamily="18" charset="0"/>
              </a:rPr>
              <a:t>berikan</a:t>
            </a:r>
            <a:r>
              <a:rPr lang="en-US" sz="2400" dirty="0">
                <a:solidFill>
                  <a:schemeClr val="tx1"/>
                </a:solidFill>
                <a:latin typeface="Book Antiqua" pitchFamily="18" charset="0"/>
              </a:rPr>
              <a:t> </a:t>
            </a:r>
            <a:r>
              <a:rPr lang="en-US" sz="2400" dirty="0" err="1">
                <a:solidFill>
                  <a:schemeClr val="tx1"/>
                </a:solidFill>
                <a:latin typeface="Book Antiqua" pitchFamily="18" charset="0"/>
              </a:rPr>
              <a:t>penjelasan</a:t>
            </a:r>
            <a:r>
              <a:rPr lang="en-US" sz="2400" dirty="0">
                <a:solidFill>
                  <a:schemeClr val="tx1"/>
                </a:solidFill>
                <a:latin typeface="Book Antiqua" pitchFamily="18" charset="0"/>
              </a:rPr>
              <a:t> </a:t>
            </a:r>
            <a:r>
              <a:rPr lang="en-US" sz="2400" dirty="0" err="1">
                <a:solidFill>
                  <a:schemeClr val="tx1"/>
                </a:solidFill>
                <a:latin typeface="Book Antiqua" pitchFamily="18" charset="0"/>
              </a:rPr>
              <a:t>secara</a:t>
            </a:r>
            <a:r>
              <a:rPr lang="en-US" sz="2400" dirty="0">
                <a:solidFill>
                  <a:schemeClr val="tx1"/>
                </a:solidFill>
                <a:latin typeface="Book Antiqua" pitchFamily="18" charset="0"/>
              </a:rPr>
              <a:t> </a:t>
            </a:r>
            <a:r>
              <a:rPr lang="en-US" sz="2400" dirty="0" err="1">
                <a:solidFill>
                  <a:schemeClr val="tx1"/>
                </a:solidFill>
                <a:latin typeface="Book Antiqua" pitchFamily="18" charset="0"/>
              </a:rPr>
              <a:t>singkat</a:t>
            </a:r>
            <a:r>
              <a:rPr lang="en-US" sz="2400" dirty="0">
                <a:solidFill>
                  <a:schemeClr val="tx1"/>
                </a:solidFill>
                <a:latin typeface="Book Antiqua" pitchFamily="18" charset="0"/>
              </a:rPr>
              <a:t> !</a:t>
            </a:r>
          </a:p>
          <a:p>
            <a:pPr marL="990600" lvl="1" indent="-533400" algn="l">
              <a:lnSpc>
                <a:spcPct val="90000"/>
              </a:lnSpc>
              <a:buFontTx/>
              <a:buAutoNum type="arabicPeriod" startAt="5"/>
            </a:pPr>
            <a:r>
              <a:rPr lang="en-US" sz="2400" dirty="0" err="1">
                <a:solidFill>
                  <a:schemeClr val="tx1"/>
                </a:solidFill>
                <a:latin typeface="Book Antiqua" pitchFamily="18" charset="0"/>
              </a:rPr>
              <a:t>Bagaimana</a:t>
            </a:r>
            <a:r>
              <a:rPr lang="en-US" sz="2400" dirty="0">
                <a:solidFill>
                  <a:schemeClr val="tx1"/>
                </a:solidFill>
                <a:latin typeface="Book Antiqua" pitchFamily="18" charset="0"/>
              </a:rPr>
              <a:t> </a:t>
            </a:r>
            <a:r>
              <a:rPr lang="en-US" sz="2400" dirty="0" err="1">
                <a:solidFill>
                  <a:schemeClr val="tx1"/>
                </a:solidFill>
                <a:latin typeface="Book Antiqua" pitchFamily="18" charset="0"/>
              </a:rPr>
              <a:t>representasi</a:t>
            </a:r>
            <a:r>
              <a:rPr lang="en-US" sz="2400" dirty="0">
                <a:solidFill>
                  <a:schemeClr val="tx1"/>
                </a:solidFill>
                <a:latin typeface="Book Antiqua" pitchFamily="18" charset="0"/>
              </a:rPr>
              <a:t> model basis data </a:t>
            </a:r>
            <a:r>
              <a:rPr lang="en-US" sz="2400" dirty="0" err="1">
                <a:solidFill>
                  <a:schemeClr val="tx1"/>
                </a:solidFill>
                <a:latin typeface="Book Antiqua" pitchFamily="18" charset="0"/>
              </a:rPr>
              <a:t>berorientasi</a:t>
            </a:r>
            <a:r>
              <a:rPr lang="en-US" sz="2400" dirty="0">
                <a:solidFill>
                  <a:schemeClr val="tx1"/>
                </a:solidFill>
                <a:latin typeface="Book Antiqua" pitchFamily="18" charset="0"/>
              </a:rPr>
              <a:t> </a:t>
            </a:r>
            <a:r>
              <a:rPr lang="en-US" sz="2400" dirty="0" err="1">
                <a:solidFill>
                  <a:schemeClr val="tx1"/>
                </a:solidFill>
                <a:latin typeface="Book Antiqua" pitchFamily="18" charset="0"/>
              </a:rPr>
              <a:t>objek</a:t>
            </a:r>
            <a:r>
              <a:rPr lang="en-US" sz="2400" dirty="0">
                <a:solidFill>
                  <a:schemeClr val="tx1"/>
                </a:solidFill>
                <a:latin typeface="Book Antiqua" pitchFamily="18" charset="0"/>
              </a:rPr>
              <a:t> ?</a:t>
            </a:r>
          </a:p>
        </p:txBody>
      </p:sp>
      <p:sp>
        <p:nvSpPr>
          <p:cNvPr id="115722" name="Rectangle 10"/>
          <p:cNvSpPr>
            <a:spLocks noChangeArrowheads="1"/>
          </p:cNvSpPr>
          <p:nvPr/>
        </p:nvSpPr>
        <p:spPr bwMode="auto">
          <a:xfrm>
            <a:off x="539750" y="1341438"/>
            <a:ext cx="4248150" cy="519112"/>
          </a:xfrm>
          <a:prstGeom prst="rect">
            <a:avLst/>
          </a:prstGeom>
          <a:noFill/>
          <a:ln w="9525">
            <a:noFill/>
            <a:miter lim="800000"/>
            <a:headEnd/>
            <a:tailEnd/>
          </a:ln>
          <a:effectLst/>
        </p:spPr>
        <p:txBody>
          <a:bodyPr>
            <a:spAutoFit/>
          </a:bodyPr>
          <a:lstStyle/>
          <a:p>
            <a:pPr>
              <a:spcBef>
                <a:spcPct val="20000"/>
              </a:spcBef>
            </a:pPr>
            <a:r>
              <a:rPr lang="en-US" sz="2800" b="1">
                <a:latin typeface="Book Antiqua" pitchFamily="18" charset="0"/>
              </a:rPr>
              <a:t>Latihan dan Soal</a:t>
            </a:r>
          </a:p>
        </p:txBody>
      </p:sp>
      <p:sp>
        <p:nvSpPr>
          <p:cNvPr id="10" name="Rounded Rectangle 9"/>
          <p:cNvSpPr/>
          <p:nvPr/>
        </p:nvSpPr>
        <p:spPr>
          <a:xfrm>
            <a:off x="571472" y="500042"/>
            <a:ext cx="4286280"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t>MODEL DATA</a:t>
            </a:r>
            <a:endParaRPr lang="en-US" sz="4400" b="1" dirty="0"/>
          </a:p>
        </p:txBody>
      </p:sp>
    </p:spTree>
  </p:cSld>
  <p:clrMapOvr>
    <a:masterClrMapping/>
  </p:clrMapOvr>
  <p:transition spd="slow">
    <p:check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Rot="1" noChangeArrowheads="1"/>
          </p:cNvSpPr>
          <p:nvPr>
            <p:ph type="body" idx="1"/>
          </p:nvPr>
        </p:nvSpPr>
        <p:spPr>
          <a:xfrm>
            <a:off x="285720" y="642918"/>
            <a:ext cx="8712200" cy="728661"/>
          </a:xfrm>
          <a:ln/>
        </p:spPr>
        <p:style>
          <a:lnRef idx="2">
            <a:schemeClr val="accent3">
              <a:shade val="50000"/>
            </a:schemeClr>
          </a:lnRef>
          <a:fillRef idx="1">
            <a:schemeClr val="accent3"/>
          </a:fillRef>
          <a:effectRef idx="0">
            <a:schemeClr val="accent3"/>
          </a:effectRef>
          <a:fontRef idx="minor">
            <a:schemeClr val="lt1"/>
          </a:fontRef>
        </p:style>
        <p:txBody>
          <a:bodyPr>
            <a:normAutofit fontScale="92500" lnSpcReduction="10000"/>
          </a:bodyPr>
          <a:lstStyle/>
          <a:p>
            <a:pPr marL="0" indent="0" algn="just">
              <a:lnSpc>
                <a:spcPct val="90000"/>
              </a:lnSpc>
              <a:buFont typeface="Wingdings" pitchFamily="2" charset="2"/>
              <a:buNone/>
            </a:pPr>
            <a:r>
              <a:rPr lang="sv-SE" sz="2800">
                <a:solidFill>
                  <a:schemeClr val="bg1"/>
                </a:solidFill>
                <a:latin typeface="Tahoma" pitchFamily="34" charset="0"/>
              </a:rPr>
              <a:t>Dari pengertian yang dijelaskan diatas secara umum dapat digambarkan sebagai berikut :</a:t>
            </a:r>
            <a:endParaRPr lang="en-US" sz="2800">
              <a:solidFill>
                <a:schemeClr val="bg1"/>
              </a:solidFill>
              <a:latin typeface="Tahoma" pitchFamily="34" charset="0"/>
            </a:endParaRPr>
          </a:p>
        </p:txBody>
      </p:sp>
      <p:pic>
        <p:nvPicPr>
          <p:cNvPr id="121862" name="Picture 6"/>
          <p:cNvPicPr>
            <a:picLocks noChangeAspect="1" noChangeArrowheads="1"/>
          </p:cNvPicPr>
          <p:nvPr/>
        </p:nvPicPr>
        <p:blipFill>
          <a:blip r:embed="rId2"/>
          <a:srcRect l="35725" t="38725" r="25890" b="22447"/>
          <a:stretch>
            <a:fillRect/>
          </a:stretch>
        </p:blipFill>
        <p:spPr bwMode="auto">
          <a:xfrm>
            <a:off x="179388" y="1571612"/>
            <a:ext cx="8785225" cy="4929222"/>
          </a:xfrm>
          <a:prstGeom prst="rect">
            <a:avLst/>
          </a:prstGeom>
          <a:noFill/>
          <a:ln w="9525">
            <a:noFill/>
            <a:miter lim="800000"/>
            <a:headEnd/>
            <a:tailEnd/>
          </a:ln>
        </p:spPr>
      </p:pic>
    </p:spTree>
  </p:cSld>
  <p:clrMapOvr>
    <a:masterClrMapping/>
  </p:clrMapOvr>
  <p:transition spd="slow">
    <p:newsfla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Rot="1" noChangeArrowheads="1"/>
          </p:cNvSpPr>
          <p:nvPr>
            <p:ph type="body" idx="1"/>
          </p:nvPr>
        </p:nvSpPr>
        <p:spPr>
          <a:xfrm>
            <a:off x="250825" y="688978"/>
            <a:ext cx="8594725" cy="5168914"/>
          </a:xfrm>
          <a:ln/>
        </p:spPr>
        <p:style>
          <a:lnRef idx="2">
            <a:schemeClr val="accent3">
              <a:shade val="50000"/>
            </a:schemeClr>
          </a:lnRef>
          <a:fillRef idx="1">
            <a:schemeClr val="accent3"/>
          </a:fillRef>
          <a:effectRef idx="0">
            <a:schemeClr val="accent3"/>
          </a:effectRef>
          <a:fontRef idx="minor">
            <a:schemeClr val="lt1"/>
          </a:fontRef>
        </p:style>
        <p:txBody>
          <a:bodyPr/>
          <a:lstStyle/>
          <a:p>
            <a:pPr marL="609600" indent="-609600" algn="just">
              <a:lnSpc>
                <a:spcPct val="90000"/>
              </a:lnSpc>
              <a:buFont typeface="Wingdings" pitchFamily="2" charset="2"/>
              <a:buNone/>
              <a:tabLst>
                <a:tab pos="809625" algn="l"/>
                <a:tab pos="1071563" algn="l"/>
              </a:tabLst>
            </a:pPr>
            <a:r>
              <a:rPr lang="en-US" sz="2400" b="1" dirty="0" err="1" smtClean="0">
                <a:solidFill>
                  <a:schemeClr val="tx1"/>
                </a:solidFill>
                <a:latin typeface="Tahoma" pitchFamily="34" charset="0"/>
              </a:rPr>
              <a:t>Kegunaan</a:t>
            </a:r>
            <a:r>
              <a:rPr lang="en-US" sz="2400" b="1" dirty="0" smtClean="0">
                <a:solidFill>
                  <a:schemeClr val="tx1"/>
                </a:solidFill>
                <a:latin typeface="Tahoma" pitchFamily="34" charset="0"/>
              </a:rPr>
              <a:t> </a:t>
            </a:r>
            <a:r>
              <a:rPr lang="en-US" sz="2400" b="1" dirty="0">
                <a:solidFill>
                  <a:schemeClr val="tx1"/>
                </a:solidFill>
                <a:latin typeface="Tahoma" pitchFamily="34" charset="0"/>
              </a:rPr>
              <a:t>Database</a:t>
            </a:r>
          </a:p>
          <a:p>
            <a:pPr marL="609600" indent="-609600" algn="just">
              <a:lnSpc>
                <a:spcPct val="90000"/>
              </a:lnSpc>
              <a:buFont typeface="Wingdings" pitchFamily="2" charset="2"/>
              <a:buNone/>
              <a:tabLst>
                <a:tab pos="809625" algn="l"/>
                <a:tab pos="1071563" algn="l"/>
              </a:tabLst>
            </a:pPr>
            <a:r>
              <a:rPr lang="en-US" sz="2400" dirty="0">
                <a:solidFill>
                  <a:schemeClr val="tx1"/>
                </a:solidFill>
                <a:latin typeface="Tahoma" pitchFamily="34" charset="0"/>
              </a:rPr>
              <a:t>	</a:t>
            </a:r>
            <a:r>
              <a:rPr lang="en-US" sz="2400" dirty="0" err="1">
                <a:solidFill>
                  <a:schemeClr val="tx1"/>
                </a:solidFill>
                <a:latin typeface="Tahoma" pitchFamily="34" charset="0"/>
              </a:rPr>
              <a:t>Penyusunan</a:t>
            </a:r>
            <a:r>
              <a:rPr lang="en-US" sz="2400" dirty="0">
                <a:solidFill>
                  <a:schemeClr val="tx1"/>
                </a:solidFill>
                <a:latin typeface="Tahoma" pitchFamily="34" charset="0"/>
              </a:rPr>
              <a:t> database </a:t>
            </a:r>
            <a:r>
              <a:rPr lang="en-US" sz="2400" dirty="0" err="1">
                <a:solidFill>
                  <a:schemeClr val="tx1"/>
                </a:solidFill>
                <a:latin typeface="Tahoma" pitchFamily="34" charset="0"/>
              </a:rPr>
              <a:t>digunakan</a:t>
            </a:r>
            <a:r>
              <a:rPr lang="en-US" sz="2400" dirty="0">
                <a:solidFill>
                  <a:schemeClr val="tx1"/>
                </a:solidFill>
                <a:latin typeface="Tahoma" pitchFamily="34" charset="0"/>
              </a:rPr>
              <a:t> </a:t>
            </a:r>
            <a:r>
              <a:rPr lang="en-US" sz="2400" dirty="0" err="1">
                <a:solidFill>
                  <a:schemeClr val="tx1"/>
                </a:solidFill>
                <a:latin typeface="Tahoma" pitchFamily="34" charset="0"/>
              </a:rPr>
              <a:t>untuk</a:t>
            </a:r>
            <a:r>
              <a:rPr lang="en-US" sz="2400" dirty="0">
                <a:solidFill>
                  <a:schemeClr val="tx1"/>
                </a:solidFill>
                <a:latin typeface="Tahoma" pitchFamily="34" charset="0"/>
              </a:rPr>
              <a:t> </a:t>
            </a:r>
            <a:r>
              <a:rPr lang="en-US" sz="2400" dirty="0" err="1">
                <a:solidFill>
                  <a:schemeClr val="tx1"/>
                </a:solidFill>
                <a:latin typeface="Tahoma" pitchFamily="34" charset="0"/>
              </a:rPr>
              <a:t>mengatasi</a:t>
            </a:r>
            <a:r>
              <a:rPr lang="en-US" sz="2400" dirty="0">
                <a:solidFill>
                  <a:schemeClr val="tx1"/>
                </a:solidFill>
                <a:latin typeface="Tahoma" pitchFamily="34" charset="0"/>
              </a:rPr>
              <a:t> </a:t>
            </a:r>
            <a:r>
              <a:rPr lang="en-US" sz="2400" dirty="0" err="1">
                <a:solidFill>
                  <a:schemeClr val="tx1"/>
                </a:solidFill>
                <a:latin typeface="Tahoma" pitchFamily="34" charset="0"/>
              </a:rPr>
              <a:t>masalah-masalah</a:t>
            </a:r>
            <a:r>
              <a:rPr lang="en-US" sz="2400" dirty="0">
                <a:solidFill>
                  <a:schemeClr val="tx1"/>
                </a:solidFill>
                <a:latin typeface="Tahoma" pitchFamily="34" charset="0"/>
              </a:rPr>
              <a:t> </a:t>
            </a:r>
            <a:r>
              <a:rPr lang="en-US" sz="2400" dirty="0" err="1">
                <a:solidFill>
                  <a:schemeClr val="tx1"/>
                </a:solidFill>
                <a:latin typeface="Tahoma" pitchFamily="34" charset="0"/>
              </a:rPr>
              <a:t>pada</a:t>
            </a:r>
            <a:r>
              <a:rPr lang="en-US" sz="2400" dirty="0">
                <a:solidFill>
                  <a:schemeClr val="tx1"/>
                </a:solidFill>
                <a:latin typeface="Tahoma" pitchFamily="34" charset="0"/>
              </a:rPr>
              <a:t> </a:t>
            </a:r>
            <a:r>
              <a:rPr lang="en-US" sz="2400" dirty="0" err="1">
                <a:solidFill>
                  <a:schemeClr val="tx1"/>
                </a:solidFill>
                <a:latin typeface="Tahoma" pitchFamily="34" charset="0"/>
              </a:rPr>
              <a:t>penyusunan</a:t>
            </a:r>
            <a:r>
              <a:rPr lang="en-US" sz="2400" dirty="0">
                <a:solidFill>
                  <a:schemeClr val="tx1"/>
                </a:solidFill>
                <a:latin typeface="Tahoma" pitchFamily="34" charset="0"/>
              </a:rPr>
              <a:t> data </a:t>
            </a:r>
            <a:r>
              <a:rPr lang="en-US" sz="2400" dirty="0" err="1">
                <a:solidFill>
                  <a:schemeClr val="tx1"/>
                </a:solidFill>
                <a:latin typeface="Tahoma" pitchFamily="34" charset="0"/>
              </a:rPr>
              <a:t>yaitu</a:t>
            </a:r>
            <a:r>
              <a:rPr lang="en-US" sz="2400" dirty="0">
                <a:solidFill>
                  <a:schemeClr val="tx1"/>
                </a:solidFill>
                <a:latin typeface="Tahoma" pitchFamily="34" charset="0"/>
              </a:rPr>
              <a:t> :</a:t>
            </a:r>
          </a:p>
          <a:p>
            <a:pPr marL="788988" lvl="1" indent="-331788" algn="just">
              <a:lnSpc>
                <a:spcPct val="90000"/>
              </a:lnSpc>
              <a:buFont typeface="Wingdings" pitchFamily="2" charset="2"/>
              <a:buNone/>
              <a:tabLst>
                <a:tab pos="809625" algn="l"/>
                <a:tab pos="1071563" algn="l"/>
              </a:tabLst>
            </a:pPr>
            <a:r>
              <a:rPr lang="en-US" sz="2400" dirty="0">
                <a:solidFill>
                  <a:schemeClr val="tx1"/>
                </a:solidFill>
                <a:latin typeface="Tahoma" pitchFamily="34" charset="0"/>
              </a:rPr>
              <a:t>a.	</a:t>
            </a:r>
            <a:r>
              <a:rPr lang="en-US" sz="2400" dirty="0" err="1">
                <a:solidFill>
                  <a:schemeClr val="tx1"/>
                </a:solidFill>
                <a:latin typeface="Tahoma" pitchFamily="34" charset="0"/>
              </a:rPr>
              <a:t>Redudansi</a:t>
            </a:r>
            <a:r>
              <a:rPr lang="en-US" sz="2400" dirty="0">
                <a:solidFill>
                  <a:schemeClr val="tx1"/>
                </a:solidFill>
                <a:latin typeface="Tahoma" pitchFamily="34" charset="0"/>
              </a:rPr>
              <a:t> Data</a:t>
            </a:r>
          </a:p>
          <a:p>
            <a:pPr marL="609600" indent="-609600" algn="just">
              <a:lnSpc>
                <a:spcPct val="90000"/>
              </a:lnSpc>
              <a:buFont typeface="Wingdings" pitchFamily="2" charset="2"/>
              <a:buNone/>
              <a:tabLst>
                <a:tab pos="809625" algn="l"/>
                <a:tab pos="1071563" algn="l"/>
              </a:tabLst>
            </a:pPr>
            <a:r>
              <a:rPr lang="en-US" sz="2400" dirty="0">
                <a:solidFill>
                  <a:schemeClr val="tx1"/>
                </a:solidFill>
                <a:latin typeface="Tahoma" pitchFamily="34" charset="0"/>
              </a:rPr>
              <a:t>		</a:t>
            </a:r>
            <a:r>
              <a:rPr lang="en-US" sz="2400" dirty="0" err="1">
                <a:solidFill>
                  <a:schemeClr val="tx1"/>
                </a:solidFill>
                <a:latin typeface="Tahoma" pitchFamily="34" charset="0"/>
              </a:rPr>
              <a:t>Redudansi</a:t>
            </a:r>
            <a:r>
              <a:rPr lang="en-US" sz="2400" dirty="0">
                <a:solidFill>
                  <a:schemeClr val="tx1"/>
                </a:solidFill>
                <a:latin typeface="Tahoma" pitchFamily="34" charset="0"/>
              </a:rPr>
              <a:t> data </a:t>
            </a:r>
            <a:r>
              <a:rPr lang="en-US" sz="2400" dirty="0" err="1">
                <a:solidFill>
                  <a:schemeClr val="tx1"/>
                </a:solidFill>
                <a:latin typeface="Tahoma" pitchFamily="34" charset="0"/>
              </a:rPr>
              <a:t>adalah</a:t>
            </a:r>
            <a:r>
              <a:rPr lang="en-US" sz="2400" dirty="0">
                <a:solidFill>
                  <a:schemeClr val="tx1"/>
                </a:solidFill>
                <a:latin typeface="Tahoma" pitchFamily="34" charset="0"/>
              </a:rPr>
              <a:t> </a:t>
            </a:r>
            <a:r>
              <a:rPr lang="en-US" sz="2400" dirty="0" err="1">
                <a:solidFill>
                  <a:schemeClr val="tx1"/>
                </a:solidFill>
                <a:latin typeface="Tahoma" pitchFamily="34" charset="0"/>
              </a:rPr>
              <a:t>munculnya</a:t>
            </a:r>
            <a:r>
              <a:rPr lang="en-US" sz="2400" dirty="0">
                <a:solidFill>
                  <a:schemeClr val="tx1"/>
                </a:solidFill>
                <a:latin typeface="Tahoma" pitchFamily="34" charset="0"/>
              </a:rPr>
              <a:t> data-data yang </a:t>
            </a:r>
            <a:r>
              <a:rPr lang="en-US" sz="2400" dirty="0" err="1">
                <a:solidFill>
                  <a:schemeClr val="tx1"/>
                </a:solidFill>
                <a:latin typeface="Tahoma" pitchFamily="34" charset="0"/>
              </a:rPr>
              <a:t>sama</a:t>
            </a:r>
            <a:r>
              <a:rPr lang="en-US" sz="2400" dirty="0">
                <a:solidFill>
                  <a:schemeClr val="tx1"/>
                </a:solidFill>
                <a:latin typeface="Tahoma" pitchFamily="34" charset="0"/>
              </a:rPr>
              <a:t> 	</a:t>
            </a:r>
            <a:r>
              <a:rPr lang="en-US" sz="2400" dirty="0" err="1">
                <a:solidFill>
                  <a:schemeClr val="tx1"/>
                </a:solidFill>
                <a:latin typeface="Tahoma" pitchFamily="34" charset="0"/>
              </a:rPr>
              <a:t>secara</a:t>
            </a:r>
            <a:r>
              <a:rPr lang="en-US" sz="2400" dirty="0">
                <a:solidFill>
                  <a:schemeClr val="tx1"/>
                </a:solidFill>
                <a:latin typeface="Tahoma" pitchFamily="34" charset="0"/>
              </a:rPr>
              <a:t> </a:t>
            </a:r>
            <a:r>
              <a:rPr lang="en-US" sz="2400" dirty="0" err="1">
                <a:solidFill>
                  <a:schemeClr val="tx1"/>
                </a:solidFill>
                <a:latin typeface="Tahoma" pitchFamily="34" charset="0"/>
              </a:rPr>
              <a:t>berulang-ulang</a:t>
            </a:r>
            <a:r>
              <a:rPr lang="en-US" sz="2400" dirty="0">
                <a:solidFill>
                  <a:schemeClr val="tx1"/>
                </a:solidFill>
                <a:latin typeface="Tahoma" pitchFamily="34" charset="0"/>
              </a:rPr>
              <a:t> </a:t>
            </a:r>
            <a:r>
              <a:rPr lang="en-US" sz="2400" dirty="0" err="1">
                <a:solidFill>
                  <a:schemeClr val="tx1"/>
                </a:solidFill>
                <a:latin typeface="Tahoma" pitchFamily="34" charset="0"/>
              </a:rPr>
              <a:t>pada</a:t>
            </a:r>
            <a:r>
              <a:rPr lang="en-US" sz="2400" dirty="0">
                <a:solidFill>
                  <a:schemeClr val="tx1"/>
                </a:solidFill>
                <a:latin typeface="Tahoma" pitchFamily="34" charset="0"/>
              </a:rPr>
              <a:t> file data </a:t>
            </a:r>
            <a:r>
              <a:rPr lang="en-US" sz="2400" dirty="0" err="1">
                <a:solidFill>
                  <a:schemeClr val="tx1"/>
                </a:solidFill>
                <a:latin typeface="Tahoma" pitchFamily="34" charset="0"/>
              </a:rPr>
              <a:t>gabungan</a:t>
            </a:r>
            <a:r>
              <a:rPr lang="en-US" sz="2400" dirty="0">
                <a:solidFill>
                  <a:schemeClr val="tx1"/>
                </a:solidFill>
                <a:latin typeface="Tahoma" pitchFamily="34" charset="0"/>
              </a:rPr>
              <a:t> yang 	</a:t>
            </a:r>
            <a:r>
              <a:rPr lang="en-US" sz="2400" dirty="0" err="1">
                <a:solidFill>
                  <a:schemeClr val="tx1"/>
                </a:solidFill>
                <a:latin typeface="Tahoma" pitchFamily="34" charset="0"/>
              </a:rPr>
              <a:t>semestinya</a:t>
            </a:r>
            <a:r>
              <a:rPr lang="en-US" sz="2400" dirty="0">
                <a:solidFill>
                  <a:schemeClr val="tx1"/>
                </a:solidFill>
                <a:latin typeface="Tahoma" pitchFamily="34" charset="0"/>
              </a:rPr>
              <a:t> </a:t>
            </a:r>
            <a:r>
              <a:rPr lang="en-US" sz="2400" dirty="0" err="1">
                <a:solidFill>
                  <a:schemeClr val="tx1"/>
                </a:solidFill>
                <a:latin typeface="Tahoma" pitchFamily="34" charset="0"/>
              </a:rPr>
              <a:t>tidak</a:t>
            </a:r>
            <a:r>
              <a:rPr lang="en-US" sz="2400" dirty="0">
                <a:solidFill>
                  <a:schemeClr val="tx1"/>
                </a:solidFill>
                <a:latin typeface="Tahoma" pitchFamily="34" charset="0"/>
              </a:rPr>
              <a:t> </a:t>
            </a:r>
            <a:r>
              <a:rPr lang="en-US" sz="2400" dirty="0" err="1">
                <a:solidFill>
                  <a:schemeClr val="tx1"/>
                </a:solidFill>
                <a:latin typeface="Tahoma" pitchFamily="34" charset="0"/>
              </a:rPr>
              <a:t>perlu</a:t>
            </a:r>
            <a:r>
              <a:rPr lang="en-US" sz="2400" dirty="0">
                <a:solidFill>
                  <a:schemeClr val="tx1"/>
                </a:solidFill>
                <a:latin typeface="Tahoma" pitchFamily="34" charset="0"/>
              </a:rPr>
              <a:t> </a:t>
            </a:r>
            <a:r>
              <a:rPr lang="en-US" sz="2400" dirty="0" err="1">
                <a:solidFill>
                  <a:schemeClr val="tx1"/>
                </a:solidFill>
                <a:latin typeface="Tahoma" pitchFamily="34" charset="0"/>
              </a:rPr>
              <a:t>terjadi</a:t>
            </a:r>
            <a:r>
              <a:rPr lang="en-US" sz="2400" dirty="0">
                <a:solidFill>
                  <a:schemeClr val="tx1"/>
                </a:solidFill>
                <a:latin typeface="Tahoma" pitchFamily="34" charset="0"/>
              </a:rPr>
              <a:t>.</a:t>
            </a:r>
          </a:p>
          <a:p>
            <a:pPr marL="609600" indent="-609600" algn="just">
              <a:lnSpc>
                <a:spcPct val="90000"/>
              </a:lnSpc>
              <a:buFont typeface="Wingdings" pitchFamily="2" charset="2"/>
              <a:buNone/>
              <a:tabLst>
                <a:tab pos="809625" algn="l"/>
                <a:tab pos="1071563" algn="l"/>
              </a:tabLst>
            </a:pPr>
            <a:r>
              <a:rPr lang="en-US" sz="2400" dirty="0">
                <a:solidFill>
                  <a:schemeClr val="tx1"/>
                </a:solidFill>
                <a:latin typeface="Tahoma" pitchFamily="34" charset="0"/>
              </a:rPr>
              <a:t>		</a:t>
            </a:r>
            <a:r>
              <a:rPr lang="en-US" sz="2400" u="sng" dirty="0">
                <a:solidFill>
                  <a:schemeClr val="tx1"/>
                </a:solidFill>
                <a:latin typeface="Tahoma" pitchFamily="34" charset="0"/>
              </a:rPr>
              <a:t>Data </a:t>
            </a:r>
            <a:r>
              <a:rPr lang="en-US" sz="2400" u="sng" dirty="0" err="1">
                <a:solidFill>
                  <a:schemeClr val="tx1"/>
                </a:solidFill>
                <a:latin typeface="Tahoma" pitchFamily="34" charset="0"/>
              </a:rPr>
              <a:t>redudansi</a:t>
            </a:r>
            <a:r>
              <a:rPr lang="en-US" sz="2400" u="sng" dirty="0">
                <a:solidFill>
                  <a:schemeClr val="tx1"/>
                </a:solidFill>
                <a:latin typeface="Tahoma" pitchFamily="34" charset="0"/>
              </a:rPr>
              <a:t> </a:t>
            </a:r>
            <a:r>
              <a:rPr lang="en-US" sz="2400" u="sng" dirty="0" err="1">
                <a:solidFill>
                  <a:schemeClr val="tx1"/>
                </a:solidFill>
                <a:latin typeface="Tahoma" pitchFamily="34" charset="0"/>
              </a:rPr>
              <a:t>perlu</a:t>
            </a:r>
            <a:r>
              <a:rPr lang="en-US" sz="2400" u="sng" dirty="0">
                <a:solidFill>
                  <a:schemeClr val="tx1"/>
                </a:solidFill>
                <a:latin typeface="Tahoma" pitchFamily="34" charset="0"/>
              </a:rPr>
              <a:t> </a:t>
            </a:r>
            <a:r>
              <a:rPr lang="en-US" sz="2400" u="sng" dirty="0" err="1">
                <a:solidFill>
                  <a:schemeClr val="tx1"/>
                </a:solidFill>
                <a:latin typeface="Tahoma" pitchFamily="34" charset="0"/>
              </a:rPr>
              <a:t>dihindari</a:t>
            </a:r>
            <a:r>
              <a:rPr lang="en-US" sz="2400" u="sng" dirty="0">
                <a:solidFill>
                  <a:schemeClr val="tx1"/>
                </a:solidFill>
                <a:latin typeface="Tahoma" pitchFamily="34" charset="0"/>
              </a:rPr>
              <a:t> </a:t>
            </a:r>
            <a:r>
              <a:rPr lang="en-US" sz="2400" u="sng" dirty="0" err="1">
                <a:solidFill>
                  <a:schemeClr val="tx1"/>
                </a:solidFill>
                <a:latin typeface="Tahoma" pitchFamily="34" charset="0"/>
              </a:rPr>
              <a:t>karena</a:t>
            </a:r>
            <a:r>
              <a:rPr lang="en-US" sz="2400" u="sng" dirty="0">
                <a:solidFill>
                  <a:schemeClr val="tx1"/>
                </a:solidFill>
                <a:latin typeface="Tahoma" pitchFamily="34" charset="0"/>
              </a:rPr>
              <a:t> :</a:t>
            </a:r>
          </a:p>
          <a:p>
            <a:pPr marL="788988" lvl="1" indent="-331788" algn="just">
              <a:lnSpc>
                <a:spcPct val="90000"/>
              </a:lnSpc>
              <a:buFont typeface="Wingdings" pitchFamily="2" charset="2"/>
              <a:buNone/>
              <a:tabLst>
                <a:tab pos="809625" algn="l"/>
                <a:tab pos="1071563" algn="l"/>
              </a:tabLst>
            </a:pPr>
            <a:r>
              <a:rPr lang="en-US" sz="2400" dirty="0">
                <a:solidFill>
                  <a:schemeClr val="tx1"/>
                </a:solidFill>
                <a:latin typeface="Tahoma" pitchFamily="34" charset="0"/>
              </a:rPr>
              <a:t>	-	</a:t>
            </a:r>
            <a:r>
              <a:rPr lang="en-US" sz="2400" dirty="0" err="1">
                <a:solidFill>
                  <a:schemeClr val="tx1"/>
                </a:solidFill>
                <a:latin typeface="Tahoma" pitchFamily="34" charset="0"/>
              </a:rPr>
              <a:t>Mengakibatkan</a:t>
            </a:r>
            <a:r>
              <a:rPr lang="en-US" sz="2400" dirty="0">
                <a:solidFill>
                  <a:schemeClr val="tx1"/>
                </a:solidFill>
                <a:latin typeface="Tahoma" pitchFamily="34" charset="0"/>
              </a:rPr>
              <a:t> </a:t>
            </a:r>
            <a:r>
              <a:rPr lang="en-US" sz="2400" dirty="0" err="1">
                <a:solidFill>
                  <a:schemeClr val="tx1"/>
                </a:solidFill>
                <a:latin typeface="Tahoma" pitchFamily="34" charset="0"/>
              </a:rPr>
              <a:t>pemborosan</a:t>
            </a:r>
            <a:r>
              <a:rPr lang="en-US" sz="2400" dirty="0">
                <a:solidFill>
                  <a:schemeClr val="tx1"/>
                </a:solidFill>
                <a:latin typeface="Tahoma" pitchFamily="34" charset="0"/>
              </a:rPr>
              <a:t> </a:t>
            </a:r>
            <a:r>
              <a:rPr lang="en-US" sz="2400" dirty="0" err="1">
                <a:solidFill>
                  <a:schemeClr val="tx1"/>
                </a:solidFill>
                <a:latin typeface="Tahoma" pitchFamily="34" charset="0"/>
              </a:rPr>
              <a:t>penggunaan</a:t>
            </a:r>
            <a:r>
              <a:rPr lang="en-US" sz="2400" dirty="0">
                <a:solidFill>
                  <a:schemeClr val="tx1"/>
                </a:solidFill>
                <a:latin typeface="Tahoma" pitchFamily="34" charset="0"/>
              </a:rPr>
              <a:t> media</a:t>
            </a:r>
          </a:p>
          <a:p>
            <a:pPr marL="788988" lvl="1" indent="-331788" algn="just">
              <a:lnSpc>
                <a:spcPct val="90000"/>
              </a:lnSpc>
              <a:buFont typeface="Wingdings" pitchFamily="2" charset="2"/>
              <a:buNone/>
              <a:tabLst>
                <a:tab pos="809625" algn="l"/>
                <a:tab pos="1071563" algn="l"/>
              </a:tabLst>
            </a:pPr>
            <a:r>
              <a:rPr lang="en-US" sz="2400" dirty="0">
                <a:solidFill>
                  <a:schemeClr val="tx1"/>
                </a:solidFill>
                <a:latin typeface="Tahoma" pitchFamily="34" charset="0"/>
              </a:rPr>
              <a:t>			</a:t>
            </a:r>
            <a:r>
              <a:rPr lang="en-US" sz="2400" dirty="0" err="1">
                <a:solidFill>
                  <a:schemeClr val="tx1"/>
                </a:solidFill>
                <a:latin typeface="Tahoma" pitchFamily="34" charset="0"/>
              </a:rPr>
              <a:t>penyimpanan</a:t>
            </a:r>
            <a:endParaRPr lang="en-US" sz="2400" dirty="0">
              <a:solidFill>
                <a:schemeClr val="tx1"/>
              </a:solidFill>
              <a:latin typeface="Tahoma" pitchFamily="34" charset="0"/>
            </a:endParaRPr>
          </a:p>
          <a:p>
            <a:pPr marL="788988" lvl="1" indent="-331788" algn="just">
              <a:lnSpc>
                <a:spcPct val="90000"/>
              </a:lnSpc>
              <a:buFont typeface="Wingdings" pitchFamily="2" charset="2"/>
              <a:buNone/>
              <a:tabLst>
                <a:tab pos="809625" algn="l"/>
                <a:tab pos="1071563" algn="l"/>
              </a:tabLst>
            </a:pPr>
            <a:r>
              <a:rPr lang="en-US" sz="2400" dirty="0">
                <a:solidFill>
                  <a:schemeClr val="tx1"/>
                </a:solidFill>
                <a:latin typeface="Tahoma" pitchFamily="34" charset="0"/>
              </a:rPr>
              <a:t>	-	</a:t>
            </a:r>
            <a:r>
              <a:rPr lang="en-US" sz="2400" dirty="0" err="1">
                <a:solidFill>
                  <a:schemeClr val="tx1"/>
                </a:solidFill>
                <a:latin typeface="Tahoma" pitchFamily="34" charset="0"/>
              </a:rPr>
              <a:t>Proses</a:t>
            </a:r>
            <a:r>
              <a:rPr lang="en-US" sz="2400" dirty="0">
                <a:solidFill>
                  <a:schemeClr val="tx1"/>
                </a:solidFill>
                <a:latin typeface="Tahoma" pitchFamily="34" charset="0"/>
              </a:rPr>
              <a:t> updating yang </a:t>
            </a:r>
            <a:r>
              <a:rPr lang="en-US" sz="2400" dirty="0" err="1">
                <a:solidFill>
                  <a:schemeClr val="tx1"/>
                </a:solidFill>
                <a:latin typeface="Tahoma" pitchFamily="34" charset="0"/>
              </a:rPr>
              <a:t>lebih</a:t>
            </a:r>
            <a:r>
              <a:rPr lang="en-US" sz="2400" dirty="0">
                <a:solidFill>
                  <a:schemeClr val="tx1"/>
                </a:solidFill>
                <a:latin typeface="Tahoma" pitchFamily="34" charset="0"/>
              </a:rPr>
              <a:t> lama</a:t>
            </a:r>
          </a:p>
          <a:p>
            <a:pPr marL="788988" lvl="1" indent="-331788" algn="just">
              <a:lnSpc>
                <a:spcPct val="90000"/>
              </a:lnSpc>
              <a:buFont typeface="Wingdings" pitchFamily="2" charset="2"/>
              <a:buNone/>
              <a:tabLst>
                <a:tab pos="809625" algn="l"/>
                <a:tab pos="1071563" algn="l"/>
              </a:tabLst>
            </a:pPr>
            <a:r>
              <a:rPr lang="en-US" sz="2400" dirty="0">
                <a:solidFill>
                  <a:schemeClr val="tx1"/>
                </a:solidFill>
                <a:latin typeface="Tahoma" pitchFamily="34" charset="0"/>
              </a:rPr>
              <a:t>	-	</a:t>
            </a:r>
            <a:r>
              <a:rPr lang="en-US" sz="2400" dirty="0" err="1">
                <a:solidFill>
                  <a:schemeClr val="tx1"/>
                </a:solidFill>
                <a:latin typeface="Tahoma" pitchFamily="34" charset="0"/>
              </a:rPr>
              <a:t>Terjadinya</a:t>
            </a:r>
            <a:r>
              <a:rPr lang="en-US" sz="2400" dirty="0">
                <a:solidFill>
                  <a:schemeClr val="tx1"/>
                </a:solidFill>
                <a:latin typeface="Tahoma" pitchFamily="34" charset="0"/>
              </a:rPr>
              <a:t> </a:t>
            </a:r>
            <a:r>
              <a:rPr lang="en-US" sz="2400" dirty="0" err="1">
                <a:solidFill>
                  <a:schemeClr val="tx1"/>
                </a:solidFill>
                <a:latin typeface="Tahoma" pitchFamily="34" charset="0"/>
              </a:rPr>
              <a:t>ketidak</a:t>
            </a:r>
            <a:r>
              <a:rPr lang="en-US" sz="2400" dirty="0">
                <a:solidFill>
                  <a:schemeClr val="tx1"/>
                </a:solidFill>
                <a:latin typeface="Tahoma" pitchFamily="34" charset="0"/>
              </a:rPr>
              <a:t> </a:t>
            </a:r>
            <a:r>
              <a:rPr lang="en-US" sz="2400" dirty="0" err="1">
                <a:solidFill>
                  <a:schemeClr val="tx1"/>
                </a:solidFill>
                <a:latin typeface="Tahoma" pitchFamily="34" charset="0"/>
              </a:rPr>
              <a:t>konsistensi</a:t>
            </a:r>
            <a:r>
              <a:rPr lang="en-US" sz="2400" dirty="0">
                <a:solidFill>
                  <a:schemeClr val="tx1"/>
                </a:solidFill>
                <a:latin typeface="Tahoma" pitchFamily="34" charset="0"/>
              </a:rPr>
              <a:t> data yang </a:t>
            </a:r>
            <a:r>
              <a:rPr lang="en-US" sz="2400" dirty="0" err="1">
                <a:solidFill>
                  <a:schemeClr val="tx1"/>
                </a:solidFill>
                <a:latin typeface="Tahoma" pitchFamily="34" charset="0"/>
              </a:rPr>
              <a:t>semakin</a:t>
            </a:r>
            <a:endParaRPr lang="en-US" sz="2400" dirty="0">
              <a:solidFill>
                <a:schemeClr val="tx1"/>
              </a:solidFill>
              <a:latin typeface="Tahoma" pitchFamily="34" charset="0"/>
            </a:endParaRPr>
          </a:p>
          <a:p>
            <a:pPr marL="788988" lvl="1" indent="-331788" algn="just">
              <a:lnSpc>
                <a:spcPct val="90000"/>
              </a:lnSpc>
              <a:buFont typeface="Wingdings" pitchFamily="2" charset="2"/>
              <a:buNone/>
              <a:tabLst>
                <a:tab pos="809625" algn="l"/>
                <a:tab pos="1071563" algn="l"/>
              </a:tabLst>
            </a:pPr>
            <a:r>
              <a:rPr lang="en-US" sz="2400" dirty="0">
                <a:solidFill>
                  <a:schemeClr val="tx1"/>
                </a:solidFill>
                <a:latin typeface="Tahoma" pitchFamily="34" charset="0"/>
              </a:rPr>
              <a:t>			</a:t>
            </a:r>
            <a:r>
              <a:rPr lang="en-US" sz="2400" dirty="0" err="1">
                <a:solidFill>
                  <a:schemeClr val="tx1"/>
                </a:solidFill>
                <a:latin typeface="Tahoma" pitchFamily="34" charset="0"/>
              </a:rPr>
              <a:t>besar</a:t>
            </a:r>
            <a:r>
              <a:rPr lang="en-US" sz="2400" dirty="0">
                <a:solidFill>
                  <a:schemeClr val="tx1"/>
                </a:solidFill>
                <a:latin typeface="Tahoma"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2883">
                                            <p:bg/>
                                          </p:spTgt>
                                        </p:tgtEl>
                                        <p:attrNameLst>
                                          <p:attrName>style.visibility</p:attrName>
                                        </p:attrNameLst>
                                      </p:cBhvr>
                                      <p:to>
                                        <p:strVal val="visible"/>
                                      </p:to>
                                    </p:set>
                                    <p:animEffect transition="in" filter="blinds(horizontal)">
                                      <p:cBhvr>
                                        <p:cTn id="7" dur="500"/>
                                        <p:tgtEl>
                                          <p:spTgt spid="122883">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2883">
                                            <p:txEl>
                                              <p:pRg st="0" end="0"/>
                                            </p:txEl>
                                          </p:spTgt>
                                        </p:tgtEl>
                                        <p:attrNameLst>
                                          <p:attrName>style.visibility</p:attrName>
                                        </p:attrNameLst>
                                      </p:cBhvr>
                                      <p:to>
                                        <p:strVal val="visible"/>
                                      </p:to>
                                    </p:set>
                                    <p:animEffect transition="in" filter="blinds(horizontal)">
                                      <p:cBhvr>
                                        <p:cTn id="10" dur="500"/>
                                        <p:tgtEl>
                                          <p:spTgt spid="122883">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2883">
                                            <p:txEl>
                                              <p:pRg st="1" end="1"/>
                                            </p:txEl>
                                          </p:spTgt>
                                        </p:tgtEl>
                                        <p:attrNameLst>
                                          <p:attrName>style.visibility</p:attrName>
                                        </p:attrNameLst>
                                      </p:cBhvr>
                                      <p:to>
                                        <p:strVal val="visible"/>
                                      </p:to>
                                    </p:set>
                                    <p:animEffect transition="in" filter="blinds(horizontal)">
                                      <p:cBhvr>
                                        <p:cTn id="13" dur="500"/>
                                        <p:tgtEl>
                                          <p:spTgt spid="122883">
                                            <p:txEl>
                                              <p:pRg st="1" end="1"/>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22883">
                                            <p:txEl>
                                              <p:pRg st="2" end="2"/>
                                            </p:txEl>
                                          </p:spTgt>
                                        </p:tgtEl>
                                        <p:attrNameLst>
                                          <p:attrName>style.visibility</p:attrName>
                                        </p:attrNameLst>
                                      </p:cBhvr>
                                      <p:to>
                                        <p:strVal val="visible"/>
                                      </p:to>
                                    </p:set>
                                    <p:animEffect transition="in" filter="blinds(horizontal)">
                                      <p:cBhvr>
                                        <p:cTn id="16" dur="500"/>
                                        <p:tgtEl>
                                          <p:spTgt spid="122883">
                                            <p:txEl>
                                              <p:pRg st="2" end="2"/>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2883">
                                            <p:txEl>
                                              <p:pRg st="3" end="3"/>
                                            </p:txEl>
                                          </p:spTgt>
                                        </p:tgtEl>
                                        <p:attrNameLst>
                                          <p:attrName>style.visibility</p:attrName>
                                        </p:attrNameLst>
                                      </p:cBhvr>
                                      <p:to>
                                        <p:strVal val="visible"/>
                                      </p:to>
                                    </p:set>
                                    <p:animEffect transition="in" filter="blinds(horizontal)">
                                      <p:cBhvr>
                                        <p:cTn id="19" dur="500"/>
                                        <p:tgtEl>
                                          <p:spTgt spid="122883">
                                            <p:txEl>
                                              <p:pRg st="3" end="3"/>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22883">
                                            <p:txEl>
                                              <p:pRg st="4" end="4"/>
                                            </p:txEl>
                                          </p:spTgt>
                                        </p:tgtEl>
                                        <p:attrNameLst>
                                          <p:attrName>style.visibility</p:attrName>
                                        </p:attrNameLst>
                                      </p:cBhvr>
                                      <p:to>
                                        <p:strVal val="visible"/>
                                      </p:to>
                                    </p:set>
                                    <p:animEffect transition="in" filter="blinds(horizontal)">
                                      <p:cBhvr>
                                        <p:cTn id="22" dur="500"/>
                                        <p:tgtEl>
                                          <p:spTgt spid="122883">
                                            <p:txEl>
                                              <p:pRg st="4" end="4"/>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22883">
                                            <p:txEl>
                                              <p:pRg st="5" end="5"/>
                                            </p:txEl>
                                          </p:spTgt>
                                        </p:tgtEl>
                                        <p:attrNameLst>
                                          <p:attrName>style.visibility</p:attrName>
                                        </p:attrNameLst>
                                      </p:cBhvr>
                                      <p:to>
                                        <p:strVal val="visible"/>
                                      </p:to>
                                    </p:set>
                                    <p:animEffect transition="in" filter="blinds(horizontal)">
                                      <p:cBhvr>
                                        <p:cTn id="25" dur="500"/>
                                        <p:tgtEl>
                                          <p:spTgt spid="122883">
                                            <p:txEl>
                                              <p:pRg st="5" end="5"/>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22883">
                                            <p:txEl>
                                              <p:pRg st="6" end="6"/>
                                            </p:txEl>
                                          </p:spTgt>
                                        </p:tgtEl>
                                        <p:attrNameLst>
                                          <p:attrName>style.visibility</p:attrName>
                                        </p:attrNameLst>
                                      </p:cBhvr>
                                      <p:to>
                                        <p:strVal val="visible"/>
                                      </p:to>
                                    </p:set>
                                    <p:animEffect transition="in" filter="blinds(horizontal)">
                                      <p:cBhvr>
                                        <p:cTn id="28" dur="500"/>
                                        <p:tgtEl>
                                          <p:spTgt spid="122883">
                                            <p:txEl>
                                              <p:pRg st="6" end="6"/>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22883">
                                            <p:txEl>
                                              <p:pRg st="7" end="7"/>
                                            </p:txEl>
                                          </p:spTgt>
                                        </p:tgtEl>
                                        <p:attrNameLst>
                                          <p:attrName>style.visibility</p:attrName>
                                        </p:attrNameLst>
                                      </p:cBhvr>
                                      <p:to>
                                        <p:strVal val="visible"/>
                                      </p:to>
                                    </p:set>
                                    <p:animEffect transition="in" filter="blinds(horizontal)">
                                      <p:cBhvr>
                                        <p:cTn id="31" dur="500"/>
                                        <p:tgtEl>
                                          <p:spTgt spid="122883">
                                            <p:txEl>
                                              <p:pRg st="7" end="7"/>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22883">
                                            <p:txEl>
                                              <p:pRg st="8" end="8"/>
                                            </p:txEl>
                                          </p:spTgt>
                                        </p:tgtEl>
                                        <p:attrNameLst>
                                          <p:attrName>style.visibility</p:attrName>
                                        </p:attrNameLst>
                                      </p:cBhvr>
                                      <p:to>
                                        <p:strVal val="visible"/>
                                      </p:to>
                                    </p:set>
                                    <p:animEffect transition="in" filter="blinds(horizontal)">
                                      <p:cBhvr>
                                        <p:cTn id="34" dur="500"/>
                                        <p:tgtEl>
                                          <p:spTgt spid="122883">
                                            <p:txEl>
                                              <p:pRg st="8" end="8"/>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22883">
                                            <p:txEl>
                                              <p:pRg st="9" end="9"/>
                                            </p:txEl>
                                          </p:spTgt>
                                        </p:tgtEl>
                                        <p:attrNameLst>
                                          <p:attrName>style.visibility</p:attrName>
                                        </p:attrNameLst>
                                      </p:cBhvr>
                                      <p:to>
                                        <p:strVal val="visible"/>
                                      </p:to>
                                    </p:set>
                                    <p:animEffect transition="in" filter="blinds(horizontal)">
                                      <p:cBhvr>
                                        <p:cTn id="37" dur="500"/>
                                        <p:tgtEl>
                                          <p:spTgt spid="1228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Rot="1" noChangeArrowheads="1"/>
          </p:cNvSpPr>
          <p:nvPr>
            <p:ph type="body" sz="half" idx="1"/>
          </p:nvPr>
        </p:nvSpPr>
        <p:spPr>
          <a:xfrm>
            <a:off x="250825" y="592158"/>
            <a:ext cx="8281988" cy="863600"/>
          </a:xfrm>
        </p:spPr>
        <p:style>
          <a:lnRef idx="2">
            <a:schemeClr val="accent2">
              <a:shade val="50000"/>
            </a:schemeClr>
          </a:lnRef>
          <a:fillRef idx="1">
            <a:schemeClr val="accent2"/>
          </a:fillRef>
          <a:effectRef idx="0">
            <a:schemeClr val="accent2"/>
          </a:effectRef>
          <a:fontRef idx="minor">
            <a:schemeClr val="lt1"/>
          </a:fontRef>
        </p:style>
        <p:txBody>
          <a:bodyPr/>
          <a:lstStyle/>
          <a:p>
            <a:pPr>
              <a:lnSpc>
                <a:spcPct val="90000"/>
              </a:lnSpc>
              <a:buFont typeface="Wingdings" pitchFamily="2" charset="2"/>
              <a:buNone/>
            </a:pPr>
            <a:r>
              <a:rPr lang="en-US" sz="2400" u="sng" dirty="0" err="1">
                <a:latin typeface="Tahoma" pitchFamily="34" charset="0"/>
              </a:rPr>
              <a:t>Contoh</a:t>
            </a:r>
            <a:r>
              <a:rPr lang="en-US" sz="2400" u="sng" dirty="0">
                <a:latin typeface="Tahoma" pitchFamily="34" charset="0"/>
              </a:rPr>
              <a:t> :</a:t>
            </a:r>
          </a:p>
          <a:p>
            <a:pPr>
              <a:lnSpc>
                <a:spcPct val="90000"/>
              </a:lnSpc>
              <a:buFont typeface="Wingdings" pitchFamily="2" charset="2"/>
              <a:buNone/>
            </a:pPr>
            <a:r>
              <a:rPr lang="en-US" sz="2400" dirty="0" err="1">
                <a:latin typeface="Tahoma" pitchFamily="34" charset="0"/>
              </a:rPr>
              <a:t>Struktur</a:t>
            </a:r>
            <a:r>
              <a:rPr lang="en-US" sz="2400" dirty="0">
                <a:latin typeface="Tahoma" pitchFamily="34" charset="0"/>
              </a:rPr>
              <a:t> File </a:t>
            </a:r>
            <a:r>
              <a:rPr lang="en-US" sz="2400" dirty="0" err="1">
                <a:latin typeface="Tahoma" pitchFamily="34" charset="0"/>
              </a:rPr>
              <a:t>Karyawan</a:t>
            </a:r>
            <a:endParaRPr lang="en-US" sz="2400" dirty="0">
              <a:latin typeface="Tahoma" pitchFamily="34" charset="0"/>
            </a:endParaRPr>
          </a:p>
        </p:txBody>
      </p:sp>
      <p:graphicFrame>
        <p:nvGraphicFramePr>
          <p:cNvPr id="123945" name="Group 41"/>
          <p:cNvGraphicFramePr>
            <a:graphicFrameLocks noGrp="1"/>
          </p:cNvGraphicFramePr>
          <p:nvPr>
            <p:ph sz="half" idx="2"/>
          </p:nvPr>
        </p:nvGraphicFramePr>
        <p:xfrm>
          <a:off x="396875" y="1528783"/>
          <a:ext cx="8135938" cy="2735263"/>
        </p:xfrm>
        <a:graphic>
          <a:graphicData uri="http://schemas.openxmlformats.org/drawingml/2006/table">
            <a:tbl>
              <a:tblPr/>
              <a:tblGrid>
                <a:gridCol w="2035175"/>
                <a:gridCol w="2355850"/>
                <a:gridCol w="1584325"/>
                <a:gridCol w="2160588"/>
              </a:tblGrid>
              <a:tr h="8636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dirty="0" smtClean="0">
                          <a:ln>
                            <a:noFill/>
                          </a:ln>
                          <a:solidFill>
                            <a:srgbClr val="000000"/>
                          </a:solidFill>
                          <a:effectLst/>
                          <a:latin typeface="Tahoma" pitchFamily="34" charset="0"/>
                        </a:rPr>
                        <a:t>NIP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rgbClr val="000000"/>
                          </a:solidFill>
                          <a:effectLst/>
                          <a:latin typeface="Tahoma" pitchFamily="34" charset="0"/>
                        </a:rPr>
                        <a:t>Nama Karyawan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rgbClr val="000000"/>
                          </a:solidFill>
                          <a:effectLst/>
                          <a:latin typeface="Tahoma" pitchFamily="34" charset="0"/>
                        </a:rPr>
                        <a:t>Golongan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dirty="0" err="1" smtClean="0">
                          <a:ln>
                            <a:noFill/>
                          </a:ln>
                          <a:solidFill>
                            <a:srgbClr val="000000"/>
                          </a:solidFill>
                          <a:effectLst/>
                          <a:latin typeface="Tahoma" pitchFamily="34" charset="0"/>
                        </a:rPr>
                        <a:t>Gaji</a:t>
                      </a:r>
                      <a:r>
                        <a:rPr kumimoji="0" lang="en-US" sz="2400" b="0" i="0" u="none" strike="noStrike" cap="none" normalizeH="0" baseline="0" dirty="0" smtClean="0">
                          <a:ln>
                            <a:noFill/>
                          </a:ln>
                          <a:solidFill>
                            <a:srgbClr val="000000"/>
                          </a:solidFill>
                          <a:effectLst/>
                          <a:latin typeface="Tahoma" pitchFamily="34" charset="0"/>
                        </a:rPr>
                        <a:t> </a:t>
                      </a:r>
                      <a:r>
                        <a:rPr kumimoji="0" lang="en-US" sz="2400" b="0" i="0" u="none" strike="noStrike" cap="none" normalizeH="0" baseline="0" dirty="0" err="1" smtClean="0">
                          <a:ln>
                            <a:noFill/>
                          </a:ln>
                          <a:solidFill>
                            <a:srgbClr val="000000"/>
                          </a:solidFill>
                          <a:effectLst/>
                          <a:latin typeface="Tahoma" pitchFamily="34" charset="0"/>
                        </a:rPr>
                        <a:t>Pokok</a:t>
                      </a:r>
                      <a:endParaRPr kumimoji="0" lang="en-US" sz="2400" b="0" i="0" u="none" strike="noStrike" cap="none" normalizeH="0" baseline="0" dirty="0" smtClean="0">
                        <a:ln>
                          <a:noFill/>
                        </a:ln>
                        <a:solidFill>
                          <a:srgbClr val="00000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871663">
                <a:tc>
                  <a:txBody>
                    <a:bodyPr/>
                    <a:lstStyle/>
                    <a:p>
                      <a:pPr marL="0" marR="0" lvl="0" indent="0" algn="ctr" defTabSz="914400" rtl="0" eaLnBrk="1" fontAlgn="base" latinLnBrk="0" hangingPunct="1">
                        <a:lnSpc>
                          <a:spcPct val="100000"/>
                        </a:lnSpc>
                        <a:spcBef>
                          <a:spcPct val="25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002111045</a:t>
                      </a:r>
                    </a:p>
                    <a:p>
                      <a:pPr marL="0" marR="0" lvl="0" indent="0" algn="ctr" defTabSz="914400" rtl="0" eaLnBrk="1" fontAlgn="base" latinLnBrk="0" hangingPunct="1">
                        <a:lnSpc>
                          <a:spcPct val="100000"/>
                        </a:lnSpc>
                        <a:spcBef>
                          <a:spcPct val="25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002111025</a:t>
                      </a:r>
                    </a:p>
                    <a:p>
                      <a:pPr marL="0" marR="0" lvl="0" indent="0" algn="ctr" defTabSz="914400" rtl="0" eaLnBrk="1" fontAlgn="base" latinLnBrk="0" hangingPunct="1">
                        <a:lnSpc>
                          <a:spcPct val="100000"/>
                        </a:lnSpc>
                        <a:spcBef>
                          <a:spcPct val="25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002111042</a:t>
                      </a:r>
                    </a:p>
                    <a:p>
                      <a:pPr marL="0" marR="0" lvl="0" indent="0" algn="ctr" defTabSz="914400" rtl="0" eaLnBrk="1" fontAlgn="base" latinLnBrk="0" hangingPunct="1">
                        <a:lnSpc>
                          <a:spcPct val="100000"/>
                        </a:lnSpc>
                        <a:spcBef>
                          <a:spcPct val="25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002111023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Enti Gustina</a:t>
                      </a:r>
                    </a:p>
                    <a:p>
                      <a:pPr marL="0" marR="0" lvl="0" indent="0" algn="l" defTabSz="914400" rtl="0" eaLnBrk="1" fontAlgn="base" latinLnBrk="0" hangingPunct="1">
                        <a:lnSpc>
                          <a:spcPct val="100000"/>
                        </a:lnSpc>
                        <a:spcBef>
                          <a:spcPct val="25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Yetty Nurwati</a:t>
                      </a:r>
                    </a:p>
                    <a:p>
                      <a:pPr marL="0" marR="0" lvl="0" indent="0" algn="l" defTabSz="914400" rtl="0" eaLnBrk="1" fontAlgn="base" latinLnBrk="0" hangingPunct="1">
                        <a:lnSpc>
                          <a:spcPct val="100000"/>
                        </a:lnSpc>
                        <a:spcBef>
                          <a:spcPct val="25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M. Fajri</a:t>
                      </a:r>
                    </a:p>
                    <a:p>
                      <a:pPr marL="0" marR="0" lvl="0" indent="0" algn="l" defTabSz="914400" rtl="0" eaLnBrk="1" fontAlgn="base" latinLnBrk="0" hangingPunct="1">
                        <a:lnSpc>
                          <a:spcPct val="100000"/>
                        </a:lnSpc>
                        <a:spcBef>
                          <a:spcPct val="25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Edwar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II</a:t>
                      </a:r>
                    </a:p>
                    <a:p>
                      <a:pPr marL="0" marR="0" lvl="0" indent="0" algn="ctr" defTabSz="914400" rtl="0" eaLnBrk="1" fontAlgn="base" latinLnBrk="0" hangingPunct="1">
                        <a:lnSpc>
                          <a:spcPct val="100000"/>
                        </a:lnSpc>
                        <a:spcBef>
                          <a:spcPct val="25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III</a:t>
                      </a:r>
                    </a:p>
                    <a:p>
                      <a:pPr marL="0" marR="0" lvl="0" indent="0" algn="ctr" defTabSz="914400" rtl="0" eaLnBrk="1" fontAlgn="base" latinLnBrk="0" hangingPunct="1">
                        <a:lnSpc>
                          <a:spcPct val="100000"/>
                        </a:lnSpc>
                        <a:spcBef>
                          <a:spcPct val="25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II</a:t>
                      </a:r>
                    </a:p>
                    <a:p>
                      <a:pPr marL="0" marR="0" lvl="0" indent="0" algn="ctr" defTabSz="914400" rtl="0" eaLnBrk="1" fontAlgn="base" latinLnBrk="0" hangingPunct="1">
                        <a:lnSpc>
                          <a:spcPct val="100000"/>
                        </a:lnSpc>
                        <a:spcBef>
                          <a:spcPct val="25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II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5000"/>
                        </a:spcBef>
                        <a:spcAft>
                          <a:spcPct val="0"/>
                        </a:spcAft>
                        <a:buClr>
                          <a:schemeClr val="hlink"/>
                        </a:buClr>
                        <a:buSzTx/>
                        <a:buFont typeface="Wingdings" pitchFamily="2" charset="2"/>
                        <a:buNone/>
                        <a:tabLst/>
                      </a:pPr>
                      <a:r>
                        <a:rPr kumimoji="0" lang="en-US" sz="2400" b="0" i="0" u="none" strike="noStrike" cap="none" normalizeH="0" baseline="0" dirty="0" smtClean="0">
                          <a:ln>
                            <a:noFill/>
                          </a:ln>
                          <a:solidFill>
                            <a:schemeClr val="tx1"/>
                          </a:solidFill>
                          <a:effectLst/>
                          <a:latin typeface="Tahoma" pitchFamily="34" charset="0"/>
                        </a:rPr>
                        <a:t>650.000,-750.000,-650.000,-650.000,-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3948" name="Rectangle 44"/>
          <p:cNvSpPr>
            <a:spLocks noChangeArrowheads="1"/>
          </p:cNvSpPr>
          <p:nvPr/>
        </p:nvSpPr>
        <p:spPr bwMode="auto">
          <a:xfrm>
            <a:off x="250825" y="4430733"/>
            <a:ext cx="8628063" cy="19272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nchor="ctr">
            <a:spAutoFit/>
          </a:bodyPr>
          <a:lstStyle/>
          <a:p>
            <a:pPr algn="just" eaLnBrk="1" hangingPunct="1"/>
            <a:r>
              <a:rPr lang="en-US" sz="2400">
                <a:latin typeface="Tahoma" pitchFamily="34" charset="0"/>
              </a:rPr>
              <a:t>Dari contoh diatas dapat dilihat terjadinya redudancy data yakni pada field golongan dan gaji pokok. Dimana setiap kali rincian record golongan dimasukkan maka akan muncul pula rincian data gaji pokok. Sehingga kerangkapan data akan terjadi pada file tersebut.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48"/>
                                        </p:tgtEl>
                                        <p:attrNameLst>
                                          <p:attrName>style.visibility</p:attrName>
                                        </p:attrNameLst>
                                      </p:cBhvr>
                                      <p:to>
                                        <p:strVal val="visible"/>
                                      </p:to>
                                    </p:set>
                                    <p:animEffect transition="in" filter="fade">
                                      <p:cBhvr>
                                        <p:cTn id="7" dur="2000"/>
                                        <p:tgtEl>
                                          <p:spTgt spid="123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4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0034" y="4429132"/>
            <a:ext cx="8215370" cy="18573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6979" name="Rectangle 3"/>
          <p:cNvSpPr>
            <a:spLocks noGrp="1" noRot="1" noChangeArrowheads="1"/>
          </p:cNvSpPr>
          <p:nvPr>
            <p:ph type="body" idx="1"/>
          </p:nvPr>
        </p:nvSpPr>
        <p:spPr>
          <a:xfrm>
            <a:off x="250825" y="619127"/>
            <a:ext cx="8594725" cy="3738567"/>
          </a:xfrm>
          <a:ln/>
        </p:spPr>
        <p:style>
          <a:lnRef idx="2">
            <a:schemeClr val="accent3">
              <a:shade val="50000"/>
            </a:schemeClr>
          </a:lnRef>
          <a:fillRef idx="1">
            <a:schemeClr val="accent3"/>
          </a:fillRef>
          <a:effectRef idx="0">
            <a:schemeClr val="accent3"/>
          </a:effectRef>
          <a:fontRef idx="minor">
            <a:schemeClr val="lt1"/>
          </a:fontRef>
        </p:style>
        <p:txBody>
          <a:bodyPr/>
          <a:lstStyle/>
          <a:p>
            <a:pPr marL="719138" lvl="1" indent="-539750">
              <a:lnSpc>
                <a:spcPct val="90000"/>
              </a:lnSpc>
              <a:spcBef>
                <a:spcPct val="10000"/>
              </a:spcBef>
              <a:buFont typeface="Wingdings" pitchFamily="2" charset="2"/>
              <a:buNone/>
              <a:tabLst>
                <a:tab pos="719138" algn="l"/>
                <a:tab pos="1071563" algn="l"/>
              </a:tabLst>
            </a:pPr>
            <a:r>
              <a:rPr lang="en-US" sz="2400">
                <a:solidFill>
                  <a:schemeClr val="tx1"/>
                </a:solidFill>
                <a:latin typeface="Tahoma" pitchFamily="34" charset="0"/>
              </a:rPr>
              <a:t>b.	Inkonsistensi Data</a:t>
            </a:r>
          </a:p>
          <a:p>
            <a:pPr marL="0" indent="0">
              <a:lnSpc>
                <a:spcPct val="90000"/>
              </a:lnSpc>
              <a:spcBef>
                <a:spcPct val="10000"/>
              </a:spcBef>
              <a:buFont typeface="Wingdings" pitchFamily="2" charset="2"/>
              <a:buNone/>
              <a:tabLst>
                <a:tab pos="719138" algn="l"/>
                <a:tab pos="1071563" algn="l"/>
              </a:tabLst>
            </a:pPr>
            <a:r>
              <a:rPr lang="en-US" sz="2400">
                <a:solidFill>
                  <a:schemeClr val="tx1"/>
                </a:solidFill>
                <a:latin typeface="Tahoma" pitchFamily="34" charset="0"/>
              </a:rPr>
              <a:t>	Inkonsistensi Data terjadi akibat :</a:t>
            </a:r>
          </a:p>
          <a:p>
            <a:pPr marL="719138" lvl="1" indent="-539750">
              <a:lnSpc>
                <a:spcPct val="90000"/>
              </a:lnSpc>
              <a:spcBef>
                <a:spcPct val="10000"/>
              </a:spcBef>
              <a:buFont typeface="Wingdings" pitchFamily="2" charset="2"/>
              <a:buNone/>
              <a:tabLst>
                <a:tab pos="719138" algn="l"/>
                <a:tab pos="1071563" algn="l"/>
              </a:tabLst>
            </a:pPr>
            <a:r>
              <a:rPr lang="en-US" sz="2400">
                <a:solidFill>
                  <a:schemeClr val="tx1"/>
                </a:solidFill>
                <a:latin typeface="Tahoma" pitchFamily="34" charset="0"/>
              </a:rPr>
              <a:t>	*  Kesalahan dalam pemasukan data (data entry)</a:t>
            </a:r>
          </a:p>
          <a:p>
            <a:pPr marL="719138" lvl="1" indent="-539750">
              <a:lnSpc>
                <a:spcPct val="90000"/>
              </a:lnSpc>
              <a:spcBef>
                <a:spcPct val="10000"/>
              </a:spcBef>
              <a:buFont typeface="Wingdings" pitchFamily="2" charset="2"/>
              <a:buNone/>
              <a:tabLst>
                <a:tab pos="719138" algn="l"/>
                <a:tab pos="1071563" algn="l"/>
              </a:tabLst>
            </a:pPr>
            <a:r>
              <a:rPr lang="en-US" sz="2400">
                <a:solidFill>
                  <a:schemeClr val="tx1"/>
                </a:solidFill>
                <a:latin typeface="Tahoma" pitchFamily="34" charset="0"/>
              </a:rPr>
              <a:t>	*  Update anomaly, yaitu : proses untuk mengapdate </a:t>
            </a:r>
          </a:p>
          <a:p>
            <a:pPr marL="719138" lvl="1" indent="-539750">
              <a:lnSpc>
                <a:spcPct val="90000"/>
              </a:lnSpc>
              <a:spcBef>
                <a:spcPct val="10000"/>
              </a:spcBef>
              <a:buFont typeface="Wingdings" pitchFamily="2" charset="2"/>
              <a:buNone/>
              <a:tabLst>
                <a:tab pos="719138" algn="l"/>
                <a:tab pos="1071563" algn="l"/>
              </a:tabLst>
            </a:pPr>
            <a:r>
              <a:rPr lang="en-US" sz="2400">
                <a:solidFill>
                  <a:schemeClr val="tx1"/>
                </a:solidFill>
                <a:latin typeface="Tahoma" pitchFamily="34" charset="0"/>
              </a:rPr>
              <a:t>		data tetapi mengakibatkan munculnya data yang tidak</a:t>
            </a:r>
          </a:p>
          <a:p>
            <a:pPr marL="719138" lvl="1" indent="-539750" algn="just">
              <a:lnSpc>
                <a:spcPct val="90000"/>
              </a:lnSpc>
              <a:spcBef>
                <a:spcPct val="10000"/>
              </a:spcBef>
              <a:buFont typeface="Wingdings" pitchFamily="2" charset="2"/>
              <a:buNone/>
              <a:tabLst>
                <a:tab pos="719138" algn="l"/>
                <a:tab pos="1071563" algn="l"/>
              </a:tabLst>
            </a:pPr>
            <a:r>
              <a:rPr lang="en-US" sz="2400">
                <a:solidFill>
                  <a:schemeClr val="tx1"/>
                </a:solidFill>
                <a:latin typeface="Tahoma" pitchFamily="34" charset="0"/>
              </a:rPr>
              <a:t>		konsisten atau kehilangan informasi obyek yang</a:t>
            </a:r>
          </a:p>
          <a:p>
            <a:pPr marL="719138" lvl="1" indent="-539750">
              <a:lnSpc>
                <a:spcPct val="90000"/>
              </a:lnSpc>
              <a:spcBef>
                <a:spcPct val="10000"/>
              </a:spcBef>
              <a:buFont typeface="Wingdings" pitchFamily="2" charset="2"/>
              <a:buNone/>
              <a:tabLst>
                <a:tab pos="719138" algn="l"/>
                <a:tab pos="1071563" algn="l"/>
              </a:tabLst>
            </a:pPr>
            <a:r>
              <a:rPr lang="en-US" sz="2400">
                <a:solidFill>
                  <a:schemeClr val="tx1"/>
                </a:solidFill>
                <a:latin typeface="Tahoma" pitchFamily="34" charset="0"/>
              </a:rPr>
              <a:t> 		ditinjau.</a:t>
            </a:r>
          </a:p>
          <a:p>
            <a:pPr marL="0" indent="0">
              <a:lnSpc>
                <a:spcPct val="90000"/>
              </a:lnSpc>
              <a:spcBef>
                <a:spcPct val="10000"/>
              </a:spcBef>
              <a:buFont typeface="Wingdings" pitchFamily="2" charset="2"/>
              <a:buNone/>
              <a:tabLst>
                <a:tab pos="719138" algn="l"/>
                <a:tab pos="1071563" algn="l"/>
              </a:tabLst>
            </a:pPr>
            <a:r>
              <a:rPr lang="en-US" sz="2400">
                <a:solidFill>
                  <a:schemeClr val="tx1"/>
                </a:solidFill>
                <a:latin typeface="Tahoma" pitchFamily="34" charset="0"/>
              </a:rPr>
              <a:t>	</a:t>
            </a:r>
            <a:r>
              <a:rPr lang="en-US" sz="2400" u="sng">
                <a:solidFill>
                  <a:schemeClr val="tx1"/>
                </a:solidFill>
                <a:latin typeface="Tahoma" pitchFamily="34" charset="0"/>
              </a:rPr>
              <a:t>Contoh :</a:t>
            </a:r>
          </a:p>
          <a:p>
            <a:pPr marL="0" indent="0">
              <a:lnSpc>
                <a:spcPct val="90000"/>
              </a:lnSpc>
              <a:spcBef>
                <a:spcPct val="10000"/>
              </a:spcBef>
              <a:buFont typeface="Wingdings" pitchFamily="2" charset="2"/>
              <a:buNone/>
              <a:tabLst>
                <a:tab pos="719138" algn="l"/>
                <a:tab pos="1071563" algn="l"/>
              </a:tabLst>
            </a:pPr>
            <a:r>
              <a:rPr lang="en-US" sz="2400">
                <a:solidFill>
                  <a:schemeClr val="tx1"/>
                </a:solidFill>
                <a:latin typeface="Tahoma" pitchFamily="34" charset="0"/>
              </a:rPr>
              <a:t>	Inkonsistensi Data dalam File Mahasiswa dan KRS :</a:t>
            </a:r>
          </a:p>
          <a:p>
            <a:pPr marL="0" indent="0">
              <a:lnSpc>
                <a:spcPct val="90000"/>
              </a:lnSpc>
              <a:spcBef>
                <a:spcPct val="10000"/>
              </a:spcBef>
              <a:buFont typeface="Wingdings" pitchFamily="2" charset="2"/>
              <a:buNone/>
              <a:tabLst>
                <a:tab pos="719138" algn="l"/>
                <a:tab pos="1071563" algn="l"/>
              </a:tabLst>
            </a:pPr>
            <a:r>
              <a:rPr lang="en-US" sz="2400">
                <a:solidFill>
                  <a:schemeClr val="tx1"/>
                </a:solidFill>
                <a:latin typeface="Tahoma" pitchFamily="34" charset="0"/>
              </a:rPr>
              <a:t>	File Mahasiswa</a:t>
            </a:r>
            <a:endParaRPr lang="en-US">
              <a:solidFill>
                <a:schemeClr val="tx1"/>
              </a:solidFill>
            </a:endParaRPr>
          </a:p>
        </p:txBody>
      </p:sp>
      <p:graphicFrame>
        <p:nvGraphicFramePr>
          <p:cNvPr id="127013" name="Group 37"/>
          <p:cNvGraphicFramePr>
            <a:graphicFrameLocks noGrp="1"/>
          </p:cNvGraphicFramePr>
          <p:nvPr/>
        </p:nvGraphicFramePr>
        <p:xfrm>
          <a:off x="623888" y="4479925"/>
          <a:ext cx="7983537" cy="1719072"/>
        </p:xfrm>
        <a:graphic>
          <a:graphicData uri="http://schemas.openxmlformats.org/drawingml/2006/table">
            <a:tbl>
              <a:tblPr/>
              <a:tblGrid>
                <a:gridCol w="1647825"/>
                <a:gridCol w="2236787"/>
                <a:gridCol w="2178050"/>
                <a:gridCol w="1920875"/>
              </a:tblGrid>
              <a:tr h="471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dirty="0" smtClean="0">
                          <a:ln>
                            <a:noFill/>
                          </a:ln>
                          <a:solidFill>
                            <a:schemeClr val="tx1"/>
                          </a:solidFill>
                          <a:effectLst/>
                          <a:latin typeface="Tahoma" pitchFamily="34" charset="0"/>
                          <a:ea typeface="Times New Roman" pitchFamily="18" charset="0"/>
                          <a:cs typeface="Arial" charset="0"/>
                        </a:rPr>
                        <a:t>NPM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dirty="0" err="1" smtClean="0">
                          <a:ln>
                            <a:noFill/>
                          </a:ln>
                          <a:solidFill>
                            <a:schemeClr val="tx1"/>
                          </a:solidFill>
                          <a:effectLst/>
                          <a:latin typeface="Tahoma" pitchFamily="34" charset="0"/>
                          <a:ea typeface="Times New Roman" pitchFamily="18" charset="0"/>
                          <a:cs typeface="Arial" charset="0"/>
                        </a:rPr>
                        <a:t>Nama</a:t>
                      </a:r>
                      <a:r>
                        <a:rPr kumimoji="0" lang="en-US" sz="2400" b="0" i="0" u="none" strike="noStrike" cap="none" normalizeH="0" baseline="0" dirty="0" smtClean="0">
                          <a:ln>
                            <a:noFill/>
                          </a:ln>
                          <a:solidFill>
                            <a:schemeClr val="tx1"/>
                          </a:solidFill>
                          <a:effectLst/>
                          <a:latin typeface="Tahoma" pitchFamily="34" charset="0"/>
                          <a:ea typeface="Times New Roman" pitchFamily="18" charset="0"/>
                          <a:cs typeface="Arial" charset="0"/>
                        </a:rPr>
                        <a:t> </a:t>
                      </a:r>
                      <a:r>
                        <a:rPr kumimoji="0" lang="en-US" sz="2400" b="0" i="0" u="none" strike="noStrike" cap="none" normalizeH="0" baseline="0" dirty="0" err="1" smtClean="0">
                          <a:ln>
                            <a:noFill/>
                          </a:ln>
                          <a:solidFill>
                            <a:schemeClr val="tx1"/>
                          </a:solidFill>
                          <a:effectLst/>
                          <a:latin typeface="Tahoma" pitchFamily="34" charset="0"/>
                          <a:ea typeface="Times New Roman" pitchFamily="18" charset="0"/>
                          <a:cs typeface="Arial" charset="0"/>
                        </a:rPr>
                        <a:t>Mahasiswa</a:t>
                      </a:r>
                      <a:endParaRPr kumimoji="0" lang="en-US" sz="2400" b="0" i="0" u="none" strike="noStrike" cap="none" normalizeH="0" baseline="0" dirty="0" smtClean="0">
                        <a:ln>
                          <a:noFill/>
                        </a:ln>
                        <a:solidFill>
                          <a:schemeClr val="tx1"/>
                        </a:solidFill>
                        <a:effectLst/>
                        <a:latin typeface="Tahoma" pitchFamily="34"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ea typeface="Times New Roman" pitchFamily="18" charset="0"/>
                          <a:cs typeface="Arial" charset="0"/>
                        </a:rPr>
                        <a:t>Alamat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ea typeface="Times New Roman" pitchFamily="18" charset="0"/>
                          <a:cs typeface="Arial" charset="0"/>
                        </a:rPr>
                        <a:t>Tgl_Lahir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45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ea typeface="Times New Roman" pitchFamily="18" charset="0"/>
                          <a:cs typeface="Arial" charset="0"/>
                        </a:rPr>
                        <a:t>03111001</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ea typeface="Times New Roman" pitchFamily="18" charset="0"/>
                          <a:cs typeface="Arial" charset="0"/>
                        </a:rPr>
                        <a:t>03111005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dirty="0" err="1" smtClean="0">
                          <a:ln>
                            <a:noFill/>
                          </a:ln>
                          <a:solidFill>
                            <a:schemeClr val="tx1"/>
                          </a:solidFill>
                          <a:effectLst/>
                          <a:latin typeface="Tahoma" pitchFamily="34" charset="0"/>
                          <a:ea typeface="Times New Roman" pitchFamily="18" charset="0"/>
                          <a:cs typeface="Arial" charset="0"/>
                        </a:rPr>
                        <a:t>Kurniadi</a:t>
                      </a:r>
                      <a:endParaRPr kumimoji="0" lang="en-US" sz="2400" b="0" i="0" u="none" strike="noStrike" cap="none" normalizeH="0" baseline="0" dirty="0" smtClean="0">
                        <a:ln>
                          <a:noFill/>
                        </a:ln>
                        <a:solidFill>
                          <a:schemeClr val="tx1"/>
                        </a:solidFill>
                        <a:effectLst/>
                        <a:latin typeface="Tahoma" pitchFamily="34" charset="0"/>
                        <a:ea typeface="Times New Roman" pitchFamily="18" charset="0"/>
                        <a:cs typeface="Arial" charset="0"/>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dirty="0" smtClean="0">
                          <a:ln>
                            <a:noFill/>
                          </a:ln>
                          <a:solidFill>
                            <a:schemeClr val="tx1"/>
                          </a:solidFill>
                          <a:effectLst/>
                          <a:latin typeface="Tahoma" pitchFamily="34" charset="0"/>
                          <a:ea typeface="Times New Roman" pitchFamily="18" charset="0"/>
                          <a:cs typeface="Arial" charset="0"/>
                        </a:rPr>
                        <a:t>Linda </a:t>
                      </a:r>
                      <a:r>
                        <a:rPr kumimoji="0" lang="en-US" sz="2400" b="0" i="0" u="none" strike="noStrike" cap="none" normalizeH="0" baseline="0" dirty="0" err="1" smtClean="0">
                          <a:ln>
                            <a:noFill/>
                          </a:ln>
                          <a:solidFill>
                            <a:schemeClr val="tx1"/>
                          </a:solidFill>
                          <a:effectLst/>
                          <a:latin typeface="Tahoma" pitchFamily="34" charset="0"/>
                          <a:ea typeface="Times New Roman" pitchFamily="18" charset="0"/>
                          <a:cs typeface="Arial" charset="0"/>
                        </a:rPr>
                        <a:t>Yanti</a:t>
                      </a:r>
                      <a:endParaRPr kumimoji="0" lang="en-US" sz="2400" b="0" i="0" u="none" strike="noStrike" cap="none" normalizeH="0" baseline="0" dirty="0" smtClean="0">
                        <a:ln>
                          <a:noFill/>
                        </a:ln>
                        <a:solidFill>
                          <a:schemeClr val="tx1"/>
                        </a:solidFill>
                        <a:effectLst/>
                        <a:latin typeface="Tahoma" pitchFamily="34"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dirty="0" smtClean="0">
                          <a:ln>
                            <a:noFill/>
                          </a:ln>
                          <a:solidFill>
                            <a:schemeClr val="tx1"/>
                          </a:solidFill>
                          <a:effectLst/>
                          <a:latin typeface="Tahoma" pitchFamily="34" charset="0"/>
                          <a:ea typeface="Times New Roman" pitchFamily="18" charset="0"/>
                          <a:cs typeface="Arial" charset="0"/>
                        </a:rPr>
                        <a:t>Sungai </a:t>
                      </a:r>
                      <a:r>
                        <a:rPr kumimoji="0" lang="en-US" sz="2400" b="0" i="0" u="none" strike="noStrike" cap="none" normalizeH="0" baseline="0" dirty="0" err="1" smtClean="0">
                          <a:ln>
                            <a:noFill/>
                          </a:ln>
                          <a:solidFill>
                            <a:schemeClr val="tx1"/>
                          </a:solidFill>
                          <a:effectLst/>
                          <a:latin typeface="Tahoma" pitchFamily="34" charset="0"/>
                          <a:ea typeface="Times New Roman" pitchFamily="18" charset="0"/>
                          <a:cs typeface="Arial" charset="0"/>
                        </a:rPr>
                        <a:t>Penuh</a:t>
                      </a:r>
                      <a:endParaRPr kumimoji="0" lang="en-US" sz="2400" b="0" i="0" u="none" strike="noStrike" cap="none" normalizeH="0" baseline="0" dirty="0" smtClean="0">
                        <a:ln>
                          <a:noFill/>
                        </a:ln>
                        <a:solidFill>
                          <a:schemeClr val="tx1"/>
                        </a:solidFill>
                        <a:effectLst/>
                        <a:latin typeface="Tahoma" pitchFamily="34" charset="0"/>
                        <a:ea typeface="Times New Roman" pitchFamily="18" charset="0"/>
                        <a:cs typeface="Arial" charset="0"/>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dirty="0" err="1" smtClean="0">
                          <a:ln>
                            <a:noFill/>
                          </a:ln>
                          <a:solidFill>
                            <a:schemeClr val="tx1"/>
                          </a:solidFill>
                          <a:effectLst/>
                          <a:latin typeface="Tahoma" pitchFamily="34" charset="0"/>
                          <a:ea typeface="Times New Roman" pitchFamily="18" charset="0"/>
                          <a:cs typeface="Arial" charset="0"/>
                        </a:rPr>
                        <a:t>Semurup</a:t>
                      </a:r>
                      <a:endParaRPr kumimoji="0" lang="en-US" sz="2400" b="0" i="0" u="none" strike="noStrike" cap="none" normalizeH="0" baseline="0" dirty="0" smtClean="0">
                        <a:ln>
                          <a:noFill/>
                        </a:ln>
                        <a:solidFill>
                          <a:schemeClr val="tx1"/>
                        </a:solidFill>
                        <a:effectLst/>
                        <a:latin typeface="Tahoma" pitchFamily="34"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dirty="0" smtClean="0">
                          <a:ln>
                            <a:noFill/>
                          </a:ln>
                          <a:solidFill>
                            <a:schemeClr val="tx1"/>
                          </a:solidFill>
                          <a:effectLst/>
                          <a:latin typeface="Tahoma" pitchFamily="34" charset="0"/>
                          <a:ea typeface="Times New Roman" pitchFamily="18" charset="0"/>
                          <a:cs typeface="Arial" charset="0"/>
                        </a:rPr>
                        <a:t>05-12-1985</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dirty="0" smtClean="0">
                          <a:ln>
                            <a:noFill/>
                          </a:ln>
                          <a:solidFill>
                            <a:schemeClr val="tx1"/>
                          </a:solidFill>
                          <a:effectLst/>
                          <a:latin typeface="Tahoma" pitchFamily="34" charset="0"/>
                          <a:ea typeface="Times New Roman" pitchFamily="18" charset="0"/>
                          <a:cs typeface="Arial" charset="0"/>
                        </a:rPr>
                        <a:t>06-02-1986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8596" y="1000108"/>
            <a:ext cx="8429684" cy="185738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8003" name="Rectangle 3"/>
          <p:cNvSpPr>
            <a:spLocks noGrp="1" noRot="1" noChangeArrowheads="1"/>
          </p:cNvSpPr>
          <p:nvPr>
            <p:ph type="body" sz="half" idx="1"/>
          </p:nvPr>
        </p:nvSpPr>
        <p:spPr>
          <a:xfrm>
            <a:off x="328613" y="487386"/>
            <a:ext cx="3927475" cy="481013"/>
          </a:xfrm>
        </p:spPr>
        <p:txBody>
          <a:bodyPr/>
          <a:lstStyle/>
          <a:p>
            <a:pPr>
              <a:buFont typeface="Wingdings" pitchFamily="2" charset="2"/>
              <a:buNone/>
            </a:pPr>
            <a:r>
              <a:rPr lang="en-US" sz="2400" dirty="0">
                <a:latin typeface="Tahoma" pitchFamily="34" charset="0"/>
              </a:rPr>
              <a:t>File KRS :</a:t>
            </a:r>
          </a:p>
        </p:txBody>
      </p:sp>
      <p:graphicFrame>
        <p:nvGraphicFramePr>
          <p:cNvPr id="128063" name="Group 63"/>
          <p:cNvGraphicFramePr>
            <a:graphicFrameLocks noGrp="1"/>
          </p:cNvGraphicFramePr>
          <p:nvPr>
            <p:ph sz="half" idx="2"/>
          </p:nvPr>
        </p:nvGraphicFramePr>
        <p:xfrm>
          <a:off x="492125" y="1062061"/>
          <a:ext cx="8329613" cy="1719072"/>
        </p:xfrm>
        <a:graphic>
          <a:graphicData uri="http://schemas.openxmlformats.org/drawingml/2006/table">
            <a:tbl>
              <a:tblPr/>
              <a:tblGrid>
                <a:gridCol w="1720850"/>
                <a:gridCol w="2333625"/>
                <a:gridCol w="2271713"/>
                <a:gridCol w="2003425"/>
              </a:tblGrid>
              <a:tr h="7985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ea typeface="Times New Roman" pitchFamily="18" charset="0"/>
                          <a:cs typeface="Arial" charset="0"/>
                        </a:rPr>
                        <a:t>NPM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ea typeface="Times New Roman" pitchFamily="18" charset="0"/>
                          <a:cs typeface="Arial" charset="0"/>
                        </a:rPr>
                        <a:t>Nama Mahasiswa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ea typeface="Times New Roman" pitchFamily="18" charset="0"/>
                          <a:cs typeface="Arial" charset="0"/>
                        </a:rPr>
                        <a:t>Jml_Matakuliah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ea typeface="Times New Roman" pitchFamily="18" charset="0"/>
                          <a:cs typeface="Arial" charset="0"/>
                        </a:rPr>
                        <a:t>Jml_SKS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45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ea typeface="Times New Roman" pitchFamily="18" charset="0"/>
                          <a:cs typeface="Arial" charset="0"/>
                        </a:rPr>
                        <a:t>03111001</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ea typeface="Times New Roman" pitchFamily="18" charset="0"/>
                          <a:cs typeface="Arial" charset="0"/>
                        </a:rPr>
                        <a:t>03111005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ea typeface="Times New Roman" pitchFamily="18" charset="0"/>
                          <a:cs typeface="Arial" charset="0"/>
                        </a:rPr>
                        <a:t>Kurniadi</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ea typeface="Times New Roman" pitchFamily="18" charset="0"/>
                          <a:cs typeface="Arial" charset="0"/>
                        </a:rPr>
                        <a:t>Linda Yuliana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ea typeface="Times New Roman" pitchFamily="18" charset="0"/>
                          <a:cs typeface="Arial" charset="0"/>
                        </a:rPr>
                        <a:t>3</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ea typeface="Times New Roman" pitchFamily="18"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dirty="0" smtClean="0">
                          <a:ln>
                            <a:noFill/>
                          </a:ln>
                          <a:solidFill>
                            <a:schemeClr val="tx1"/>
                          </a:solidFill>
                          <a:effectLst/>
                          <a:latin typeface="Tahoma" pitchFamily="34" charset="0"/>
                          <a:ea typeface="Times New Roman" pitchFamily="18" charset="0"/>
                          <a:cs typeface="Arial" charset="0"/>
                        </a:rPr>
                        <a:t>7</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dirty="0" smtClean="0">
                          <a:ln>
                            <a:noFill/>
                          </a:ln>
                          <a:solidFill>
                            <a:schemeClr val="tx1"/>
                          </a:solidFill>
                          <a:effectLst/>
                          <a:latin typeface="Tahoma" pitchFamily="34" charset="0"/>
                          <a:ea typeface="Times New Roman" pitchFamily="18" charset="0"/>
                          <a:cs typeface="Arial" charset="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8064" name="Text Box 64"/>
          <p:cNvSpPr txBox="1">
            <a:spLocks noChangeArrowheads="1"/>
          </p:cNvSpPr>
          <p:nvPr/>
        </p:nvSpPr>
        <p:spPr bwMode="auto">
          <a:xfrm>
            <a:off x="457200" y="2929496"/>
            <a:ext cx="8382000" cy="378565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just"/>
            <a:r>
              <a:rPr lang="en-US" sz="2400" dirty="0" err="1">
                <a:latin typeface="Tahoma" pitchFamily="34" charset="0"/>
              </a:rPr>
              <a:t>Pada</a:t>
            </a:r>
            <a:r>
              <a:rPr lang="en-US" sz="2400" dirty="0">
                <a:latin typeface="Tahoma" pitchFamily="34" charset="0"/>
              </a:rPr>
              <a:t> </a:t>
            </a:r>
            <a:r>
              <a:rPr lang="en-US" sz="2400" dirty="0" err="1">
                <a:latin typeface="Tahoma" pitchFamily="34" charset="0"/>
              </a:rPr>
              <a:t>contoh</a:t>
            </a:r>
            <a:r>
              <a:rPr lang="en-US" sz="2400" dirty="0">
                <a:latin typeface="Tahoma" pitchFamily="34" charset="0"/>
              </a:rPr>
              <a:t> </a:t>
            </a:r>
            <a:r>
              <a:rPr lang="en-US" sz="2400" dirty="0" err="1">
                <a:latin typeface="Tahoma" pitchFamily="34" charset="0"/>
              </a:rPr>
              <a:t>diatas</a:t>
            </a:r>
            <a:r>
              <a:rPr lang="en-US" sz="2400" dirty="0">
                <a:latin typeface="Tahoma" pitchFamily="34" charset="0"/>
              </a:rPr>
              <a:t> </a:t>
            </a:r>
            <a:r>
              <a:rPr lang="en-US" sz="2400" dirty="0" err="1">
                <a:latin typeface="Tahoma" pitchFamily="34" charset="0"/>
              </a:rPr>
              <a:t>terjadi</a:t>
            </a:r>
            <a:r>
              <a:rPr lang="en-US" sz="2400" dirty="0">
                <a:latin typeface="Tahoma" pitchFamily="34" charset="0"/>
              </a:rPr>
              <a:t> </a:t>
            </a:r>
            <a:r>
              <a:rPr lang="en-US" sz="2400" dirty="0" err="1">
                <a:latin typeface="Tahoma" pitchFamily="34" charset="0"/>
              </a:rPr>
              <a:t>ketidak</a:t>
            </a:r>
            <a:r>
              <a:rPr lang="en-US" sz="2400" dirty="0">
                <a:latin typeface="Tahoma" pitchFamily="34" charset="0"/>
              </a:rPr>
              <a:t> </a:t>
            </a:r>
            <a:r>
              <a:rPr lang="en-US" sz="2400" dirty="0" err="1">
                <a:latin typeface="Tahoma" pitchFamily="34" charset="0"/>
              </a:rPr>
              <a:t>konsistensi</a:t>
            </a:r>
            <a:r>
              <a:rPr lang="en-US" sz="2400" dirty="0">
                <a:latin typeface="Tahoma" pitchFamily="34" charset="0"/>
              </a:rPr>
              <a:t> data </a:t>
            </a:r>
            <a:r>
              <a:rPr lang="en-US" sz="2400" dirty="0" err="1">
                <a:latin typeface="Tahoma" pitchFamily="34" charset="0"/>
              </a:rPr>
              <a:t>pada</a:t>
            </a:r>
            <a:r>
              <a:rPr lang="en-US" sz="2400" dirty="0">
                <a:latin typeface="Tahoma" pitchFamily="34" charset="0"/>
              </a:rPr>
              <a:t> field </a:t>
            </a:r>
            <a:r>
              <a:rPr lang="en-US" sz="2400" dirty="0" err="1">
                <a:latin typeface="Tahoma" pitchFamily="34" charset="0"/>
              </a:rPr>
              <a:t>nama</a:t>
            </a:r>
            <a:r>
              <a:rPr lang="en-US" sz="2400" dirty="0">
                <a:latin typeface="Tahoma" pitchFamily="34" charset="0"/>
              </a:rPr>
              <a:t> </a:t>
            </a:r>
            <a:r>
              <a:rPr lang="en-US" sz="2400" dirty="0" err="1">
                <a:latin typeface="Tahoma" pitchFamily="34" charset="0"/>
              </a:rPr>
              <a:t>mahasiswa</a:t>
            </a:r>
            <a:r>
              <a:rPr lang="en-US" sz="2400" dirty="0">
                <a:latin typeface="Tahoma" pitchFamily="34" charset="0"/>
              </a:rPr>
              <a:t> </a:t>
            </a:r>
            <a:r>
              <a:rPr lang="en-US" sz="2400" dirty="0" err="1">
                <a:latin typeface="Tahoma" pitchFamily="34" charset="0"/>
              </a:rPr>
              <a:t>dimana</a:t>
            </a:r>
            <a:r>
              <a:rPr lang="en-US" sz="2400" dirty="0">
                <a:latin typeface="Tahoma" pitchFamily="34" charset="0"/>
              </a:rPr>
              <a:t> </a:t>
            </a:r>
            <a:r>
              <a:rPr lang="en-US" sz="2400" dirty="0" err="1">
                <a:latin typeface="Tahoma" pitchFamily="34" charset="0"/>
              </a:rPr>
              <a:t>pada</a:t>
            </a:r>
            <a:r>
              <a:rPr lang="en-US" sz="2400" dirty="0">
                <a:latin typeface="Tahoma" pitchFamily="34" charset="0"/>
              </a:rPr>
              <a:t> record NPM </a:t>
            </a:r>
            <a:r>
              <a:rPr lang="en-US" sz="2400" dirty="0">
                <a:solidFill>
                  <a:srgbClr val="000000"/>
                </a:solidFill>
                <a:latin typeface="Tahoma" pitchFamily="34" charset="0"/>
              </a:rPr>
              <a:t>“03111005”</a:t>
            </a:r>
            <a:r>
              <a:rPr lang="en-US" sz="2400" dirty="0">
                <a:latin typeface="Tahoma" pitchFamily="34" charset="0"/>
              </a:rPr>
              <a:t> yang </a:t>
            </a:r>
            <a:r>
              <a:rPr lang="en-US" sz="2400" dirty="0" err="1">
                <a:latin typeface="Tahoma" pitchFamily="34" charset="0"/>
              </a:rPr>
              <a:t>seharusnya</a:t>
            </a:r>
            <a:r>
              <a:rPr lang="en-US" sz="2400" dirty="0">
                <a:latin typeface="Tahoma" pitchFamily="34" charset="0"/>
              </a:rPr>
              <a:t> record </a:t>
            </a:r>
            <a:r>
              <a:rPr lang="en-US" sz="2400" dirty="0" err="1">
                <a:latin typeface="Tahoma" pitchFamily="34" charset="0"/>
              </a:rPr>
              <a:t>nama</a:t>
            </a:r>
            <a:r>
              <a:rPr lang="en-US" sz="2400" dirty="0">
                <a:latin typeface="Tahoma" pitchFamily="34" charset="0"/>
              </a:rPr>
              <a:t> </a:t>
            </a:r>
            <a:r>
              <a:rPr lang="en-US" sz="2400" dirty="0" err="1">
                <a:latin typeface="Tahoma" pitchFamily="34" charset="0"/>
              </a:rPr>
              <a:t>mahasiswa</a:t>
            </a:r>
            <a:r>
              <a:rPr lang="en-US" sz="2400" dirty="0">
                <a:latin typeface="Tahoma" pitchFamily="34" charset="0"/>
              </a:rPr>
              <a:t> </a:t>
            </a:r>
            <a:r>
              <a:rPr lang="en-US" sz="2400" dirty="0" err="1">
                <a:latin typeface="Tahoma" pitchFamily="34" charset="0"/>
              </a:rPr>
              <a:t>pada</a:t>
            </a:r>
            <a:r>
              <a:rPr lang="en-US" sz="2400" dirty="0">
                <a:latin typeface="Tahoma" pitchFamily="34" charset="0"/>
              </a:rPr>
              <a:t> file KRS </a:t>
            </a:r>
            <a:r>
              <a:rPr lang="en-US" sz="2400" dirty="0" err="1">
                <a:latin typeface="Tahoma" pitchFamily="34" charset="0"/>
              </a:rPr>
              <a:t>tertulis</a:t>
            </a:r>
            <a:r>
              <a:rPr lang="en-US" sz="2400" dirty="0">
                <a:latin typeface="Tahoma" pitchFamily="34" charset="0"/>
              </a:rPr>
              <a:t> </a:t>
            </a:r>
            <a:r>
              <a:rPr lang="en-US" sz="2400" dirty="0">
                <a:solidFill>
                  <a:srgbClr val="000000"/>
                </a:solidFill>
                <a:latin typeface="Tahoma" pitchFamily="34" charset="0"/>
              </a:rPr>
              <a:t>Linda </a:t>
            </a:r>
            <a:r>
              <a:rPr lang="en-US" sz="2400" dirty="0" err="1">
                <a:solidFill>
                  <a:srgbClr val="000000"/>
                </a:solidFill>
                <a:latin typeface="Tahoma" pitchFamily="34" charset="0"/>
              </a:rPr>
              <a:t>Yanti</a:t>
            </a:r>
            <a:r>
              <a:rPr lang="en-US" sz="2400" dirty="0">
                <a:latin typeface="Tahoma" pitchFamily="34" charset="0"/>
              </a:rPr>
              <a:t>, </a:t>
            </a:r>
            <a:r>
              <a:rPr lang="en-US" sz="2400" dirty="0" err="1">
                <a:latin typeface="Tahoma" pitchFamily="34" charset="0"/>
              </a:rPr>
              <a:t>karena</a:t>
            </a:r>
            <a:r>
              <a:rPr lang="en-US" sz="2400" dirty="0">
                <a:latin typeface="Tahoma" pitchFamily="34" charset="0"/>
              </a:rPr>
              <a:t> </a:t>
            </a:r>
            <a:r>
              <a:rPr lang="en-US" sz="2400" dirty="0" err="1">
                <a:latin typeface="Tahoma" pitchFamily="34" charset="0"/>
              </a:rPr>
              <a:t>terjadi</a:t>
            </a:r>
            <a:r>
              <a:rPr lang="en-US" sz="2400" dirty="0">
                <a:latin typeface="Tahoma" pitchFamily="34" charset="0"/>
              </a:rPr>
              <a:t> </a:t>
            </a:r>
            <a:r>
              <a:rPr lang="en-US" sz="2400" dirty="0" err="1">
                <a:latin typeface="Tahoma" pitchFamily="34" charset="0"/>
              </a:rPr>
              <a:t>kesalahan</a:t>
            </a:r>
            <a:r>
              <a:rPr lang="en-US" sz="2400" dirty="0">
                <a:latin typeface="Tahoma" pitchFamily="34" charset="0"/>
              </a:rPr>
              <a:t> entry data </a:t>
            </a:r>
            <a:r>
              <a:rPr lang="en-US" sz="2400" dirty="0" err="1">
                <a:latin typeface="Tahoma" pitchFamily="34" charset="0"/>
              </a:rPr>
              <a:t>tertulis</a:t>
            </a:r>
            <a:r>
              <a:rPr lang="en-US" sz="2400" dirty="0">
                <a:latin typeface="Tahoma" pitchFamily="34" charset="0"/>
              </a:rPr>
              <a:t> </a:t>
            </a:r>
            <a:r>
              <a:rPr lang="en-US" sz="2400" dirty="0">
                <a:solidFill>
                  <a:srgbClr val="000000"/>
                </a:solidFill>
                <a:latin typeface="Tahoma" pitchFamily="34" charset="0"/>
              </a:rPr>
              <a:t>Linda </a:t>
            </a:r>
            <a:r>
              <a:rPr lang="en-US" sz="2400" dirty="0" err="1">
                <a:solidFill>
                  <a:srgbClr val="000000"/>
                </a:solidFill>
                <a:latin typeface="Tahoma" pitchFamily="34" charset="0"/>
              </a:rPr>
              <a:t>Yuliana</a:t>
            </a:r>
            <a:r>
              <a:rPr lang="en-US" sz="2400" dirty="0">
                <a:latin typeface="Tahoma" pitchFamily="34" charset="0"/>
              </a:rPr>
              <a:t>.</a:t>
            </a:r>
          </a:p>
          <a:p>
            <a:pPr algn="just"/>
            <a:endParaRPr lang="en-US" sz="2400" dirty="0">
              <a:latin typeface="Tahoma" pitchFamily="34" charset="0"/>
            </a:endParaRPr>
          </a:p>
          <a:p>
            <a:pPr algn="just"/>
            <a:r>
              <a:rPr lang="en-US" sz="2400" dirty="0">
                <a:latin typeface="Tahoma" pitchFamily="34" charset="0"/>
              </a:rPr>
              <a:t>Data </a:t>
            </a:r>
            <a:r>
              <a:rPr lang="en-US" sz="2400" dirty="0" err="1">
                <a:latin typeface="Tahoma" pitchFamily="34" charset="0"/>
              </a:rPr>
              <a:t>Inkonsistensi</a:t>
            </a:r>
            <a:r>
              <a:rPr lang="en-US" sz="2400" dirty="0">
                <a:latin typeface="Tahoma" pitchFamily="34" charset="0"/>
              </a:rPr>
              <a:t> </a:t>
            </a:r>
            <a:r>
              <a:rPr lang="en-US" sz="2400" dirty="0" err="1">
                <a:latin typeface="Tahoma" pitchFamily="34" charset="0"/>
              </a:rPr>
              <a:t>perlu</a:t>
            </a:r>
            <a:r>
              <a:rPr lang="en-US" sz="2400" dirty="0">
                <a:latin typeface="Tahoma" pitchFamily="34" charset="0"/>
              </a:rPr>
              <a:t> </a:t>
            </a:r>
            <a:r>
              <a:rPr lang="en-US" sz="2400" dirty="0" err="1">
                <a:latin typeface="Tahoma" pitchFamily="34" charset="0"/>
              </a:rPr>
              <a:t>dihindari</a:t>
            </a:r>
            <a:r>
              <a:rPr lang="en-US" sz="2400" dirty="0">
                <a:latin typeface="Tahoma" pitchFamily="34" charset="0"/>
              </a:rPr>
              <a:t> </a:t>
            </a:r>
            <a:r>
              <a:rPr lang="en-US" sz="2400" dirty="0" err="1">
                <a:latin typeface="Tahoma" pitchFamily="34" charset="0"/>
              </a:rPr>
              <a:t>karena</a:t>
            </a:r>
            <a:r>
              <a:rPr lang="en-US" sz="2400" dirty="0">
                <a:latin typeface="Tahoma" pitchFamily="34" charset="0"/>
              </a:rPr>
              <a:t> </a:t>
            </a:r>
            <a:r>
              <a:rPr lang="en-US" sz="2400" dirty="0" err="1">
                <a:latin typeface="Tahoma" pitchFamily="34" charset="0"/>
              </a:rPr>
              <a:t>akan</a:t>
            </a:r>
            <a:r>
              <a:rPr lang="en-US" sz="2400" dirty="0">
                <a:latin typeface="Tahoma" pitchFamily="34" charset="0"/>
              </a:rPr>
              <a:t> </a:t>
            </a:r>
            <a:r>
              <a:rPr lang="en-US" sz="2400" dirty="0" err="1">
                <a:latin typeface="Tahoma" pitchFamily="34" charset="0"/>
              </a:rPr>
              <a:t>mengakibatkan</a:t>
            </a:r>
            <a:r>
              <a:rPr lang="en-US" sz="2400" dirty="0">
                <a:latin typeface="Tahoma" pitchFamily="34" charset="0"/>
              </a:rPr>
              <a:t> </a:t>
            </a:r>
            <a:r>
              <a:rPr lang="en-US" sz="2400" dirty="0" err="1">
                <a:latin typeface="Tahoma" pitchFamily="34" charset="0"/>
              </a:rPr>
              <a:t>kesalahan</a:t>
            </a:r>
            <a:r>
              <a:rPr lang="en-US" sz="2400" dirty="0">
                <a:latin typeface="Tahoma" pitchFamily="34" charset="0"/>
              </a:rPr>
              <a:t> yang fatal </a:t>
            </a:r>
            <a:r>
              <a:rPr lang="en-US" sz="2400" dirty="0" err="1">
                <a:latin typeface="Tahoma" pitchFamily="34" charset="0"/>
              </a:rPr>
              <a:t>pada</a:t>
            </a:r>
            <a:r>
              <a:rPr lang="en-US" sz="2400" dirty="0">
                <a:latin typeface="Tahoma" pitchFamily="34" charset="0"/>
              </a:rPr>
              <a:t> </a:t>
            </a:r>
            <a:r>
              <a:rPr lang="en-US" sz="2400" dirty="0" err="1">
                <a:latin typeface="Tahoma" pitchFamily="34" charset="0"/>
              </a:rPr>
              <a:t>hasil</a:t>
            </a:r>
            <a:r>
              <a:rPr lang="en-US" sz="2400" dirty="0">
                <a:latin typeface="Tahoma" pitchFamily="34" charset="0"/>
              </a:rPr>
              <a:t> </a:t>
            </a:r>
            <a:r>
              <a:rPr lang="en-US" sz="2400" dirty="0" err="1">
                <a:latin typeface="Tahoma" pitchFamily="34" charset="0"/>
              </a:rPr>
              <a:t>pengolahan</a:t>
            </a:r>
            <a:r>
              <a:rPr lang="en-US" sz="2400" dirty="0">
                <a:latin typeface="Tahoma" pitchFamily="34" charset="0"/>
              </a:rPr>
              <a:t> database yang </a:t>
            </a:r>
            <a:r>
              <a:rPr lang="en-US" sz="2400" dirty="0" err="1">
                <a:latin typeface="Tahoma" pitchFamily="34" charset="0"/>
              </a:rPr>
              <a:t>tidak</a:t>
            </a:r>
            <a:r>
              <a:rPr lang="en-US" sz="2400" dirty="0">
                <a:latin typeface="Tahoma" pitchFamily="34" charset="0"/>
              </a:rPr>
              <a:t> </a:t>
            </a:r>
            <a:r>
              <a:rPr lang="en-US" sz="2400" dirty="0" err="1">
                <a:latin typeface="Tahoma" pitchFamily="34" charset="0"/>
              </a:rPr>
              <a:t>sesuai</a:t>
            </a:r>
            <a:r>
              <a:rPr lang="en-US" sz="2400" dirty="0">
                <a:latin typeface="Tahoma" pitchFamily="34" charset="0"/>
              </a:rPr>
              <a:t> </a:t>
            </a:r>
            <a:r>
              <a:rPr lang="en-US" sz="2400" dirty="0" err="1">
                <a:latin typeface="Tahoma" pitchFamily="34" charset="0"/>
              </a:rPr>
              <a:t>dengan</a:t>
            </a:r>
            <a:r>
              <a:rPr lang="en-US" sz="2400" dirty="0">
                <a:latin typeface="Tahoma" pitchFamily="34" charset="0"/>
              </a:rPr>
              <a:t> </a:t>
            </a:r>
            <a:r>
              <a:rPr lang="en-US" sz="2400" dirty="0" err="1">
                <a:latin typeface="Tahoma" pitchFamily="34" charset="0"/>
              </a:rPr>
              <a:t>fakta</a:t>
            </a:r>
            <a:r>
              <a:rPr lang="en-US" sz="2400" dirty="0">
                <a:latin typeface="Tahoma" pitchFamily="34" charset="0"/>
              </a:rPr>
              <a:t> </a:t>
            </a:r>
            <a:r>
              <a:rPr lang="en-US" sz="2400" dirty="0" err="1">
                <a:latin typeface="Tahoma" pitchFamily="34" charset="0"/>
              </a:rPr>
              <a:t>atau</a:t>
            </a:r>
            <a:r>
              <a:rPr lang="en-US" sz="2400" dirty="0">
                <a:latin typeface="Tahoma" pitchFamily="34" charset="0"/>
              </a:rPr>
              <a:t> </a:t>
            </a:r>
            <a:r>
              <a:rPr lang="en-US" sz="2400" dirty="0" err="1">
                <a:latin typeface="Tahoma" pitchFamily="34" charset="0"/>
              </a:rPr>
              <a:t>kenyataan</a:t>
            </a:r>
            <a:r>
              <a:rPr lang="en-US" sz="2400" dirty="0">
                <a:latin typeface="Tahoma" pitchFamily="34" charset="0"/>
              </a:rPr>
              <a:t> yang </a:t>
            </a:r>
            <a:r>
              <a:rPr lang="en-US" sz="2400" dirty="0" err="1">
                <a:latin typeface="Tahoma" pitchFamily="34" charset="0"/>
              </a:rPr>
              <a:t>ada</a:t>
            </a:r>
            <a:r>
              <a:rPr lang="en-US" sz="2400" dirty="0">
                <a:latin typeface="Tahoma"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8064"/>
                                        </p:tgtEl>
                                        <p:attrNameLst>
                                          <p:attrName>style.visibility</p:attrName>
                                        </p:attrNameLst>
                                      </p:cBhvr>
                                      <p:to>
                                        <p:strVal val="visible"/>
                                      </p:to>
                                    </p:set>
                                    <p:animEffect transition="in" filter="fade">
                                      <p:cBhvr>
                                        <p:cTn id="7" dur="2000"/>
                                        <p:tgtEl>
                                          <p:spTgt spid="128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6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2241</TotalTime>
  <Words>2035</Words>
  <Application>Microsoft Office PowerPoint</Application>
  <PresentationFormat>On-screen Show (4:3)</PresentationFormat>
  <Paragraphs>361</Paragraphs>
  <Slides>47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49" baseType="lpstr">
      <vt:lpstr>Office Theme</vt:lpstr>
      <vt:lpstr>Visio</vt:lpstr>
      <vt:lpstr>Basis Data Week 2: Arsitektur &amp; Model Basis Data</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Wiguna</dc:creator>
  <cp:lastModifiedBy>Wiguna</cp:lastModifiedBy>
  <cp:revision>160</cp:revision>
  <dcterms:created xsi:type="dcterms:W3CDTF">2012-02-24T23:30:27Z</dcterms:created>
  <dcterms:modified xsi:type="dcterms:W3CDTF">2012-02-27T09:52:20Z</dcterms:modified>
</cp:coreProperties>
</file>