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6" r:id="rId2"/>
    <p:sldId id="319" r:id="rId3"/>
    <p:sldId id="338" r:id="rId4"/>
    <p:sldId id="339" r:id="rId5"/>
    <p:sldId id="340" r:id="rId6"/>
    <p:sldId id="341" r:id="rId7"/>
    <p:sldId id="342" r:id="rId8"/>
    <p:sldId id="343" r:id="rId9"/>
    <p:sldId id="326" r:id="rId10"/>
    <p:sldId id="327" r:id="rId11"/>
    <p:sldId id="328" r:id="rId12"/>
    <p:sldId id="329" r:id="rId13"/>
    <p:sldId id="330" r:id="rId14"/>
    <p:sldId id="320" r:id="rId15"/>
    <p:sldId id="321" r:id="rId16"/>
    <p:sldId id="323" r:id="rId17"/>
    <p:sldId id="324" r:id="rId18"/>
    <p:sldId id="325" r:id="rId19"/>
    <p:sldId id="337" r:id="rId20"/>
    <p:sldId id="331" r:id="rId21"/>
    <p:sldId id="335" r:id="rId22"/>
    <p:sldId id="336" r:id="rId23"/>
    <p:sldId id="260" r:id="rId24"/>
    <p:sldId id="261" r:id="rId25"/>
    <p:sldId id="262" r:id="rId26"/>
    <p:sldId id="263" r:id="rId27"/>
    <p:sldId id="264" r:id="rId28"/>
    <p:sldId id="265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27" autoAdjust="0"/>
    <p:restoredTop sz="94660"/>
  </p:normalViewPr>
  <p:slideViewPr>
    <p:cSldViewPr>
      <p:cViewPr varScale="1">
        <p:scale>
          <a:sx n="70" d="100"/>
          <a:sy n="70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2491B-6C8D-4E4C-8A44-AF3EBD192789}" type="datetimeFigureOut">
              <a:rPr lang="en-US" smtClean="0"/>
              <a:pPr/>
              <a:t>2/19/2012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F9655-EAAA-40FD-BFC8-44DAD0D5A2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461A59-7027-4251-8618-A4CAA026DAC7}" type="slidenum">
              <a:rPr lang="en-US"/>
              <a:pPr/>
              <a:t>20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5B98FB-67ED-4A18-B8A5-5C7881CBA448}" type="slidenum">
              <a:rPr lang="en-US"/>
              <a:pPr/>
              <a:t>31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B56AC-E515-4D7D-A67A-FB40CE1D0825}" type="slidenum">
              <a:rPr lang="en-US"/>
              <a:pPr/>
              <a:t>32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185E1-10A7-450B-81EE-A9CF207C2529}" type="slidenum">
              <a:rPr lang="en-US"/>
              <a:pPr/>
              <a:t>33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2BFD0-7AFA-486B-AC50-D134DC2C694D}" type="slidenum">
              <a:rPr lang="en-US"/>
              <a:pPr/>
              <a:t>34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34085C-96CC-48AB-9002-5B5FC0C37D42}" type="slidenum">
              <a:rPr lang="en-US"/>
              <a:pPr/>
              <a:t>35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D986C9-2EE4-4640-96A1-9F8D62E19D59}" type="slidenum">
              <a:rPr lang="en-US"/>
              <a:pPr/>
              <a:t>36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DAB83-2E1A-4E13-A642-CC939B70776E}" type="slidenum">
              <a:rPr lang="en-US"/>
              <a:pPr/>
              <a:t>37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EE3DAB-EE52-46C5-B66C-BF411B81B24B}" type="slidenum">
              <a:rPr lang="en-US"/>
              <a:pPr/>
              <a:t>23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6DE65D-28FF-4FB9-AE5C-49D9516607AB}" type="slidenum">
              <a:rPr lang="en-US"/>
              <a:pPr/>
              <a:t>24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1E4C65-05F1-49EB-8D7F-8CE87E39AF3D}" type="slidenum">
              <a:rPr lang="en-US"/>
              <a:pPr/>
              <a:t>25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4B75-1F90-456C-8F68-37DE64015637}" type="slidenum">
              <a:rPr lang="en-US"/>
              <a:pPr/>
              <a:t>26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F6C2DC-D2B3-497D-A072-DFE70AD8209C}" type="slidenum">
              <a:rPr lang="en-US"/>
              <a:pPr/>
              <a:t>27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3B24EE-2EDE-4BBB-B73D-8352A580F483}" type="slidenum">
              <a:rPr lang="en-US"/>
              <a:pPr/>
              <a:t>28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id-ID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B99A7F-6587-421E-9D71-ACD9D81553F2}" type="slidenum">
              <a:rPr lang="en-US"/>
              <a:pPr/>
              <a:t>29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68A92A-5796-49F4-B87A-D108FFFC2FA6}" type="slidenum">
              <a:rPr lang="en-US"/>
              <a:pPr/>
              <a:t>30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D7E0-CDDF-447D-BAEF-994CE839AD6A}" type="datetimeFigureOut">
              <a:rPr lang="en-US" smtClean="0"/>
              <a:pPr/>
              <a:t>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4B4D-03B7-4252-B084-A05E267B5E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D7E0-CDDF-447D-BAEF-994CE839AD6A}" type="datetimeFigureOut">
              <a:rPr lang="en-US" smtClean="0"/>
              <a:pPr/>
              <a:t>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4B4D-03B7-4252-B084-A05E267B5E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D7E0-CDDF-447D-BAEF-994CE839AD6A}" type="datetimeFigureOut">
              <a:rPr lang="en-US" smtClean="0"/>
              <a:pPr/>
              <a:t>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4B4D-03B7-4252-B084-A05E267B5E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AFDEBB-BB41-41FF-B0D7-B5A850A4D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D7E0-CDDF-447D-BAEF-994CE839AD6A}" type="datetimeFigureOut">
              <a:rPr lang="en-US" smtClean="0"/>
              <a:pPr/>
              <a:t>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4B4D-03B7-4252-B084-A05E267B5E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D7E0-CDDF-447D-BAEF-994CE839AD6A}" type="datetimeFigureOut">
              <a:rPr lang="en-US" smtClean="0"/>
              <a:pPr/>
              <a:t>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4B4D-03B7-4252-B084-A05E267B5E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D7E0-CDDF-447D-BAEF-994CE839AD6A}" type="datetimeFigureOut">
              <a:rPr lang="en-US" smtClean="0"/>
              <a:pPr/>
              <a:t>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4B4D-03B7-4252-B084-A05E267B5E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D7E0-CDDF-447D-BAEF-994CE839AD6A}" type="datetimeFigureOut">
              <a:rPr lang="en-US" smtClean="0"/>
              <a:pPr/>
              <a:t>2/19/2012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4B4D-03B7-4252-B084-A05E267B5E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D7E0-CDDF-447D-BAEF-994CE839AD6A}" type="datetimeFigureOut">
              <a:rPr lang="en-US" smtClean="0"/>
              <a:pPr/>
              <a:t>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4B4D-03B7-4252-B084-A05E267B5E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D7E0-CDDF-447D-BAEF-994CE839AD6A}" type="datetimeFigureOut">
              <a:rPr lang="en-US" smtClean="0"/>
              <a:pPr/>
              <a:t>2/19/2012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4B4D-03B7-4252-B084-A05E267B5E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D7E0-CDDF-447D-BAEF-994CE839AD6A}" type="datetimeFigureOut">
              <a:rPr lang="en-US" smtClean="0"/>
              <a:pPr/>
              <a:t>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4B4D-03B7-4252-B084-A05E267B5E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D7E0-CDDF-447D-BAEF-994CE839AD6A}" type="datetimeFigureOut">
              <a:rPr lang="en-US" smtClean="0"/>
              <a:pPr/>
              <a:t>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4B4D-03B7-4252-B084-A05E267B5E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9D7E0-CDDF-447D-BAEF-994CE839AD6A}" type="datetimeFigureOut">
              <a:rPr lang="en-US" smtClean="0"/>
              <a:pPr/>
              <a:t>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4B4D-03B7-4252-B084-A05E267B5E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7.jpe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214554"/>
            <a:ext cx="8215370" cy="1470025"/>
          </a:xfrm>
        </p:spPr>
        <p:txBody>
          <a:bodyPr>
            <a:normAutofit fontScale="90000"/>
          </a:bodyPr>
          <a:lstStyle/>
          <a:p>
            <a:pPr algn="r"/>
            <a:r>
              <a:rPr lang="en-US" sz="6000" b="1" dirty="0" smtClean="0"/>
              <a:t>Basis Data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dirty="0" smtClean="0"/>
              <a:t>Week 1: </a:t>
            </a:r>
            <a:r>
              <a:rPr lang="en-US" sz="4000" dirty="0" err="1" smtClean="0"/>
              <a:t>Pengantar</a:t>
            </a:r>
            <a:r>
              <a:rPr lang="en-US" sz="4000" dirty="0" smtClean="0"/>
              <a:t> Basis Data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32" y="4357694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I </a:t>
            </a:r>
            <a:r>
              <a:rPr lang="en-US" sz="2400" b="1" dirty="0" err="1" smtClean="0">
                <a:solidFill>
                  <a:schemeClr val="tx1"/>
                </a:solidFill>
              </a:rPr>
              <a:t>Gede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Mahendra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Darmawiguna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r"/>
            <a:r>
              <a:rPr lang="en-US" sz="1800" dirty="0" err="1" smtClean="0">
                <a:solidFill>
                  <a:schemeClr val="tx1"/>
                </a:solidFill>
              </a:rPr>
              <a:t>S.Kom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M.Sc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r"/>
            <a:r>
              <a:rPr lang="en-US" sz="1800" dirty="0" err="1" smtClean="0">
                <a:solidFill>
                  <a:schemeClr val="tx1"/>
                </a:solidFill>
              </a:rPr>
              <a:t>Jurusan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Pendidikan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Teknik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Informatika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62168" y="5558869"/>
            <a:ext cx="5632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err="1" smtClean="0"/>
              <a:t>Universitas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Pendidikan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Ganesha</a:t>
            </a:r>
            <a:endParaRPr lang="en-US" sz="3200" b="1" dirty="0" smtClean="0"/>
          </a:p>
        </p:txBody>
      </p:sp>
      <p:pic>
        <p:nvPicPr>
          <p:cNvPr id="7" name="Picture 6" descr="sp-000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504" y="714356"/>
            <a:ext cx="1586382" cy="1522927"/>
          </a:xfrm>
          <a:prstGeom prst="rect">
            <a:avLst/>
          </a:prstGeom>
        </p:spPr>
      </p:pic>
      <p:pic>
        <p:nvPicPr>
          <p:cNvPr id="8" name="Picture 7" descr="logo_baru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86579" y="544602"/>
            <a:ext cx="1669952" cy="1669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0" y="233347"/>
            <a:ext cx="5616575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i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Konsep Dasar Basis Data</a:t>
            </a: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341438"/>
            <a:ext cx="8064500" cy="4464050"/>
          </a:xfrm>
        </p:spPr>
        <p:txBody>
          <a:bodyPr>
            <a:normAutofit lnSpcReduction="10000"/>
          </a:bodyPr>
          <a:lstStyle/>
          <a:p>
            <a:pPr algn="l" eaLnBrk="1" hangingPunct="1"/>
            <a:r>
              <a:rPr lang="en-US" sz="2800" b="1" dirty="0" err="1" smtClean="0">
                <a:solidFill>
                  <a:schemeClr val="tx1"/>
                </a:solidFill>
                <a:latin typeface="Book Antiqua" pitchFamily="18" charset="0"/>
              </a:rPr>
              <a:t>Pemrosesan</a:t>
            </a:r>
            <a:r>
              <a:rPr lang="en-US" sz="2800" b="1" dirty="0" smtClean="0">
                <a:solidFill>
                  <a:schemeClr val="tx1"/>
                </a:solidFill>
                <a:latin typeface="Book Antiqua" pitchFamily="18" charset="0"/>
              </a:rPr>
              <a:t> File </a:t>
            </a:r>
            <a:r>
              <a:rPr lang="en-US" sz="2800" b="1" dirty="0" err="1" smtClean="0">
                <a:solidFill>
                  <a:schemeClr val="tx1"/>
                </a:solidFill>
                <a:latin typeface="Book Antiqua" pitchFamily="18" charset="0"/>
              </a:rPr>
              <a:t>Tradisional</a:t>
            </a:r>
            <a:endParaRPr lang="en-US" sz="28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 eaLnBrk="1" hangingPunct="1"/>
            <a:endParaRPr lang="en-US" sz="2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 eaLnBrk="1" hangingPunct="1"/>
            <a:endParaRPr lang="en-US" sz="2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 eaLnBrk="1" hangingPunct="1"/>
            <a:endParaRPr lang="en-US" sz="2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 eaLnBrk="1" hangingPunct="1"/>
            <a:endParaRPr lang="en-US" sz="2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 eaLnBrk="1" hangingPunct="1"/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Kenyataan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ini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membuat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sulit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dilakukannya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integrasi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data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l" eaLnBrk="1" hangingPunct="1"/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karakteristik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sebagaimana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telah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disebutkan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terdapat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sejumlah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keterbatasan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menyebabkan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biaya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pemrosesan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menjadi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mahal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meningkatkan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kemungkinan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terjadinya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kesalahan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971550" y="2133600"/>
          <a:ext cx="7200900" cy="1285875"/>
        </p:xfrm>
        <a:graphic>
          <a:graphicData uri="http://schemas.openxmlformats.org/presentationml/2006/ole">
            <p:oleObj spid="_x0000_s1026" name="Visio" r:id="rId3" imgW="4733544" imgH="1146048" progId="Visio.Drawing.11">
              <p:embed/>
            </p:oleObj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ctrTitle"/>
          </p:nvPr>
        </p:nvSpPr>
        <p:spPr>
          <a:xfrm>
            <a:off x="0" y="233347"/>
            <a:ext cx="5616575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Konsep</a:t>
            </a:r>
            <a:r>
              <a:rPr lang="en-US" sz="4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</a:t>
            </a:r>
            <a:r>
              <a:rPr lang="en-US" sz="4000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Dasar</a:t>
            </a:r>
            <a:r>
              <a:rPr lang="en-US" sz="4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Basis Data</a:t>
            </a:r>
          </a:p>
        </p:txBody>
      </p:sp>
      <p:sp>
        <p:nvSpPr>
          <p:cNvPr id="1536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11188" y="1341438"/>
            <a:ext cx="7993062" cy="4297362"/>
          </a:xfrm>
        </p:spPr>
        <p:txBody>
          <a:bodyPr>
            <a:normAutofit fontScale="92500"/>
          </a:bodyPr>
          <a:lstStyle/>
          <a:p>
            <a:pPr marL="609600" indent="-609600" algn="l" eaLnBrk="1" hangingPunct="1"/>
            <a:r>
              <a:rPr lang="en-US" sz="2800" b="1" dirty="0" err="1" smtClean="0">
                <a:solidFill>
                  <a:schemeClr val="tx1"/>
                </a:solidFill>
                <a:latin typeface="Book Antiqua" pitchFamily="18" charset="0"/>
              </a:rPr>
              <a:t>Pemrosesan</a:t>
            </a:r>
            <a:r>
              <a:rPr lang="en-US" sz="2800" b="1" dirty="0" smtClean="0">
                <a:solidFill>
                  <a:schemeClr val="tx1"/>
                </a:solidFill>
                <a:latin typeface="Book Antiqua" pitchFamily="18" charset="0"/>
              </a:rPr>
              <a:t> File </a:t>
            </a:r>
            <a:r>
              <a:rPr lang="en-US" sz="2800" b="1" dirty="0" err="1" smtClean="0">
                <a:solidFill>
                  <a:schemeClr val="tx1"/>
                </a:solidFill>
                <a:latin typeface="Book Antiqua" pitchFamily="18" charset="0"/>
              </a:rPr>
              <a:t>Tradisional</a:t>
            </a:r>
            <a:endParaRPr lang="en-US" sz="28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609600" indent="-609600" algn="l" eaLnBrk="1" hangingPunct="1"/>
            <a:r>
              <a:rPr lang="en-US" sz="2400" b="1" dirty="0" err="1" smtClean="0">
                <a:solidFill>
                  <a:schemeClr val="tx1"/>
                </a:solidFill>
                <a:latin typeface="Book Antiqua" pitchFamily="18" charset="0"/>
              </a:rPr>
              <a:t>Keterbatasan</a:t>
            </a:r>
            <a:r>
              <a:rPr lang="en-US" sz="2400" b="1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Book Antiqua" pitchFamily="18" charset="0"/>
              </a:rPr>
              <a:t>tersebut</a:t>
            </a:r>
            <a:r>
              <a:rPr lang="en-US" sz="2400" b="1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Book Antiqua" pitchFamily="18" charset="0"/>
              </a:rPr>
              <a:t>adalah</a:t>
            </a:r>
            <a:r>
              <a:rPr lang="en-US" sz="2400" b="1" dirty="0" smtClean="0">
                <a:solidFill>
                  <a:schemeClr val="tx1"/>
                </a:solidFill>
                <a:latin typeface="Book Antiqua" pitchFamily="18" charset="0"/>
              </a:rPr>
              <a:t>:</a:t>
            </a:r>
          </a:p>
          <a:p>
            <a:pPr marL="609600" indent="-609600" algn="l" eaLnBrk="1" hangingPunct="1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Data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menjadi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  <a:latin typeface="Book Antiqua" pitchFamily="18" charset="0"/>
              </a:rPr>
              <a:t>terpisah</a:t>
            </a:r>
            <a:r>
              <a:rPr lang="en-US" sz="2400" b="1" i="1" dirty="0" smtClean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  <a:latin typeface="Book Antiqua" pitchFamily="18" charset="0"/>
              </a:rPr>
              <a:t>dan</a:t>
            </a:r>
            <a:r>
              <a:rPr lang="en-US" sz="2400" b="1" i="1" dirty="0" smtClean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  <a:latin typeface="Book Antiqua" pitchFamily="18" charset="0"/>
              </a:rPr>
              <a:t>terisolasi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karena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antar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file data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tidak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terhubung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 marL="609600" indent="-609600" algn="l" eaLnBrk="1" hangingPunct="1">
              <a:buFont typeface="Wingdings" pitchFamily="2" charset="2"/>
              <a:buChar char="q"/>
            </a:pP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Munculnya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b="1" i="1" dirty="0" err="1" smtClean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</a:rPr>
              <a:t>redundansi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</a:rPr>
              <a:t> data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, yang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tidak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dapat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dihindarkan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karena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setiap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mempunyai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file data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sendiri-sendiri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 marL="609600" indent="-609600" algn="l" eaLnBrk="1" hangingPunct="1">
              <a:buFont typeface="Wingdings" pitchFamily="2" charset="2"/>
              <a:buChar char="q"/>
            </a:pP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Berpotensi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terjadinya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b="1" i="1" dirty="0" err="1" smtClean="0">
                <a:solidFill>
                  <a:schemeClr val="accent3">
                    <a:lumMod val="50000"/>
                  </a:schemeClr>
                </a:solidFill>
                <a:latin typeface="Book Antiqua" pitchFamily="18" charset="0"/>
              </a:rPr>
              <a:t>inkonsistensi</a:t>
            </a:r>
            <a:r>
              <a:rPr lang="en-US" sz="2400" b="1" i="1" dirty="0" smtClean="0">
                <a:solidFill>
                  <a:schemeClr val="accent3">
                    <a:lumMod val="50000"/>
                  </a:schemeClr>
                </a:solidFill>
                <a:latin typeface="Book Antiqua" pitchFamily="18" charset="0"/>
              </a:rPr>
              <a:t> data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yaitu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jika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dilakukan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modifikasi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suatu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file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akan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tetapi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file yang lain (yang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berisi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data yang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sama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data yang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dimodifikasi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)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tidak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dilakukan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hal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sama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 marL="609600" indent="-609600" algn="l" eaLnBrk="1" hangingPunct="1">
              <a:buFont typeface="Wingdings" pitchFamily="2" charset="2"/>
              <a:buChar char="q"/>
            </a:pPr>
            <a:endParaRPr lang="en-US" sz="24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0" y="161909"/>
            <a:ext cx="5616575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Konsep</a:t>
            </a:r>
            <a:r>
              <a:rPr lang="en-US" sz="4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</a:t>
            </a:r>
            <a:r>
              <a:rPr lang="en-US" sz="4000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Dasar</a:t>
            </a:r>
            <a:r>
              <a:rPr lang="en-US" sz="4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Basis Data</a:t>
            </a:r>
          </a:p>
        </p:txBody>
      </p:sp>
      <p:sp>
        <p:nvSpPr>
          <p:cNvPr id="16389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341438"/>
            <a:ext cx="8064500" cy="4464050"/>
          </a:xfrm>
        </p:spPr>
        <p:txBody>
          <a:bodyPr/>
          <a:lstStyle/>
          <a:p>
            <a:pPr marL="609600" indent="-609600" algn="l" eaLnBrk="1" hangingPunct="1"/>
            <a:r>
              <a:rPr lang="en-US" b="1" dirty="0" err="1" smtClean="0">
                <a:solidFill>
                  <a:schemeClr val="tx1"/>
                </a:solidFill>
                <a:latin typeface="Book Antiqua" pitchFamily="18" charset="0"/>
              </a:rPr>
              <a:t>Pemrosesan</a:t>
            </a:r>
            <a:r>
              <a:rPr lang="en-US" b="1" dirty="0" smtClean="0">
                <a:solidFill>
                  <a:schemeClr val="tx1"/>
                </a:solidFill>
                <a:latin typeface="Book Antiqua" pitchFamily="18" charset="0"/>
              </a:rPr>
              <a:t> File </a:t>
            </a:r>
            <a:r>
              <a:rPr lang="en-US" b="1" dirty="0" err="1" smtClean="0">
                <a:solidFill>
                  <a:schemeClr val="tx1"/>
                </a:solidFill>
                <a:latin typeface="Book Antiqua" pitchFamily="18" charset="0"/>
              </a:rPr>
              <a:t>Tradisional</a:t>
            </a:r>
            <a:endParaRPr lang="en-US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609600" indent="-609600" algn="l" eaLnBrk="1" hangingPunct="1">
              <a:buFont typeface="Wingdings" pitchFamily="2" charset="2"/>
              <a:buChar char="q"/>
            </a:pP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Munculnya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  <a:latin typeface="Book Antiqua" pitchFamily="18" charset="0"/>
              </a:rPr>
              <a:t>data yang </a:t>
            </a:r>
            <a:r>
              <a:rPr lang="en-US" sz="2400" b="1" i="1" dirty="0" err="1" smtClean="0">
                <a:solidFill>
                  <a:srgbClr val="FF0000"/>
                </a:solidFill>
                <a:latin typeface="Book Antiqua" pitchFamily="18" charset="0"/>
              </a:rPr>
              <a:t>membingungkan</a:t>
            </a:r>
            <a:r>
              <a:rPr lang="en-US" sz="2400" b="1" i="1" dirty="0" smtClean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  <a:latin typeface="Book Antiqua" pitchFamily="18" charset="0"/>
              </a:rPr>
              <a:t>data confusion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), 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yaitu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apabila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data yang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sama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disajikan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terminologi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berbeda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 marL="609600" indent="-609600" algn="l" eaLnBrk="1" hangingPunct="1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Program </a:t>
            </a:r>
            <a:r>
              <a:rPr lang="en-US" sz="2400" b="1" i="1" dirty="0" err="1" smtClean="0">
                <a:solidFill>
                  <a:srgbClr val="0070C0"/>
                </a:solidFill>
                <a:latin typeface="Book Antiqua" pitchFamily="18" charset="0"/>
              </a:rPr>
              <a:t>aplikasi</a:t>
            </a:r>
            <a:r>
              <a:rPr lang="en-US" sz="2400" b="1" i="1" dirty="0" smtClean="0">
                <a:solidFill>
                  <a:srgbClr val="0070C0"/>
                </a:solidFill>
                <a:latin typeface="Book Antiqua" pitchFamily="18" charset="0"/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  <a:latin typeface="Book Antiqua" pitchFamily="18" charset="0"/>
              </a:rPr>
              <a:t>tergantung</a:t>
            </a:r>
            <a:r>
              <a:rPr lang="en-US" sz="2400" b="1" i="1" dirty="0" smtClean="0">
                <a:solidFill>
                  <a:srgbClr val="0070C0"/>
                </a:solidFill>
                <a:latin typeface="Book Antiqua" pitchFamily="18" charset="0"/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  <a:latin typeface="Book Antiqua" pitchFamily="18" charset="0"/>
              </a:rPr>
              <a:t>pada</a:t>
            </a:r>
            <a:r>
              <a:rPr lang="en-US" sz="2400" b="1" i="1" dirty="0" smtClean="0">
                <a:solidFill>
                  <a:srgbClr val="0070C0"/>
                </a:solidFill>
                <a:latin typeface="Book Antiqua" pitchFamily="18" charset="0"/>
              </a:rPr>
              <a:t> format file 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  <a:latin typeface="Book Antiqua" pitchFamily="18" charset="0"/>
              </a:rPr>
              <a:t>program-data-dependence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),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yaitu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kapan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saja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format data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berubah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maka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seluruh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program yang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tersebut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harus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dimodifikasi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 marL="609600" indent="-609600" algn="l" eaLnBrk="1" hangingPunct="1">
              <a:buFont typeface="Wingdings" pitchFamily="2" charset="2"/>
              <a:buChar char="q"/>
            </a:pP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Sulit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menyajikan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b="1" i="1" dirty="0" err="1" smtClean="0">
                <a:solidFill>
                  <a:schemeClr val="accent3">
                    <a:lumMod val="50000"/>
                  </a:schemeClr>
                </a:solidFill>
                <a:latin typeface="Book Antiqua" pitchFamily="18" charset="0"/>
              </a:rPr>
              <a:t>objek</a:t>
            </a:r>
            <a:r>
              <a:rPr lang="en-US" sz="2400" b="1" i="1" dirty="0" smtClean="0">
                <a:solidFill>
                  <a:schemeClr val="accent3">
                    <a:lumMod val="50000"/>
                  </a:schemeClr>
                </a:solidFill>
                <a:latin typeface="Book Antiqua" pitchFamily="18" charset="0"/>
              </a:rPr>
              <a:t> data yang </a:t>
            </a:r>
            <a:r>
              <a:rPr lang="en-US" sz="2400" b="1" i="1" dirty="0" err="1" smtClean="0">
                <a:solidFill>
                  <a:schemeClr val="accent3">
                    <a:lumMod val="50000"/>
                  </a:schemeClr>
                </a:solidFill>
                <a:latin typeface="Book Antiqua" pitchFamily="18" charset="0"/>
              </a:rPr>
              <a:t>komplek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0" y="304785"/>
            <a:ext cx="5616575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Konsep</a:t>
            </a:r>
            <a:r>
              <a:rPr lang="en-US" sz="4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</a:t>
            </a:r>
            <a:r>
              <a:rPr lang="en-US" sz="4000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Dasar</a:t>
            </a:r>
            <a:r>
              <a:rPr lang="en-US" sz="4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Basis Data</a:t>
            </a:r>
          </a:p>
        </p:txBody>
      </p:sp>
      <p:sp>
        <p:nvSpPr>
          <p:cNvPr id="17413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341438"/>
            <a:ext cx="7991475" cy="4535487"/>
          </a:xfrm>
        </p:spPr>
        <p:txBody>
          <a:bodyPr/>
          <a:lstStyle/>
          <a:p>
            <a:pPr algn="l" eaLnBrk="1" hangingPunct="1"/>
            <a:r>
              <a:rPr lang="en-US" sz="2800" b="1" dirty="0" err="1" smtClean="0">
                <a:solidFill>
                  <a:schemeClr val="tx1"/>
                </a:solidFill>
                <a:latin typeface="Book Antiqua" pitchFamily="18" charset="0"/>
              </a:rPr>
              <a:t>Kesimpulan</a:t>
            </a:r>
            <a:r>
              <a:rPr lang="en-US" sz="2800" b="1" dirty="0" smtClean="0">
                <a:solidFill>
                  <a:schemeClr val="tx1"/>
                </a:solidFill>
                <a:latin typeface="Book Antiqua" pitchFamily="18" charset="0"/>
              </a:rPr>
              <a:t> :</a:t>
            </a:r>
          </a:p>
          <a:p>
            <a:pPr algn="l" eaLnBrk="1" hangingPunct="1">
              <a:buFont typeface="Wingdings" pitchFamily="2" charset="2"/>
              <a:buChar char="q"/>
            </a:pP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keterbatasan-keterbatasan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tersebut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pemrosesan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file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tradisional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b="1" i="1" dirty="0" err="1" smtClean="0">
                <a:solidFill>
                  <a:schemeClr val="tx2"/>
                </a:solidFill>
                <a:latin typeface="Book Antiqua" pitchFamily="18" charset="0"/>
              </a:rPr>
              <a:t>kurang</a:t>
            </a:r>
            <a:r>
              <a:rPr lang="en-US" sz="2400" b="1" i="1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400" b="1" i="1" dirty="0" err="1" smtClean="0">
                <a:solidFill>
                  <a:schemeClr val="tx2"/>
                </a:solidFill>
                <a:latin typeface="Book Antiqua" pitchFamily="18" charset="0"/>
              </a:rPr>
              <a:t>mempunyai</a:t>
            </a:r>
            <a:r>
              <a:rPr lang="en-US" sz="2400" b="1" i="1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400" b="1" i="1" dirty="0" err="1" smtClean="0">
                <a:solidFill>
                  <a:schemeClr val="tx2"/>
                </a:solidFill>
                <a:latin typeface="Book Antiqua" pitchFamily="18" charset="0"/>
              </a:rPr>
              <a:t>keluwesan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tidak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mendukung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  <a:latin typeface="Book Antiqua" pitchFamily="18" charset="0"/>
              </a:rPr>
              <a:t>pemakaian</a:t>
            </a:r>
            <a:r>
              <a:rPr lang="en-US" sz="2400" b="1" i="1" dirty="0" smtClean="0">
                <a:solidFill>
                  <a:srgbClr val="FF0000"/>
                </a:solidFill>
                <a:latin typeface="Book Antiqua" pitchFamily="18" charset="0"/>
              </a:rPr>
              <a:t> data </a:t>
            </a:r>
            <a:r>
              <a:rPr lang="en-US" sz="2400" b="1" i="1" dirty="0" err="1" smtClean="0">
                <a:solidFill>
                  <a:srgbClr val="FF0000"/>
                </a:solidFill>
                <a:latin typeface="Book Antiqua" pitchFamily="18" charset="0"/>
              </a:rPr>
              <a:t>bersama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(</a:t>
            </a:r>
            <a:r>
              <a:rPr lang="en-US" sz="2400" i="1" dirty="0" smtClean="0">
                <a:solidFill>
                  <a:schemeClr val="tx1"/>
                </a:solidFill>
                <a:latin typeface="Book Antiqua" pitchFamily="18" charset="0"/>
              </a:rPr>
              <a:t>data sharing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). </a:t>
            </a:r>
          </a:p>
          <a:p>
            <a:pPr algn="l" eaLnBrk="1" hangingPunct="1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Hal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ini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menyebabkan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tidak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dapat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dilakukannya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pertukaran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antar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sering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terjadi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terpaksa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harus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dilakukan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pengetikan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ulang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satu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ke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yang lain. </a:t>
            </a:r>
          </a:p>
          <a:p>
            <a:pPr algn="l" eaLnBrk="1" hangingPunct="1">
              <a:buFont typeface="Wingdings" pitchFamily="2" charset="2"/>
              <a:buChar char="q"/>
            </a:pP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Sehingga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mengatasinya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dikenalkan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konsep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baru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disebut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b="1" u="sng" dirty="0" smtClean="0">
                <a:solidFill>
                  <a:schemeClr val="tx1"/>
                </a:solidFill>
                <a:latin typeface="Book Antiqua" pitchFamily="18" charset="0"/>
              </a:rPr>
              <a:t>basis data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 algn="l" eaLnBrk="1" hangingPunct="1">
              <a:buFont typeface="Wingdings" pitchFamily="2" charset="2"/>
              <a:buChar char="q"/>
            </a:pPr>
            <a:endParaRPr lang="en-US" sz="24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Oval 7"/>
          <p:cNvSpPr>
            <a:spLocks noChangeArrowheads="1"/>
          </p:cNvSpPr>
          <p:nvPr/>
        </p:nvSpPr>
        <p:spPr bwMode="auto">
          <a:xfrm>
            <a:off x="3635375" y="5013325"/>
            <a:ext cx="936625" cy="1008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4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Input-Proses-Ouput</a:t>
            </a:r>
          </a:p>
        </p:txBody>
      </p:sp>
      <p:pic>
        <p:nvPicPr>
          <p:cNvPr id="6149" name="Picture 11" descr="job-vacancy-business-career-property%20(308)"/>
          <p:cNvPicPr>
            <a:picLocks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9750" y="3716338"/>
            <a:ext cx="1363663" cy="1023937"/>
          </a:xfrm>
          <a:noFill/>
        </p:spPr>
      </p:pic>
      <p:sp>
        <p:nvSpPr>
          <p:cNvPr id="6150" name="AutoShape 4" descr="Woven mat"/>
          <p:cNvSpPr>
            <a:spLocks noChangeArrowheads="1"/>
          </p:cNvSpPr>
          <p:nvPr/>
        </p:nvSpPr>
        <p:spPr bwMode="auto">
          <a:xfrm>
            <a:off x="3779838" y="5157788"/>
            <a:ext cx="288925" cy="431800"/>
          </a:xfrm>
          <a:prstGeom prst="flowChartMagneticDisk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AutoShape 5" descr="Denim"/>
          <p:cNvSpPr>
            <a:spLocks noChangeArrowheads="1"/>
          </p:cNvSpPr>
          <p:nvPr/>
        </p:nvSpPr>
        <p:spPr bwMode="auto">
          <a:xfrm>
            <a:off x="4067175" y="5157788"/>
            <a:ext cx="287338" cy="504825"/>
          </a:xfrm>
          <a:prstGeom prst="flowChartMagneticDisk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AutoShape 6" descr="Medium wood"/>
          <p:cNvSpPr>
            <a:spLocks noChangeArrowheads="1"/>
          </p:cNvSpPr>
          <p:nvPr/>
        </p:nvSpPr>
        <p:spPr bwMode="auto">
          <a:xfrm>
            <a:off x="3851275" y="5373688"/>
            <a:ext cx="360363" cy="431800"/>
          </a:xfrm>
          <a:prstGeom prst="flowChartMagneticDisk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1908175" y="4005263"/>
            <a:ext cx="1295400" cy="360362"/>
          </a:xfrm>
          <a:prstGeom prst="rightArrow">
            <a:avLst>
              <a:gd name="adj1" fmla="val 50000"/>
              <a:gd name="adj2" fmla="val 89868"/>
            </a:avLst>
          </a:prstGeom>
          <a:solidFill>
            <a:srgbClr val="39834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Input Data</a:t>
            </a:r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971550" y="1989138"/>
            <a:ext cx="936625" cy="863600"/>
          </a:xfrm>
          <a:prstGeom prst="flowChartMultidocumen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Data</a:t>
            </a:r>
          </a:p>
          <a:p>
            <a:pPr algn="ctr"/>
            <a:r>
              <a:rPr lang="en-US">
                <a:solidFill>
                  <a:srgbClr val="FFFF00"/>
                </a:solidFill>
              </a:rPr>
              <a:t>Formulir</a:t>
            </a:r>
          </a:p>
        </p:txBody>
      </p:sp>
      <p:sp>
        <p:nvSpPr>
          <p:cNvPr id="6155" name="Line 15"/>
          <p:cNvSpPr>
            <a:spLocks noChangeShapeType="1"/>
          </p:cNvSpPr>
          <p:nvPr/>
        </p:nvSpPr>
        <p:spPr bwMode="auto">
          <a:xfrm>
            <a:off x="1331913" y="2781300"/>
            <a:ext cx="0" cy="935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6" name="Rectangle 18"/>
          <p:cNvSpPr>
            <a:spLocks noChangeArrowheads="1"/>
          </p:cNvSpPr>
          <p:nvPr/>
        </p:nvSpPr>
        <p:spPr bwMode="auto">
          <a:xfrm>
            <a:off x="3132138" y="3500438"/>
            <a:ext cx="1871662" cy="1223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Proses</a:t>
            </a:r>
          </a:p>
        </p:txBody>
      </p:sp>
      <p:pic>
        <p:nvPicPr>
          <p:cNvPr id="6157" name="Picture 19" descr="cewex dan komputer"/>
          <p:cNvPicPr>
            <a:picLocks noChangeAspect="1" noChangeArrowheads="1"/>
          </p:cNvPicPr>
          <p:nvPr>
            <p:ph sz="half" idx="2"/>
          </p:nvPr>
        </p:nvPicPr>
        <p:blipFill>
          <a:blip r:embed="rId6"/>
          <a:srcRect/>
          <a:stretch>
            <a:fillRect/>
          </a:stretch>
        </p:blipFill>
        <p:spPr>
          <a:xfrm>
            <a:off x="6588125" y="3213100"/>
            <a:ext cx="1655763" cy="1655763"/>
          </a:xfrm>
          <a:noFill/>
        </p:spPr>
      </p:pic>
      <p:sp>
        <p:nvSpPr>
          <p:cNvPr id="6158" name="AutoShape 22"/>
          <p:cNvSpPr>
            <a:spLocks noChangeArrowheads="1"/>
          </p:cNvSpPr>
          <p:nvPr/>
        </p:nvSpPr>
        <p:spPr bwMode="auto">
          <a:xfrm>
            <a:off x="4932363" y="3860800"/>
            <a:ext cx="1441450" cy="503238"/>
          </a:xfrm>
          <a:custGeom>
            <a:avLst/>
            <a:gdLst>
              <a:gd name="T0" fmla="*/ 1081087 w 21600"/>
              <a:gd name="T1" fmla="*/ 0 h 21600"/>
              <a:gd name="T2" fmla="*/ 0 w 21600"/>
              <a:gd name="T3" fmla="*/ 251619 h 21600"/>
              <a:gd name="T4" fmla="*/ 1081087 w 21600"/>
              <a:gd name="T5" fmla="*/ 503238 h 21600"/>
              <a:gd name="T6" fmla="*/ 1441450 w 21600"/>
              <a:gd name="T7" fmla="*/ 25161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Informasi</a:t>
            </a:r>
          </a:p>
        </p:txBody>
      </p:sp>
      <p:sp>
        <p:nvSpPr>
          <p:cNvPr id="6159" name="WordArt 23"/>
          <p:cNvSpPr>
            <a:spLocks noChangeArrowheads="1" noChangeShapeType="1" noTextEdit="1"/>
          </p:cNvSpPr>
          <p:nvPr/>
        </p:nvSpPr>
        <p:spPr bwMode="auto">
          <a:xfrm>
            <a:off x="3779838" y="4941888"/>
            <a:ext cx="7207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SBD</a:t>
            </a:r>
          </a:p>
        </p:txBody>
      </p:sp>
      <p:sp>
        <p:nvSpPr>
          <p:cNvPr id="6160" name="AutoShape 25"/>
          <p:cNvSpPr>
            <a:spLocks noChangeArrowheads="1"/>
          </p:cNvSpPr>
          <p:nvPr/>
        </p:nvSpPr>
        <p:spPr bwMode="auto">
          <a:xfrm>
            <a:off x="3419475" y="4724400"/>
            <a:ext cx="287338" cy="792163"/>
          </a:xfrm>
          <a:prstGeom prst="curvedRightArrow">
            <a:avLst>
              <a:gd name="adj1" fmla="val 55138"/>
              <a:gd name="adj2" fmla="val 110276"/>
              <a:gd name="adj3" fmla="val 33333"/>
            </a:avLst>
          </a:prstGeom>
          <a:solidFill>
            <a:srgbClr val="39834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AutoShape 26"/>
          <p:cNvSpPr>
            <a:spLocks noChangeArrowheads="1"/>
          </p:cNvSpPr>
          <p:nvPr/>
        </p:nvSpPr>
        <p:spPr bwMode="auto">
          <a:xfrm rot="-9910732">
            <a:off x="4500563" y="4724400"/>
            <a:ext cx="360362" cy="792163"/>
          </a:xfrm>
          <a:prstGeom prst="curvedRightArrow">
            <a:avLst>
              <a:gd name="adj1" fmla="val 43965"/>
              <a:gd name="adj2" fmla="val 87930"/>
              <a:gd name="adj3" fmla="val 33333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Berbagai Definisi Basis Data</a:t>
            </a:r>
          </a:p>
        </p:txBody>
      </p:sp>
      <p:sp>
        <p:nvSpPr>
          <p:cNvPr id="64516" name="AutoShape 4"/>
          <p:cNvSpPr>
            <a:spLocks noChangeArrowheads="1"/>
          </p:cNvSpPr>
          <p:nvPr/>
        </p:nvSpPr>
        <p:spPr bwMode="auto">
          <a:xfrm>
            <a:off x="3203575" y="2708275"/>
            <a:ext cx="2305050" cy="3025775"/>
          </a:xfrm>
          <a:prstGeom prst="can">
            <a:avLst>
              <a:gd name="adj" fmla="val 3281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FF00"/>
                </a:solidFill>
              </a:rPr>
              <a:t>Definisi</a:t>
            </a:r>
          </a:p>
          <a:p>
            <a:pPr algn="ctr">
              <a:defRPr/>
            </a:pPr>
            <a:r>
              <a:rPr lang="en-US">
                <a:solidFill>
                  <a:srgbClr val="FFFF00"/>
                </a:solidFill>
              </a:rPr>
              <a:t>Basis Data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6011863" y="1628775"/>
            <a:ext cx="2663825" cy="1368425"/>
          </a:xfrm>
          <a:prstGeom prst="wedgeRectCallout">
            <a:avLst>
              <a:gd name="adj1" fmla="val -67403"/>
              <a:gd name="adj2" fmla="val 1006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b="1" i="1">
                <a:solidFill>
                  <a:srgbClr val="000099"/>
                </a:solidFill>
                <a:latin typeface="Cambria" pitchFamily="18" charset="0"/>
              </a:rPr>
              <a:t>Stephens dan Plew ;2000</a:t>
            </a:r>
          </a:p>
          <a:p>
            <a:pPr>
              <a:buFontTx/>
              <a:buChar char="-"/>
            </a:pPr>
            <a:r>
              <a:rPr lang="en-US" sz="1400" i="1">
                <a:latin typeface="Cambria" pitchFamily="18" charset="0"/>
              </a:rPr>
              <a:t>Menyimpan Informasi dan data</a:t>
            </a:r>
          </a:p>
          <a:p>
            <a:pPr>
              <a:buFontTx/>
              <a:buChar char="-"/>
            </a:pPr>
            <a:endParaRPr lang="en-US" sz="1400" i="1">
              <a:latin typeface="Cambria" pitchFamily="18" charset="0"/>
            </a:endParaRPr>
          </a:p>
          <a:p>
            <a:pPr algn="ctr">
              <a:buFontTx/>
              <a:buChar char="-"/>
            </a:pPr>
            <a:endParaRPr lang="en-US" sz="1400" i="1"/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611188" y="1628775"/>
            <a:ext cx="2665412" cy="1152525"/>
          </a:xfrm>
          <a:prstGeom prst="wedgeRectCallout">
            <a:avLst>
              <a:gd name="adj1" fmla="val 46486"/>
              <a:gd name="adj2" fmla="val 1101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b="1">
                <a:solidFill>
                  <a:srgbClr val="398349"/>
                </a:solidFill>
                <a:latin typeface="Cambria" pitchFamily="18" charset="0"/>
              </a:rPr>
              <a:t>Silberschatz, dkk (2002),</a:t>
            </a:r>
          </a:p>
          <a:p>
            <a:r>
              <a:rPr lang="en-US" sz="1400">
                <a:latin typeface="Cambria" pitchFamily="18" charset="0"/>
              </a:rPr>
              <a:t>-Kumpulan data berupa Informasi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395288" y="3429000"/>
            <a:ext cx="2520950" cy="1223963"/>
          </a:xfrm>
          <a:prstGeom prst="wedgeRectCallout">
            <a:avLst>
              <a:gd name="adj1" fmla="val 61398"/>
              <a:gd name="adj2" fmla="val 455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 b="1">
                <a:solidFill>
                  <a:srgbClr val="CC0000"/>
                </a:solidFill>
                <a:latin typeface="Cambria" pitchFamily="18" charset="0"/>
              </a:rPr>
              <a:t>Mc Leod, dkk (2001),</a:t>
            </a:r>
          </a:p>
          <a:p>
            <a:r>
              <a:rPr lang="en-US" sz="1400">
                <a:latin typeface="Cambria" pitchFamily="18" charset="0"/>
              </a:rPr>
              <a:t>- kumpulan seluruh sumber daya berbasis komputer </a:t>
            </a: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6011863" y="3644900"/>
            <a:ext cx="2736850" cy="1223963"/>
          </a:xfrm>
          <a:prstGeom prst="wedgeRectCallout">
            <a:avLst>
              <a:gd name="adj1" fmla="val -67227"/>
              <a:gd name="adj2" fmla="val -226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b="1">
                <a:latin typeface="Cambria" pitchFamily="18" charset="0"/>
              </a:rPr>
              <a:t>Ramakrishnan dan Gehrke (2003)</a:t>
            </a:r>
          </a:p>
          <a:p>
            <a:r>
              <a:rPr lang="en-US" sz="1400">
                <a:latin typeface="Cambria" pitchFamily="18" charset="0"/>
              </a:rPr>
              <a:t>-Kumpulan data yg mendiskripsikan aktivitas</a:t>
            </a:r>
            <a:r>
              <a:rPr lang="en-US"/>
              <a:t>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0" y="304785"/>
            <a:ext cx="5616575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Konsep</a:t>
            </a:r>
            <a:r>
              <a:rPr lang="en-US" sz="4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</a:t>
            </a:r>
            <a:r>
              <a:rPr lang="en-US" sz="4000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Dasar</a:t>
            </a:r>
            <a:r>
              <a:rPr lang="en-US" sz="4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Basis Data</a:t>
            </a:r>
          </a:p>
        </p:txBody>
      </p:sp>
      <p:sp>
        <p:nvSpPr>
          <p:cNvPr id="922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755650" y="2133600"/>
            <a:ext cx="7848600" cy="35052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Silberschatz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,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dkk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(2002),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mendefinisikan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basis data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sebagai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kumpulan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data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berisi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informasi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yang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sesuai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untuk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sebuah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perusahaan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.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</a:pPr>
            <a:endParaRPr lang="en-US" sz="2400" dirty="0" smtClean="0">
              <a:latin typeface="Book Antiqua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Menurut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Mc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Leod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,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dkk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(2001),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basis data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adalah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kumpulan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seluruh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sumber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daya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berbasis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komputer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milik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organisasi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.</a:t>
            </a:r>
          </a:p>
        </p:txBody>
      </p:sp>
      <p:sp>
        <p:nvSpPr>
          <p:cNvPr id="9222" name="Rectangle 12"/>
          <p:cNvSpPr>
            <a:spLocks noChangeArrowheads="1"/>
          </p:cNvSpPr>
          <p:nvPr/>
        </p:nvSpPr>
        <p:spPr bwMode="auto">
          <a:xfrm>
            <a:off x="611188" y="1341438"/>
            <a:ext cx="6400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>
                <a:latin typeface="Book Antiqua" pitchFamily="18" charset="0"/>
              </a:rPr>
              <a:t>Apa itu Basis Data ?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0" y="304785"/>
            <a:ext cx="5616575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Konsep</a:t>
            </a:r>
            <a:r>
              <a:rPr lang="en-US" sz="4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</a:t>
            </a:r>
            <a:r>
              <a:rPr lang="en-US" sz="4000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Dasar</a:t>
            </a:r>
            <a:r>
              <a:rPr lang="en-US" sz="4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Basis Data</a:t>
            </a:r>
          </a:p>
        </p:txBody>
      </p:sp>
      <p:sp>
        <p:nvSpPr>
          <p:cNvPr id="1024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11188" y="1989138"/>
            <a:ext cx="8281987" cy="3649662"/>
          </a:xfrm>
        </p:spPr>
        <p:txBody>
          <a:bodyPr/>
          <a:lstStyle/>
          <a:p>
            <a:pPr algn="l" eaLnBrk="1" hangingPunct="1"/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Ramakrishnan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dan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Gehrke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(2003),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menyatakan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basis data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sebagai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kumpulan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data,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umumnya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mendiskripsikan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aktivitas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satu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organisasi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atau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lebih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yang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berhubungan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Misalnya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basisdata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universitas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mungkin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berisi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informasi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mengenai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hal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berikut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:</a:t>
            </a:r>
          </a:p>
          <a:p>
            <a:pPr algn="l" eaLnBrk="1" hangingPunct="1">
              <a:buFont typeface="Wingdings" pitchFamily="2" charset="2"/>
              <a:buChar char="q"/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Hubungan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antar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entitas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seperti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registrasi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mahasiswa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dalam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matakuliah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fakultas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yang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mengajarkan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matakuliah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dan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pengguna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ruang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kuliah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l" eaLnBrk="1" hangingPunct="1">
              <a:buFont typeface="Wingdings" pitchFamily="2" charset="2"/>
              <a:buChar char="q"/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Entitas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seperti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mahasiswa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fakultas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mata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kuliah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dan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ruang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kuliah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l"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611188" y="1341438"/>
            <a:ext cx="6400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>
                <a:latin typeface="Book Antiqua" pitchFamily="18" charset="0"/>
              </a:rPr>
              <a:t>Apa itu Basis Data ?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Oval 28"/>
          <p:cNvSpPr>
            <a:spLocks noChangeArrowheads="1"/>
          </p:cNvSpPr>
          <p:nvPr/>
        </p:nvSpPr>
        <p:spPr bwMode="auto">
          <a:xfrm>
            <a:off x="1619250" y="1268413"/>
            <a:ext cx="5257800" cy="4681537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Freeform 12"/>
          <p:cNvSpPr>
            <a:spLocks/>
          </p:cNvSpPr>
          <p:nvPr/>
        </p:nvSpPr>
        <p:spPr bwMode="auto">
          <a:xfrm>
            <a:off x="2124075" y="2133600"/>
            <a:ext cx="3887788" cy="3024188"/>
          </a:xfrm>
          <a:custGeom>
            <a:avLst/>
            <a:gdLst>
              <a:gd name="T0" fmla="*/ 0 w 2631"/>
              <a:gd name="T1" fmla="*/ 952 h 1996"/>
              <a:gd name="T2" fmla="*/ 272 w 2631"/>
              <a:gd name="T3" fmla="*/ 0 h 1996"/>
              <a:gd name="T4" fmla="*/ 907 w 2631"/>
              <a:gd name="T5" fmla="*/ 0 h 1996"/>
              <a:gd name="T6" fmla="*/ 1769 w 2631"/>
              <a:gd name="T7" fmla="*/ 227 h 1996"/>
              <a:gd name="T8" fmla="*/ 2495 w 2631"/>
              <a:gd name="T9" fmla="*/ 680 h 1996"/>
              <a:gd name="T10" fmla="*/ 2631 w 2631"/>
              <a:gd name="T11" fmla="*/ 1361 h 1996"/>
              <a:gd name="T12" fmla="*/ 2540 w 2631"/>
              <a:gd name="T13" fmla="*/ 1950 h 1996"/>
              <a:gd name="T14" fmla="*/ 2313 w 2631"/>
              <a:gd name="T15" fmla="*/ 1996 h 1996"/>
              <a:gd name="T16" fmla="*/ 1814 w 2631"/>
              <a:gd name="T17" fmla="*/ 1950 h 1996"/>
              <a:gd name="T18" fmla="*/ 1497 w 2631"/>
              <a:gd name="T19" fmla="*/ 1769 h 1996"/>
              <a:gd name="T20" fmla="*/ 1225 w 2631"/>
              <a:gd name="T21" fmla="*/ 1950 h 1996"/>
              <a:gd name="T22" fmla="*/ 544 w 2631"/>
              <a:gd name="T23" fmla="*/ 1996 h 1996"/>
              <a:gd name="T24" fmla="*/ 227 w 2631"/>
              <a:gd name="T25" fmla="*/ 1769 h 1996"/>
              <a:gd name="T26" fmla="*/ 45 w 2631"/>
              <a:gd name="T27" fmla="*/ 1497 h 1996"/>
              <a:gd name="T28" fmla="*/ 45 w 2631"/>
              <a:gd name="T29" fmla="*/ 1134 h 1996"/>
              <a:gd name="T30" fmla="*/ 0 w 2631"/>
              <a:gd name="T31" fmla="*/ 952 h 19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31"/>
              <a:gd name="T49" fmla="*/ 0 h 1996"/>
              <a:gd name="T50" fmla="*/ 2631 w 2631"/>
              <a:gd name="T51" fmla="*/ 1996 h 19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31" h="1996">
                <a:moveTo>
                  <a:pt x="0" y="952"/>
                </a:moveTo>
                <a:lnTo>
                  <a:pt x="272" y="0"/>
                </a:lnTo>
                <a:lnTo>
                  <a:pt x="907" y="0"/>
                </a:lnTo>
                <a:lnTo>
                  <a:pt x="1769" y="227"/>
                </a:lnTo>
                <a:lnTo>
                  <a:pt x="2495" y="680"/>
                </a:lnTo>
                <a:lnTo>
                  <a:pt x="2631" y="1361"/>
                </a:lnTo>
                <a:lnTo>
                  <a:pt x="2540" y="1950"/>
                </a:lnTo>
                <a:lnTo>
                  <a:pt x="2313" y="1996"/>
                </a:lnTo>
                <a:lnTo>
                  <a:pt x="1814" y="1950"/>
                </a:lnTo>
                <a:lnTo>
                  <a:pt x="1497" y="1769"/>
                </a:lnTo>
                <a:lnTo>
                  <a:pt x="1225" y="1950"/>
                </a:lnTo>
                <a:lnTo>
                  <a:pt x="544" y="1996"/>
                </a:lnTo>
                <a:lnTo>
                  <a:pt x="227" y="1769"/>
                </a:lnTo>
                <a:lnTo>
                  <a:pt x="45" y="1497"/>
                </a:lnTo>
                <a:lnTo>
                  <a:pt x="45" y="1134"/>
                </a:lnTo>
                <a:lnTo>
                  <a:pt x="0" y="95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Apa Itu Basis Data</a:t>
            </a:r>
          </a:p>
        </p:txBody>
      </p:sp>
      <p:pic>
        <p:nvPicPr>
          <p:cNvPr id="11270" name="Picture 17" descr="untitled 7"/>
          <p:cNvPicPr>
            <a:picLocks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8596" y="1285860"/>
            <a:ext cx="1187450" cy="1579563"/>
          </a:xfrm>
          <a:noFill/>
        </p:spPr>
      </p:pic>
      <p:sp>
        <p:nvSpPr>
          <p:cNvPr id="11271" name="AutoShape 4" descr="Green marble"/>
          <p:cNvSpPr>
            <a:spLocks noChangeArrowheads="1"/>
          </p:cNvSpPr>
          <p:nvPr/>
        </p:nvSpPr>
        <p:spPr bwMode="auto">
          <a:xfrm>
            <a:off x="2484438" y="2420938"/>
            <a:ext cx="792162" cy="1079500"/>
          </a:xfrm>
          <a:prstGeom prst="flowChartMagneticDisk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file1</a:t>
            </a:r>
          </a:p>
        </p:txBody>
      </p:sp>
      <p:sp>
        <p:nvSpPr>
          <p:cNvPr id="11272" name="AutoShape 5" descr="Granite"/>
          <p:cNvSpPr>
            <a:spLocks noChangeArrowheads="1"/>
          </p:cNvSpPr>
          <p:nvPr/>
        </p:nvSpPr>
        <p:spPr bwMode="auto">
          <a:xfrm>
            <a:off x="3995738" y="2852738"/>
            <a:ext cx="792162" cy="1079500"/>
          </a:xfrm>
          <a:prstGeom prst="flowChartMagneticDisk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file2</a:t>
            </a:r>
          </a:p>
        </p:txBody>
      </p:sp>
      <p:sp>
        <p:nvSpPr>
          <p:cNvPr id="11273" name="AutoShape 6" descr="Woven mat"/>
          <p:cNvSpPr>
            <a:spLocks noChangeArrowheads="1"/>
          </p:cNvSpPr>
          <p:nvPr/>
        </p:nvSpPr>
        <p:spPr bwMode="auto">
          <a:xfrm>
            <a:off x="5003800" y="3933825"/>
            <a:ext cx="792163" cy="1079500"/>
          </a:xfrm>
          <a:prstGeom prst="flowChartMagneticDisk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file3</a:t>
            </a:r>
          </a:p>
        </p:txBody>
      </p:sp>
      <p:sp>
        <p:nvSpPr>
          <p:cNvPr id="11274" name="AutoShape 7" descr="Pink tissue paper"/>
          <p:cNvSpPr>
            <a:spLocks noChangeArrowheads="1"/>
          </p:cNvSpPr>
          <p:nvPr/>
        </p:nvSpPr>
        <p:spPr bwMode="auto">
          <a:xfrm>
            <a:off x="2339975" y="3716338"/>
            <a:ext cx="792163" cy="1079500"/>
          </a:xfrm>
          <a:prstGeom prst="flowChartMagneticDisk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file4</a:t>
            </a:r>
          </a:p>
        </p:txBody>
      </p:sp>
      <p:cxnSp>
        <p:nvCxnSpPr>
          <p:cNvPr id="11275" name="AutoShape 9"/>
          <p:cNvCxnSpPr>
            <a:cxnSpLocks noChangeShapeType="1"/>
            <a:stCxn id="11274" idx="4"/>
            <a:endCxn id="11272" idx="3"/>
          </p:cNvCxnSpPr>
          <p:nvPr/>
        </p:nvCxnSpPr>
        <p:spPr bwMode="auto">
          <a:xfrm flipV="1">
            <a:off x="3132138" y="3932238"/>
            <a:ext cx="1260475" cy="3238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11276" name="AutoShape 10"/>
          <p:cNvCxnSpPr>
            <a:cxnSpLocks noChangeShapeType="1"/>
          </p:cNvCxnSpPr>
          <p:nvPr/>
        </p:nvCxnSpPr>
        <p:spPr bwMode="auto">
          <a:xfrm>
            <a:off x="3276600" y="2997200"/>
            <a:ext cx="719138" cy="431800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11277" name="AutoShape 11"/>
          <p:cNvCxnSpPr>
            <a:cxnSpLocks noChangeShapeType="1"/>
            <a:stCxn id="11272" idx="4"/>
            <a:endCxn id="11273" idx="1"/>
          </p:cNvCxnSpPr>
          <p:nvPr/>
        </p:nvCxnSpPr>
        <p:spPr bwMode="auto">
          <a:xfrm>
            <a:off x="4787900" y="3392488"/>
            <a:ext cx="612775" cy="5413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11278" name="AutoShape 19"/>
          <p:cNvSpPr>
            <a:spLocks noChangeArrowheads="1"/>
          </p:cNvSpPr>
          <p:nvPr/>
        </p:nvSpPr>
        <p:spPr bwMode="auto">
          <a:xfrm rot="1606169">
            <a:off x="1337521" y="2356807"/>
            <a:ext cx="879605" cy="431800"/>
          </a:xfrm>
          <a:prstGeom prst="leftRightArrow">
            <a:avLst>
              <a:gd name="adj1" fmla="val 50000"/>
              <a:gd name="adj2" fmla="val 66765"/>
            </a:avLst>
          </a:prstGeom>
          <a:solidFill>
            <a:srgbClr val="39834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WordArt 21"/>
          <p:cNvSpPr>
            <a:spLocks noChangeArrowheads="1" noChangeShapeType="1" noTextEdit="1"/>
          </p:cNvSpPr>
          <p:nvPr/>
        </p:nvSpPr>
        <p:spPr bwMode="auto">
          <a:xfrm rot="5400000">
            <a:off x="1403350" y="3284538"/>
            <a:ext cx="936625" cy="2159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MODUL</a:t>
            </a:r>
          </a:p>
        </p:txBody>
      </p:sp>
      <p:sp>
        <p:nvSpPr>
          <p:cNvPr id="11280" name="WordArt 27"/>
          <p:cNvSpPr>
            <a:spLocks noChangeArrowheads="1" noChangeShapeType="1" noTextEdit="1"/>
          </p:cNvSpPr>
          <p:nvPr/>
        </p:nvSpPr>
        <p:spPr bwMode="auto">
          <a:xfrm>
            <a:off x="428596" y="3071810"/>
            <a:ext cx="1008062" cy="2873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End User</a:t>
            </a:r>
          </a:p>
        </p:txBody>
      </p:sp>
      <p:sp>
        <p:nvSpPr>
          <p:cNvPr id="11281" name="WordArt 29"/>
          <p:cNvSpPr>
            <a:spLocks noChangeArrowheads="1" noChangeShapeType="1" noTextEdit="1"/>
          </p:cNvSpPr>
          <p:nvPr/>
        </p:nvSpPr>
        <p:spPr bwMode="auto">
          <a:xfrm>
            <a:off x="3132138" y="4365625"/>
            <a:ext cx="2016125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Sistem Basis Data</a:t>
            </a:r>
          </a:p>
        </p:txBody>
      </p:sp>
      <p:pic>
        <p:nvPicPr>
          <p:cNvPr id="11282" name="Picture 30" descr="untitled8"/>
          <p:cNvPicPr>
            <a:picLocks noChangeAspect="1" noChangeArrowheads="1"/>
          </p:cNvPicPr>
          <p:nvPr>
            <p:ph sz="half" idx="2"/>
          </p:nvPr>
        </p:nvPicPr>
        <p:blipFill>
          <a:blip r:embed="rId7"/>
          <a:srcRect/>
          <a:stretch>
            <a:fillRect/>
          </a:stretch>
        </p:blipFill>
        <p:spPr>
          <a:xfrm>
            <a:off x="7858148" y="1857364"/>
            <a:ext cx="885825" cy="1038225"/>
          </a:xfrm>
          <a:noFill/>
        </p:spPr>
      </p:pic>
      <p:sp>
        <p:nvSpPr>
          <p:cNvPr id="11283" name="AutoShape 32"/>
          <p:cNvSpPr>
            <a:spLocks noChangeArrowheads="1"/>
          </p:cNvSpPr>
          <p:nvPr/>
        </p:nvSpPr>
        <p:spPr bwMode="auto">
          <a:xfrm>
            <a:off x="5724525" y="2924175"/>
            <a:ext cx="2952750" cy="1296988"/>
          </a:xfrm>
          <a:custGeom>
            <a:avLst/>
            <a:gdLst>
              <a:gd name="T0" fmla="*/ 2149902 w 21600"/>
              <a:gd name="T1" fmla="*/ 0 h 21600"/>
              <a:gd name="T2" fmla="*/ 1347056 w 21600"/>
              <a:gd name="T3" fmla="*/ 373064 h 21600"/>
              <a:gd name="T4" fmla="*/ 849326 w 21600"/>
              <a:gd name="T5" fmla="*/ 591691 h 21600"/>
              <a:gd name="T6" fmla="*/ 0 w 21600"/>
              <a:gd name="T7" fmla="*/ 944339 h 21600"/>
              <a:gd name="T8" fmla="*/ 849326 w 21600"/>
              <a:gd name="T9" fmla="*/ 1296988 h 21600"/>
              <a:gd name="T10" fmla="*/ 1562497 w 21600"/>
              <a:gd name="T11" fmla="*/ 999582 h 21600"/>
              <a:gd name="T12" fmla="*/ 2275668 w 21600"/>
              <a:gd name="T13" fmla="*/ 686323 h 21600"/>
              <a:gd name="T14" fmla="*/ 2952750 w 21600"/>
              <a:gd name="T15" fmla="*/ 373064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973 w 21600"/>
              <a:gd name="T25" fmla="*/ 14807 h 21600"/>
              <a:gd name="T26" fmla="*/ 16647 w 21600"/>
              <a:gd name="T27" fmla="*/ 1664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727" y="0"/>
                </a:moveTo>
                <a:lnTo>
                  <a:pt x="9854" y="6213"/>
                </a:lnTo>
                <a:lnTo>
                  <a:pt x="14807" y="6213"/>
                </a:lnTo>
                <a:lnTo>
                  <a:pt x="14807" y="14807"/>
                </a:lnTo>
                <a:lnTo>
                  <a:pt x="6213" y="14807"/>
                </a:lnTo>
                <a:lnTo>
                  <a:pt x="6213" y="9854"/>
                </a:lnTo>
                <a:lnTo>
                  <a:pt x="0" y="15727"/>
                </a:lnTo>
                <a:lnTo>
                  <a:pt x="6213" y="21600"/>
                </a:lnTo>
                <a:lnTo>
                  <a:pt x="6213" y="16647"/>
                </a:lnTo>
                <a:lnTo>
                  <a:pt x="16647" y="16647"/>
                </a:lnTo>
                <a:lnTo>
                  <a:pt x="16647" y="6213"/>
                </a:lnTo>
                <a:lnTo>
                  <a:pt x="21600" y="6213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WordArt 33"/>
          <p:cNvSpPr>
            <a:spLocks noChangeArrowheads="1" noChangeShapeType="1" noTextEdit="1"/>
          </p:cNvSpPr>
          <p:nvPr/>
        </p:nvSpPr>
        <p:spPr bwMode="auto">
          <a:xfrm>
            <a:off x="6786577" y="1341438"/>
            <a:ext cx="2106597" cy="3984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Database Administrator</a:t>
            </a:r>
          </a:p>
        </p:txBody>
      </p:sp>
      <p:sp>
        <p:nvSpPr>
          <p:cNvPr id="11285" name="WordArt 34"/>
          <p:cNvSpPr>
            <a:spLocks noChangeArrowheads="1" noChangeShapeType="1" noTextEdit="1"/>
          </p:cNvSpPr>
          <p:nvPr/>
        </p:nvSpPr>
        <p:spPr bwMode="auto">
          <a:xfrm rot="5400000">
            <a:off x="5652294" y="3501231"/>
            <a:ext cx="1295400" cy="287338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QUERY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5633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System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1981200"/>
            <a:ext cx="7086600" cy="3733800"/>
            <a:chOff x="2758" y="1912"/>
            <a:chExt cx="7740" cy="4244"/>
          </a:xfrm>
        </p:grpSpPr>
        <p:sp>
          <p:nvSpPr>
            <p:cNvPr id="50181" name="Rectangle 5"/>
            <p:cNvSpPr>
              <a:spLocks noChangeArrowheads="1"/>
            </p:cNvSpPr>
            <p:nvPr/>
          </p:nvSpPr>
          <p:spPr bwMode="auto">
            <a:xfrm>
              <a:off x="4581" y="1912"/>
              <a:ext cx="4140" cy="41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/>
                <a:t>Database Management Sistem(DBMS)</a:t>
              </a:r>
            </a:p>
            <a:p>
              <a:endParaRPr lang="en-US"/>
            </a:p>
          </p:txBody>
        </p:sp>
        <p:sp>
          <p:nvSpPr>
            <p:cNvPr id="50182" name="AutoShape 6"/>
            <p:cNvSpPr>
              <a:spLocks noChangeArrowheads="1"/>
            </p:cNvSpPr>
            <p:nvPr/>
          </p:nvSpPr>
          <p:spPr bwMode="auto">
            <a:xfrm>
              <a:off x="5098" y="2196"/>
              <a:ext cx="3060" cy="3600"/>
            </a:xfrm>
            <a:prstGeom prst="can">
              <a:avLst>
                <a:gd name="adj" fmla="val 2941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3" name="Rectangle 7"/>
            <p:cNvSpPr>
              <a:spLocks noChangeArrowheads="1"/>
            </p:cNvSpPr>
            <p:nvPr/>
          </p:nvSpPr>
          <p:spPr bwMode="auto">
            <a:xfrm>
              <a:off x="6898" y="3276"/>
              <a:ext cx="90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4" name="Rectangle 8"/>
            <p:cNvSpPr>
              <a:spLocks noChangeArrowheads="1"/>
            </p:cNvSpPr>
            <p:nvPr/>
          </p:nvSpPr>
          <p:spPr bwMode="auto">
            <a:xfrm>
              <a:off x="5638" y="4176"/>
              <a:ext cx="540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6538" y="3636"/>
              <a:ext cx="540" cy="19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5998" y="4716"/>
              <a:ext cx="14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5638" y="3276"/>
              <a:ext cx="10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8" name="Rectangle 12"/>
            <p:cNvSpPr>
              <a:spLocks noChangeArrowheads="1"/>
            </p:cNvSpPr>
            <p:nvPr/>
          </p:nvSpPr>
          <p:spPr bwMode="auto">
            <a:xfrm>
              <a:off x="2938" y="3276"/>
              <a:ext cx="9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9" name="Rectangle 13"/>
            <p:cNvSpPr>
              <a:spLocks noChangeArrowheads="1"/>
            </p:cNvSpPr>
            <p:nvPr/>
          </p:nvSpPr>
          <p:spPr bwMode="auto">
            <a:xfrm>
              <a:off x="2938" y="3996"/>
              <a:ext cx="9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2938" y="4716"/>
              <a:ext cx="9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2758" y="5436"/>
              <a:ext cx="1260" cy="7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/>
                <a:t>Application</a:t>
              </a:r>
            </a:p>
            <a:p>
              <a:pPr algn="ctr"/>
              <a:r>
                <a:rPr lang="en-US" sz="1200"/>
                <a:t>Programs</a:t>
              </a:r>
              <a:endParaRPr lang="en-US"/>
            </a:p>
          </p:txBody>
        </p:sp>
        <p:sp>
          <p:nvSpPr>
            <p:cNvPr id="50192" name="Rectangle 16"/>
            <p:cNvSpPr>
              <a:spLocks noChangeArrowheads="1"/>
            </p:cNvSpPr>
            <p:nvPr/>
          </p:nvSpPr>
          <p:spPr bwMode="auto">
            <a:xfrm>
              <a:off x="6898" y="5016"/>
              <a:ext cx="900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3" name="Rectangle 17"/>
            <p:cNvSpPr>
              <a:spLocks noChangeArrowheads="1"/>
            </p:cNvSpPr>
            <p:nvPr/>
          </p:nvSpPr>
          <p:spPr bwMode="auto">
            <a:xfrm>
              <a:off x="7258" y="4116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>
              <a:off x="4018" y="3636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 flipV="1">
              <a:off x="4018" y="3996"/>
              <a:ext cx="216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6" name="Line 20"/>
            <p:cNvSpPr>
              <a:spLocks noChangeShapeType="1"/>
            </p:cNvSpPr>
            <p:nvPr/>
          </p:nvSpPr>
          <p:spPr bwMode="auto">
            <a:xfrm flipV="1">
              <a:off x="4018" y="4716"/>
              <a:ext cx="14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7" name="computr2"/>
            <p:cNvSpPr>
              <a:spLocks noEditPoints="1" noChangeArrowheads="1"/>
            </p:cNvSpPr>
            <p:nvPr/>
          </p:nvSpPr>
          <p:spPr bwMode="auto">
            <a:xfrm>
              <a:off x="9418" y="2295"/>
              <a:ext cx="900" cy="720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8" name="computr2"/>
            <p:cNvSpPr>
              <a:spLocks noEditPoints="1" noChangeArrowheads="1"/>
            </p:cNvSpPr>
            <p:nvPr/>
          </p:nvSpPr>
          <p:spPr bwMode="auto">
            <a:xfrm>
              <a:off x="9418" y="2736"/>
              <a:ext cx="900" cy="720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9" name="computr2"/>
            <p:cNvSpPr>
              <a:spLocks noEditPoints="1" noChangeArrowheads="1"/>
            </p:cNvSpPr>
            <p:nvPr/>
          </p:nvSpPr>
          <p:spPr bwMode="auto">
            <a:xfrm>
              <a:off x="9418" y="3636"/>
              <a:ext cx="900" cy="720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0" name="computr2"/>
            <p:cNvSpPr>
              <a:spLocks noEditPoints="1" noChangeArrowheads="1"/>
            </p:cNvSpPr>
            <p:nvPr/>
          </p:nvSpPr>
          <p:spPr bwMode="auto">
            <a:xfrm>
              <a:off x="9418" y="4536"/>
              <a:ext cx="900" cy="720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1" name="Text Box 25"/>
            <p:cNvSpPr txBox="1">
              <a:spLocks noChangeArrowheads="1"/>
            </p:cNvSpPr>
            <p:nvPr/>
          </p:nvSpPr>
          <p:spPr bwMode="auto">
            <a:xfrm>
              <a:off x="9058" y="5436"/>
              <a:ext cx="1440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End Users</a:t>
              </a:r>
              <a:endParaRPr lang="en-US"/>
            </a:p>
          </p:txBody>
        </p:sp>
        <p:sp>
          <p:nvSpPr>
            <p:cNvPr id="50202" name="Line 26"/>
            <p:cNvSpPr>
              <a:spLocks noChangeShapeType="1"/>
            </p:cNvSpPr>
            <p:nvPr/>
          </p:nvSpPr>
          <p:spPr bwMode="auto">
            <a:xfrm flipH="1">
              <a:off x="7978" y="2135"/>
              <a:ext cx="126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3" name="Line 27"/>
            <p:cNvSpPr>
              <a:spLocks noChangeShapeType="1"/>
            </p:cNvSpPr>
            <p:nvPr/>
          </p:nvSpPr>
          <p:spPr bwMode="auto">
            <a:xfrm flipH="1">
              <a:off x="7978" y="3215"/>
              <a:ext cx="126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4" name="Line 28"/>
            <p:cNvSpPr>
              <a:spLocks noChangeShapeType="1"/>
            </p:cNvSpPr>
            <p:nvPr/>
          </p:nvSpPr>
          <p:spPr bwMode="auto">
            <a:xfrm flipH="1">
              <a:off x="7618" y="4296"/>
              <a:ext cx="162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5" name="Line 29"/>
            <p:cNvSpPr>
              <a:spLocks noChangeShapeType="1"/>
            </p:cNvSpPr>
            <p:nvPr/>
          </p:nvSpPr>
          <p:spPr bwMode="auto">
            <a:xfrm flipH="1">
              <a:off x="7978" y="4836"/>
              <a:ext cx="12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06" name="Rectangle 30"/>
          <p:cNvSpPr>
            <a:spLocks noChangeArrowheads="1"/>
          </p:cNvSpPr>
          <p:nvPr/>
        </p:nvSpPr>
        <p:spPr bwMode="auto">
          <a:xfrm>
            <a:off x="3886200" y="25146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/>
              <a:t>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412875"/>
            <a:ext cx="8280400" cy="4464050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Pentingnya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 Data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dalam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Sistem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Informasi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33347"/>
            <a:ext cx="5616575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Konsep</a:t>
            </a:r>
            <a:r>
              <a:rPr lang="en-US" sz="4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</a:t>
            </a:r>
            <a:r>
              <a:rPr lang="en-US" sz="4000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Dasar</a:t>
            </a:r>
            <a:r>
              <a:rPr lang="en-US" sz="4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Basis Data</a:t>
            </a:r>
          </a:p>
        </p:txBody>
      </p:sp>
      <p:sp>
        <p:nvSpPr>
          <p:cNvPr id="5126" name="Text Box 14"/>
          <p:cNvSpPr txBox="1">
            <a:spLocks noChangeArrowheads="1"/>
          </p:cNvSpPr>
          <p:nvPr/>
        </p:nvSpPr>
        <p:spPr bwMode="auto">
          <a:xfrm>
            <a:off x="827088" y="2276475"/>
            <a:ext cx="7705725" cy="372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>
                <a:latin typeface="Book Antiqua" pitchFamily="18" charset="0"/>
              </a:rPr>
              <a:t>Sistem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Informasi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adalah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pengelolaan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b="1" u="sng" dirty="0">
                <a:solidFill>
                  <a:srgbClr val="CC0000"/>
                </a:solidFill>
                <a:latin typeface="Book Antiqua" pitchFamily="18" charset="0"/>
              </a:rPr>
              <a:t>Data</a:t>
            </a:r>
            <a:r>
              <a:rPr lang="en-US" sz="2800" dirty="0">
                <a:latin typeface="Book Antiqua" pitchFamily="18" charset="0"/>
              </a:rPr>
              <a:t>, </a:t>
            </a:r>
            <a:r>
              <a:rPr lang="en-US" sz="2800" dirty="0" err="1">
                <a:latin typeface="Book Antiqua" pitchFamily="18" charset="0"/>
              </a:rPr>
              <a:t>Orang</a:t>
            </a:r>
            <a:r>
              <a:rPr lang="en-US" sz="2800" dirty="0">
                <a:latin typeface="Book Antiqua" pitchFamily="18" charset="0"/>
              </a:rPr>
              <a:t>/</a:t>
            </a:r>
            <a:r>
              <a:rPr lang="en-US" sz="2800" dirty="0" err="1">
                <a:latin typeface="Book Antiqua" pitchFamily="18" charset="0"/>
              </a:rPr>
              <a:t>Pengguna</a:t>
            </a:r>
            <a:r>
              <a:rPr lang="en-US" sz="2800" dirty="0">
                <a:latin typeface="Book Antiqua" pitchFamily="18" charset="0"/>
              </a:rPr>
              <a:t>, </a:t>
            </a:r>
            <a:r>
              <a:rPr lang="en-US" sz="2800" dirty="0" err="1">
                <a:latin typeface="Book Antiqua" pitchFamily="18" charset="0"/>
              </a:rPr>
              <a:t>Proses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dan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Teknologi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Informasi</a:t>
            </a:r>
            <a:r>
              <a:rPr lang="en-US" sz="2800" dirty="0">
                <a:latin typeface="Book Antiqua" pitchFamily="18" charset="0"/>
              </a:rPr>
              <a:t> yang </a:t>
            </a:r>
            <a:r>
              <a:rPr lang="en-US" sz="2800" dirty="0" err="1">
                <a:latin typeface="Book Antiqua" pitchFamily="18" charset="0"/>
              </a:rPr>
              <a:t>berinteraksi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untuk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folHlink"/>
                </a:solidFill>
                <a:latin typeface="Book Antiqua" pitchFamily="18" charset="0"/>
              </a:rPr>
              <a:t>mengumpulkan</a:t>
            </a: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folHlink"/>
                </a:solidFill>
                <a:latin typeface="Book Antiqua" pitchFamily="18" charset="0"/>
              </a:rPr>
              <a:t>memproses</a:t>
            </a: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folHlink"/>
                </a:solidFill>
                <a:latin typeface="Book Antiqua" pitchFamily="18" charset="0"/>
              </a:rPr>
              <a:t>menyimpan</a:t>
            </a: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folHlink"/>
                </a:solidFill>
                <a:latin typeface="Book Antiqua" pitchFamily="18" charset="0"/>
              </a:rPr>
              <a:t>dan</a:t>
            </a: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folHlink"/>
                </a:solidFill>
                <a:latin typeface="Book Antiqua" pitchFamily="18" charset="0"/>
              </a:rPr>
              <a:t>menyediakan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sebagai</a:t>
            </a:r>
            <a:r>
              <a:rPr lang="en-US" sz="2800" dirty="0">
                <a:latin typeface="Book Antiqua" pitchFamily="18" charset="0"/>
              </a:rPr>
              <a:t> output </a:t>
            </a:r>
            <a:r>
              <a:rPr lang="en-US" sz="2800" dirty="0" err="1">
                <a:latin typeface="Book Antiqua" pitchFamily="18" charset="0"/>
              </a:rPr>
              <a:t>informasi</a:t>
            </a:r>
            <a:r>
              <a:rPr lang="en-US" sz="2800" dirty="0">
                <a:latin typeface="Book Antiqua" pitchFamily="18" charset="0"/>
              </a:rPr>
              <a:t> yang </a:t>
            </a:r>
            <a:r>
              <a:rPr lang="en-US" sz="2800" dirty="0" err="1">
                <a:latin typeface="Book Antiqua" pitchFamily="18" charset="0"/>
              </a:rPr>
              <a:t>diperlukan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untuk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rgbClr val="CC0000"/>
                </a:solidFill>
                <a:latin typeface="Book Antiqua" pitchFamily="18" charset="0"/>
              </a:rPr>
              <a:t>mendukung</a:t>
            </a:r>
            <a:r>
              <a:rPr lang="en-US" sz="2800" dirty="0">
                <a:solidFill>
                  <a:srgbClr val="CC0000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rgbClr val="CC0000"/>
                </a:solidFill>
                <a:latin typeface="Book Antiqua" pitchFamily="18" charset="0"/>
              </a:rPr>
              <a:t>sebuah</a:t>
            </a:r>
            <a:r>
              <a:rPr lang="en-US" sz="2800" dirty="0">
                <a:solidFill>
                  <a:srgbClr val="CC0000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rgbClr val="CC0000"/>
                </a:solidFill>
                <a:latin typeface="Book Antiqua" pitchFamily="18" charset="0"/>
              </a:rPr>
              <a:t>organisasi</a:t>
            </a:r>
            <a:r>
              <a:rPr lang="en-US" sz="2800" dirty="0">
                <a:latin typeface="Book Antiqua" pitchFamily="18" charset="0"/>
              </a:rPr>
              <a:t>. (Jeffery L. Whitten </a:t>
            </a:r>
            <a:r>
              <a:rPr lang="en-US" sz="2800" dirty="0" err="1">
                <a:latin typeface="Book Antiqua" pitchFamily="18" charset="0"/>
              </a:rPr>
              <a:t>dkk</a:t>
            </a:r>
            <a:r>
              <a:rPr lang="en-US" sz="2800" dirty="0">
                <a:latin typeface="Book Antiqua" pitchFamily="18" charset="0"/>
              </a:rPr>
              <a:t>, 2004 )</a:t>
            </a:r>
          </a:p>
          <a:p>
            <a:pPr>
              <a:spcBef>
                <a:spcPct val="50000"/>
              </a:spcBef>
            </a:pP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KEUNTUNGAN PEMAKAIAN </a:t>
            </a:r>
            <a:r>
              <a:rPr lang="en-US" sz="2400" dirty="0" smtClean="0"/>
              <a:t>BASIS </a:t>
            </a:r>
            <a:r>
              <a:rPr lang="en-US" sz="2400" dirty="0" smtClean="0"/>
              <a:t>DATA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95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b="1" smtClean="0">
                <a:latin typeface="Tahoma" pitchFamily="34" charset="0"/>
              </a:rPr>
              <a:t>MENGURANGI REDUNDANSI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Tahoma" pitchFamily="34" charset="0"/>
              </a:rPr>
              <a:t>	DATA YANG SAMA PADA BEBERAPA APLIKASI CUKUP DISIMPAN SEKALI SAJA.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2"/>
            </a:pPr>
            <a:r>
              <a:rPr lang="en-US" sz="1800" b="1" smtClean="0">
                <a:latin typeface="Tahoma" pitchFamily="34" charset="0"/>
              </a:rPr>
              <a:t>MENGHINDARKAN INKONSISTENSI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smtClean="0">
                <a:latin typeface="Tahoma" pitchFamily="34" charset="0"/>
              </a:rPr>
              <a:t>	KARENA REDUNDANSI BERKURANG, SEHINGGA UMUMNYA UPDATE HANYA SEKALI SAJA.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3"/>
            </a:pPr>
            <a:r>
              <a:rPr lang="en-US" sz="1800" b="1" smtClean="0">
                <a:latin typeface="Tahoma" pitchFamily="34" charset="0"/>
              </a:rPr>
              <a:t>TERPELIHARANYA INTEGRITAS DATA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smtClean="0">
                <a:latin typeface="Tahoma" pitchFamily="34" charset="0"/>
              </a:rPr>
              <a:t>	DATA TERSIMPAN SECARA AKURAT.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4"/>
            </a:pPr>
            <a:r>
              <a:rPr lang="en-US" sz="1800" b="1" smtClean="0">
                <a:latin typeface="Tahoma" pitchFamily="34" charset="0"/>
              </a:rPr>
              <a:t>DATA DAPAT DIPAKAI BERSAMA-SAMA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smtClean="0">
                <a:latin typeface="Tahoma" pitchFamily="34" charset="0"/>
              </a:rPr>
              <a:t>	DATA YANG SAMA DAPAT DIAKSES OLEH BEBERAPA USER PADA SAAT BERSAMAAN.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5"/>
            </a:pPr>
            <a:r>
              <a:rPr lang="en-US" sz="1800" b="1" smtClean="0">
                <a:latin typeface="Tahoma" pitchFamily="34" charset="0"/>
              </a:rPr>
              <a:t>MEMUDAHKAN PENERAPAN STANDARISASI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600" smtClean="0">
                <a:latin typeface="Tahoma" pitchFamily="34" charset="0"/>
              </a:rPr>
              <a:t>	MENYANGKUT KESERAGAMAN PENYAJIAN DATA.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6"/>
            </a:pPr>
            <a:r>
              <a:rPr lang="en-US" sz="1800" b="1" smtClean="0">
                <a:latin typeface="Tahoma" pitchFamily="34" charset="0"/>
              </a:rPr>
              <a:t>JAMINAN SEKURITI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smtClean="0">
                <a:latin typeface="Tahoma" pitchFamily="34" charset="0"/>
              </a:rPr>
              <a:t>	DATA HANYA DAPAT DIAKSES OLEH YANG BERHAK.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7"/>
            </a:pPr>
            <a:r>
              <a:rPr lang="en-US" sz="1800" b="1" smtClean="0">
                <a:latin typeface="Tahoma" pitchFamily="34" charset="0"/>
              </a:rPr>
              <a:t>MENYEIMBANGKAN KEBUTUHAN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600" smtClean="0">
                <a:latin typeface="Tahoma" pitchFamily="34" charset="0"/>
              </a:rPr>
              <a:t>	DAPAT DITENTUKAN PRIORITAS SUATU OPERASI, MISALNYA ANTARA UPDATE (MENGUBAH DATA) DENGAN RETRIEVAL (MENAMPILKAN DATA) DIDAHULUKAN UPDATE.</a:t>
            </a:r>
            <a:endParaRPr lang="en-US" sz="1600" smtClean="0"/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3"/>
            </a:pP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43888" y="6308725"/>
            <a:ext cx="514350" cy="404813"/>
            <a:chOff x="5052" y="3936"/>
            <a:chExt cx="324" cy="255"/>
          </a:xfrm>
        </p:grpSpPr>
        <p:sp>
          <p:nvSpPr>
            <p:cNvPr id="29703" name="Text Box 5"/>
            <p:cNvSpPr txBox="1">
              <a:spLocks noChangeArrowheads="1"/>
            </p:cNvSpPr>
            <p:nvPr/>
          </p:nvSpPr>
          <p:spPr bwMode="auto">
            <a:xfrm rot="888652">
              <a:off x="5088" y="3960"/>
              <a:ext cx="288" cy="231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b="1">
                <a:solidFill>
                  <a:schemeClr val="bg1"/>
                </a:solidFill>
                <a:latin typeface="CopprplGoth Hv BT" pitchFamily="34" charset="0"/>
              </a:endParaRPr>
            </a:p>
          </p:txBody>
        </p:sp>
        <p:sp>
          <p:nvSpPr>
            <p:cNvPr id="29704" name="Text Box 6"/>
            <p:cNvSpPr txBox="1">
              <a:spLocks noChangeArrowheads="1"/>
            </p:cNvSpPr>
            <p:nvPr/>
          </p:nvSpPr>
          <p:spPr bwMode="auto">
            <a:xfrm>
              <a:off x="5052" y="3936"/>
              <a:ext cx="288" cy="2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fld id="{0E96D2C8-154A-4E64-AE16-CA337F367C6F}" type="slidenum">
                <a:rPr lang="en-US" b="1">
                  <a:solidFill>
                    <a:schemeClr val="bg1"/>
                  </a:solidFill>
                  <a:latin typeface="CopprplGoth Hv BT" pitchFamily="34" charset="0"/>
                </a:rPr>
                <a:pPr algn="ctr" eaLnBrk="0" hangingPunct="0">
                  <a:spcBef>
                    <a:spcPct val="50000"/>
                  </a:spcBef>
                </a:pPr>
                <a:t>21</a:t>
              </a:fld>
              <a:endParaRPr lang="en-US" b="1">
                <a:solidFill>
                  <a:schemeClr val="bg1"/>
                </a:solidFill>
                <a:latin typeface="CopprplGoth Hv BT" pitchFamily="34" charset="0"/>
              </a:endParaRPr>
            </a:p>
          </p:txBody>
        </p:sp>
      </p:grpSp>
      <p:sp>
        <p:nvSpPr>
          <p:cNvPr id="4199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0" y="357166"/>
            <a:ext cx="5616575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Konsep</a:t>
            </a:r>
            <a:r>
              <a:rPr lang="en-US" sz="4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</a:t>
            </a:r>
            <a:r>
              <a:rPr lang="en-US" sz="4000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Dasar</a:t>
            </a:r>
            <a:r>
              <a:rPr lang="en-US" sz="4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Basis Data</a:t>
            </a: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900113" y="1268413"/>
            <a:ext cx="655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800" b="1">
                <a:latin typeface="Book Antiqua" pitchFamily="18" charset="0"/>
              </a:rPr>
              <a:t>Resiko Pendekatan Basis Data</a:t>
            </a:r>
          </a:p>
        </p:txBody>
      </p:sp>
      <p:sp>
        <p:nvSpPr>
          <p:cNvPr id="29702" name="Text Box 10"/>
          <p:cNvSpPr txBox="1">
            <a:spLocks noChangeArrowheads="1"/>
          </p:cNvSpPr>
          <p:nvPr/>
        </p:nvSpPr>
        <p:spPr bwMode="auto">
          <a:xfrm>
            <a:off x="1187450" y="1773238"/>
            <a:ext cx="6985000" cy="429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>
                <a:latin typeface="Book Antiqua" pitchFamily="18" charset="0"/>
              </a:rPr>
              <a:t>Spesialisasi baru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>
                <a:latin typeface="Book Antiqua" pitchFamily="18" charset="0"/>
              </a:rPr>
              <a:t>Perlunya biaya awal (</a:t>
            </a:r>
            <a:r>
              <a:rPr lang="en-US" sz="2400" i="1">
                <a:latin typeface="Book Antiqua" pitchFamily="18" charset="0"/>
              </a:rPr>
              <a:t>start-up cost</a:t>
            </a:r>
            <a:r>
              <a:rPr lang="en-US" sz="2400">
                <a:latin typeface="Book Antiqua" pitchFamily="18" charset="0"/>
              </a:rPr>
              <a:t>)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>
                <a:latin typeface="Book Antiqua" pitchFamily="18" charset="0"/>
              </a:rPr>
              <a:t>Perlunya konversi data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>
                <a:latin typeface="Book Antiqua" pitchFamily="18" charset="0"/>
              </a:rPr>
              <a:t>Perlunya backup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>
                <a:latin typeface="Book Antiqua" pitchFamily="18" charset="0"/>
              </a:rPr>
              <a:t>Meningkatnya kompleksitas data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>
                <a:latin typeface="Book Antiqua" pitchFamily="18" charset="0"/>
              </a:rPr>
              <a:t>Data mudah diserang (</a:t>
            </a:r>
            <a:r>
              <a:rPr lang="en-US" sz="2400" i="1">
                <a:latin typeface="Book Antiqua" pitchFamily="18" charset="0"/>
              </a:rPr>
              <a:t>vulnerable</a:t>
            </a:r>
            <a:r>
              <a:rPr lang="en-US" sz="2400">
                <a:latin typeface="Book Antiqua" pitchFamily="18" charset="0"/>
              </a:rPr>
              <a:t>)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>
                <a:latin typeface="Book Antiqua" pitchFamily="18" charset="0"/>
              </a:rPr>
              <a:t>Gangguan dengan adanya data bersama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>
                <a:latin typeface="Book Antiqua" pitchFamily="18" charset="0"/>
              </a:rPr>
              <a:t>Konflik organisasi 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43888" y="6308725"/>
            <a:ext cx="514350" cy="404813"/>
            <a:chOff x="5052" y="3936"/>
            <a:chExt cx="324" cy="255"/>
          </a:xfrm>
        </p:grpSpPr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 rot="888652">
              <a:off x="5088" y="3960"/>
              <a:ext cx="288" cy="231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b="1">
                <a:solidFill>
                  <a:schemeClr val="bg1"/>
                </a:solidFill>
                <a:latin typeface="CopprplGoth Hv BT" pitchFamily="34" charset="0"/>
              </a:endParaRPr>
            </a:p>
          </p:txBody>
        </p:sp>
        <p:sp>
          <p:nvSpPr>
            <p:cNvPr id="30728" name="Text Box 6"/>
            <p:cNvSpPr txBox="1">
              <a:spLocks noChangeArrowheads="1"/>
            </p:cNvSpPr>
            <p:nvPr/>
          </p:nvSpPr>
          <p:spPr bwMode="auto">
            <a:xfrm>
              <a:off x="5052" y="3936"/>
              <a:ext cx="288" cy="2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fld id="{DC236F66-1832-4BF3-85D6-BDF7B97F8B8B}" type="slidenum">
                <a:rPr lang="en-US" b="1">
                  <a:solidFill>
                    <a:schemeClr val="bg1"/>
                  </a:solidFill>
                  <a:latin typeface="CopprplGoth Hv BT" pitchFamily="34" charset="0"/>
                </a:rPr>
                <a:pPr algn="ctr" eaLnBrk="0" hangingPunct="0">
                  <a:spcBef>
                    <a:spcPct val="50000"/>
                  </a:spcBef>
                </a:pPr>
                <a:t>22</a:t>
              </a:fld>
              <a:endParaRPr lang="en-US" b="1">
                <a:solidFill>
                  <a:schemeClr val="bg1"/>
                </a:solidFill>
                <a:latin typeface="CopprplGoth Hv BT" pitchFamily="34" charset="0"/>
              </a:endParaRPr>
            </a:p>
          </p:txBody>
        </p:sp>
      </p:grpSp>
      <p:sp>
        <p:nvSpPr>
          <p:cNvPr id="4301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0" y="304785"/>
            <a:ext cx="5616575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Konsep</a:t>
            </a:r>
            <a:r>
              <a:rPr lang="en-US" sz="4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</a:t>
            </a:r>
            <a:r>
              <a:rPr lang="en-US" sz="4000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Dasar</a:t>
            </a:r>
            <a:r>
              <a:rPr lang="en-US" sz="4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Basis Data</a:t>
            </a:r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468313" y="1268413"/>
            <a:ext cx="698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800" b="1">
                <a:latin typeface="Book Antiqua" pitchFamily="18" charset="0"/>
              </a:rPr>
              <a:t>Latihan dan Soal</a:t>
            </a:r>
          </a:p>
        </p:txBody>
      </p:sp>
      <p:sp>
        <p:nvSpPr>
          <p:cNvPr id="30726" name="Text Box 10"/>
          <p:cNvSpPr txBox="1">
            <a:spLocks noChangeArrowheads="1"/>
          </p:cNvSpPr>
          <p:nvPr/>
        </p:nvSpPr>
        <p:spPr bwMode="auto">
          <a:xfrm>
            <a:off x="539750" y="1773238"/>
            <a:ext cx="80645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2000">
                <a:latin typeface="Book Antiqua" pitchFamily="18" charset="0"/>
              </a:rPr>
              <a:t>Jelaskan mengapa data redundansi biasa terjadi di dalam proses pengolahan file   tradisional!</a:t>
            </a:r>
          </a:p>
          <a:p>
            <a:pPr marL="342900" indent="-342900">
              <a:buFontTx/>
              <a:buAutoNum type="arabicPeriod"/>
            </a:pPr>
            <a:r>
              <a:rPr lang="en-US" sz="2000">
                <a:latin typeface="Book Antiqua" pitchFamily="18" charset="0"/>
              </a:rPr>
              <a:t>Jelaskan mengapa data begitu penting dalam suatu organisai atau perusahaan?</a:t>
            </a:r>
          </a:p>
          <a:p>
            <a:pPr marL="342900" indent="-342900">
              <a:buFontTx/>
              <a:buAutoNum type="arabicPeriod"/>
            </a:pPr>
            <a:r>
              <a:rPr lang="en-US" sz="2000">
                <a:latin typeface="Book Antiqua" pitchFamily="18" charset="0"/>
              </a:rPr>
              <a:t>Jelaskan apa yang dimaksud dengan </a:t>
            </a:r>
            <a:r>
              <a:rPr lang="en-US" sz="2000" i="1">
                <a:latin typeface="Book Antiqua" pitchFamily="18" charset="0"/>
              </a:rPr>
              <a:t>program-data-dependence</a:t>
            </a:r>
            <a:r>
              <a:rPr lang="en-US" sz="2000">
                <a:latin typeface="Book Antiqua" pitchFamily="18" charset="0"/>
              </a:rPr>
              <a:t>? Apa akibat yang ditimbulkan?</a:t>
            </a:r>
          </a:p>
          <a:p>
            <a:pPr marL="342900" indent="-342900">
              <a:buFontTx/>
              <a:buAutoNum type="arabicPeriod"/>
            </a:pPr>
            <a:r>
              <a:rPr lang="en-US" sz="2000">
                <a:latin typeface="Book Antiqua" pitchFamily="18" charset="0"/>
              </a:rPr>
              <a:t>Jelaskan karakteristik utama data di dalam suatu basis data.</a:t>
            </a:r>
          </a:p>
          <a:p>
            <a:pPr marL="342900" indent="-342900">
              <a:buFontTx/>
              <a:buAutoNum type="arabicPeriod"/>
            </a:pPr>
            <a:r>
              <a:rPr lang="en-US" sz="2000">
                <a:latin typeface="Book Antiqua" pitchFamily="18" charset="0"/>
              </a:rPr>
              <a:t>Tulis dan jelaskan lima keuntungan yang dapat diperoleh dengan pendekatan basis data, dibandingkan dengan pengolahan file tradisional!</a:t>
            </a:r>
          </a:p>
          <a:p>
            <a:pPr marL="342900" indent="-342900">
              <a:buFontTx/>
              <a:buAutoNum type="arabicPeriod"/>
            </a:pPr>
            <a:r>
              <a:rPr lang="en-US" sz="2000">
                <a:latin typeface="Book Antiqua" pitchFamily="18" charset="0"/>
              </a:rPr>
              <a:t>Pilih satu instansi/perusahaan yang sudah atau menurut Saudara perlu mengimplementasikan basis data. Jelaskan faktor-faktor apa yang mendorong diimplementasikannya basis data tersebut!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i="1" smtClean="0"/>
              <a:t>DATA</a:t>
            </a:r>
            <a:r>
              <a:rPr lang="en-US" sz="2000" smtClean="0"/>
              <a:t>, DATA TERSIMPAN SECARA TERINTEGRASI DAN DIPAKAI SECARA BERSAMA-SAMA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i="1" smtClean="0"/>
              <a:t>HARDWARE</a:t>
            </a:r>
            <a:r>
              <a:rPr lang="en-US" sz="2000" smtClean="0"/>
              <a:t>, PERANGKAT KERAS YANG DIGUNAKAN DALAM MENGELOLA SISTEM DATABASE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i="1" smtClean="0"/>
              <a:t>SOFTWARE</a:t>
            </a:r>
            <a:r>
              <a:rPr lang="en-US" sz="2000" smtClean="0"/>
              <a:t>, PERANGKAT LUNAK PERANTARA ANTARA PEMAKAI DENGAN DATA FISIK. PERANGKAT LUNAK DAPAT BERUPA DATA BASE MANAGEMENT SYSTEM DAN BERBAGAI PROGRAM APLIKASI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i="1" smtClean="0"/>
              <a:t>USER</a:t>
            </a:r>
            <a:r>
              <a:rPr lang="en-US" sz="2000" smtClean="0"/>
              <a:t>, SEBAGAI PEMAKAI SISTEM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sz="2400" smtClean="0">
              <a:latin typeface="Times New Roman" pitchFamily="18" charset="0"/>
            </a:endParaRPr>
          </a:p>
        </p:txBody>
      </p:sp>
      <p:sp>
        <p:nvSpPr>
          <p:cNvPr id="17411" name="Text Box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 smtClean="0"/>
              <a:t>KOMPONEN </a:t>
            </a:r>
            <a:r>
              <a:rPr lang="en-US" b="1" dirty="0" smtClean="0"/>
              <a:t>SISTEM BASIS DATA</a:t>
            </a:r>
            <a:endParaRPr lang="en-US" b="1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041400"/>
          </a:xfrm>
        </p:spPr>
        <p:txBody>
          <a:bodyPr/>
          <a:lstStyle/>
          <a:p>
            <a:pPr eaLnBrk="1" hangingPunct="1"/>
            <a:r>
              <a:rPr lang="id-ID" smtClean="0"/>
              <a:t>DATA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id-ID" sz="2800" smtClean="0"/>
              <a:t>Ciri-ciri data didalam database :</a:t>
            </a:r>
          </a:p>
          <a:p>
            <a:pPr eaLnBrk="1" hangingPunct="1"/>
            <a:r>
              <a:rPr lang="id-ID" sz="2800" smtClean="0"/>
              <a:t>Data disimpan secara terintegrasi (integrated)</a:t>
            </a:r>
          </a:p>
          <a:p>
            <a:pPr lvl="1" eaLnBrk="1" hangingPunct="1"/>
            <a:r>
              <a:rPr lang="id-ID" sz="2400" smtClean="0"/>
              <a:t>Database merupakan kumpulan dari berbagai macam file dari aplikasi-aplikasi yang berbeda, yang disusun dengan cara menghilangkan bagian-bagian yang rangkap (redundant)</a:t>
            </a:r>
          </a:p>
          <a:p>
            <a:pPr eaLnBrk="1" hangingPunct="1"/>
            <a:r>
              <a:rPr lang="id-ID" sz="2800" smtClean="0"/>
              <a:t>Data dapat dipakai secara bersama-sama (shared)</a:t>
            </a:r>
          </a:p>
          <a:p>
            <a:pPr lvl="1" eaLnBrk="1" hangingPunct="1"/>
            <a:r>
              <a:rPr lang="id-ID" sz="2400" smtClean="0"/>
              <a:t>Masing-masing bagian dari database dapat diakses oleh pemakai dalam waktu yang bersamaan, untuk aplikasi yang berbeda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HARDWARE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d-ID" sz="2400" smtClean="0"/>
              <a:t>Terdiri dari semua peralatan perangkat keras komputer yang digunakan untuk pengelolaan sistem database berupa:</a:t>
            </a:r>
          </a:p>
          <a:p>
            <a:pPr lvl="1" eaLnBrk="1" hangingPunct="1">
              <a:lnSpc>
                <a:spcPct val="90000"/>
              </a:lnSpc>
            </a:pPr>
            <a:r>
              <a:rPr lang="id-ID" sz="2400" smtClean="0"/>
              <a:t>Peralatan untuk penyimpanan database, yaitu secondary storage (harddisk, disket, flash disk, CD)</a:t>
            </a:r>
          </a:p>
          <a:p>
            <a:pPr lvl="1" eaLnBrk="1" hangingPunct="1">
              <a:lnSpc>
                <a:spcPct val="90000"/>
              </a:lnSpc>
            </a:pPr>
            <a:r>
              <a:rPr lang="id-ID" sz="2400" smtClean="0"/>
              <a:t>Peralatan input (keyboard, scanner, kamera digital) dan output (printer, layar monitor)</a:t>
            </a:r>
          </a:p>
          <a:p>
            <a:pPr lvl="1" eaLnBrk="1" hangingPunct="1">
              <a:lnSpc>
                <a:spcPct val="90000"/>
              </a:lnSpc>
            </a:pPr>
            <a:r>
              <a:rPr lang="id-ID" sz="2400" smtClean="0"/>
              <a:t>Peralatan komunikasi data (ethernet card, modem)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SOFTWARE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sz="2800" smtClean="0"/>
              <a:t>Berfungsi sebagai perantara (interface) antara pemakai dengan data physik pada database.</a:t>
            </a:r>
          </a:p>
          <a:p>
            <a:pPr eaLnBrk="1" hangingPunct="1"/>
            <a:r>
              <a:rPr lang="id-ID" sz="2800" smtClean="0"/>
              <a:t>Software pada sistem database dapat berupa:</a:t>
            </a:r>
          </a:p>
          <a:p>
            <a:pPr lvl="1" eaLnBrk="1" hangingPunct="1"/>
            <a:r>
              <a:rPr lang="id-ID" sz="2400" smtClean="0"/>
              <a:t>Database Management System (DBMS), yang menangani akses terhadap database, sehingga pemakai tidak perlu memikirkan proses penyimpanan dan pengelolaan data secara detail</a:t>
            </a:r>
          </a:p>
          <a:p>
            <a:pPr lvl="1" eaLnBrk="1" hangingPunct="1"/>
            <a:r>
              <a:rPr lang="id-ID" sz="2400" smtClean="0"/>
              <a:t>Program-program aplikasi dan prosedur-prosedur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/>
            <a:r>
              <a:rPr lang="id-ID" smtClean="0"/>
              <a:t>USER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id-ID" sz="2800" smtClean="0"/>
              <a:t>Pemakai database dibagi atas 3 klasifikasi, yaitu: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id-ID" sz="2400" smtClean="0"/>
              <a:t>Database Administrator (DBA), yaitu: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id-ID" sz="2000" smtClean="0"/>
              <a:t>Orang/team yang bertugas mengelola sistem database secara keseluruhan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id-ID" sz="2400" smtClean="0"/>
              <a:t>Programmer, yaitu: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id-ID" sz="2000" smtClean="0"/>
              <a:t>Orang/team yang bertugas membuat program aplikasi yang mengakses database, dengan menggunakan bahasa pemrograman, seperti Clipper, VB, Oracle baik secara batch maupun online untuk berinteraksi dengan komputer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id-ID" sz="2400" smtClean="0"/>
              <a:t>End-user, yaitu: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id-ID" sz="2000" smtClean="0"/>
              <a:t>Orang yang mengakses database melalui terminal, dengan menggunakan query-language atau program aplikasi yang dibuatkan oleh programmer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295400" y="762000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latin typeface="Tahoma" pitchFamily="34" charset="0"/>
              </a:rPr>
              <a:t>FILE MANAGEMENT SYSTEM</a:t>
            </a:r>
            <a:endParaRPr lang="en-US" sz="2800">
              <a:latin typeface="Tahoma" pitchFamily="34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133600" y="1447800"/>
            <a:ext cx="51720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ahoma" pitchFamily="34" charset="0"/>
              </a:rPr>
              <a:t>PROGRAM ORIENTED</a:t>
            </a:r>
          </a:p>
          <a:p>
            <a:endParaRPr lang="en-US" sz="2400">
              <a:latin typeface="Tahoma" pitchFamily="34" charset="0"/>
            </a:endParaRPr>
          </a:p>
          <a:p>
            <a:r>
              <a:rPr lang="en-US" sz="2400">
                <a:latin typeface="Tahoma" pitchFamily="34" charset="0"/>
              </a:rPr>
              <a:t>KAKU</a:t>
            </a:r>
          </a:p>
          <a:p>
            <a:endParaRPr lang="en-US" sz="2400">
              <a:latin typeface="Tahoma" pitchFamily="34" charset="0"/>
            </a:endParaRPr>
          </a:p>
          <a:p>
            <a:r>
              <a:rPr lang="en-US" sz="2400">
                <a:latin typeface="Tahoma" pitchFamily="34" charset="0"/>
              </a:rPr>
              <a:t>REDUNDANCY DAN INCONSISTENCY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990600" y="3657600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latin typeface="Tahoma" pitchFamily="34" charset="0"/>
              </a:rPr>
              <a:t>DATA BASE MANAGEMENT SISTEM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057400" y="4343400"/>
            <a:ext cx="495141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ahoma" pitchFamily="34" charset="0"/>
              </a:rPr>
              <a:t>DATA ORIENTED</a:t>
            </a:r>
          </a:p>
          <a:p>
            <a:endParaRPr lang="en-US" sz="2400">
              <a:latin typeface="Tahoma" pitchFamily="34" charset="0"/>
            </a:endParaRPr>
          </a:p>
          <a:p>
            <a:r>
              <a:rPr lang="en-US" sz="2400">
                <a:latin typeface="Tahoma" pitchFamily="34" charset="0"/>
              </a:rPr>
              <a:t>LUWES/FLEKSIBEL</a:t>
            </a:r>
          </a:p>
          <a:p>
            <a:endParaRPr lang="en-US" sz="2400">
              <a:latin typeface="Tahoma" pitchFamily="34" charset="0"/>
            </a:endParaRPr>
          </a:p>
          <a:p>
            <a:r>
              <a:rPr lang="en-US" sz="2400">
                <a:latin typeface="Tahoma" pitchFamily="34" charset="0"/>
              </a:rPr>
              <a:t>KESELARASAN DATA TERKONTROL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eaLnBrk="1" hangingPunct="1"/>
            <a:r>
              <a:rPr lang="en-US" sz="4000" b="1" smtClean="0"/>
              <a:t>Konsep Dasar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040313"/>
          </a:xfrm>
        </p:spPr>
        <p:txBody>
          <a:bodyPr/>
          <a:lstStyle/>
          <a:p>
            <a:pPr eaLnBrk="1" hangingPunct="1"/>
            <a:r>
              <a:rPr lang="en-US" b="1" smtClean="0"/>
              <a:t>Istilah – istilah dasar</a:t>
            </a:r>
          </a:p>
          <a:p>
            <a:pPr lvl="1" eaLnBrk="1" hangingPunct="1"/>
            <a:r>
              <a:rPr lang="en-US" b="1" smtClean="0"/>
              <a:t>Entitas</a:t>
            </a:r>
            <a:endParaRPr lang="da-DK" b="1" smtClean="0"/>
          </a:p>
          <a:p>
            <a:pPr lvl="1" eaLnBrk="1" hangingPunct="1">
              <a:buFont typeface="Wingdings" pitchFamily="2" charset="2"/>
              <a:buNone/>
            </a:pPr>
            <a:r>
              <a:rPr lang="da-DK" smtClean="0"/>
              <a:t>	Sekumpulan obyek yang mempunyai karakteristik sama dan bisa dibedakan dari lainnya. </a:t>
            </a:r>
            <a:r>
              <a:rPr lang="en-US" smtClean="0"/>
              <a:t>Obyek dapat berupa barang, orang, tempat atau suatu kejadian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	Missal : pegawai, mobil, nilai dsb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7200" dirty="0" smtClean="0"/>
              <a:t>DATA?</a:t>
            </a:r>
          </a:p>
          <a:p>
            <a:pPr algn="ctr">
              <a:buNone/>
            </a:pPr>
            <a:r>
              <a:rPr lang="en-US" sz="7200" dirty="0" smtClean="0"/>
              <a:t>VS</a:t>
            </a:r>
          </a:p>
          <a:p>
            <a:pPr algn="ctr">
              <a:buNone/>
            </a:pPr>
            <a:r>
              <a:rPr lang="en-US" sz="7200" dirty="0" smtClean="0"/>
              <a:t>INFORMASI?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eaLnBrk="1" hangingPunct="1"/>
            <a:r>
              <a:rPr lang="en-US" sz="4000" b="1" dirty="0" err="1" smtClean="0"/>
              <a:t>Konsep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Dasar</a:t>
            </a:r>
            <a:endParaRPr lang="en-US" sz="4000" b="1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3498850"/>
          </a:xfrm>
        </p:spPr>
        <p:txBody>
          <a:bodyPr>
            <a:normAutofit fontScale="85000" lnSpcReduction="20000"/>
          </a:bodyPr>
          <a:lstStyle/>
          <a:p>
            <a:pPr lvl="1" eaLnBrk="1" hangingPunct="1"/>
            <a:r>
              <a:rPr lang="en-US" b="1" smtClean="0"/>
              <a:t>Atribut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/>
              <a:t>Deskripsi data yang bisa mengidentifikasikan entitas</a:t>
            </a:r>
            <a:endParaRPr lang="it-IT" smtClean="0"/>
          </a:p>
          <a:p>
            <a:pPr lvl="2" eaLnBrk="1" hangingPunct="1">
              <a:buFont typeface="Wingdings" pitchFamily="2" charset="2"/>
              <a:buNone/>
            </a:pPr>
            <a:r>
              <a:rPr lang="it-IT" smtClean="0"/>
              <a:t>Misal : entitas mobil adalah no. mobil, merk mobil,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it-IT" smtClean="0"/>
              <a:t>            warna mobil dsb.</a:t>
            </a:r>
            <a:endParaRPr lang="en-US" smtClean="0"/>
          </a:p>
          <a:p>
            <a:pPr lvl="1" eaLnBrk="1" hangingPunct="1"/>
            <a:r>
              <a:rPr lang="en-US" b="1" smtClean="0"/>
              <a:t>Field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/>
              <a:t>Lokasi penyimpanan untuk salah satu elemen data 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/>
              <a:t>atribut</a:t>
            </a:r>
          </a:p>
          <a:p>
            <a:pPr lvl="1" eaLnBrk="1" hangingPunct="1"/>
            <a:r>
              <a:rPr lang="en-US" b="1" smtClean="0"/>
              <a:t>Record</a:t>
            </a:r>
            <a:endParaRPr lang="da-DK" b="1" smtClean="0"/>
          </a:p>
          <a:p>
            <a:pPr lvl="2" eaLnBrk="1" hangingPunct="1">
              <a:buFont typeface="Wingdings" pitchFamily="2" charset="2"/>
              <a:buNone/>
            </a:pPr>
            <a:r>
              <a:rPr lang="da-DK" smtClean="0"/>
              <a:t>Kumpulan dari field yang berhubungan satu sama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da-DK" smtClean="0"/>
              <a:t>lain </a:t>
            </a:r>
            <a:endParaRPr lang="en-US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sz="4000" b="1" smtClean="0"/>
              <a:t>Konsep Dasar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File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Kumpulan dari record yang menggambarkan himpunan Entitas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Basis Data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Kumpulan file yang digunakan oleh program aplikasi serta membentuk hubungan tertentu di antara record-record di file-file tersebut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sz="4000" smtClean="0"/>
              <a:t>Konsep Dasar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114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smtClean="0"/>
              <a:t>Key</a:t>
            </a:r>
          </a:p>
          <a:p>
            <a:pPr lvl="1" eaLnBrk="1" hangingPunct="1"/>
            <a:r>
              <a:rPr lang="en-US" smtClean="0"/>
              <a:t>Elemen Record yang dipakai untuk menemukan Record tersebut pada waktu akses</a:t>
            </a:r>
          </a:p>
          <a:p>
            <a:pPr lvl="1" eaLnBrk="1" hangingPunct="1"/>
            <a:r>
              <a:rPr lang="en-US" smtClean="0"/>
              <a:t>Jenis-jenis key:</a:t>
            </a:r>
          </a:p>
          <a:p>
            <a:pPr lvl="2" eaLnBrk="1" hangingPunct="1"/>
            <a:r>
              <a:rPr lang="en-US" smtClean="0"/>
              <a:t>Primary key</a:t>
            </a:r>
          </a:p>
          <a:p>
            <a:pPr lvl="2" eaLnBrk="1" hangingPunct="1"/>
            <a:r>
              <a:rPr lang="en-US" smtClean="0"/>
              <a:t>Secondary key</a:t>
            </a:r>
          </a:p>
          <a:p>
            <a:pPr lvl="2" eaLnBrk="1" hangingPunct="1"/>
            <a:r>
              <a:rPr lang="en-US" smtClean="0"/>
              <a:t>Candidate key</a:t>
            </a:r>
          </a:p>
          <a:p>
            <a:pPr lvl="2" eaLnBrk="1" hangingPunct="1"/>
            <a:r>
              <a:rPr lang="en-US" smtClean="0"/>
              <a:t>Alternate key</a:t>
            </a:r>
          </a:p>
          <a:p>
            <a:pPr lvl="2" eaLnBrk="1" hangingPunct="1"/>
            <a:r>
              <a:rPr lang="en-US" smtClean="0"/>
              <a:t>Composite key</a:t>
            </a:r>
          </a:p>
          <a:p>
            <a:pPr lvl="2" eaLnBrk="1" hangingPunct="1"/>
            <a:r>
              <a:rPr lang="en-US" smtClean="0"/>
              <a:t>Foreign key 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Konsep Dasar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b="1" smtClean="0"/>
              <a:t>Primary key</a:t>
            </a:r>
          </a:p>
          <a:p>
            <a:pPr lvl="2" eaLnBrk="1" hangingPunct="1"/>
            <a:r>
              <a:rPr lang="en-US" smtClean="0"/>
              <a:t>Field yang mengidentifikasikan sebuah record dalam file</a:t>
            </a:r>
          </a:p>
          <a:p>
            <a:pPr lvl="2" eaLnBrk="1" hangingPunct="1"/>
            <a:r>
              <a:rPr lang="en-US" smtClean="0"/>
              <a:t>Bersifat unik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476375" y="4005263"/>
            <a:ext cx="5257800" cy="14747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b="1">
                <a:latin typeface="Tahoma" pitchFamily="34" charset="0"/>
              </a:rPr>
              <a:t>NIM		NAMA		UMUR	</a:t>
            </a:r>
          </a:p>
          <a:p>
            <a:pPr eaLnBrk="1" hangingPunct="1"/>
            <a:r>
              <a:rPr lang="en-US" b="1">
                <a:latin typeface="Tahoma" pitchFamily="34" charset="0"/>
              </a:rPr>
              <a:t>0222500250	TUTI		21	</a:t>
            </a:r>
          </a:p>
          <a:p>
            <a:pPr eaLnBrk="1" hangingPunct="1"/>
            <a:r>
              <a:rPr lang="en-US" b="1">
                <a:latin typeface="Tahoma" pitchFamily="34" charset="0"/>
              </a:rPr>
              <a:t>0222300023	WATI		20	</a:t>
            </a:r>
          </a:p>
          <a:p>
            <a:pPr eaLnBrk="1" hangingPunct="1"/>
            <a:r>
              <a:rPr lang="en-US" b="1">
                <a:latin typeface="Tahoma" pitchFamily="34" charset="0"/>
              </a:rPr>
              <a:t>0144500024	ALE		24	</a:t>
            </a:r>
          </a:p>
          <a:p>
            <a:pPr eaLnBrk="1" hangingPunct="1"/>
            <a:endParaRPr lang="en-US" b="1"/>
          </a:p>
        </p:txBody>
      </p:sp>
      <p:sp>
        <p:nvSpPr>
          <p:cNvPr id="31749" name="AutoShape 5"/>
          <p:cNvSpPr>
            <a:spLocks/>
          </p:cNvSpPr>
          <p:nvPr/>
        </p:nvSpPr>
        <p:spPr bwMode="auto">
          <a:xfrm>
            <a:off x="3810000" y="3352800"/>
            <a:ext cx="2160588" cy="330200"/>
          </a:xfrm>
          <a:prstGeom prst="accentBorderCallout2">
            <a:avLst>
              <a:gd name="adj1" fmla="val 34616"/>
              <a:gd name="adj2" fmla="val -3528"/>
              <a:gd name="adj3" fmla="val 34616"/>
              <a:gd name="adj4" fmla="val -12491"/>
              <a:gd name="adj5" fmla="val 253106"/>
              <a:gd name="adj6" fmla="val -770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/>
              <a:t>Primari Key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Konsep Dasar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b="1" smtClean="0"/>
              <a:t>Secondary key</a:t>
            </a:r>
          </a:p>
          <a:p>
            <a:pPr lvl="2" eaLnBrk="1" hangingPunct="1"/>
            <a:r>
              <a:rPr lang="en-US" smtClean="0"/>
              <a:t>Field yang mengidentifikasikan sebuah record dalam file</a:t>
            </a:r>
          </a:p>
          <a:p>
            <a:pPr lvl="2" eaLnBrk="1" hangingPunct="1"/>
            <a:r>
              <a:rPr lang="en-US" smtClean="0"/>
              <a:t>Tidak bersifat unik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547813" y="3810000"/>
            <a:ext cx="6769100" cy="175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hangingPunct="1"/>
            <a:endParaRPr lang="en-US" b="1">
              <a:latin typeface="Tahoma" pitchFamily="34" charset="0"/>
            </a:endParaRPr>
          </a:p>
          <a:p>
            <a:pPr eaLnBrk="1" hangingPunct="1"/>
            <a:r>
              <a:rPr lang="en-US" b="1">
                <a:latin typeface="Tahoma" pitchFamily="34" charset="0"/>
              </a:rPr>
              <a:t>NIM		NAMA		UMUR	</a:t>
            </a:r>
          </a:p>
          <a:p>
            <a:pPr eaLnBrk="1" hangingPunct="1"/>
            <a:r>
              <a:rPr lang="en-US">
                <a:latin typeface="Tahoma" pitchFamily="34" charset="0"/>
              </a:rPr>
              <a:t>0222500250	TUTI		21	</a:t>
            </a:r>
          </a:p>
          <a:p>
            <a:pPr eaLnBrk="1" hangingPunct="1"/>
            <a:r>
              <a:rPr lang="en-US">
                <a:latin typeface="Tahoma" pitchFamily="34" charset="0"/>
              </a:rPr>
              <a:t>0222300023	WATI		20	</a:t>
            </a:r>
          </a:p>
          <a:p>
            <a:pPr eaLnBrk="1" hangingPunct="1"/>
            <a:r>
              <a:rPr lang="en-US">
                <a:latin typeface="Tahoma" pitchFamily="34" charset="0"/>
              </a:rPr>
              <a:t>0144500024	ALE		24	</a:t>
            </a:r>
          </a:p>
          <a:p>
            <a:pPr eaLnBrk="1" hangingPunct="1"/>
            <a:endParaRPr lang="en-US" b="1"/>
          </a:p>
        </p:txBody>
      </p:sp>
      <p:sp>
        <p:nvSpPr>
          <p:cNvPr id="32773" name="AutoShape 5"/>
          <p:cNvSpPr>
            <a:spLocks/>
          </p:cNvSpPr>
          <p:nvPr/>
        </p:nvSpPr>
        <p:spPr bwMode="auto">
          <a:xfrm>
            <a:off x="4800600" y="5638800"/>
            <a:ext cx="1782763" cy="431800"/>
          </a:xfrm>
          <a:prstGeom prst="accentBorderCallout2">
            <a:avLst>
              <a:gd name="adj1" fmla="val 26472"/>
              <a:gd name="adj2" fmla="val -4273"/>
              <a:gd name="adj3" fmla="val 26472"/>
              <a:gd name="adj4" fmla="val -32324"/>
              <a:gd name="adj5" fmla="val -103310"/>
              <a:gd name="adj6" fmla="val -61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/>
              <a:t>Secondary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Konsep Dasar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343400"/>
          </a:xfrm>
        </p:spPr>
        <p:txBody>
          <a:bodyPr/>
          <a:lstStyle/>
          <a:p>
            <a:pPr lvl="1" eaLnBrk="1" hangingPunct="1"/>
            <a:r>
              <a:rPr lang="en-US" b="1" smtClean="0"/>
              <a:t>Candidate key</a:t>
            </a:r>
          </a:p>
          <a:p>
            <a:pPr lvl="2" eaLnBrk="1" hangingPunct="1"/>
            <a:r>
              <a:rPr lang="en-US" smtClean="0"/>
              <a:t>Field-field yang bisa dipilih (dipakai) menjadi primary key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258888" y="2924175"/>
            <a:ext cx="6840537" cy="1749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hangingPunct="1"/>
            <a:r>
              <a:rPr lang="en-US" b="1">
                <a:latin typeface="Tahoma" pitchFamily="34" charset="0"/>
              </a:rPr>
              <a:t>		</a:t>
            </a:r>
          </a:p>
          <a:p>
            <a:pPr eaLnBrk="1" hangingPunct="1"/>
            <a:r>
              <a:rPr lang="en-US" b="1">
                <a:latin typeface="Tahoma" pitchFamily="34" charset="0"/>
              </a:rPr>
              <a:t>NIM		NAMA	NO_KWIT	JUMLAH	</a:t>
            </a:r>
          </a:p>
          <a:p>
            <a:pPr eaLnBrk="1" hangingPunct="1"/>
            <a:r>
              <a:rPr lang="en-US">
                <a:latin typeface="Tahoma" pitchFamily="34" charset="0"/>
              </a:rPr>
              <a:t>0222500250	TUTI	789		50000	</a:t>
            </a:r>
          </a:p>
          <a:p>
            <a:pPr eaLnBrk="1" hangingPunct="1"/>
            <a:r>
              <a:rPr lang="en-US">
                <a:latin typeface="Tahoma" pitchFamily="34" charset="0"/>
              </a:rPr>
              <a:t>0222300023	WATI	254		60000	</a:t>
            </a:r>
          </a:p>
          <a:p>
            <a:pPr eaLnBrk="1" hangingPunct="1"/>
            <a:r>
              <a:rPr lang="en-US">
                <a:latin typeface="Tahoma" pitchFamily="34" charset="0"/>
              </a:rPr>
              <a:t>0144500024	ALE	365		80000	</a:t>
            </a:r>
          </a:p>
          <a:p>
            <a:pPr eaLnBrk="1" hangingPunct="1"/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39975" y="4365625"/>
            <a:ext cx="1944688" cy="1311275"/>
            <a:chOff x="1474" y="2750"/>
            <a:chExt cx="1225" cy="826"/>
          </a:xfrm>
        </p:grpSpPr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1474" y="3339"/>
              <a:ext cx="122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Candicate key</a:t>
              </a:r>
            </a:p>
          </p:txBody>
        </p:sp>
        <p:sp>
          <p:nvSpPr>
            <p:cNvPr id="33799" name="Line 7"/>
            <p:cNvSpPr>
              <a:spLocks noChangeShapeType="1"/>
            </p:cNvSpPr>
            <p:nvPr/>
          </p:nvSpPr>
          <p:spPr bwMode="auto">
            <a:xfrm flipV="1">
              <a:off x="2109" y="2750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 flipH="1" flipV="1">
              <a:off x="1565" y="2750"/>
              <a:ext cx="499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619250" y="3500438"/>
            <a:ext cx="18002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sz="4000" smtClean="0"/>
              <a:t>Konsep Dasar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 lvl="1" eaLnBrk="1" hangingPunct="1"/>
            <a:r>
              <a:rPr lang="en-US" b="1" smtClean="0"/>
              <a:t>Composite key</a:t>
            </a:r>
          </a:p>
          <a:p>
            <a:pPr lvl="2" eaLnBrk="1" hangingPunct="1"/>
            <a:r>
              <a:rPr lang="en-US" smtClean="0"/>
              <a:t>Primary key yang dibentuk dari beberapa field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692275" y="2636838"/>
            <a:ext cx="6048375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hangingPunct="1"/>
            <a:endParaRPr lang="en-US" b="1">
              <a:latin typeface="Tahoma" pitchFamily="34" charset="0"/>
            </a:endParaRPr>
          </a:p>
          <a:p>
            <a:pPr eaLnBrk="1" hangingPunct="1"/>
            <a:r>
              <a:rPr lang="en-US" b="1">
                <a:latin typeface="Tahoma" pitchFamily="34" charset="0"/>
              </a:rPr>
              <a:t>HARI	  RUANG	MATA KULIAH	</a:t>
            </a:r>
          </a:p>
          <a:p>
            <a:pPr eaLnBrk="1" hangingPunct="1"/>
            <a:r>
              <a:rPr lang="en-US">
                <a:latin typeface="Tahoma" pitchFamily="34" charset="0"/>
              </a:rPr>
              <a:t>SELASA	  322		LOGIKA MATEMATIKA	</a:t>
            </a:r>
          </a:p>
          <a:p>
            <a:pPr eaLnBrk="1" hangingPunct="1"/>
            <a:r>
              <a:rPr lang="en-US" b="1">
                <a:latin typeface="Tahoma" pitchFamily="34" charset="0"/>
              </a:rPr>
              <a:t>SELASA   321</a:t>
            </a:r>
            <a:r>
              <a:rPr lang="en-US">
                <a:latin typeface="Tahoma" pitchFamily="34" charset="0"/>
              </a:rPr>
              <a:t>		PANCASILA	</a:t>
            </a:r>
          </a:p>
          <a:p>
            <a:pPr eaLnBrk="1" hangingPunct="1"/>
            <a:r>
              <a:rPr lang="en-US">
                <a:latin typeface="Tahoma" pitchFamily="34" charset="0"/>
              </a:rPr>
              <a:t>SELASA	  333		KEWARGANEGARAAN</a:t>
            </a:r>
            <a:r>
              <a:rPr lang="en-US" b="1">
                <a:latin typeface="Tahoma" pitchFamily="34" charset="0"/>
              </a:rPr>
              <a:t>	</a:t>
            </a:r>
          </a:p>
          <a:p>
            <a:pPr eaLnBrk="1" hangingPunct="1"/>
            <a:endParaRPr lang="en-US" b="1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H="1" flipV="1">
            <a:off x="2627313" y="3789363"/>
            <a:ext cx="649287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3348038" y="4581525"/>
            <a:ext cx="2087562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Composite key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Konsep Dasar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435975" cy="4718050"/>
          </a:xfrm>
        </p:spPr>
        <p:txBody>
          <a:bodyPr/>
          <a:lstStyle/>
          <a:p>
            <a:pPr lvl="1" eaLnBrk="1" hangingPunct="1"/>
            <a:r>
              <a:rPr lang="en-US" sz="2400" smtClean="0"/>
              <a:t>Foreign key</a:t>
            </a:r>
          </a:p>
          <a:p>
            <a:pPr lvl="2" eaLnBrk="1" hangingPunct="1"/>
            <a:r>
              <a:rPr lang="en-US" sz="2000" smtClean="0"/>
              <a:t>Field yang bukan key, tetapi adalah key pada file yang lain.</a:t>
            </a:r>
          </a:p>
          <a:p>
            <a:pPr lvl="2" eaLnBrk="1" hangingPunct="1">
              <a:buFont typeface="Wingdings" pitchFamily="2" charset="2"/>
              <a:buNone/>
            </a:pPr>
            <a:endParaRPr lang="en-US" sz="2000" smtClean="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476375" y="4724400"/>
            <a:ext cx="5975350" cy="156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hangingPunct="1">
              <a:buFont typeface="Courier New" pitchFamily="49" charset="0"/>
              <a:buNone/>
            </a:pPr>
            <a:endParaRPr lang="en-US" sz="1600" b="1">
              <a:latin typeface="Tahoma" pitchFamily="34" charset="0"/>
            </a:endParaRPr>
          </a:p>
          <a:p>
            <a:pPr eaLnBrk="1" hangingPunct="1"/>
            <a:r>
              <a:rPr lang="en-US" sz="1600" b="1">
                <a:latin typeface="Tahoma" pitchFamily="34" charset="0"/>
              </a:rPr>
              <a:t>KD_MK	MATAKULIAH	SKS	KD_DOSEN	</a:t>
            </a:r>
          </a:p>
          <a:p>
            <a:pPr eaLnBrk="1" hangingPunct="1"/>
            <a:r>
              <a:rPr lang="en-US" sz="1600">
                <a:latin typeface="Tahoma" pitchFamily="34" charset="0"/>
              </a:rPr>
              <a:t>N18	MANAJEMEN	2	D231	</a:t>
            </a:r>
          </a:p>
          <a:p>
            <a:pPr eaLnBrk="1" hangingPunct="1"/>
            <a:r>
              <a:rPr lang="en-US" sz="1600">
                <a:latin typeface="Tahoma" pitchFamily="34" charset="0"/>
              </a:rPr>
              <a:t>P25	PASCAL		4	D453	</a:t>
            </a:r>
          </a:p>
          <a:p>
            <a:pPr eaLnBrk="1" hangingPunct="1"/>
            <a:r>
              <a:rPr lang="en-US" sz="1600">
                <a:latin typeface="Tahoma" pitchFamily="34" charset="0"/>
              </a:rPr>
              <a:t>K1A	INTERNET	2	-		</a:t>
            </a:r>
          </a:p>
          <a:p>
            <a:pPr eaLnBrk="1" hangingPunct="1"/>
            <a:endParaRPr lang="en-US" sz="1600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547813" y="2420938"/>
            <a:ext cx="5256212" cy="1323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hangingPunct="1">
              <a:buFont typeface="Courier New" pitchFamily="49" charset="0"/>
              <a:buChar char="o"/>
            </a:pPr>
            <a:endParaRPr lang="en-US" sz="1600" b="1">
              <a:latin typeface="Tahoma" pitchFamily="34" charset="0"/>
            </a:endParaRPr>
          </a:p>
          <a:p>
            <a:pPr eaLnBrk="1" hangingPunct="1"/>
            <a:r>
              <a:rPr lang="en-US" sz="1600" b="1">
                <a:latin typeface="Tahoma" pitchFamily="34" charset="0"/>
              </a:rPr>
              <a:t>KD_DOSEN	NAMA	</a:t>
            </a:r>
          </a:p>
          <a:p>
            <a:pPr eaLnBrk="1" hangingPunct="1"/>
            <a:r>
              <a:rPr lang="en-US" sz="1600">
                <a:latin typeface="Tahoma" pitchFamily="34" charset="0"/>
              </a:rPr>
              <a:t>D232		Warsono, Drs</a:t>
            </a:r>
          </a:p>
          <a:p>
            <a:pPr eaLnBrk="1" hangingPunct="1"/>
            <a:r>
              <a:rPr lang="en-US" sz="1600">
                <a:latin typeface="Tahoma" pitchFamily="34" charset="0"/>
              </a:rPr>
              <a:t>D453		R. Faisal	</a:t>
            </a:r>
          </a:p>
          <a:p>
            <a:pPr eaLnBrk="1" hangingPunct="1"/>
            <a:r>
              <a:rPr lang="en-US" sz="1600">
                <a:latin typeface="Tahoma" pitchFamily="34" charset="0"/>
              </a:rPr>
              <a:t>D812		Tri Darmadi</a:t>
            </a:r>
            <a:endParaRPr lang="en-US" sz="1600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flipV="1">
            <a:off x="1908175" y="37163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1908175" y="45085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1476375" y="4124325"/>
            <a:ext cx="17287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Primary key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643438" y="3967163"/>
            <a:ext cx="14414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Foreign key</a:t>
            </a: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5364163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Ketersediaan</a:t>
            </a:r>
            <a:r>
              <a:rPr lang="en-US" dirty="0" smtClean="0"/>
              <a:t> (availability)</a:t>
            </a:r>
          </a:p>
          <a:p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(</a:t>
            </a:r>
            <a:r>
              <a:rPr lang="en-US" dirty="0" smtClean="0"/>
              <a:t>comprehensibility)</a:t>
            </a:r>
          </a:p>
          <a:p>
            <a:r>
              <a:rPr lang="en-US" dirty="0" err="1" smtClean="0"/>
              <a:t>Relevan</a:t>
            </a:r>
            <a:endParaRPr lang="en-US" dirty="0" smtClean="0"/>
          </a:p>
          <a:p>
            <a:r>
              <a:rPr lang="en-US" dirty="0" err="1" smtClean="0"/>
              <a:t>Bermanfaat</a:t>
            </a:r>
            <a:endParaRPr lang="en-US" dirty="0" smtClean="0"/>
          </a:p>
          <a:p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(timeliness)</a:t>
            </a:r>
          </a:p>
          <a:p>
            <a:r>
              <a:rPr lang="en-US" dirty="0" err="1" smtClean="0"/>
              <a:t>Keandalan</a:t>
            </a:r>
            <a:r>
              <a:rPr lang="en-US" dirty="0" smtClean="0"/>
              <a:t> </a:t>
            </a:r>
            <a:r>
              <a:rPr lang="en-US" dirty="0" smtClean="0"/>
              <a:t>(reliability)</a:t>
            </a:r>
          </a:p>
          <a:p>
            <a:r>
              <a:rPr lang="en-US" dirty="0" err="1" smtClean="0"/>
              <a:t>Akurat</a:t>
            </a:r>
            <a:endParaRPr lang="en-US" dirty="0" smtClean="0"/>
          </a:p>
          <a:p>
            <a:r>
              <a:rPr lang="en-US" dirty="0" err="1" smtClean="0"/>
              <a:t>Konsisten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57158" y="785794"/>
            <a:ext cx="8429684" cy="5857916"/>
          </a:xfrm>
        </p:spPr>
        <p:txBody>
          <a:bodyPr/>
          <a:lstStyle/>
          <a:p>
            <a:pPr marL="355600" indent="-355600"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Perusahaan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 </a:t>
            </a:r>
            <a:r>
              <a:rPr lang="en-US" dirty="0" err="1" smtClean="0"/>
              <a:t>mengorganisasikan</a:t>
            </a:r>
            <a:r>
              <a:rPr lang="en-US" dirty="0" smtClean="0"/>
              <a:t> data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hirarki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data (field), </a:t>
            </a:r>
            <a:r>
              <a:rPr lang="en-US" dirty="0" err="1" smtClean="0"/>
              <a:t>catatan</a:t>
            </a:r>
            <a:r>
              <a:rPr lang="en-US" dirty="0" smtClean="0"/>
              <a:t> (</a:t>
            </a:r>
            <a:r>
              <a:rPr lang="en-US" i="1" dirty="0" smtClean="0"/>
              <a:t>record</a:t>
            </a:r>
            <a:r>
              <a:rPr lang="en-US" dirty="0" smtClean="0"/>
              <a:t>), </a:t>
            </a:r>
            <a:r>
              <a:rPr lang="en-US" dirty="0" err="1" smtClean="0"/>
              <a:t>dan</a:t>
            </a:r>
            <a:r>
              <a:rPr lang="en-US" dirty="0" smtClean="0"/>
              <a:t> file. </a:t>
            </a:r>
          </a:p>
          <a:p>
            <a:pPr marL="355600" indent="-355600" eaLnBrk="1" hangingPunct="1">
              <a:lnSpc>
                <a:spcPct val="80000"/>
              </a:lnSpc>
              <a:buFont typeface="Wingdings" pitchFamily="2" charset="2"/>
              <a:buChar char="ð"/>
            </a:pPr>
            <a:r>
              <a:rPr lang="en-US" sz="2400" dirty="0" err="1" smtClean="0"/>
              <a:t>Elemen</a:t>
            </a:r>
            <a:r>
              <a:rPr lang="en-US" sz="2400" dirty="0" smtClean="0"/>
              <a:t> data,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unit yang </a:t>
            </a:r>
            <a:r>
              <a:rPr lang="en-US" sz="2400" dirty="0" err="1" smtClean="0"/>
              <a:t>terkecil</a:t>
            </a:r>
            <a:r>
              <a:rPr lang="en-US" sz="2400" dirty="0" smtClean="0"/>
              <a:t>,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lagi</a:t>
            </a:r>
            <a:r>
              <a:rPr lang="en-US" sz="2400" dirty="0" smtClean="0"/>
              <a:t> </a:t>
            </a:r>
            <a:r>
              <a:rPr lang="en-US" sz="2400" dirty="0" err="1" smtClean="0"/>
              <a:t>dibagi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unit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kecil</a:t>
            </a:r>
            <a:r>
              <a:rPr lang="en-US" sz="2400" dirty="0" smtClean="0"/>
              <a:t>. 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, </a:t>
            </a:r>
            <a:r>
              <a:rPr lang="en-US" sz="2400" dirty="0" err="1" smtClean="0"/>
              <a:t>nomor</a:t>
            </a:r>
            <a:r>
              <a:rPr lang="en-US" sz="2400" dirty="0" smtClean="0"/>
              <a:t>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, </a:t>
            </a:r>
            <a:r>
              <a:rPr lang="en-US" sz="2400" dirty="0" err="1" smtClean="0"/>
              <a:t>gaji</a:t>
            </a:r>
            <a:r>
              <a:rPr lang="en-US" sz="2400" dirty="0" smtClean="0"/>
              <a:t>, </a:t>
            </a:r>
            <a:r>
              <a:rPr lang="en-US" sz="2400" dirty="0" err="1" smtClean="0"/>
              <a:t>upah</a:t>
            </a:r>
            <a:r>
              <a:rPr lang="en-US" sz="2400" dirty="0" smtClean="0"/>
              <a:t> </a:t>
            </a:r>
            <a:r>
              <a:rPr lang="en-US" sz="2400" dirty="0" err="1" smtClean="0"/>
              <a:t>perjam</a:t>
            </a:r>
            <a:r>
              <a:rPr lang="en-US" sz="2400" dirty="0" smtClean="0"/>
              <a:t> </a:t>
            </a:r>
            <a:r>
              <a:rPr lang="en-US" sz="2400" dirty="0" err="1" smtClean="0"/>
              <a:t>dll</a:t>
            </a:r>
            <a:r>
              <a:rPr lang="en-US" sz="2400" dirty="0" smtClean="0"/>
              <a:t>.</a:t>
            </a:r>
          </a:p>
          <a:p>
            <a:pPr marL="355600" indent="-355600" eaLnBrk="1" hangingPunct="1">
              <a:lnSpc>
                <a:spcPct val="80000"/>
              </a:lnSpc>
              <a:buFont typeface="Wingdings" pitchFamily="2" charset="2"/>
              <a:buChar char="ð"/>
            </a:pPr>
            <a:r>
              <a:rPr lang="en-US" sz="2400" dirty="0" err="1" smtClean="0"/>
              <a:t>Catatan</a:t>
            </a:r>
            <a:r>
              <a:rPr lang="en-US" sz="2400" dirty="0" smtClean="0"/>
              <a:t>,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berhubungan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, 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 </a:t>
            </a:r>
            <a:r>
              <a:rPr lang="en-US" sz="2400" dirty="0" err="1" smtClean="0"/>
              <a:t>catatan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menjelaskan</a:t>
            </a:r>
            <a:r>
              <a:rPr lang="en-US" sz="2400" dirty="0" smtClean="0"/>
              <a:t> </a:t>
            </a:r>
            <a:r>
              <a:rPr lang="en-US" sz="2400" dirty="0" err="1" smtClean="0"/>
              <a:t>tiap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persediaan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tiap</a:t>
            </a:r>
            <a:r>
              <a:rPr lang="en-US" sz="2400" dirty="0" smtClean="0"/>
              <a:t> </a:t>
            </a:r>
            <a:r>
              <a:rPr lang="en-US" sz="2400" dirty="0" err="1" smtClean="0"/>
              <a:t>penjualan</a:t>
            </a:r>
            <a:r>
              <a:rPr lang="en-US" sz="2400" dirty="0" smtClean="0"/>
              <a:t>.</a:t>
            </a:r>
          </a:p>
          <a:p>
            <a:pPr marL="355600" indent="-355600" eaLnBrk="1" hangingPunct="1">
              <a:lnSpc>
                <a:spcPct val="80000"/>
              </a:lnSpc>
              <a:buFont typeface="Wingdings" pitchFamily="2" charset="2"/>
              <a:buChar char="ð"/>
            </a:pPr>
            <a:r>
              <a:rPr lang="en-US" sz="2400" dirty="0" smtClean="0"/>
              <a:t>File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kumpulan</a:t>
            </a:r>
            <a:r>
              <a:rPr lang="en-US" sz="2400" dirty="0" smtClean="0"/>
              <a:t> </a:t>
            </a:r>
            <a:r>
              <a:rPr lang="en-US" sz="2400" dirty="0" err="1" smtClean="0"/>
              <a:t>catatan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berhubungan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subyek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. 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 file </a:t>
            </a:r>
            <a:r>
              <a:rPr lang="en-US" sz="2400" dirty="0" err="1" smtClean="0"/>
              <a:t>pemesanan</a:t>
            </a:r>
            <a:r>
              <a:rPr lang="en-US" sz="2400" dirty="0" smtClean="0"/>
              <a:t> </a:t>
            </a:r>
            <a:r>
              <a:rPr lang="en-US" sz="2400" dirty="0" err="1" smtClean="0"/>
              <a:t>pembelian</a:t>
            </a:r>
            <a:r>
              <a:rPr lang="en-US" sz="2400" dirty="0" smtClean="0"/>
              <a:t>, file data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, file </a:t>
            </a:r>
            <a:r>
              <a:rPr lang="en-US" sz="2400" dirty="0" err="1" smtClean="0"/>
              <a:t>penjualan</a:t>
            </a:r>
            <a:r>
              <a:rPr lang="en-US" sz="2400" dirty="0" smtClean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Penyimpanan sekunder dibagi berdasarkan akses datanya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ð"/>
            </a:pPr>
            <a:r>
              <a:rPr lang="en-US" i="1" smtClean="0">
                <a:sym typeface="Wingdings 3" pitchFamily="18" charset="2"/>
              </a:rPr>
              <a:t>Sequential access storage device</a:t>
            </a:r>
            <a:r>
              <a:rPr lang="en-US" smtClean="0">
                <a:sym typeface="Wingdings 3" pitchFamily="18" charset="2"/>
              </a:rPr>
              <a:t> </a:t>
            </a:r>
            <a:r>
              <a:rPr lang="en-US" i="1" smtClean="0">
                <a:sym typeface="Wingdings 3" pitchFamily="18" charset="2"/>
              </a:rPr>
              <a:t>(SASD), </a:t>
            </a:r>
            <a:r>
              <a:rPr lang="en-US" smtClean="0">
                <a:sym typeface="Wingdings 3" pitchFamily="18" charset="2"/>
              </a:rPr>
              <a:t>Alat penyimpanan dengan penyusunan dan pembacaan datanya secara berurut yaitu satu record mengikuti record lain.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ð"/>
            </a:pPr>
            <a:r>
              <a:rPr lang="en-US" i="1" smtClean="0"/>
              <a:t>Direct access storage device (DASD), </a:t>
            </a:r>
            <a:r>
              <a:rPr lang="en-US" smtClean="0"/>
              <a:t>Alat penyimpanan dengan penyusunan dan pembacaan datanya langsung pada posisinya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i="1" smtClean="0"/>
              <a:t>Ada  2 cara dalam pengolahan data:</a:t>
            </a:r>
            <a:r>
              <a:rPr lang="en-US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ð"/>
            </a:pPr>
            <a:r>
              <a:rPr lang="en-US" smtClean="0"/>
              <a:t>Pengolahan data berkelompok (</a:t>
            </a:r>
            <a:r>
              <a:rPr lang="en-US" i="1" smtClean="0"/>
              <a:t>batch processing), </a:t>
            </a:r>
            <a:r>
              <a:rPr lang="en-US" smtClean="0"/>
              <a:t>pengolahan yang dilakukan dengan mengumpul transaksi dalam periode tertentu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ð"/>
            </a:pPr>
            <a:r>
              <a:rPr lang="en-US" smtClean="0"/>
              <a:t>Pengolahan data  langsung (</a:t>
            </a:r>
            <a:r>
              <a:rPr lang="en-US" i="1" smtClean="0"/>
              <a:t>online processing</a:t>
            </a:r>
            <a:r>
              <a:rPr lang="en-US" smtClean="0"/>
              <a:t>), pengolahan data yang dilakukan per transaksi, kadang saat transaksi terjadi. </a:t>
            </a:r>
            <a:r>
              <a:rPr lang="en-US" i="1" smtClean="0"/>
              <a:t>Real Time System: </a:t>
            </a:r>
            <a:r>
              <a:rPr lang="en-US" smtClean="0"/>
              <a:t>Sistem yang mengendalikan sistem fisik dan mengharuskan komputer berespon cepat pada status sistem fisik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4000" dirty="0" err="1" smtClean="0"/>
              <a:t>Sebelum</a:t>
            </a:r>
            <a:r>
              <a:rPr lang="en-US" sz="4000" dirty="0" smtClean="0"/>
              <a:t> era database </a:t>
            </a:r>
            <a:r>
              <a:rPr lang="en-US" sz="4000" dirty="0" err="1" smtClean="0"/>
              <a:t>ditandai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</a:t>
            </a:r>
          </a:p>
          <a:p>
            <a:pPr marL="355600" indent="-355600" eaLnBrk="1" hangingPunct="1">
              <a:lnSpc>
                <a:spcPct val="80000"/>
              </a:lnSpc>
              <a:defRPr/>
            </a:pPr>
            <a:r>
              <a:rPr lang="en-US" sz="4000" dirty="0" err="1" smtClean="0"/>
              <a:t>Sumber</a:t>
            </a:r>
            <a:r>
              <a:rPr lang="en-US" sz="4000" dirty="0" smtClean="0"/>
              <a:t> data </a:t>
            </a:r>
            <a:r>
              <a:rPr lang="en-US" sz="4000" dirty="0" err="1" smtClean="0"/>
              <a:t>dikumpulkan</a:t>
            </a:r>
            <a:r>
              <a:rPr lang="en-US" sz="4000" dirty="0" smtClean="0"/>
              <a:t> </a:t>
            </a:r>
            <a:r>
              <a:rPr lang="en-US" sz="4000" dirty="0" err="1" smtClean="0"/>
              <a:t>dalam</a:t>
            </a:r>
            <a:r>
              <a:rPr lang="en-US" sz="4000" dirty="0" smtClean="0"/>
              <a:t> file-file yang </a:t>
            </a:r>
            <a:r>
              <a:rPr lang="en-US" sz="4000" dirty="0" err="1" smtClean="0"/>
              <a:t>tidak</a:t>
            </a:r>
            <a:r>
              <a:rPr lang="en-US" sz="4000" dirty="0" smtClean="0"/>
              <a:t> </a:t>
            </a:r>
            <a:r>
              <a:rPr lang="en-US" sz="4000" dirty="0" err="1" smtClean="0"/>
              <a:t>terhubung</a:t>
            </a:r>
            <a:r>
              <a:rPr lang="en-US" sz="4000" dirty="0" smtClean="0"/>
              <a:t> </a:t>
            </a:r>
            <a:r>
              <a:rPr lang="en-US" sz="4000" dirty="0" err="1" smtClean="0"/>
              <a:t>satu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</a:t>
            </a:r>
            <a:r>
              <a:rPr lang="en-US" sz="4000" dirty="0" err="1" smtClean="0"/>
              <a:t>lainnya</a:t>
            </a:r>
            <a:endParaRPr lang="en-US" sz="4000" dirty="0" smtClean="0"/>
          </a:p>
          <a:p>
            <a:pPr marL="355600" indent="-355600" eaLnBrk="1" hangingPunct="1">
              <a:lnSpc>
                <a:spcPct val="80000"/>
              </a:lnSpc>
              <a:defRPr/>
            </a:pPr>
            <a:r>
              <a:rPr lang="en-US" sz="4000" dirty="0" err="1" smtClean="0"/>
              <a:t>Setiap</a:t>
            </a:r>
            <a:r>
              <a:rPr lang="en-US" sz="4000" dirty="0" smtClean="0"/>
              <a:t> </a:t>
            </a:r>
            <a:r>
              <a:rPr lang="en-US" sz="4000" dirty="0" err="1" smtClean="0"/>
              <a:t>aplikasi</a:t>
            </a:r>
            <a:r>
              <a:rPr lang="en-US" sz="4000" dirty="0" smtClean="0"/>
              <a:t> </a:t>
            </a:r>
            <a:r>
              <a:rPr lang="en-US" sz="4000" dirty="0" err="1" smtClean="0"/>
              <a:t>memiliki</a:t>
            </a:r>
            <a:r>
              <a:rPr lang="en-US" sz="4000" dirty="0" smtClean="0"/>
              <a:t>/</a:t>
            </a:r>
            <a:r>
              <a:rPr lang="en-US" sz="4000" dirty="0" err="1" smtClean="0"/>
              <a:t>merancang</a:t>
            </a:r>
            <a:r>
              <a:rPr lang="en-US" sz="4000" dirty="0" smtClean="0"/>
              <a:t> file data </a:t>
            </a:r>
            <a:r>
              <a:rPr lang="en-US" sz="4000" dirty="0" err="1" smtClean="0"/>
              <a:t>sendiri</a:t>
            </a:r>
            <a:endParaRPr lang="en-US" sz="4000" dirty="0" smtClean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0" y="233347"/>
            <a:ext cx="5616575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Konsep</a:t>
            </a:r>
            <a:r>
              <a:rPr lang="en-US" sz="4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</a:t>
            </a:r>
            <a:r>
              <a:rPr lang="en-US" sz="4000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Dasar</a:t>
            </a:r>
            <a:r>
              <a:rPr lang="en-US" sz="4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Basis Data</a:t>
            </a:r>
          </a:p>
        </p:txBody>
      </p:sp>
      <p:sp>
        <p:nvSpPr>
          <p:cNvPr id="1434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412875"/>
            <a:ext cx="8208963" cy="4225925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sz="2800" b="1" dirty="0" err="1" smtClean="0">
                <a:solidFill>
                  <a:schemeClr val="tx1"/>
                </a:solidFill>
                <a:latin typeface="Book Antiqua" pitchFamily="18" charset="0"/>
              </a:rPr>
              <a:t>Pemrosesan</a:t>
            </a:r>
            <a:r>
              <a:rPr lang="en-US" sz="2800" b="1" dirty="0" smtClean="0">
                <a:solidFill>
                  <a:schemeClr val="tx1"/>
                </a:solidFill>
                <a:latin typeface="Book Antiqua" pitchFamily="18" charset="0"/>
              </a:rPr>
              <a:t> File </a:t>
            </a:r>
            <a:r>
              <a:rPr lang="en-US" sz="2800" b="1" dirty="0" err="1" smtClean="0">
                <a:solidFill>
                  <a:schemeClr val="tx1"/>
                </a:solidFill>
                <a:latin typeface="Book Antiqua" pitchFamily="18" charset="0"/>
              </a:rPr>
              <a:t>Tradisional</a:t>
            </a:r>
            <a:endParaRPr lang="en-US" sz="28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Suatu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terdiri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atas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sekumpulan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program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, file data,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prosedur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mengerjakan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suatu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proses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atau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fungsi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Setiap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program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dalam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suatu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lingkungan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pemrosesan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file 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tradisional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khusus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beroperasi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file data yang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dibuat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specifik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itu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b="1" i="1" dirty="0" err="1" smtClean="0">
                <a:solidFill>
                  <a:schemeClr val="accent1"/>
                </a:solidFill>
                <a:latin typeface="Book Antiqua" pitchFamily="18" charset="0"/>
              </a:rPr>
              <a:t>Antar</a:t>
            </a:r>
            <a:r>
              <a:rPr lang="en-US" sz="2400" b="1" i="1" dirty="0" smtClean="0">
                <a:solidFill>
                  <a:schemeClr val="accent1"/>
                </a:solidFill>
                <a:latin typeface="Book Antiqua" pitchFamily="18" charset="0"/>
              </a:rPr>
              <a:t> file data 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dalam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satu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atau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antar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) </a:t>
            </a:r>
            <a:r>
              <a:rPr lang="en-US" sz="2400" b="1" i="1" dirty="0" err="1" smtClean="0">
                <a:solidFill>
                  <a:schemeClr val="accent1"/>
                </a:solidFill>
                <a:latin typeface="Book Antiqua" pitchFamily="18" charset="0"/>
              </a:rPr>
              <a:t>tidak</a:t>
            </a:r>
            <a:r>
              <a:rPr lang="en-US" sz="2400" b="1" i="1" dirty="0" smtClean="0">
                <a:solidFill>
                  <a:schemeClr val="accent1"/>
                </a:solidFill>
                <a:latin typeface="Book Antiqua" pitchFamily="18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Book Antiqua" pitchFamily="18" charset="0"/>
              </a:rPr>
              <a:t>ada</a:t>
            </a:r>
            <a:r>
              <a:rPr lang="en-US" sz="2400" b="1" i="1" dirty="0" smtClean="0">
                <a:solidFill>
                  <a:schemeClr val="accent1"/>
                </a:solidFill>
                <a:latin typeface="Book Antiqua" pitchFamily="18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Book Antiqua" pitchFamily="18" charset="0"/>
              </a:rPr>
              <a:t>hubungan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umumnya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didefinisikan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disusun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cara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berbeda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setiap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1507</Words>
  <Application>Microsoft Office PowerPoint</Application>
  <PresentationFormat>On-screen Show (4:3)</PresentationFormat>
  <Paragraphs>287</Paragraphs>
  <Slides>37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Microsoft Visio Drawing</vt:lpstr>
      <vt:lpstr>Basis Data Week 1: Pengantar Basis Data</vt:lpstr>
      <vt:lpstr>Konsep Dasar Basis Data</vt:lpstr>
      <vt:lpstr> </vt:lpstr>
      <vt:lpstr>Karakteristik Informasi</vt:lpstr>
      <vt:lpstr>Slide 5</vt:lpstr>
      <vt:lpstr>Slide 6</vt:lpstr>
      <vt:lpstr>Slide 7</vt:lpstr>
      <vt:lpstr>Era Database</vt:lpstr>
      <vt:lpstr>Konsep Dasar Basis Data</vt:lpstr>
      <vt:lpstr>Konsep Dasar Basis Data</vt:lpstr>
      <vt:lpstr>Konsep Dasar Basis Data</vt:lpstr>
      <vt:lpstr>Konsep Dasar Basis Data</vt:lpstr>
      <vt:lpstr>Konsep Dasar Basis Data</vt:lpstr>
      <vt:lpstr>Input-Proses-Ouput</vt:lpstr>
      <vt:lpstr>Berbagai Definisi Basis Data</vt:lpstr>
      <vt:lpstr>Konsep Dasar Basis Data</vt:lpstr>
      <vt:lpstr>Konsep Dasar Basis Data</vt:lpstr>
      <vt:lpstr>Apa Itu Basis Data</vt:lpstr>
      <vt:lpstr>Database System</vt:lpstr>
      <vt:lpstr>KEUNTUNGAN PEMAKAIAN BASIS DATA</vt:lpstr>
      <vt:lpstr>Konsep Dasar Basis Data</vt:lpstr>
      <vt:lpstr>Konsep Dasar Basis Data</vt:lpstr>
      <vt:lpstr>KOMPONEN SISTEM BASIS DATA</vt:lpstr>
      <vt:lpstr>DATA</vt:lpstr>
      <vt:lpstr>HARDWARE</vt:lpstr>
      <vt:lpstr>SOFTWARE</vt:lpstr>
      <vt:lpstr>USER</vt:lpstr>
      <vt:lpstr>Slide 28</vt:lpstr>
      <vt:lpstr>Konsep Dasar</vt:lpstr>
      <vt:lpstr>Konsep Dasar</vt:lpstr>
      <vt:lpstr>Konsep Dasar</vt:lpstr>
      <vt:lpstr>Konsep Dasar</vt:lpstr>
      <vt:lpstr>Konsep Dasar</vt:lpstr>
      <vt:lpstr>Konsep Dasar</vt:lpstr>
      <vt:lpstr>Konsep Dasar</vt:lpstr>
      <vt:lpstr>Konsep Dasar</vt:lpstr>
      <vt:lpstr>Konsep Dasar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Data Week 1: Pengantar Basis Data</dc:title>
  <dc:creator>Wiguna</dc:creator>
  <cp:lastModifiedBy>Wiguna</cp:lastModifiedBy>
  <cp:revision>85</cp:revision>
  <dcterms:created xsi:type="dcterms:W3CDTF">2012-02-13T02:54:44Z</dcterms:created>
  <dcterms:modified xsi:type="dcterms:W3CDTF">2012-02-19T23:16:29Z</dcterms:modified>
</cp:coreProperties>
</file>