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15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9024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170246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108173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3780086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95760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6E9DEC-419B-4CC5-A080-3B06BD5A8291}" type="datetimeFigureOut">
              <a:rPr lang="en-US" smtClean="0"/>
              <a:t>6/25/2021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02908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6E9DEC-419B-4CC5-A080-3B06BD5A8291}" type="datetimeFigureOut">
              <a:rPr lang="en-US" smtClean="0"/>
              <a:t>6/25/2021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89092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7767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5281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2DE42F4-6EEF-4EF7-8ED4-2208F0F89A08}" type="datetimeFigureOut">
              <a:rPr lang="en-US" smtClean="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2745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5689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5514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6/25/2021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65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E99F462-093F-4566-844B-4C71F2739DA5}" type="datetimeFigureOut">
              <a:rPr lang="en-US" smtClean="0"/>
              <a:t>6/25/2021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2044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D24A7AC-904D-4781-85BA-7D10C17ED021}" type="datetimeFigureOut">
              <a:rPr lang="en-US" smtClean="0"/>
              <a:t>6/25/2021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560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331444B-B92B-4E27-8C94-BB93EAF5CB18}" type="datetimeFigureOut">
              <a:rPr lang="en-US" smtClean="0"/>
              <a:t>6/25/2021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9583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09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6E9DEC-419B-4CC5-A080-3B06BD5A8291}" type="datetimeFigureOut">
              <a:rPr lang="en-US" smtClean="0"/>
              <a:t>6/25/2021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34624759"/>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33400"/>
            <a:ext cx="8825658" cy="3329581"/>
          </a:xfrm>
        </p:spPr>
        <p:txBody>
          <a:bodyPr/>
          <a:lstStyle/>
          <a:p>
            <a:r>
              <a:rPr lang="en-IN" dirty="0" smtClean="0"/>
              <a:t>Social Networking Sites Automation Using Selenium</a:t>
            </a:r>
            <a:endParaRPr lang="en-IN" dirty="0"/>
          </a:p>
        </p:txBody>
      </p:sp>
      <p:sp>
        <p:nvSpPr>
          <p:cNvPr id="3" name="Subtitle 2"/>
          <p:cNvSpPr>
            <a:spLocks noGrp="1"/>
          </p:cNvSpPr>
          <p:nvPr>
            <p:ph type="subTitle" idx="1"/>
          </p:nvPr>
        </p:nvSpPr>
        <p:spPr>
          <a:xfrm>
            <a:off x="1154955" y="4275103"/>
            <a:ext cx="8825658" cy="1790845"/>
          </a:xfrm>
        </p:spPr>
        <p:txBody>
          <a:bodyPr>
            <a:normAutofit/>
          </a:bodyPr>
          <a:lstStyle/>
          <a:p>
            <a:r>
              <a:rPr lang="en-US" sz="2800" b="1" u="sng" dirty="0" smtClean="0"/>
              <a:t>Group </a:t>
            </a:r>
            <a:r>
              <a:rPr lang="en-US" sz="2800" b="1" u="sng" dirty="0" err="1" smtClean="0"/>
              <a:t>Memebers</a:t>
            </a:r>
            <a:r>
              <a:rPr lang="en-US" sz="2800" b="1" u="sng" dirty="0" smtClean="0"/>
              <a:t>:                    </a:t>
            </a:r>
            <a:endParaRPr lang="en-IN" sz="2800" b="1" u="sng" dirty="0" smtClean="0"/>
          </a:p>
          <a:p>
            <a:r>
              <a:rPr lang="en-IN" sz="1600" dirty="0" smtClean="0"/>
              <a:t>Rahul </a:t>
            </a:r>
            <a:r>
              <a:rPr lang="en-IN" sz="1600" dirty="0" err="1" smtClean="0"/>
              <a:t>tadavi</a:t>
            </a:r>
            <a:r>
              <a:rPr lang="en-IN" sz="1600" dirty="0" smtClean="0"/>
              <a:t>                                                                           </a:t>
            </a:r>
            <a:r>
              <a:rPr lang="en-IN" sz="1600" b="1" u="sng" dirty="0" smtClean="0"/>
              <a:t>Project Guide:</a:t>
            </a:r>
          </a:p>
          <a:p>
            <a:r>
              <a:rPr lang="en-IN" sz="1600" dirty="0" err="1" smtClean="0"/>
              <a:t>Mohammmed</a:t>
            </a:r>
            <a:r>
              <a:rPr lang="en-IN" sz="1600" dirty="0" smtClean="0"/>
              <a:t> </a:t>
            </a:r>
            <a:r>
              <a:rPr lang="en-IN" sz="1600" dirty="0" err="1" smtClean="0"/>
              <a:t>udaipurwala</a:t>
            </a:r>
            <a:r>
              <a:rPr lang="en-IN" sz="1600" dirty="0" smtClean="0"/>
              <a:t>                                              </a:t>
            </a:r>
            <a:r>
              <a:rPr lang="en-IN" sz="1600" dirty="0" err="1" smtClean="0"/>
              <a:t>mr</a:t>
            </a:r>
            <a:r>
              <a:rPr lang="en-IN" sz="1600" dirty="0" smtClean="0"/>
              <a:t>. </a:t>
            </a:r>
            <a:r>
              <a:rPr lang="en-IN" sz="1600" dirty="0" err="1" smtClean="0"/>
              <a:t>Vivek</a:t>
            </a:r>
            <a:r>
              <a:rPr lang="en-IN" sz="1600" dirty="0" smtClean="0"/>
              <a:t> </a:t>
            </a:r>
            <a:r>
              <a:rPr lang="en-IN" sz="1600" dirty="0" err="1" smtClean="0"/>
              <a:t>kadam</a:t>
            </a:r>
            <a:r>
              <a:rPr lang="en-IN" sz="1600" dirty="0" smtClean="0"/>
              <a:t> Sir</a:t>
            </a:r>
          </a:p>
          <a:p>
            <a:r>
              <a:rPr lang="en-IN" sz="1600" dirty="0" err="1" smtClean="0"/>
              <a:t>Pramod</a:t>
            </a:r>
            <a:r>
              <a:rPr lang="en-IN" sz="1600" dirty="0" smtClean="0"/>
              <a:t> </a:t>
            </a:r>
            <a:r>
              <a:rPr lang="en-IN" sz="1600" dirty="0" err="1" smtClean="0"/>
              <a:t>gaikwad</a:t>
            </a:r>
            <a:r>
              <a:rPr lang="en-IN" sz="1600" dirty="0" smtClean="0"/>
              <a:t>                                                                     </a:t>
            </a:r>
          </a:p>
        </p:txBody>
      </p:sp>
    </p:spTree>
    <p:extLst>
      <p:ext uri="{BB962C8B-B14F-4D97-AF65-F5344CB8AC3E}">
        <p14:creationId xmlns:p14="http://schemas.microsoft.com/office/powerpoint/2010/main" val="427848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600" dirty="0" smtClean="0"/>
              <a:t>Algorithms step for complete result</a:t>
            </a:r>
            <a:endParaRPr lang="en-IN" sz="3600" dirty="0"/>
          </a:p>
        </p:txBody>
      </p:sp>
      <p:sp>
        <p:nvSpPr>
          <p:cNvPr id="3" name="Content Placeholder 2"/>
          <p:cNvSpPr>
            <a:spLocks noGrp="1"/>
          </p:cNvSpPr>
          <p:nvPr>
            <p:ph idx="1"/>
          </p:nvPr>
        </p:nvSpPr>
        <p:spPr>
          <a:xfrm>
            <a:off x="1104293" y="1450752"/>
            <a:ext cx="8946541" cy="4972350"/>
          </a:xfrm>
        </p:spPr>
        <p:txBody>
          <a:bodyPr/>
          <a:lstStyle/>
          <a:p>
            <a:r>
              <a:rPr lang="en-US" dirty="0"/>
              <a:t>Create different GUI windows for different login pages . </a:t>
            </a:r>
            <a:endParaRPr lang="en-US" dirty="0" smtClean="0"/>
          </a:p>
          <a:p>
            <a:r>
              <a:rPr lang="en-US" dirty="0"/>
              <a:t>Create username and password GUI page for different sites </a:t>
            </a:r>
            <a:r>
              <a:rPr lang="en-US" dirty="0" smtClean="0"/>
              <a:t>automation.</a:t>
            </a:r>
          </a:p>
          <a:p>
            <a:r>
              <a:rPr lang="en-US" dirty="0"/>
              <a:t>If username and password not entered then it will show error message in a web </a:t>
            </a:r>
            <a:r>
              <a:rPr lang="en-US" dirty="0" smtClean="0"/>
              <a:t>application.</a:t>
            </a:r>
          </a:p>
          <a:p>
            <a:r>
              <a:rPr lang="en-US" dirty="0"/>
              <a:t>In other part we have to create selenium web driver for connecting GUI application and web </a:t>
            </a:r>
            <a:r>
              <a:rPr lang="en-US" dirty="0" smtClean="0"/>
              <a:t>application.</a:t>
            </a:r>
          </a:p>
          <a:p>
            <a:r>
              <a:rPr lang="en-US" dirty="0"/>
              <a:t>Create </a:t>
            </a:r>
            <a:r>
              <a:rPr lang="en-US" dirty="0" smtClean="0"/>
              <a:t>x-path </a:t>
            </a:r>
            <a:r>
              <a:rPr lang="en-US" dirty="0"/>
              <a:t>for username, password and login </a:t>
            </a:r>
            <a:r>
              <a:rPr lang="en-US" dirty="0" smtClean="0"/>
              <a:t>content.</a:t>
            </a:r>
          </a:p>
          <a:p>
            <a:r>
              <a:rPr lang="en-US" dirty="0"/>
              <a:t>Enter your registered username and password on GUI page and submit </a:t>
            </a:r>
            <a:r>
              <a:rPr lang="en-US" dirty="0" smtClean="0"/>
              <a:t>it.</a:t>
            </a:r>
          </a:p>
          <a:p>
            <a:r>
              <a:rPr lang="en-US" dirty="0"/>
              <a:t>The selenium web driver reads the data and connects to the web </a:t>
            </a:r>
            <a:r>
              <a:rPr lang="en-US" dirty="0" smtClean="0"/>
              <a:t>application.</a:t>
            </a:r>
          </a:p>
          <a:p>
            <a:r>
              <a:rPr lang="en-US" dirty="0" smtClean="0"/>
              <a:t>The </a:t>
            </a:r>
            <a:r>
              <a:rPr lang="en-US" dirty="0"/>
              <a:t>result shows onto the web </a:t>
            </a:r>
            <a:r>
              <a:rPr lang="en-US" dirty="0" smtClean="0"/>
              <a:t>application.</a:t>
            </a:r>
          </a:p>
          <a:p>
            <a:endParaRPr lang="en-IN" dirty="0"/>
          </a:p>
        </p:txBody>
      </p:sp>
    </p:spTree>
    <p:extLst>
      <p:ext uri="{BB962C8B-B14F-4D97-AF65-F5344CB8AC3E}">
        <p14:creationId xmlns:p14="http://schemas.microsoft.com/office/powerpoint/2010/main" val="71763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0"/>
            <a:ext cx="9404723" cy="993937"/>
          </a:xfrm>
        </p:spPr>
        <p:txBody>
          <a:bodyPr/>
          <a:lstStyle/>
          <a:p>
            <a:r>
              <a:rPr lang="en-US" dirty="0" smtClean="0"/>
              <a:t>                     FLOWCHART</a:t>
            </a:r>
            <a:endParaRPr lang="en-IN" dirty="0"/>
          </a:p>
        </p:txBody>
      </p:sp>
      <p:sp>
        <p:nvSpPr>
          <p:cNvPr id="3" name="Content Placeholder 2"/>
          <p:cNvSpPr>
            <a:spLocks noGrp="1"/>
          </p:cNvSpPr>
          <p:nvPr>
            <p:ph idx="1"/>
          </p:nvPr>
        </p:nvSpPr>
        <p:spPr>
          <a:xfrm>
            <a:off x="1104293" y="1150721"/>
            <a:ext cx="8946541" cy="5374888"/>
          </a:xfrm>
        </p:spPr>
        <p:txBody>
          <a:bodyPr/>
          <a:lstStyle/>
          <a:p>
            <a:pPr marL="0" indent="0">
              <a:buNone/>
            </a:pPr>
            <a:r>
              <a:rPr lang="en-US" dirty="0" smtClean="0"/>
              <a:t>                                                       </a:t>
            </a:r>
            <a:endParaRPr lang="en-IN" sz="2400" dirty="0"/>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5374" y="1031215"/>
            <a:ext cx="6763694" cy="5613900"/>
          </a:xfrm>
          <a:prstGeom prst="rect">
            <a:avLst/>
          </a:prstGeom>
        </p:spPr>
      </p:pic>
    </p:spTree>
    <p:extLst>
      <p:ext uri="{BB962C8B-B14F-4D97-AF65-F5344CB8AC3E}">
        <p14:creationId xmlns:p14="http://schemas.microsoft.com/office/powerpoint/2010/main" val="2616566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9365" y="669074"/>
            <a:ext cx="9155153" cy="7848302"/>
          </a:xfrm>
          <a:prstGeom prst="rect">
            <a:avLst/>
          </a:prstGeom>
          <a:noFill/>
        </p:spPr>
        <p:txBody>
          <a:bodyPr wrap="square" rtlCol="0">
            <a:spAutoFit/>
          </a:bodyPr>
          <a:lstStyle/>
          <a:p>
            <a:endParaRPr lang="en-US" sz="2800" dirty="0" smtClean="0"/>
          </a:p>
          <a:p>
            <a:r>
              <a:rPr lang="en-US" sz="2800" dirty="0" smtClean="0"/>
              <a:t>Advantages</a:t>
            </a:r>
          </a:p>
          <a:p>
            <a:endParaRPr lang="en-US" sz="2800" dirty="0"/>
          </a:p>
          <a:p>
            <a:pPr marL="342900" indent="-342900">
              <a:buFont typeface="Wingdings" panose="05000000000000000000" pitchFamily="2" charset="2"/>
              <a:buChar char="Ø"/>
            </a:pPr>
            <a:r>
              <a:rPr lang="en-IN" sz="2000" dirty="0"/>
              <a:t>Language and Framework Support</a:t>
            </a:r>
            <a:r>
              <a:rPr lang="en-IN" sz="2000" dirty="0" smtClean="0"/>
              <a:t>.</a:t>
            </a:r>
          </a:p>
          <a:p>
            <a:endParaRPr lang="en-IN" sz="2000" dirty="0" smtClean="0"/>
          </a:p>
          <a:p>
            <a:pPr marL="342900" indent="-342900">
              <a:buFont typeface="Wingdings" panose="05000000000000000000" pitchFamily="2" charset="2"/>
              <a:buChar char="Ø"/>
            </a:pPr>
            <a:r>
              <a:rPr lang="en-IN" sz="2000" dirty="0"/>
              <a:t>Open Source Availability</a:t>
            </a:r>
            <a:r>
              <a:rPr lang="en-IN" sz="2000" dirty="0" smtClean="0"/>
              <a:t>.</a:t>
            </a:r>
          </a:p>
          <a:p>
            <a:endParaRPr lang="en-IN" sz="2000" dirty="0" smtClean="0"/>
          </a:p>
          <a:p>
            <a:pPr marL="342900" indent="-342900">
              <a:buFont typeface="Wingdings" panose="05000000000000000000" pitchFamily="2" charset="2"/>
              <a:buChar char="Ø"/>
            </a:pPr>
            <a:r>
              <a:rPr lang="en-IN" sz="2000" dirty="0" smtClean="0"/>
              <a:t>Multi </a:t>
            </a:r>
            <a:r>
              <a:rPr lang="en-IN" sz="2000" dirty="0"/>
              <a:t>Brower Support</a:t>
            </a:r>
            <a:r>
              <a:rPr lang="en-IN" sz="2000" dirty="0" smtClean="0"/>
              <a: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Support Across Various Operating System.</a:t>
            </a:r>
            <a:endParaRPr lang="en-US" sz="20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IN" sz="2800" dirty="0"/>
          </a:p>
        </p:txBody>
      </p:sp>
    </p:spTree>
    <p:extLst>
      <p:ext uri="{BB962C8B-B14F-4D97-AF65-F5344CB8AC3E}">
        <p14:creationId xmlns:p14="http://schemas.microsoft.com/office/powerpoint/2010/main" val="2867077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0156" y="669073"/>
            <a:ext cx="9389327" cy="9941183"/>
          </a:xfrm>
          <a:prstGeom prst="rect">
            <a:avLst/>
          </a:prstGeom>
          <a:noFill/>
        </p:spPr>
        <p:txBody>
          <a:bodyPr wrap="square" rtlCol="0">
            <a:spAutoFit/>
          </a:bodyPr>
          <a:lstStyle/>
          <a:p>
            <a:r>
              <a:rPr lang="en-US" sz="4000" dirty="0" smtClean="0"/>
              <a:t>Requirements:-</a:t>
            </a:r>
          </a:p>
          <a:p>
            <a:endParaRPr lang="en-US" sz="2000" dirty="0" smtClean="0"/>
          </a:p>
          <a:p>
            <a:pPr marL="342900" indent="-342900">
              <a:buFont typeface="Wingdings" panose="05000000000000000000" pitchFamily="2" charset="2"/>
              <a:buChar char="v"/>
            </a:pPr>
            <a:r>
              <a:rPr lang="en-US" sz="2400" b="1" dirty="0" smtClean="0"/>
              <a:t>Software Requirements:-</a:t>
            </a:r>
          </a:p>
          <a:p>
            <a:endParaRPr lang="en-US" sz="2000" b="1" dirty="0"/>
          </a:p>
          <a:p>
            <a:pPr marL="342900" indent="-342900">
              <a:buFont typeface="Wingdings" panose="05000000000000000000" pitchFamily="2" charset="2"/>
              <a:buChar char="Ø"/>
            </a:pPr>
            <a:r>
              <a:rPr lang="en-IN" sz="2000" dirty="0"/>
              <a:t>Windows 10 or </a:t>
            </a:r>
            <a:r>
              <a:rPr lang="en-IN" sz="2000" dirty="0" smtClean="0"/>
              <a:t>various</a:t>
            </a:r>
          </a:p>
          <a:p>
            <a:pPr marL="342900" indent="-342900">
              <a:buFont typeface="Wingdings" panose="05000000000000000000" pitchFamily="2" charset="2"/>
              <a:buChar char="Ø"/>
            </a:pPr>
            <a:r>
              <a:rPr lang="en-US" sz="2000" dirty="0" smtClean="0"/>
              <a:t>Visual Studio Code</a:t>
            </a:r>
          </a:p>
          <a:p>
            <a:pPr marL="342900" indent="-342900">
              <a:buFont typeface="Wingdings" panose="05000000000000000000" pitchFamily="2" charset="2"/>
              <a:buChar char="Ø"/>
            </a:pPr>
            <a:r>
              <a:rPr lang="en-US" sz="2000" dirty="0" smtClean="0"/>
              <a:t>Python 3.7</a:t>
            </a:r>
          </a:p>
          <a:p>
            <a:pPr marL="342900" indent="-342900">
              <a:buFont typeface="Wingdings" panose="05000000000000000000" pitchFamily="2" charset="2"/>
              <a:buChar char="Ø"/>
            </a:pPr>
            <a:r>
              <a:rPr lang="en-US" sz="2000" smtClean="0"/>
              <a:t>MySQL </a:t>
            </a:r>
            <a:r>
              <a:rPr lang="en-US" sz="2000" dirty="0" smtClean="0"/>
              <a:t>Workbench</a:t>
            </a:r>
          </a:p>
          <a:p>
            <a:pPr marL="342900" indent="-342900">
              <a:buFont typeface="Wingdings" panose="05000000000000000000" pitchFamily="2" charset="2"/>
              <a:buChar char="Ø"/>
            </a:pPr>
            <a:r>
              <a:rPr lang="en-US" sz="2000" dirty="0" smtClean="0"/>
              <a:t>Google Chrome</a:t>
            </a:r>
          </a:p>
          <a:p>
            <a:endParaRPr lang="en-US" sz="2000" dirty="0"/>
          </a:p>
          <a:p>
            <a:endParaRPr lang="en-US" sz="2000" dirty="0" smtClean="0"/>
          </a:p>
          <a:p>
            <a:pPr marL="342900" indent="-342900">
              <a:buFont typeface="Wingdings" panose="05000000000000000000" pitchFamily="2" charset="2"/>
              <a:buChar char="v"/>
            </a:pPr>
            <a:r>
              <a:rPr lang="en-US" sz="2400" b="1" dirty="0" smtClean="0"/>
              <a:t>Hardware Requirements:-</a:t>
            </a:r>
            <a:endParaRPr lang="en-US" sz="2400" b="1" dirty="0"/>
          </a:p>
          <a:p>
            <a:endParaRPr lang="en-US" sz="2000" dirty="0" smtClean="0"/>
          </a:p>
          <a:p>
            <a:pPr marL="342900" indent="-342900">
              <a:buFont typeface="Wingdings" panose="05000000000000000000" pitchFamily="2" charset="2"/>
              <a:buChar char="Ø"/>
            </a:pPr>
            <a:r>
              <a:rPr lang="en-IN" sz="2000" dirty="0"/>
              <a:t>Processor – Core i3 </a:t>
            </a:r>
            <a:endParaRPr lang="en-IN" sz="2000" dirty="0" smtClean="0"/>
          </a:p>
          <a:p>
            <a:pPr marL="342900" indent="-342900">
              <a:buFont typeface="Wingdings" panose="05000000000000000000" pitchFamily="2" charset="2"/>
              <a:buChar char="Ø"/>
            </a:pPr>
            <a:r>
              <a:rPr lang="en-IN" sz="2000" dirty="0" smtClean="0"/>
              <a:t>Hard disk </a:t>
            </a:r>
            <a:r>
              <a:rPr lang="en-IN" sz="2000" dirty="0"/>
              <a:t>– </a:t>
            </a:r>
            <a:r>
              <a:rPr lang="en-IN" sz="2000" dirty="0" smtClean="0"/>
              <a:t>1TB</a:t>
            </a:r>
          </a:p>
          <a:p>
            <a:pPr marL="342900" indent="-342900">
              <a:buFont typeface="Wingdings" panose="05000000000000000000" pitchFamily="2" charset="2"/>
              <a:buChar char="Ø"/>
            </a:pPr>
            <a:r>
              <a:rPr lang="en-IN" sz="2000" dirty="0"/>
              <a:t>Memory – </a:t>
            </a:r>
            <a:r>
              <a:rPr lang="en-IN" sz="2000" dirty="0" smtClean="0"/>
              <a:t>6GB </a:t>
            </a:r>
            <a:r>
              <a:rPr lang="en-IN" sz="2000" dirty="0"/>
              <a:t>RAM</a:t>
            </a:r>
            <a:endParaRPr lang="en-IN" sz="2000" dirty="0" smtClean="0"/>
          </a:p>
          <a:p>
            <a:pPr marL="342900" indent="-342900">
              <a:buFont typeface="Wingdings" panose="05000000000000000000" pitchFamily="2" charset="2"/>
              <a:buChar char="Ø"/>
            </a:pPr>
            <a:endParaRPr lang="en-IN" sz="2000" dirty="0" smtClean="0"/>
          </a:p>
          <a:p>
            <a:pPr marL="342900" indent="-342900">
              <a:buFont typeface="Wingdings" panose="05000000000000000000" pitchFamily="2" charset="2"/>
              <a:buChar char="Ø"/>
            </a:pPr>
            <a:endParaRPr lang="en-US" sz="2000" dirty="0" smtClean="0"/>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p:txBody>
      </p:sp>
    </p:spTree>
    <p:extLst>
      <p:ext uri="{BB962C8B-B14F-4D97-AF65-F5344CB8AC3E}">
        <p14:creationId xmlns:p14="http://schemas.microsoft.com/office/powerpoint/2010/main" val="3517621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1376" y="256478"/>
            <a:ext cx="9601200" cy="9633406"/>
          </a:xfrm>
          <a:prstGeom prst="rect">
            <a:avLst/>
          </a:prstGeom>
          <a:noFill/>
        </p:spPr>
        <p:txBody>
          <a:bodyPr wrap="square" rtlCol="0">
            <a:spAutoFit/>
          </a:bodyPr>
          <a:lstStyle/>
          <a:p>
            <a:r>
              <a:rPr lang="en-US" sz="4000" dirty="0" smtClean="0"/>
              <a:t>                     </a:t>
            </a:r>
          </a:p>
          <a:p>
            <a:r>
              <a:rPr lang="en-US" sz="4000" dirty="0"/>
              <a:t> </a:t>
            </a:r>
            <a:r>
              <a:rPr lang="en-US" sz="4000" dirty="0" smtClean="0"/>
              <a:t>                   Future scope </a:t>
            </a:r>
          </a:p>
          <a:p>
            <a:endParaRPr lang="en-US" sz="4000" dirty="0" smtClean="0"/>
          </a:p>
          <a:p>
            <a:r>
              <a:rPr lang="en-US" sz="2000" dirty="0" smtClean="0"/>
              <a:t>As </a:t>
            </a:r>
            <a:r>
              <a:rPr lang="en-US" sz="2000" dirty="0"/>
              <a:t>web applications are considered to be the next big thing for many companies worldwide, test </a:t>
            </a:r>
            <a:r>
              <a:rPr lang="en-US" sz="2000" b="1" dirty="0"/>
              <a:t>automation</a:t>
            </a:r>
            <a:r>
              <a:rPr lang="en-US" sz="2000" dirty="0"/>
              <a:t> market trends are steadily rising up with extensive demand with </a:t>
            </a:r>
            <a:r>
              <a:rPr lang="en-US" sz="2000" b="1" dirty="0"/>
              <a:t>Selenium</a:t>
            </a:r>
            <a:r>
              <a:rPr lang="en-US" sz="2000" dirty="0"/>
              <a:t>. Many top organizations across the world rely on </a:t>
            </a:r>
            <a:r>
              <a:rPr lang="en-US" sz="2000" b="1" dirty="0"/>
              <a:t>Selenium</a:t>
            </a:r>
            <a:r>
              <a:rPr lang="en-US" sz="2000" dirty="0"/>
              <a:t> resources for their test </a:t>
            </a:r>
            <a:r>
              <a:rPr lang="en-US" sz="2000" b="1" dirty="0"/>
              <a:t>automation</a:t>
            </a:r>
            <a:r>
              <a:rPr lang="en-US" sz="2000" dirty="0"/>
              <a:t> needs</a:t>
            </a:r>
            <a:r>
              <a:rPr lang="en-US" sz="2000" dirty="0" smtClean="0"/>
              <a:t>.</a:t>
            </a:r>
          </a:p>
          <a:p>
            <a:endParaRPr lang="en-US" sz="2000" dirty="0"/>
          </a:p>
          <a:p>
            <a:r>
              <a:rPr lang="en-US" sz="2000" dirty="0"/>
              <a:t> </a:t>
            </a:r>
            <a:r>
              <a:rPr lang="en-US" sz="2000" dirty="0" smtClean="0"/>
              <a:t>                                           </a:t>
            </a:r>
            <a:r>
              <a:rPr lang="en-US" sz="4000" dirty="0" smtClean="0"/>
              <a:t>Conclusion</a:t>
            </a:r>
          </a:p>
          <a:p>
            <a:endParaRPr lang="en-US" sz="2000" dirty="0" smtClean="0"/>
          </a:p>
          <a:p>
            <a:r>
              <a:rPr lang="en-US" sz="2000" b="1" dirty="0" smtClean="0"/>
              <a:t>Selenium </a:t>
            </a:r>
            <a:r>
              <a:rPr lang="en-US" sz="2000" b="1" dirty="0"/>
              <a:t>Automation</a:t>
            </a:r>
            <a:r>
              <a:rPr lang="en-US" sz="2000" dirty="0"/>
              <a:t> has been considered by enterprises for multiple benefits, and most importantly to meet the objectives of Test </a:t>
            </a:r>
            <a:r>
              <a:rPr lang="en-US" sz="2000" b="1" dirty="0"/>
              <a:t>Automation</a:t>
            </a:r>
            <a:r>
              <a:rPr lang="en-US" sz="2000" dirty="0"/>
              <a:t>. The framework helps make the software testing process robust, cost-effective, and helps pace up the market.</a:t>
            </a:r>
          </a:p>
          <a:p>
            <a:endParaRPr lang="en-US" sz="2000" dirty="0"/>
          </a:p>
          <a:p>
            <a:endParaRPr lang="en-US" sz="4000" dirty="0" smtClean="0"/>
          </a:p>
          <a:p>
            <a:endParaRPr lang="en-US" sz="4000" dirty="0"/>
          </a:p>
          <a:p>
            <a:endParaRPr lang="en-US" sz="4000" dirty="0" smtClean="0"/>
          </a:p>
          <a:p>
            <a:endParaRPr lang="en-US" sz="4000" dirty="0"/>
          </a:p>
          <a:p>
            <a:endParaRPr lang="en-US" sz="4000" dirty="0" smtClean="0"/>
          </a:p>
          <a:p>
            <a:endParaRPr lang="en-US" sz="4000" dirty="0" smtClean="0"/>
          </a:p>
        </p:txBody>
      </p:sp>
    </p:spTree>
    <p:extLst>
      <p:ext uri="{BB962C8B-B14F-4D97-AF65-F5344CB8AC3E}">
        <p14:creationId xmlns:p14="http://schemas.microsoft.com/office/powerpoint/2010/main" val="977188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0039" y="2464419"/>
            <a:ext cx="8999034" cy="1323439"/>
          </a:xfrm>
          <a:prstGeom prst="rect">
            <a:avLst/>
          </a:prstGeom>
          <a:noFill/>
        </p:spPr>
        <p:txBody>
          <a:bodyPr wrap="square" rtlCol="0">
            <a:spAutoFit/>
          </a:bodyPr>
          <a:lstStyle/>
          <a:p>
            <a:r>
              <a:rPr lang="en-US" sz="8000" dirty="0" smtClean="0"/>
              <a:t>THANK YOU</a:t>
            </a:r>
            <a:endParaRPr lang="en-IN" sz="8000" dirty="0"/>
          </a:p>
        </p:txBody>
      </p:sp>
    </p:spTree>
    <p:extLst>
      <p:ext uri="{BB962C8B-B14F-4D97-AF65-F5344CB8AC3E}">
        <p14:creationId xmlns:p14="http://schemas.microsoft.com/office/powerpoint/2010/main" val="106897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Introduction</a:t>
            </a:r>
            <a:endParaRPr lang="en-IN" dirty="0"/>
          </a:p>
        </p:txBody>
      </p:sp>
      <p:sp>
        <p:nvSpPr>
          <p:cNvPr id="3" name="Content Placeholder 2"/>
          <p:cNvSpPr>
            <a:spLocks noGrp="1"/>
          </p:cNvSpPr>
          <p:nvPr>
            <p:ph idx="1"/>
          </p:nvPr>
        </p:nvSpPr>
        <p:spPr>
          <a:xfrm>
            <a:off x="1104293" y="1585619"/>
            <a:ext cx="8946541" cy="4195481"/>
          </a:xfrm>
        </p:spPr>
        <p:txBody>
          <a:bodyPr>
            <a:noAutofit/>
          </a:bodyPr>
          <a:lstStyle/>
          <a:p>
            <a:pPr>
              <a:buFont typeface="Wingdings" panose="05000000000000000000" pitchFamily="2" charset="2"/>
              <a:buChar char="Ø"/>
            </a:pPr>
            <a:r>
              <a:rPr lang="en-US" sz="1800" dirty="0"/>
              <a:t>Selenium is a robust set of tools that supports rapid development of test automation for web-based </a:t>
            </a:r>
            <a:r>
              <a:rPr lang="en-US" sz="1800" dirty="0" smtClean="0"/>
              <a:t>applications which we open in different web browser like google chrome, </a:t>
            </a:r>
            <a:r>
              <a:rPr lang="en-US" sz="1800" dirty="0" err="1" smtClean="0"/>
              <a:t>firefox</a:t>
            </a:r>
            <a:r>
              <a:rPr lang="en-US" sz="1800" dirty="0" smtClean="0"/>
              <a:t>, internet explorer and etc.</a:t>
            </a:r>
          </a:p>
          <a:p>
            <a:pPr>
              <a:buFont typeface="Wingdings" panose="05000000000000000000" pitchFamily="2" charset="2"/>
              <a:buChar char="Ø"/>
            </a:pPr>
            <a:r>
              <a:rPr lang="en-US" sz="1800" dirty="0"/>
              <a:t>Selenium is a combination of tools for functional tests, smoke tests, and integration tests of Web applications, including Rich Internet Applications (RIA, using Ajax</a:t>
            </a:r>
            <a:r>
              <a:rPr lang="en-US" sz="1800" dirty="0" smtClean="0"/>
              <a:t>.).</a:t>
            </a:r>
          </a:p>
          <a:p>
            <a:pPr>
              <a:buFont typeface="Wingdings" panose="05000000000000000000" pitchFamily="2" charset="2"/>
              <a:buChar char="Ø"/>
            </a:pPr>
            <a:r>
              <a:rPr lang="en-US" sz="1800" dirty="0" smtClean="0"/>
              <a:t>In this project we used python for automation of social sites through the selenium web-driver that is a bridge the gap between GUI application and web application.</a:t>
            </a:r>
          </a:p>
          <a:p>
            <a:pPr>
              <a:buFont typeface="Wingdings" panose="05000000000000000000" pitchFamily="2" charset="2"/>
              <a:buChar char="Ø"/>
            </a:pPr>
            <a:r>
              <a:rPr lang="en-US" sz="1800" dirty="0" smtClean="0"/>
              <a:t>This </a:t>
            </a:r>
            <a:r>
              <a:rPr lang="en-US" sz="1800" dirty="0"/>
              <a:t>paper work will show how tests are created to automate a web application, which in the case of study we have received Facebook's web application.</a:t>
            </a:r>
            <a:endParaRPr lang="en-IN" sz="1800" dirty="0" smtClean="0"/>
          </a:p>
        </p:txBody>
      </p:sp>
    </p:spTree>
    <p:extLst>
      <p:ext uri="{BB962C8B-B14F-4D97-AF65-F5344CB8AC3E}">
        <p14:creationId xmlns:p14="http://schemas.microsoft.com/office/powerpoint/2010/main" val="198852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Arial" panose="020B0604020202020204" pitchFamily="34" charset="0"/>
                <a:cs typeface="Arial" panose="020B0604020202020204" pitchFamily="34" charset="0"/>
              </a:rPr>
              <a:t>WHY SELENIUM?</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04293" y="1751835"/>
            <a:ext cx="8946541" cy="4195481"/>
          </a:xfrm>
        </p:spPr>
        <p:txBody>
          <a:bodyPr>
            <a:normAutofit lnSpcReduction="10000"/>
          </a:bodyPr>
          <a:lstStyle/>
          <a:p>
            <a:pPr marL="0" indent="0">
              <a:buNone/>
            </a:pPr>
            <a:endParaRPr lang="en-US" dirty="0" smtClean="0"/>
          </a:p>
          <a:p>
            <a:pPr>
              <a:buFont typeface="Wingdings" panose="05000000000000000000" pitchFamily="2" charset="2"/>
              <a:buChar char="Ø"/>
            </a:pPr>
            <a:r>
              <a:rPr lang="en-US" dirty="0" smtClean="0"/>
              <a:t>Cross </a:t>
            </a:r>
            <a:r>
              <a:rPr lang="en-US" dirty="0"/>
              <a:t>Platform and Browser </a:t>
            </a:r>
            <a:r>
              <a:rPr lang="en-US" dirty="0" smtClean="0"/>
              <a:t>Compatibility.</a:t>
            </a:r>
          </a:p>
          <a:p>
            <a:pPr>
              <a:buFont typeface="Wingdings" panose="05000000000000000000" pitchFamily="2" charset="2"/>
              <a:buChar char="Ø"/>
            </a:pPr>
            <a:r>
              <a:rPr lang="en-US" dirty="0"/>
              <a:t>The beauty of doing these scripts in Selenium is that you could run these scripts after they are just written and see instantly where they may need tweaking and amending</a:t>
            </a:r>
            <a:r>
              <a:rPr lang="en-US" dirty="0" smtClean="0"/>
              <a:t>.</a:t>
            </a:r>
          </a:p>
          <a:p>
            <a:pPr>
              <a:buFont typeface="Wingdings" panose="05000000000000000000" pitchFamily="2" charset="2"/>
              <a:buChar char="Ø"/>
            </a:pPr>
            <a:r>
              <a:rPr lang="en-US" dirty="0"/>
              <a:t>Flexibility and Extensibility: Selenium’s strongest characteristic when compared with proprietary test automation tools and other open source solutions. Selenium-RC supports multiple programming and scripting languages.</a:t>
            </a:r>
            <a:endParaRPr lang="en-US" dirty="0" smtClean="0"/>
          </a:p>
          <a:p>
            <a:pPr>
              <a:buFont typeface="Wingdings" panose="05000000000000000000" pitchFamily="2" charset="2"/>
              <a:buChar char="Ø"/>
            </a:pPr>
            <a:r>
              <a:rPr lang="en-US" dirty="0"/>
              <a:t>Portability: Allows to record scripts in Windows and replay it in Linux without re-creating the </a:t>
            </a:r>
            <a:r>
              <a:rPr lang="en-US" dirty="0" smtClean="0"/>
              <a:t>script.</a:t>
            </a:r>
            <a:r>
              <a:rPr lang="en-US" dirty="0"/>
              <a:t/>
            </a:r>
            <a:br>
              <a:rPr lang="en-US" dirty="0"/>
            </a:br>
            <a:endParaRPr lang="en-US" dirty="0"/>
          </a:p>
          <a:p>
            <a:endParaRPr lang="en-IN" dirty="0"/>
          </a:p>
        </p:txBody>
      </p:sp>
    </p:spTree>
    <p:extLst>
      <p:ext uri="{BB962C8B-B14F-4D97-AF65-F5344CB8AC3E}">
        <p14:creationId xmlns:p14="http://schemas.microsoft.com/office/powerpoint/2010/main" val="150852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Arial" panose="020B0604020202020204" pitchFamily="34" charset="0"/>
                <a:cs typeface="Arial" panose="020B0604020202020204" pitchFamily="34" charset="0"/>
              </a:rPr>
              <a:t>    WHY PYTHON IS USED FOR AUTOMATION?</a:t>
            </a:r>
            <a:endParaRPr lang="en-IN"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04293" y="1551114"/>
            <a:ext cx="8946541" cy="4195481"/>
          </a:xfrm>
        </p:spPr>
        <p:txBody>
          <a:bodyPr/>
          <a:lstStyle/>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Python is an interpreted high-level general purpose programming language.</a:t>
            </a:r>
            <a:r>
              <a:rPr lang="en-US" dirty="0"/>
              <a:t> Python's design philosophy emphasizes code readability with its notable use of significant indentation.</a:t>
            </a:r>
          </a:p>
          <a:p>
            <a:pPr>
              <a:buFont typeface="Wingdings" panose="05000000000000000000" pitchFamily="2" charset="2"/>
              <a:buChar char="Ø"/>
            </a:pPr>
            <a:r>
              <a:rPr lang="en-US" dirty="0" smtClean="0"/>
              <a:t>In </a:t>
            </a:r>
            <a:r>
              <a:rPr lang="en-US" dirty="0"/>
              <a:t>comparison to other programming languages that can be used for Selenium test automation, Python contains less verbosity and is relatively easy to use</a:t>
            </a:r>
            <a:r>
              <a:rPr lang="en-US" dirty="0" smtClean="0"/>
              <a:t>.</a:t>
            </a:r>
          </a:p>
          <a:p>
            <a:pPr>
              <a:buFont typeface="Wingdings" panose="05000000000000000000" pitchFamily="2" charset="2"/>
              <a:buChar char="Ø"/>
            </a:pPr>
            <a:r>
              <a:rPr lang="en-US" dirty="0" smtClean="0"/>
              <a:t>It is easy to learn programming language that allows organizations to script custom </a:t>
            </a:r>
            <a:r>
              <a:rPr lang="en-US" b="1" dirty="0" smtClean="0"/>
              <a:t>automation</a:t>
            </a:r>
            <a:r>
              <a:rPr lang="en-US" dirty="0" smtClean="0"/>
              <a:t> and reap the time-savings with selenium web-driver that directly connects to the web application.</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393174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50583"/>
            <a:ext cx="9404723" cy="1400530"/>
          </a:xfrm>
        </p:spPr>
        <p:txBody>
          <a:bodyPr/>
          <a:lstStyle/>
          <a:p>
            <a:r>
              <a:rPr lang="en-US" dirty="0" smtClean="0"/>
              <a:t>                 Working process </a:t>
            </a:r>
            <a:endParaRPr lang="en-IN" dirty="0"/>
          </a:p>
        </p:txBody>
      </p:sp>
      <p:sp>
        <p:nvSpPr>
          <p:cNvPr id="3" name="Content Placeholder 2"/>
          <p:cNvSpPr>
            <a:spLocks noGrp="1"/>
          </p:cNvSpPr>
          <p:nvPr>
            <p:ph idx="1"/>
          </p:nvPr>
        </p:nvSpPr>
        <p:spPr>
          <a:xfrm>
            <a:off x="1104293" y="1551113"/>
            <a:ext cx="8946541" cy="5016955"/>
          </a:xfrm>
        </p:spPr>
        <p:txBody>
          <a:bodyPr/>
          <a:lstStyle/>
          <a:p>
            <a:r>
              <a:rPr lang="en-US" dirty="0" smtClean="0"/>
              <a:t>Step 1:- First we need to install chromium web-driver for connecting GUI application to web application using this </a:t>
            </a:r>
            <a:r>
              <a:rPr lang="en-US" dirty="0"/>
              <a:t>download link </a:t>
            </a:r>
          </a:p>
          <a:p>
            <a:pPr marL="0" indent="0">
              <a:buNone/>
            </a:pPr>
            <a:r>
              <a:rPr lang="en-US" dirty="0" smtClean="0"/>
              <a:t>     </a:t>
            </a:r>
            <a:r>
              <a:rPr lang="en-US" u="sng" dirty="0" smtClean="0">
                <a:solidFill>
                  <a:schemeClr val="bg2">
                    <a:lumMod val="60000"/>
                    <a:lumOff val="40000"/>
                  </a:schemeClr>
                </a:solidFill>
              </a:rPr>
              <a:t>https</a:t>
            </a:r>
            <a:r>
              <a:rPr lang="en-US" u="sng" dirty="0">
                <a:solidFill>
                  <a:schemeClr val="bg2">
                    <a:lumMod val="60000"/>
                    <a:lumOff val="40000"/>
                  </a:schemeClr>
                </a:solidFill>
              </a:rPr>
              <a:t>://</a:t>
            </a:r>
            <a:r>
              <a:rPr lang="en-US" u="sng" dirty="0" smtClean="0">
                <a:solidFill>
                  <a:schemeClr val="bg2">
                    <a:lumMod val="60000"/>
                    <a:lumOff val="40000"/>
                  </a:schemeClr>
                </a:solidFill>
              </a:rPr>
              <a:t>chromedriver.chromium.org/downloads</a:t>
            </a:r>
            <a:r>
              <a:rPr lang="en-US" dirty="0" smtClean="0"/>
              <a:t> </a:t>
            </a:r>
          </a:p>
          <a:p>
            <a:pPr marL="0" indent="0">
              <a:buNone/>
            </a:pPr>
            <a:endParaRPr lang="en-US" dirty="0" smtClean="0"/>
          </a:p>
          <a:p>
            <a:pPr marL="0" indent="0">
              <a:buNone/>
            </a:pP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111" y="2842951"/>
            <a:ext cx="7460167" cy="3725117"/>
          </a:xfrm>
          <a:prstGeom prst="rect">
            <a:avLst/>
          </a:prstGeom>
        </p:spPr>
      </p:pic>
    </p:spTree>
    <p:extLst>
      <p:ext uri="{BB962C8B-B14F-4D97-AF65-F5344CB8AC3E}">
        <p14:creationId xmlns:p14="http://schemas.microsoft.com/office/powerpoint/2010/main" val="397817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26995" y="1003609"/>
            <a:ext cx="8675649" cy="5078313"/>
          </a:xfrm>
          <a:prstGeom prst="rect">
            <a:avLst/>
          </a:prstGeom>
          <a:noFill/>
        </p:spPr>
        <p:txBody>
          <a:bodyPr wrap="square" rtlCol="0">
            <a:spAutoFit/>
          </a:bodyPr>
          <a:lstStyle/>
          <a:p>
            <a:r>
              <a:rPr lang="en-US" dirty="0" smtClean="0"/>
              <a:t>Step 2:- Visit main automation option GUI page for automation of any social pages like </a:t>
            </a:r>
            <a:r>
              <a:rPr lang="en-US" dirty="0"/>
              <a:t>F</a:t>
            </a:r>
            <a:r>
              <a:rPr lang="en-US" dirty="0" smtClean="0"/>
              <a:t>acebook, Instagram, and Twitter.</a:t>
            </a:r>
          </a:p>
          <a:p>
            <a:endParaRPr lang="en-US" dirty="0"/>
          </a:p>
          <a:p>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830" y="1852392"/>
            <a:ext cx="4514120" cy="4229530"/>
          </a:xfrm>
          <a:prstGeom prst="rect">
            <a:avLst/>
          </a:prstGeom>
        </p:spPr>
      </p:pic>
    </p:spTree>
    <p:extLst>
      <p:ext uri="{BB962C8B-B14F-4D97-AF65-F5344CB8AC3E}">
        <p14:creationId xmlns:p14="http://schemas.microsoft.com/office/powerpoint/2010/main" val="3563061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600" y="1103971"/>
            <a:ext cx="8809463" cy="6186309"/>
          </a:xfrm>
          <a:prstGeom prst="rect">
            <a:avLst/>
          </a:prstGeom>
          <a:noFill/>
        </p:spPr>
        <p:txBody>
          <a:bodyPr wrap="square" rtlCol="0">
            <a:spAutoFit/>
          </a:bodyPr>
          <a:lstStyle/>
          <a:p>
            <a:r>
              <a:rPr lang="en-US" dirty="0" smtClean="0"/>
              <a:t>Step 3:- After the main page we visited 3 Login pages for login in various social sites account like Facebook, Instagram, and twitter, etc. Enter the username and password Login it.</a:t>
            </a:r>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1" y="2652606"/>
            <a:ext cx="3267307" cy="343595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424" y="2652605"/>
            <a:ext cx="3292795" cy="343595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6755" y="2652605"/>
            <a:ext cx="3207963" cy="3435960"/>
          </a:xfrm>
          <a:prstGeom prst="rect">
            <a:avLst/>
          </a:prstGeom>
        </p:spPr>
      </p:pic>
    </p:spTree>
    <p:extLst>
      <p:ext uri="{BB962C8B-B14F-4D97-AF65-F5344CB8AC3E}">
        <p14:creationId xmlns:p14="http://schemas.microsoft.com/office/powerpoint/2010/main" val="387661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5190" y="903249"/>
            <a:ext cx="9500839" cy="5355312"/>
          </a:xfrm>
          <a:prstGeom prst="rect">
            <a:avLst/>
          </a:prstGeom>
          <a:noFill/>
        </p:spPr>
        <p:txBody>
          <a:bodyPr wrap="square" rtlCol="0">
            <a:spAutoFit/>
          </a:bodyPr>
          <a:lstStyle/>
          <a:p>
            <a:r>
              <a:rPr lang="en-US" dirty="0" smtClean="0"/>
              <a:t>Step 4:- Chromium driver reads the data and connects the GUI application to web base application and the record store on the MySQL database. It is an bridge the gap between GUI application or scripting application to web application.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 </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156" y="2312490"/>
            <a:ext cx="10058400" cy="3586506"/>
          </a:xfrm>
          <a:prstGeom prst="rect">
            <a:avLst/>
          </a:prstGeom>
        </p:spPr>
      </p:pic>
    </p:spTree>
    <p:extLst>
      <p:ext uri="{BB962C8B-B14F-4D97-AF65-F5344CB8AC3E}">
        <p14:creationId xmlns:p14="http://schemas.microsoft.com/office/powerpoint/2010/main" val="3893007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9434" y="903249"/>
            <a:ext cx="9534293" cy="5909310"/>
          </a:xfrm>
          <a:prstGeom prst="rect">
            <a:avLst/>
          </a:prstGeom>
          <a:noFill/>
        </p:spPr>
        <p:txBody>
          <a:bodyPr wrap="square" rtlCol="0">
            <a:spAutoFit/>
          </a:bodyPr>
          <a:lstStyle/>
          <a:p>
            <a:r>
              <a:rPr lang="en-US" dirty="0" smtClean="0"/>
              <a:t>Step 5:- After username, password entered and chromium web-driver reads the data the result will show onto the different web applications.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26" y="2413818"/>
            <a:ext cx="3902925" cy="342384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7643" y="2413818"/>
            <a:ext cx="3663177" cy="342384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9554" y="2413817"/>
            <a:ext cx="3878952" cy="3423847"/>
          </a:xfrm>
          <a:prstGeom prst="rect">
            <a:avLst/>
          </a:prstGeom>
        </p:spPr>
      </p:pic>
    </p:spTree>
    <p:extLst>
      <p:ext uri="{BB962C8B-B14F-4D97-AF65-F5344CB8AC3E}">
        <p14:creationId xmlns:p14="http://schemas.microsoft.com/office/powerpoint/2010/main" val="3057542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745</TotalTime>
  <Words>646</Words>
  <Application>Microsoft Office PowerPoint</Application>
  <PresentationFormat>Widescreen</PresentationFormat>
  <Paragraphs>160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Ion</vt:lpstr>
      <vt:lpstr>Social Networking Sites Automation Using Selenium</vt:lpstr>
      <vt:lpstr>                     Introduction</vt:lpstr>
      <vt:lpstr>                  WHY SELENIUM?</vt:lpstr>
      <vt:lpstr>    WHY PYTHON IS USED FOR AUTOMATION?</vt:lpstr>
      <vt:lpstr>                 Working process </vt:lpstr>
      <vt:lpstr>PowerPoint Presentation</vt:lpstr>
      <vt:lpstr>PowerPoint Presentation</vt:lpstr>
      <vt:lpstr>PowerPoint Presentation</vt:lpstr>
      <vt:lpstr>PowerPoint Presentation</vt:lpstr>
      <vt:lpstr>     Algorithms step for complete result</vt:lpstr>
      <vt:lpstr>                     FLOWCHART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Networking Sites Automation Using Selenium</dc:title>
  <dc:creator>Dell</dc:creator>
  <cp:lastModifiedBy>Dell</cp:lastModifiedBy>
  <cp:revision>41</cp:revision>
  <dcterms:created xsi:type="dcterms:W3CDTF">2021-04-14T07:43:44Z</dcterms:created>
  <dcterms:modified xsi:type="dcterms:W3CDTF">2021-06-25T06:43:28Z</dcterms:modified>
</cp:coreProperties>
</file>