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notesMasterIdLst>
    <p:notesMasterId r:id="rId27"/>
  </p:notesMasterIdLst>
  <p:sldIdLst>
    <p:sldId id="305" r:id="rId2"/>
    <p:sldId id="272" r:id="rId3"/>
    <p:sldId id="308" r:id="rId4"/>
    <p:sldId id="292" r:id="rId5"/>
    <p:sldId id="274" r:id="rId6"/>
    <p:sldId id="269" r:id="rId7"/>
    <p:sldId id="302" r:id="rId8"/>
    <p:sldId id="301" r:id="rId9"/>
    <p:sldId id="296" r:id="rId10"/>
    <p:sldId id="279" r:id="rId11"/>
    <p:sldId id="257" r:id="rId12"/>
    <p:sldId id="258" r:id="rId13"/>
    <p:sldId id="294" r:id="rId14"/>
    <p:sldId id="299" r:id="rId15"/>
    <p:sldId id="281" r:id="rId16"/>
    <p:sldId id="282" r:id="rId17"/>
    <p:sldId id="283" r:id="rId18"/>
    <p:sldId id="304" r:id="rId19"/>
    <p:sldId id="297" r:id="rId20"/>
    <p:sldId id="309" r:id="rId21"/>
    <p:sldId id="303" r:id="rId22"/>
    <p:sldId id="310" r:id="rId23"/>
    <p:sldId id="311" r:id="rId24"/>
    <p:sldId id="273" r:id="rId25"/>
    <p:sldId id="29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932"/>
    <a:srgbClr val="C541D3"/>
    <a:srgbClr val="EA7432"/>
    <a:srgbClr val="E85B34"/>
    <a:srgbClr val="DD8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85" autoAdjust="0"/>
    <p:restoredTop sz="94624" autoAdjust="0"/>
  </p:normalViewPr>
  <p:slideViewPr>
    <p:cSldViewPr>
      <p:cViewPr varScale="1">
        <p:scale>
          <a:sx n="83" d="100"/>
          <a:sy n="83" d="100"/>
        </p:scale>
        <p:origin x="184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83205-99D6-4614-9A7F-F107660AAE9F}" type="datetimeFigureOut">
              <a:rPr lang="en-US" smtClean="0"/>
              <a:pPr/>
              <a:t>4/4/2020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FCC67-EE52-4AC7-A520-8716FDDABEC7}" type="slidenum">
              <a:rPr lang="en-US" smtClean="0"/>
              <a:pPr/>
              <a:t>‹#›</a:t>
            </a:fld>
            <a:endParaRPr lang="en-US" dirty="0"/>
          </a:p>
        </p:txBody>
      </p:sp>
    </p:spTree>
    <p:extLst>
      <p:ext uri="{BB962C8B-B14F-4D97-AF65-F5344CB8AC3E}">
        <p14:creationId xmlns:p14="http://schemas.microsoft.com/office/powerpoint/2010/main" val="271555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84FCC67-EE52-4AC7-A520-8716FDDABEC7}" type="slidenum">
              <a:rPr lang="en-US" smtClean="0"/>
              <a:pPr/>
              <a:t>21</a:t>
            </a:fld>
            <a:endParaRPr lang="en-US" dirty="0"/>
          </a:p>
        </p:txBody>
      </p:sp>
    </p:spTree>
    <p:extLst>
      <p:ext uri="{BB962C8B-B14F-4D97-AF65-F5344CB8AC3E}">
        <p14:creationId xmlns:p14="http://schemas.microsoft.com/office/powerpoint/2010/main" val="340616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dirty="0"/>
          </a:p>
        </p:txBody>
      </p:sp>
      <p:sp>
        <p:nvSpPr>
          <p:cNvPr id="19" name="Footer Placeholder 18"/>
          <p:cNvSpPr>
            <a:spLocks noGrp="1"/>
          </p:cNvSpPr>
          <p:nvPr>
            <p:ph type="ftr" sz="quarter" idx="11"/>
          </p:nvPr>
        </p:nvSpPr>
        <p:spPr/>
        <p:txBody>
          <a:bodyPr/>
          <a:lstStyle/>
          <a:p>
            <a:pPr>
              <a:defRPr/>
            </a:pPr>
            <a:endParaRPr lang="en-US" dirty="0"/>
          </a:p>
        </p:txBody>
      </p:sp>
      <p:sp>
        <p:nvSpPr>
          <p:cNvPr id="27" name="Slide Number Placeholder 26"/>
          <p:cNvSpPr>
            <a:spLocks noGrp="1"/>
          </p:cNvSpPr>
          <p:nvPr>
            <p:ph type="sldNum" sz="quarter" idx="12"/>
          </p:nvPr>
        </p:nvSpPr>
        <p:spPr/>
        <p:txBody>
          <a:bodyPr/>
          <a:lstStyle/>
          <a:p>
            <a:pPr>
              <a:defRPr/>
            </a:pPr>
            <a:fld id="{1A0327D1-D249-4CEA-93DF-1C138144E18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DB027BA-71E4-4F54-A404-0615E714147E}"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B91E65-E46C-46EC-ABB0-A674B84905B9}"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AF7ACDE-AA2E-422F-98B3-D974CDF95B3F}"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1F64903-327A-46AC-BD6F-DEBC1D94DD4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63A23C-248B-4939-910C-4CC4669ED0A1}"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766C8DBC-8FCC-48E2-81EC-4DCF8F4A1D7C}"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2F449E56-072C-4975-8315-994C0955AE93}"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3DEE7DD-FA46-4B17-B59F-683C4388D678}"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1A52BFB-7664-4824-8528-6ACD7D511BBC}" type="slidenum">
              <a:rPr lang="en-US" smtClean="0"/>
              <a:pPr>
                <a:defRPr/>
              </a:pPr>
              <a:t>‹#›</a:t>
            </a:fld>
            <a:endParaRPr lang="en-US" dirty="0"/>
          </a:p>
        </p:txBody>
      </p:sp>
    </p:spTree>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E0DE779B-2B54-46B0-9C9A-8122FA462564}" type="slidenum">
              <a:rPr lang="en-US" smtClean="0"/>
              <a:pPr>
                <a:defRPr/>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6BE1654A-AF58-4085-BAC3-BD985DC8C21F}"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6800" y="2590800"/>
            <a:ext cx="7048340" cy="923330"/>
          </a:xfrm>
          <a:prstGeom prst="rect">
            <a:avLst/>
          </a:prstGeom>
          <a:noFill/>
        </p:spPr>
        <p:txBody>
          <a:bodyPr wrap="none" rtlCol="0">
            <a:spAutoFit/>
          </a:bodyPr>
          <a:lstStyle/>
          <a:p>
            <a:r>
              <a:rPr lang="en-US" sz="5400" u="sng" dirty="0" smtClean="0">
                <a:solidFill>
                  <a:srgbClr val="0070C0"/>
                </a:solidFill>
                <a:effectLst>
                  <a:outerShdw blurRad="38100" dist="38100" dir="2700000" algn="tl">
                    <a:srgbClr val="000000">
                      <a:alpha val="43137"/>
                    </a:srgbClr>
                  </a:outerShdw>
                </a:effectLst>
                <a:latin typeface="Algerian" pitchFamily="82" charset="0"/>
              </a:rPr>
              <a:t>AN ATM WITH AN EYE</a:t>
            </a:r>
            <a:endParaRPr lang="en-US" sz="5400" u="sng" dirty="0">
              <a:solidFill>
                <a:srgbClr val="0070C0"/>
              </a:solidFill>
              <a:effectLst>
                <a:outerShdw blurRad="38100" dist="38100" dir="2700000" algn="tl">
                  <a:srgbClr val="000000">
                    <a:alpha val="43137"/>
                  </a:srgbClr>
                </a:outerShdw>
              </a:effectLst>
              <a:latin typeface="Algerian" pitchFamily="82" charset="0"/>
            </a:endParaRPr>
          </a:p>
        </p:txBody>
      </p:sp>
      <p:sp>
        <p:nvSpPr>
          <p:cNvPr id="9" name="TextBox 8"/>
          <p:cNvSpPr txBox="1"/>
          <p:nvPr/>
        </p:nvSpPr>
        <p:spPr>
          <a:xfrm>
            <a:off x="1524000" y="5943600"/>
            <a:ext cx="761747" cy="369332"/>
          </a:xfrm>
          <a:prstGeom prst="rect">
            <a:avLst/>
          </a:prstGeom>
          <a:noFill/>
        </p:spPr>
        <p:txBody>
          <a:bodyPr wrap="none" rtlCol="0">
            <a:spAutoFit/>
          </a:bodyPr>
          <a:lstStyle/>
          <a:p>
            <a:r>
              <a:rPr lang="en-US" dirty="0" smtClean="0"/>
              <a:t>        </a:t>
            </a:r>
            <a:endParaRPr lang="en-US" dirty="0"/>
          </a:p>
        </p:txBody>
      </p:sp>
    </p:spTree>
    <p:extLst>
      <p:ext uri="{BB962C8B-B14F-4D97-AF65-F5344CB8AC3E}">
        <p14:creationId xmlns:p14="http://schemas.microsoft.com/office/powerpoint/2010/main" val="1333212241"/>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lstStyle/>
          <a:p>
            <a:r>
              <a:rPr lang="en-US" dirty="0" smtClean="0"/>
              <a:t>             An  ATM with an Eye</a:t>
            </a:r>
            <a:endParaRPr lang="en-US" dirty="0"/>
          </a:p>
        </p:txBody>
      </p:sp>
      <p:sp>
        <p:nvSpPr>
          <p:cNvPr id="3" name="Content Placeholder 2"/>
          <p:cNvSpPr>
            <a:spLocks noGrp="1"/>
          </p:cNvSpPr>
          <p:nvPr>
            <p:ph idx="1"/>
          </p:nvPr>
        </p:nvSpPr>
        <p:spPr>
          <a:xfrm>
            <a:off x="228600" y="1600200"/>
            <a:ext cx="5638800" cy="4873752"/>
          </a:xfrm>
        </p:spPr>
        <p:txBody>
          <a:bodyPr>
            <a:normAutofit fontScale="92500"/>
          </a:bodyPr>
          <a:lstStyle/>
          <a:p>
            <a:r>
              <a:rPr lang="en-US" dirty="0" smtClean="0"/>
              <a:t>The chances of misuse of this much hyped ‘insecure’ product(ATM) are manifold due to the exponential growth of ‘intelligent’ criminal day by day.</a:t>
            </a:r>
          </a:p>
          <a:p>
            <a:r>
              <a:rPr lang="en-US" dirty="0" smtClean="0"/>
              <a:t>There is an urgent need for improving security in banking region. With the advent of ATM though banking became a lot easier it even became a lot vulnerable.</a:t>
            </a:r>
          </a:p>
          <a:p>
            <a:r>
              <a:rPr lang="en-US" dirty="0" smtClean="0"/>
              <a:t>Provide a cordless, pass word-free way to get their money out of an ATM</a:t>
            </a:r>
          </a:p>
          <a:p>
            <a:endParaRPr lang="en-US" dirty="0"/>
          </a:p>
        </p:txBody>
      </p:sp>
      <p:pic>
        <p:nvPicPr>
          <p:cNvPr id="1026" name="Picture 2" descr="C:\Documents and Settings\Admin\My Documents\My Pictures\Picasa\Exports\My Pictures\slide-1-638.jpg"/>
          <p:cNvPicPr>
            <a:picLocks noChangeAspect="1" noChangeArrowheads="1"/>
          </p:cNvPicPr>
          <p:nvPr/>
        </p:nvPicPr>
        <p:blipFill>
          <a:blip r:embed="rId2"/>
          <a:srcRect/>
          <a:stretch>
            <a:fillRect/>
          </a:stretch>
        </p:blipFill>
        <p:spPr bwMode="auto">
          <a:xfrm>
            <a:off x="5638800" y="2819400"/>
            <a:ext cx="3276600" cy="1571625"/>
          </a:xfrm>
          <a:prstGeom prst="rect">
            <a:avLst/>
          </a:prstGeom>
          <a:noFill/>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685800"/>
            <a:ext cx="7793038" cy="1462088"/>
          </a:xfrm>
        </p:spPr>
        <p:txBody>
          <a:bodyPr>
            <a:normAutofit fontScale="90000"/>
          </a:bodyPr>
          <a:lstStyle/>
          <a:p>
            <a:pPr eaLnBrk="1" hangingPunct="1"/>
            <a:r>
              <a:rPr lang="en-US" sz="6000" dirty="0" smtClean="0">
                <a:solidFill>
                  <a:schemeClr val="tx1"/>
                </a:solidFill>
              </a:rPr>
              <a:t>Iris Recognition</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sz="4000" dirty="0" smtClean="0">
                <a:solidFill>
                  <a:schemeClr val="tx1"/>
                </a:solidFill>
              </a:rPr>
              <a:t>Properties of the iris</a:t>
            </a:r>
          </a:p>
        </p:txBody>
      </p:sp>
      <p:sp>
        <p:nvSpPr>
          <p:cNvPr id="10243" name="Rectangle 3"/>
          <p:cNvSpPr>
            <a:spLocks noGrp="1" noChangeArrowheads="1"/>
          </p:cNvSpPr>
          <p:nvPr>
            <p:ph idx="1"/>
          </p:nvPr>
        </p:nvSpPr>
        <p:spPr>
          <a:xfrm>
            <a:off x="457200" y="2133600"/>
            <a:ext cx="8183880" cy="4187952"/>
          </a:xfrm>
        </p:spPr>
        <p:txBody>
          <a:bodyPr/>
          <a:lstStyle/>
          <a:p>
            <a:pPr eaLnBrk="1" hangingPunct="1"/>
            <a:r>
              <a:rPr lang="en-US" dirty="0" smtClean="0"/>
              <a:t>Has highly distinguishing texture</a:t>
            </a:r>
          </a:p>
          <a:p>
            <a:pPr eaLnBrk="1" hangingPunct="1"/>
            <a:r>
              <a:rPr lang="en-US" dirty="0" smtClean="0"/>
              <a:t>Right eye differs from left eye</a:t>
            </a:r>
          </a:p>
          <a:p>
            <a:pPr eaLnBrk="1" hangingPunct="1"/>
            <a:r>
              <a:rPr lang="en-US" dirty="0" smtClean="0"/>
              <a:t>Twins have different iris texture</a:t>
            </a:r>
          </a:p>
          <a:p>
            <a:pPr eaLnBrk="1" hangingPunct="1"/>
            <a:r>
              <a:rPr lang="en-US" dirty="0" smtClean="0"/>
              <a:t>Not trivial to capture quality image</a:t>
            </a:r>
          </a:p>
          <a:p>
            <a:pPr eaLnBrk="1" hangingPunct="1">
              <a:buNone/>
            </a:pPr>
            <a:endParaRPr lang="en-US" dirty="0" smtClean="0"/>
          </a:p>
          <a:p>
            <a:pPr eaLnBrk="1" hangingPunct="1"/>
            <a:endParaRPr lang="en-US" dirty="0" smtClean="0"/>
          </a:p>
        </p:txBody>
      </p:sp>
      <p:pic>
        <p:nvPicPr>
          <p:cNvPr id="4100" name="Picture 4" descr="C:\Documents and Settings\Admin\Local Settings\Temporary Internet Files\Content.IE5\QGPNQJ43\MP900424380[1].jpg"/>
          <p:cNvPicPr>
            <a:picLocks noChangeAspect="1" noChangeArrowheads="1"/>
          </p:cNvPicPr>
          <p:nvPr/>
        </p:nvPicPr>
        <p:blipFill>
          <a:blip r:embed="rId2" cstate="print"/>
          <a:srcRect/>
          <a:stretch>
            <a:fillRect/>
          </a:stretch>
        </p:blipFill>
        <p:spPr bwMode="auto">
          <a:xfrm>
            <a:off x="6629400" y="4038600"/>
            <a:ext cx="1828800" cy="1828800"/>
          </a:xfrm>
          <a:prstGeom prst="rect">
            <a:avLst/>
          </a:prstGeom>
          <a:ln>
            <a:noFill/>
          </a:ln>
          <a:effectLst>
            <a:softEdge rad="112500"/>
          </a:effectLst>
        </p:spPr>
      </p:pic>
      <p:pic>
        <p:nvPicPr>
          <p:cNvPr id="4102" name="Picture 6" descr="C:\Documents and Settings\Admin\Local Settings\Temporary Internet Files\Content.IE5\Y4GZ385Z\MP900409654[1].jpg"/>
          <p:cNvPicPr>
            <a:picLocks noChangeAspect="1" noChangeArrowheads="1"/>
          </p:cNvPicPr>
          <p:nvPr/>
        </p:nvPicPr>
        <p:blipFill>
          <a:blip r:embed="rId3" cstate="print"/>
          <a:srcRect/>
          <a:stretch>
            <a:fillRect/>
          </a:stretch>
        </p:blipFill>
        <p:spPr bwMode="auto">
          <a:xfrm>
            <a:off x="533400" y="4267200"/>
            <a:ext cx="2362200" cy="1576030"/>
          </a:xfrm>
          <a:prstGeom prst="rect">
            <a:avLst/>
          </a:prstGeom>
          <a:ln>
            <a:noFill/>
          </a:ln>
          <a:effectLst>
            <a:softEdge rad="112500"/>
          </a:effectLst>
        </p:spPr>
      </p:pic>
    </p:spTree>
  </p:cSld>
  <p:clrMapOvr>
    <a:masterClrMapping/>
  </p:clrMapOvr>
  <p:transition spd="slow" advTm="2031">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a:xfrm>
            <a:off x="838200" y="304800"/>
            <a:ext cx="7772400" cy="1219200"/>
          </a:xfrm>
        </p:spPr>
        <p:txBody>
          <a:bodyPr>
            <a:normAutofit fontScale="90000"/>
          </a:bodyPr>
          <a:lstStyle/>
          <a:p>
            <a:pPr eaLnBrk="1" hangingPunct="1"/>
            <a:r>
              <a:rPr lang="en-US" dirty="0" smtClean="0">
                <a:solidFill>
                  <a:schemeClr val="tx1"/>
                </a:solidFill>
              </a:rPr>
              <a:t>Represent iris texture as a binary vector of 2048 bits</a:t>
            </a:r>
          </a:p>
        </p:txBody>
      </p:sp>
      <p:pic>
        <p:nvPicPr>
          <p:cNvPr id="12291" name="Picture 4" descr="iriscode"/>
          <p:cNvPicPr>
            <a:picLocks noGrp="1" noChangeAspect="1" noChangeArrowheads="1"/>
          </p:cNvPicPr>
          <p:nvPr>
            <p:ph idx="1"/>
          </p:nvPr>
        </p:nvPicPr>
        <p:blipFill>
          <a:blip r:embed="rId2"/>
          <a:stretch>
            <a:fillRect/>
          </a:stretch>
        </p:blipFill>
        <p:spPr>
          <a:xfrm>
            <a:off x="1834298" y="1935163"/>
            <a:ext cx="5475404" cy="4389437"/>
          </a:xfrm>
          <a:noFill/>
        </p:spPr>
      </p:pic>
      <p:sp>
        <p:nvSpPr>
          <p:cNvPr id="12292" name="Line 7"/>
          <p:cNvSpPr>
            <a:spLocks noChangeShapeType="1"/>
          </p:cNvSpPr>
          <p:nvPr/>
        </p:nvSpPr>
        <p:spPr bwMode="auto">
          <a:xfrm flipV="1">
            <a:off x="990600" y="2362200"/>
            <a:ext cx="1676400" cy="1219200"/>
          </a:xfrm>
          <a:prstGeom prst="line">
            <a:avLst/>
          </a:prstGeom>
          <a:noFill/>
          <a:ln w="9525">
            <a:solidFill>
              <a:schemeClr val="tx1"/>
            </a:solidFill>
            <a:round/>
            <a:headEnd/>
            <a:tailEnd type="triangle" w="med" len="med"/>
          </a:ln>
        </p:spPr>
        <p:txBody>
          <a:bodyPr/>
          <a:lstStyle/>
          <a:p>
            <a:endParaRPr lang="en-US" dirty="0"/>
          </a:p>
        </p:txBody>
      </p:sp>
      <p:sp>
        <p:nvSpPr>
          <p:cNvPr id="12293" name="Text Box 8"/>
          <p:cNvSpPr txBox="1">
            <a:spLocks noChangeArrowheads="1"/>
          </p:cNvSpPr>
          <p:nvPr/>
        </p:nvSpPr>
        <p:spPr bwMode="auto">
          <a:xfrm>
            <a:off x="381000" y="3581400"/>
            <a:ext cx="2057400" cy="915988"/>
          </a:xfrm>
          <a:prstGeom prst="rect">
            <a:avLst/>
          </a:prstGeom>
          <a:noFill/>
          <a:ln w="9525">
            <a:noFill/>
            <a:miter lim="800000"/>
            <a:headEnd/>
            <a:tailEnd/>
          </a:ln>
        </p:spPr>
        <p:txBody>
          <a:bodyPr>
            <a:spAutoFit/>
          </a:bodyPr>
          <a:lstStyle/>
          <a:p>
            <a:pPr>
              <a:spcBef>
                <a:spcPct val="50000"/>
              </a:spcBef>
            </a:pPr>
            <a:r>
              <a:rPr lang="en-US" dirty="0">
                <a:solidFill>
                  <a:schemeClr val="hlink"/>
                </a:solidFill>
              </a:rPr>
              <a:t>Representation of iris and also of a person</a:t>
            </a:r>
          </a:p>
        </p:txBody>
      </p:sp>
      <p:sp>
        <p:nvSpPr>
          <p:cNvPr id="12294" name="Line 9"/>
          <p:cNvSpPr>
            <a:spLocks noChangeShapeType="1"/>
          </p:cNvSpPr>
          <p:nvPr/>
        </p:nvSpPr>
        <p:spPr bwMode="auto">
          <a:xfrm flipV="1">
            <a:off x="1828800" y="4419600"/>
            <a:ext cx="4114800" cy="914400"/>
          </a:xfrm>
          <a:prstGeom prst="line">
            <a:avLst/>
          </a:prstGeom>
          <a:noFill/>
          <a:ln w="9525">
            <a:solidFill>
              <a:schemeClr val="tx1"/>
            </a:solidFill>
            <a:round/>
            <a:headEnd/>
            <a:tailEnd type="triangle" w="med" len="med"/>
          </a:ln>
        </p:spPr>
        <p:txBody>
          <a:bodyPr/>
          <a:lstStyle/>
          <a:p>
            <a:endParaRPr lang="en-US" dirty="0"/>
          </a:p>
        </p:txBody>
      </p:sp>
      <p:sp>
        <p:nvSpPr>
          <p:cNvPr id="12295" name="Text Box 10"/>
          <p:cNvSpPr txBox="1">
            <a:spLocks noChangeArrowheads="1"/>
          </p:cNvSpPr>
          <p:nvPr/>
        </p:nvSpPr>
        <p:spPr bwMode="auto">
          <a:xfrm>
            <a:off x="381000" y="4876800"/>
            <a:ext cx="2057400" cy="915988"/>
          </a:xfrm>
          <a:prstGeom prst="rect">
            <a:avLst/>
          </a:prstGeom>
          <a:noFill/>
          <a:ln w="9525">
            <a:noFill/>
            <a:miter lim="800000"/>
            <a:headEnd/>
            <a:tailEnd/>
          </a:ln>
        </p:spPr>
        <p:txBody>
          <a:bodyPr>
            <a:spAutoFit/>
          </a:bodyPr>
          <a:lstStyle/>
          <a:p>
            <a:pPr>
              <a:spcBef>
                <a:spcPct val="50000"/>
              </a:spcBef>
            </a:pPr>
            <a:r>
              <a:rPr lang="en-US" dirty="0">
                <a:solidFill>
                  <a:schemeClr val="accent1"/>
                </a:solidFill>
              </a:rPr>
              <a:t>Textured region is unique for a person</a:t>
            </a:r>
          </a:p>
        </p:txBody>
      </p:sp>
    </p:spTree>
  </p:cSld>
  <p:clrMapOvr>
    <a:masterClrMapping/>
  </p:clrMapOvr>
  <p:transition spd="slow" advTm="1594">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solidFill>
                  <a:schemeClr val="tx1"/>
                </a:solidFill>
              </a:rPr>
              <a:t>STEPS  OF  IRIS  WORKING</a:t>
            </a:r>
            <a:endParaRPr lang="en-US" dirty="0">
              <a:solidFill>
                <a:schemeClr val="tx1"/>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Taking  the  photo/ picture</a:t>
            </a:r>
          </a:p>
          <a:p>
            <a:pPr>
              <a:buFont typeface="Wingdings" pitchFamily="2" charset="2"/>
              <a:buChar char="Ø"/>
            </a:pPr>
            <a:r>
              <a:rPr lang="en-US" dirty="0" smtClean="0"/>
              <a:t>Localisation  of  the  iris</a:t>
            </a:r>
          </a:p>
          <a:p>
            <a:pPr>
              <a:buFont typeface="Wingdings" pitchFamily="2" charset="2"/>
              <a:buChar char="Ø"/>
            </a:pPr>
            <a:r>
              <a:rPr lang="en-US" dirty="0" smtClean="0"/>
              <a:t>Determination  of  outer  and  inner  borders  of  the  iris</a:t>
            </a:r>
          </a:p>
          <a:p>
            <a:pPr>
              <a:buFont typeface="Wingdings" pitchFamily="2" charset="2"/>
              <a:buChar char="Ø"/>
            </a:pPr>
            <a:r>
              <a:rPr lang="en-US" dirty="0" smtClean="0"/>
              <a:t>Filtering  of  the  usable  structures  for  the  analysis</a:t>
            </a:r>
          </a:p>
          <a:p>
            <a:pPr>
              <a:buFont typeface="Wingdings" pitchFamily="2" charset="2"/>
              <a:buChar char="Ø"/>
            </a:pPr>
            <a:r>
              <a:rPr lang="en-US" dirty="0" smtClean="0"/>
              <a:t>Determination  of  the  vectors  of  the  usable  structures</a:t>
            </a:r>
          </a:p>
          <a:p>
            <a:pPr>
              <a:buFont typeface="Wingdings" pitchFamily="2" charset="2"/>
              <a:buChar char="Ø"/>
            </a:pPr>
            <a:r>
              <a:rPr lang="en-US" dirty="0" smtClean="0"/>
              <a:t>Calculation  of  the  iris  code</a:t>
            </a:r>
            <a:endParaRPr lang="en-US" dirty="0"/>
          </a:p>
        </p:txBody>
      </p:sp>
    </p:spTree>
    <p:extLst>
      <p:ext uri="{BB962C8B-B14F-4D97-AF65-F5344CB8AC3E}">
        <p14:creationId xmlns:p14="http://schemas.microsoft.com/office/powerpoint/2010/main" val="207155070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ownloads\p3.jpg"/>
          <p:cNvPicPr>
            <a:picLocks noChangeAspect="1" noChangeArrowheads="1"/>
          </p:cNvPicPr>
          <p:nvPr/>
        </p:nvPicPr>
        <p:blipFill>
          <a:blip r:embed="rId2"/>
          <a:srcRect/>
          <a:stretch>
            <a:fillRect/>
          </a:stretch>
        </p:blipFill>
        <p:spPr bwMode="auto">
          <a:xfrm>
            <a:off x="0" y="0"/>
            <a:ext cx="9144000" cy="6929462"/>
          </a:xfrm>
          <a:prstGeom prst="rect">
            <a:avLst/>
          </a:prstGeom>
          <a:noFill/>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3672"/>
            <a:ext cx="8229600" cy="1252728"/>
          </a:xfrm>
        </p:spPr>
        <p:txBody>
          <a:bodyPr>
            <a:normAutofit/>
          </a:bodyPr>
          <a:lstStyle/>
          <a:p>
            <a:r>
              <a:rPr lang="en-US" dirty="0" smtClean="0">
                <a:solidFill>
                  <a:schemeClr val="tx1"/>
                </a:solidFill>
              </a:rPr>
              <a:t>How it work</a:t>
            </a:r>
            <a:endParaRPr lang="en-US" dirty="0">
              <a:solidFill>
                <a:schemeClr val="tx1"/>
              </a:solidFill>
            </a:endParaRPr>
          </a:p>
        </p:txBody>
      </p:sp>
      <p:sp>
        <p:nvSpPr>
          <p:cNvPr id="3" name="Content Placeholder 2"/>
          <p:cNvSpPr>
            <a:spLocks noGrp="1"/>
          </p:cNvSpPr>
          <p:nvPr>
            <p:ph idx="1"/>
          </p:nvPr>
        </p:nvSpPr>
        <p:spPr>
          <a:xfrm>
            <a:off x="3121152" y="2590800"/>
            <a:ext cx="6022848" cy="3505200"/>
          </a:xfrm>
        </p:spPr>
        <p:txBody>
          <a:bodyPr>
            <a:normAutofit fontScale="92500"/>
          </a:bodyPr>
          <a:lstStyle/>
          <a:p>
            <a:r>
              <a:rPr lang="en-US" dirty="0" smtClean="0"/>
              <a:t>A camera based in a machine will</a:t>
            </a:r>
          </a:p>
          <a:p>
            <a:pPr>
              <a:buFont typeface="Courier New" pitchFamily="49" charset="0"/>
              <a:buChar char="o"/>
            </a:pPr>
            <a:r>
              <a:rPr lang="en-US" dirty="0" smtClean="0"/>
              <a:t>Detect the pattern in second</a:t>
            </a:r>
          </a:p>
          <a:p>
            <a:pPr>
              <a:buFont typeface="Courier New" pitchFamily="49" charset="0"/>
              <a:buChar char="o"/>
            </a:pPr>
            <a:r>
              <a:rPr lang="en-US" dirty="0" smtClean="0"/>
              <a:t>Compare it with one store in a central computer</a:t>
            </a:r>
          </a:p>
          <a:p>
            <a:pPr>
              <a:buFont typeface="Courier New" pitchFamily="49" charset="0"/>
              <a:buChar char="o"/>
            </a:pPr>
            <a:r>
              <a:rPr lang="en-US" dirty="0" smtClean="0"/>
              <a:t>Or encode on to the cash card</a:t>
            </a:r>
          </a:p>
          <a:p>
            <a:pPr>
              <a:buFont typeface="Arial" pitchFamily="34" charset="0"/>
              <a:buChar char="•"/>
            </a:pPr>
            <a:r>
              <a:rPr lang="en-US" dirty="0" smtClean="0"/>
              <a:t>A  sensor system examines the randomly</a:t>
            </a:r>
          </a:p>
          <a:p>
            <a:pPr>
              <a:buFont typeface="Courier New" pitchFamily="49" charset="0"/>
              <a:buChar char="o"/>
            </a:pPr>
            <a:r>
              <a:rPr lang="en-US" dirty="0" smtClean="0"/>
              <a:t>Formed features of the iris of the eye as unique as a fingerprint</a:t>
            </a:r>
          </a:p>
        </p:txBody>
      </p:sp>
      <p:pic>
        <p:nvPicPr>
          <p:cNvPr id="3074" name="Picture 2" descr="C:\Documents and Settings\Admin\My Documents\My Pictures\howItWorks.gif"/>
          <p:cNvPicPr>
            <a:picLocks noChangeAspect="1" noChangeArrowheads="1"/>
          </p:cNvPicPr>
          <p:nvPr/>
        </p:nvPicPr>
        <p:blipFill>
          <a:blip r:embed="rId2"/>
          <a:srcRect/>
          <a:stretch>
            <a:fillRect/>
          </a:stretch>
        </p:blipFill>
        <p:spPr bwMode="auto">
          <a:xfrm>
            <a:off x="152400" y="1600200"/>
            <a:ext cx="2895600" cy="4648200"/>
          </a:xfrm>
          <a:prstGeom prst="rect">
            <a:avLst/>
          </a:prstGeom>
          <a:noFill/>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100" dirty="0" smtClean="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rPr>
              <a:t>Camera installation on ATM Machine</a:t>
            </a:r>
            <a:endParaRPr lang="en-US" b="1" spc="100" dirty="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endParaRPr>
          </a:p>
        </p:txBody>
      </p:sp>
      <p:pic>
        <p:nvPicPr>
          <p:cNvPr id="1026" name="Picture 2" descr="C:\Documents and Settings\Admin\My Documents\My Pictures\Picasa\Exports\My Pictures\slide-14-638.jpg"/>
          <p:cNvPicPr>
            <a:picLocks noGrp="1" noChangeAspect="1" noChangeArrowheads="1"/>
          </p:cNvPicPr>
          <p:nvPr>
            <p:ph idx="1"/>
          </p:nvPr>
        </p:nvPicPr>
        <p:blipFill>
          <a:blip r:embed="rId2"/>
          <a:stretch>
            <a:fillRect/>
          </a:stretch>
        </p:blipFill>
        <p:spPr bwMode="auto">
          <a:xfrm>
            <a:off x="1971675" y="2120106"/>
            <a:ext cx="5200650" cy="4019550"/>
          </a:xfrm>
          <a:prstGeom prst="rect">
            <a:avLst/>
          </a:prstGeom>
          <a:noFill/>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rPr>
              <a:t>Camera  Snapshots</a:t>
            </a:r>
            <a:endParaRPr lang="en-US" b="1" cap="all"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endParaRPr>
          </a:p>
        </p:txBody>
      </p:sp>
      <p:pic>
        <p:nvPicPr>
          <p:cNvPr id="2050" name="Picture 2" descr="C:\Documents and Settings\Admin\My Documents\My Pictures\Picasa\Exports\My Pictures\slide-15-638.jpg"/>
          <p:cNvPicPr>
            <a:picLocks noGrp="1" noChangeAspect="1" noChangeArrowheads="1"/>
          </p:cNvPicPr>
          <p:nvPr>
            <p:ph idx="1"/>
          </p:nvPr>
        </p:nvPicPr>
        <p:blipFill>
          <a:blip r:embed="rId2"/>
          <a:srcRect/>
          <a:stretch>
            <a:fillRect/>
          </a:stretch>
        </p:blipFill>
        <p:spPr bwMode="auto">
          <a:xfrm>
            <a:off x="228600" y="2133600"/>
            <a:ext cx="8153400" cy="4114799"/>
          </a:xfrm>
          <a:prstGeom prst="rect">
            <a:avLst/>
          </a:prstGeom>
          <a:noFill/>
        </p:spPr>
      </p:pic>
      <p:sp>
        <p:nvSpPr>
          <p:cNvPr id="3" name="Rectangle 2"/>
          <p:cNvSpPr/>
          <p:nvPr/>
        </p:nvSpPr>
        <p:spPr>
          <a:xfrm>
            <a:off x="-203200" y="370513"/>
            <a:ext cx="2286000" cy="769441"/>
          </a:xfrm>
          <a:prstGeom prst="rect">
            <a:avLst/>
          </a:prstGeom>
        </p:spPr>
        <p:txBody>
          <a:bodyPr>
            <a:spAutoFit/>
          </a:bodyPr>
          <a:lstStyle/>
          <a:p>
            <a:r>
              <a:rPr lang="en-US" sz="4400" b="1" cap="all" dirty="0" smtClean="0">
                <a:ln w="9000" cmpd="sng">
                  <a:solidFill>
                    <a:srgbClr val="A5D028">
                      <a:shade val="50000"/>
                      <a:satMod val="120000"/>
                    </a:srgbClr>
                  </a:solidFill>
                  <a:prstDash val="solid"/>
                </a:ln>
                <a:gradFill>
                  <a:gsLst>
                    <a:gs pos="0">
                      <a:srgbClr val="A5D028">
                        <a:shade val="20000"/>
                        <a:satMod val="245000"/>
                      </a:srgbClr>
                    </a:gs>
                    <a:gs pos="43000">
                      <a:srgbClr val="A5D028">
                        <a:satMod val="255000"/>
                      </a:srgbClr>
                    </a:gs>
                    <a:gs pos="48000">
                      <a:srgbClr val="A5D028">
                        <a:shade val="85000"/>
                        <a:satMod val="255000"/>
                      </a:srgbClr>
                    </a:gs>
                    <a:gs pos="100000">
                      <a:srgbClr val="A5D028">
                        <a:shade val="20000"/>
                        <a:satMod val="245000"/>
                      </a:srgbClr>
                    </a:gs>
                  </a:gsLst>
                  <a:lin ang="5400000"/>
                </a:gradFill>
                <a:effectLst>
                  <a:reflection blurRad="12700" stA="28000" endPos="45000" dist="1000" dir="5400000" sy="-100000" algn="bl" rotWithShape="0"/>
                </a:effectLst>
                <a:latin typeface="Candara"/>
                <a:ea typeface="+mj-ea"/>
                <a:cs typeface="+mj-cs"/>
              </a:rPr>
              <a:t> </a:t>
            </a:r>
            <a:endParaRPr lang="en-US" dirty="0"/>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 Highly accurate </a:t>
            </a:r>
          </a:p>
          <a:p>
            <a:pPr>
              <a:buFont typeface="Wingdings" pitchFamily="2" charset="2"/>
              <a:buChar char="Ø"/>
            </a:pPr>
            <a:r>
              <a:rPr lang="en-IN" dirty="0" smtClean="0"/>
              <a:t>Easy process</a:t>
            </a:r>
          </a:p>
          <a:p>
            <a:pPr>
              <a:buFont typeface="Wingdings" pitchFamily="2" charset="2"/>
              <a:buChar char="Ø"/>
            </a:pPr>
            <a:r>
              <a:rPr lang="en-IN" dirty="0" smtClean="0"/>
              <a:t>Provide both privacy and identity security</a:t>
            </a:r>
          </a:p>
          <a:p>
            <a:pPr>
              <a:buFont typeface="Wingdings" pitchFamily="2" charset="2"/>
              <a:buChar char="Ø"/>
            </a:pPr>
            <a:r>
              <a:rPr lang="en-IN" dirty="0" smtClean="0"/>
              <a:t>It provides  environmental concern</a:t>
            </a:r>
            <a:endParaRPr lang="en-IN"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DISADVANTAGES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Costly</a:t>
            </a:r>
          </a:p>
          <a:p>
            <a:pPr>
              <a:buFont typeface="Wingdings" pitchFamily="2" charset="2"/>
              <a:buChar char="Ø"/>
            </a:pPr>
            <a:r>
              <a:rPr lang="en-IN" dirty="0" smtClean="0"/>
              <a:t>The person should be present at the spot</a:t>
            </a:r>
          </a:p>
          <a:p>
            <a:pPr>
              <a:buFont typeface="Wingdings" pitchFamily="2" charset="2"/>
              <a:buChar char="Ø"/>
            </a:pPr>
            <a:r>
              <a:rPr lang="en-IN" dirty="0" smtClean="0"/>
              <a:t>Small target (1cm) to acquire from a distance (2m)</a:t>
            </a:r>
          </a:p>
          <a:p>
            <a:pPr>
              <a:buFont typeface="Wingdings" pitchFamily="2" charset="2"/>
              <a:buChar char="Ø"/>
            </a:pPr>
            <a:r>
              <a:rPr lang="en-IN" dirty="0" smtClean="0"/>
              <a:t>Some times false acceptations and rejections</a:t>
            </a:r>
            <a:endParaRPr lang="en-IN"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57200" y="457200"/>
            <a:ext cx="7620000" cy="2362200"/>
          </a:xfrm>
        </p:spPr>
        <p:txBody>
          <a:bodyPr>
            <a:normAutofit fontScale="90000"/>
          </a:bodyPr>
          <a:lstStyle/>
          <a:p>
            <a:r>
              <a:rPr lang="en-US" dirty="0" smtClean="0"/>
              <a:t>AN  ATM   WITH  AN  EYE</a:t>
            </a:r>
            <a:br>
              <a:rPr lang="en-US" dirty="0" smtClean="0"/>
            </a:b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 FUTURE’S TECHNOLOGY</a:t>
            </a:r>
            <a:r>
              <a:rPr lang="en-US" dirty="0" smtClean="0"/>
              <a:t/>
            </a:r>
            <a:br>
              <a:rPr lang="en-US" dirty="0" smtClean="0"/>
            </a:br>
            <a:endParaRPr lang="en-US" dirty="0" smtClean="0"/>
          </a:p>
        </p:txBody>
      </p:sp>
      <p:sp>
        <p:nvSpPr>
          <p:cNvPr id="3075" name="Subtitle 2"/>
          <p:cNvSpPr>
            <a:spLocks noGrp="1"/>
          </p:cNvSpPr>
          <p:nvPr>
            <p:ph type="subTitle" idx="1"/>
          </p:nvPr>
        </p:nvSpPr>
        <p:spPr/>
        <p:txBody>
          <a:bodyPr/>
          <a:lstStyle/>
          <a:p>
            <a:endParaRPr lang="en-US" dirty="0" smtClean="0"/>
          </a:p>
          <a:p>
            <a:endParaRPr lang="en-US" dirty="0" smtClean="0"/>
          </a:p>
          <a:p>
            <a:endParaRPr lang="en-US" dirty="0" smtClean="0"/>
          </a:p>
        </p:txBody>
      </p:sp>
      <p:pic>
        <p:nvPicPr>
          <p:cNvPr id="1026" name="Picture 2" descr="C:\Documents and Settings\Admin\Local Settings\Temporary Internet Files\Content.IE5\59CBK172\MC910217000[1].png"/>
          <p:cNvPicPr>
            <a:picLocks noChangeAspect="1" noChangeArrowheads="1"/>
          </p:cNvPicPr>
          <p:nvPr/>
        </p:nvPicPr>
        <p:blipFill>
          <a:blip r:embed="rId3"/>
          <a:srcRect/>
          <a:stretch>
            <a:fillRect/>
          </a:stretch>
        </p:blipFill>
        <p:spPr bwMode="auto">
          <a:xfrm>
            <a:off x="6248400" y="2590800"/>
            <a:ext cx="2564130" cy="3891597"/>
          </a:xfrm>
          <a:prstGeom prst="rect">
            <a:avLst/>
          </a:prstGeom>
          <a:ln>
            <a:noFill/>
          </a:ln>
          <a:effectLst>
            <a:softEdge rad="112500"/>
          </a:effectLst>
        </p:spPr>
      </p:pic>
      <p:pic>
        <p:nvPicPr>
          <p:cNvPr id="1027" name="Picture 3" descr="C:\Documents and Settings\Admin\Local Settings\Temporary Internet Files\Content.IE5\QU37T059\MP900448344[1].jpg"/>
          <p:cNvPicPr>
            <a:picLocks noChangeAspect="1" noChangeArrowheads="1"/>
          </p:cNvPicPr>
          <p:nvPr/>
        </p:nvPicPr>
        <p:blipFill>
          <a:blip r:embed="rId4"/>
          <a:srcRect/>
          <a:stretch>
            <a:fillRect/>
          </a:stretch>
        </p:blipFill>
        <p:spPr bwMode="auto">
          <a:xfrm>
            <a:off x="762000" y="3036584"/>
            <a:ext cx="3839438" cy="2735775"/>
          </a:xfrm>
          <a:prstGeom prst="rect">
            <a:avLst/>
          </a:prstGeom>
          <a:ln>
            <a:noFill/>
          </a:ln>
          <a:effectLst>
            <a:softEdge rad="112500"/>
          </a:effectLst>
        </p:spPr>
      </p:pic>
    </p:spTree>
    <p:custDataLst>
      <p:tags r:id="rId1"/>
    </p:custDataLst>
  </p:cSld>
  <p:clrMapOvr>
    <a:masterClrMapping/>
  </p:clrMapOvr>
  <p:transition spd="slow" advTm="9312">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pplications of an ATM WITH AN E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71345"/>
            <a:ext cx="7848872" cy="588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54906"/>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785926"/>
            <a:ext cx="5410200" cy="5072074"/>
          </a:xfrm>
        </p:spPr>
        <p:txBody>
          <a:bodyPr>
            <a:normAutofit/>
          </a:bodyPr>
          <a:lstStyle/>
          <a:p>
            <a:pPr>
              <a:buNone/>
            </a:pPr>
            <a:endParaRPr lang="en-US" dirty="0" smtClean="0"/>
          </a:p>
          <a:p>
            <a:pPr>
              <a:buFont typeface="Courier New" pitchFamily="49" charset="0"/>
              <a:buChar char="o"/>
            </a:pPr>
            <a:r>
              <a:rPr lang="en-US" dirty="0" smtClean="0"/>
              <a:t>We thus Develop An ATM Model That is </a:t>
            </a:r>
          </a:p>
          <a:p>
            <a:pPr>
              <a:buFont typeface="Wingdings" pitchFamily="2" charset="2"/>
              <a:buChar char="ü"/>
            </a:pPr>
            <a:r>
              <a:rPr lang="en-US" dirty="0" smtClean="0"/>
              <a:t>More reliable in providing security by using facial recognition software</a:t>
            </a:r>
          </a:p>
          <a:p>
            <a:pPr>
              <a:buFont typeface="Wingdings" pitchFamily="2" charset="2"/>
              <a:buChar char="ü"/>
            </a:pPr>
            <a:r>
              <a:rPr lang="en-US" dirty="0" smtClean="0"/>
              <a:t>By keeping the time elapsed in the verification process to a negligible amount</a:t>
            </a:r>
          </a:p>
          <a:p>
            <a:pPr>
              <a:buFont typeface="Wingdings" pitchFamily="2" charset="2"/>
              <a:buChar char="ü"/>
            </a:pPr>
            <a:r>
              <a:rPr lang="en-US" dirty="0" smtClean="0"/>
              <a:t>Try to maintain the efficiency of this ATM system</a:t>
            </a:r>
            <a:endParaRPr lang="en-US" dirty="0"/>
          </a:p>
        </p:txBody>
      </p:sp>
      <p:sp>
        <p:nvSpPr>
          <p:cNvPr id="2" name="Title 1"/>
          <p:cNvSpPr>
            <a:spLocks noGrp="1"/>
          </p:cNvSpPr>
          <p:nvPr>
            <p:ph type="title"/>
          </p:nvPr>
        </p:nvSpPr>
        <p:spPr>
          <a:xfrm>
            <a:off x="533400" y="0"/>
            <a:ext cx="8229600" cy="1399032"/>
          </a:xfrm>
        </p:spPr>
        <p:txBody>
          <a:bodyPr/>
          <a:lstStyle/>
          <a:p>
            <a:pPr algn="l"/>
            <a:r>
              <a:rPr lang="en-US" dirty="0" smtClean="0">
                <a:solidFill>
                  <a:schemeClr val="tx1"/>
                </a:solidFill>
              </a:rPr>
              <a:t>                    CONCLUSION</a:t>
            </a:r>
            <a:endParaRPr lang="en-US" dirty="0">
              <a:solidFill>
                <a:schemeClr val="tx1"/>
              </a:solidFill>
            </a:endParaRPr>
          </a:p>
        </p:txBody>
      </p:sp>
      <p:pic>
        <p:nvPicPr>
          <p:cNvPr id="1026" name="Picture 2" descr="C:\Documents and Settings\Admin\My Documents\My Pictures\conclusion-2.png"/>
          <p:cNvPicPr>
            <a:picLocks noChangeAspect="1" noChangeArrowheads="1"/>
          </p:cNvPicPr>
          <p:nvPr/>
        </p:nvPicPr>
        <p:blipFill>
          <a:blip r:embed="rId3"/>
          <a:srcRect/>
          <a:stretch>
            <a:fillRect/>
          </a:stretch>
        </p:blipFill>
        <p:spPr bwMode="auto">
          <a:xfrm>
            <a:off x="0" y="2057400"/>
            <a:ext cx="3733800" cy="3409950"/>
          </a:xfrm>
          <a:prstGeom prst="rect">
            <a:avLst/>
          </a:prstGeom>
          <a:noFill/>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sz="4000" dirty="0" smtClean="0"/>
              <a:t>Embedded into ATM’S.</a:t>
            </a:r>
          </a:p>
          <a:p>
            <a:r>
              <a:rPr lang="en-US" sz="4000" dirty="0" smtClean="0"/>
              <a:t>Used into space craft’s as they are very lighter and smaller.</a:t>
            </a:r>
          </a:p>
          <a:p>
            <a:r>
              <a:rPr lang="en-US" sz="4000" dirty="0" smtClean="0"/>
              <a:t>Embedded into digital lockers.</a:t>
            </a:r>
          </a:p>
          <a:p>
            <a:endParaRPr lang="en-US" dirty="0"/>
          </a:p>
        </p:txBody>
      </p:sp>
    </p:spTree>
    <p:extLst>
      <p:ext uri="{BB962C8B-B14F-4D97-AF65-F5344CB8AC3E}">
        <p14:creationId xmlns:p14="http://schemas.microsoft.com/office/powerpoint/2010/main" val="1247251090"/>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ference for an atm with an e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65028"/>
            <a:ext cx="8821488" cy="589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81949"/>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150938" y="2286000"/>
            <a:ext cx="7793037" cy="2133600"/>
          </a:xfrm>
        </p:spPr>
        <p:txBody>
          <a:bodyPr/>
          <a:lstStyle/>
          <a:p>
            <a:r>
              <a:rPr lang="en-US" sz="9600" dirty="0" smtClean="0"/>
              <a:t>.</a:t>
            </a:r>
          </a:p>
        </p:txBody>
      </p:sp>
      <p:pic>
        <p:nvPicPr>
          <p:cNvPr id="2050" name="Picture 2" descr="C:\Documents and Settings\Admin\My Documents\My Pictures\woman-writing-thank-you.jpg"/>
          <p:cNvPicPr>
            <a:picLocks noChangeAspect="1" noChangeArrowheads="1"/>
          </p:cNvPicPr>
          <p:nvPr/>
        </p:nvPicPr>
        <p:blipFill>
          <a:blip r:embed="rId2"/>
          <a:srcRect/>
          <a:stretch>
            <a:fillRect/>
          </a:stretch>
        </p:blipFill>
        <p:spPr bwMode="auto">
          <a:xfrm>
            <a:off x="1143000" y="457200"/>
            <a:ext cx="7688113" cy="5126039"/>
          </a:xfrm>
          <a:prstGeom prst="rect">
            <a:avLst/>
          </a:prstGeom>
          <a:noFill/>
        </p:spPr>
      </p:pic>
    </p:spTree>
  </p:cSld>
  <p:clrMapOvr>
    <a:masterClrMapping/>
  </p:clrMapOvr>
  <p:transition spd="slow" advTm="906">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imated%20question%20mark%20clip%20art"/>
          <p:cNvPicPr>
            <a:picLocks noChangeAspect="1" noChangeArrowheads="1"/>
          </p:cNvPicPr>
          <p:nvPr/>
        </p:nvPicPr>
        <p:blipFill>
          <a:blip r:embed="rId2"/>
          <a:srcRect/>
          <a:stretch>
            <a:fillRect/>
          </a:stretch>
        </p:blipFill>
        <p:spPr bwMode="auto">
          <a:xfrm>
            <a:off x="4267200" y="2133600"/>
            <a:ext cx="4267200" cy="4267200"/>
          </a:xfrm>
          <a:prstGeom prst="rect">
            <a:avLst/>
          </a:prstGeom>
          <a:noFill/>
        </p:spPr>
      </p:pic>
      <p:sp>
        <p:nvSpPr>
          <p:cNvPr id="3" name="TextBox 2"/>
          <p:cNvSpPr txBox="1"/>
          <p:nvPr/>
        </p:nvSpPr>
        <p:spPr>
          <a:xfrm>
            <a:off x="1676400" y="1219200"/>
            <a:ext cx="4948791" cy="1015663"/>
          </a:xfrm>
          <a:prstGeom prst="rect">
            <a:avLst/>
          </a:prstGeom>
          <a:noFill/>
        </p:spPr>
        <p:txBody>
          <a:bodyPr wrap="none" rtlCol="0">
            <a:spAutoFit/>
          </a:bodyPr>
          <a:lstStyle/>
          <a:p>
            <a:r>
              <a:rPr lang="en-US" sz="6000" dirty="0" smtClean="0"/>
              <a:t>ANY QUERIES</a:t>
            </a:r>
          </a:p>
        </p:txBody>
      </p:sp>
    </p:spTree>
    <p:extLst>
      <p:ext uri="{BB962C8B-B14F-4D97-AF65-F5344CB8AC3E}">
        <p14:creationId xmlns:p14="http://schemas.microsoft.com/office/powerpoint/2010/main" val="361997805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ABSTRACT</a:t>
            </a:r>
          </a:p>
        </p:txBody>
      </p:sp>
      <p:sp>
        <p:nvSpPr>
          <p:cNvPr id="2" name="Content Placeholder 1"/>
          <p:cNvSpPr>
            <a:spLocks noGrp="1"/>
          </p:cNvSpPr>
          <p:nvPr>
            <p:ph idx="1"/>
          </p:nvPr>
        </p:nvSpPr>
        <p:spPr>
          <a:xfrm>
            <a:off x="0" y="1988840"/>
            <a:ext cx="9036496" cy="3993307"/>
          </a:xfrm>
        </p:spPr>
        <p:txBody>
          <a:bodyPr>
            <a:normAutofit/>
          </a:bodyPr>
          <a:lstStyle/>
          <a:p>
            <a:pPr algn="just">
              <a:buFont typeface="Wingdings" panose="05000000000000000000" pitchFamily="2" charset="2"/>
              <a:buChar char="q"/>
            </a:pPr>
            <a:r>
              <a:rPr lang="en-US" sz="1900" b="1" dirty="0"/>
              <a:t>ATM is an EMBEDDED SYSTEM which is playing a major role in our society, which made money transactions easy for customers to bank at 24 hours of time. This system invites fraudulent attempts through stolen cards. So, there is an urgent need for improving security in banking region. With the advent of ATM through banking became a lot easier it even became a vulnerable</a:t>
            </a:r>
            <a:r>
              <a:rPr lang="en-US" sz="1900" b="1" dirty="0" smtClean="0"/>
              <a:t>.</a:t>
            </a:r>
          </a:p>
          <a:p>
            <a:pPr>
              <a:buFont typeface="Wingdings" panose="05000000000000000000" pitchFamily="2" charset="2"/>
              <a:buChar char="q"/>
            </a:pPr>
            <a:r>
              <a:rPr lang="en-US" sz="1900" b="1" dirty="0"/>
              <a:t>This technique purposes an automatic teller machine security model that would combine a physical access card, a PIN and ELECTRONIC FACIAL RECOGNITION. By forcing the ATM to match a live image of a customer’s face with an image stored in a bank database that is associated with the account number, the damage to the caused by stolen cards and PINs is affectively neutralized. So, by only when the matches the account and the live image and stored image match would a user be considered fully verified</a:t>
            </a:r>
            <a:endParaRPr lang="en-US" sz="1900" dirty="0"/>
          </a:p>
        </p:txBody>
      </p:sp>
    </p:spTree>
    <p:extLst>
      <p:ext uri="{BB962C8B-B14F-4D97-AF65-F5344CB8AC3E}">
        <p14:creationId xmlns:p14="http://schemas.microsoft.com/office/powerpoint/2010/main" val="2908938786"/>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tx1"/>
                </a:solidFill>
              </a:rPr>
              <a:t>OUTLINE</a:t>
            </a:r>
            <a:endParaRPr lang="en-US" sz="3200" b="1" u="sng" dirty="0">
              <a:solidFill>
                <a:schemeClr val="tx1"/>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400" dirty="0" smtClean="0"/>
              <a:t>ATM</a:t>
            </a:r>
          </a:p>
          <a:p>
            <a:pPr>
              <a:buFont typeface="Wingdings" pitchFamily="2" charset="2"/>
              <a:buChar char="Ø"/>
            </a:pPr>
            <a:r>
              <a:rPr lang="en-US" sz="2400" dirty="0" smtClean="0"/>
              <a:t>CARD FRAUD</a:t>
            </a:r>
          </a:p>
          <a:p>
            <a:pPr>
              <a:buFont typeface="Wingdings" pitchFamily="2" charset="2"/>
              <a:buChar char="Ø"/>
            </a:pPr>
            <a:r>
              <a:rPr lang="en-US" dirty="0" smtClean="0"/>
              <a:t>TECHNIQUES</a:t>
            </a:r>
            <a:endParaRPr lang="en-US" sz="2400" dirty="0" smtClean="0"/>
          </a:p>
          <a:p>
            <a:pPr>
              <a:buFont typeface="Wingdings" pitchFamily="2" charset="2"/>
              <a:buChar char="Ø"/>
            </a:pPr>
            <a:r>
              <a:rPr lang="en-US" sz="2400" dirty="0" smtClean="0"/>
              <a:t>ATM  WITH AN EYE</a:t>
            </a:r>
          </a:p>
          <a:p>
            <a:pPr>
              <a:buFont typeface="Wingdings" pitchFamily="2" charset="2"/>
              <a:buChar char="Ø"/>
            </a:pPr>
            <a:r>
              <a:rPr lang="en-US" sz="2400" dirty="0" smtClean="0"/>
              <a:t>IRIS RECOGNITION AND ITS PROPERTIES</a:t>
            </a:r>
          </a:p>
          <a:p>
            <a:pPr>
              <a:buFont typeface="Wingdings" pitchFamily="2" charset="2"/>
              <a:buChar char="Ø"/>
            </a:pPr>
            <a:r>
              <a:rPr lang="en-US" sz="2400" dirty="0" smtClean="0"/>
              <a:t>WORKING</a:t>
            </a:r>
          </a:p>
          <a:p>
            <a:pPr>
              <a:buFont typeface="Wingdings" pitchFamily="2" charset="2"/>
              <a:buChar char="Ø"/>
            </a:pPr>
            <a:r>
              <a:rPr lang="en-US" sz="2400" dirty="0" smtClean="0"/>
              <a:t>CAMERA INSTALLATION ON ATM</a:t>
            </a:r>
          </a:p>
          <a:p>
            <a:pPr>
              <a:buFont typeface="Wingdings" pitchFamily="2" charset="2"/>
              <a:buChar char="Ø"/>
            </a:pPr>
            <a:r>
              <a:rPr lang="en-US" dirty="0" smtClean="0"/>
              <a:t>ADVANTAGES</a:t>
            </a:r>
            <a:endParaRPr lang="en-US" sz="2400" dirty="0" smtClean="0"/>
          </a:p>
          <a:p>
            <a:pPr>
              <a:buFont typeface="Wingdings" pitchFamily="2" charset="2"/>
              <a:buChar char="Ø"/>
            </a:pPr>
            <a:r>
              <a:rPr lang="en-US" dirty="0" smtClean="0"/>
              <a:t>DISADVANTAGES</a:t>
            </a:r>
          </a:p>
          <a:p>
            <a:pPr>
              <a:buFont typeface="Wingdings" pitchFamily="2" charset="2"/>
              <a:buChar char="Ø"/>
            </a:pPr>
            <a:r>
              <a:rPr lang="en-US" sz="2400" dirty="0" smtClean="0"/>
              <a:t>APPLICATIONS</a:t>
            </a:r>
          </a:p>
          <a:p>
            <a:pPr>
              <a:buFont typeface="Wingdings" pitchFamily="2" charset="2"/>
              <a:buChar char="Ø"/>
            </a:pPr>
            <a:endParaRPr lang="en-US" sz="2400" dirty="0" smtClean="0"/>
          </a:p>
          <a:p>
            <a:pPr marL="0" indent="0">
              <a:buNone/>
            </a:pPr>
            <a:endParaRPr lang="en-US" sz="2400" dirty="0" smtClean="0"/>
          </a:p>
        </p:txBody>
      </p:sp>
    </p:spTree>
    <p:extLst>
      <p:ext uri="{BB962C8B-B14F-4D97-AF65-F5344CB8AC3E}">
        <p14:creationId xmlns:p14="http://schemas.microsoft.com/office/powerpoint/2010/main" val="163835529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152400" y="1066800"/>
            <a:ext cx="6629400" cy="4524315"/>
          </a:xfrm>
          <a:prstGeom prst="rect">
            <a:avLst/>
          </a:prstGeom>
          <a:noFill/>
          <a:ln w="9525">
            <a:noFill/>
            <a:miter lim="800000"/>
            <a:headEnd/>
            <a:tailEnd/>
          </a:ln>
        </p:spPr>
        <p:txBody>
          <a:bodyPr wrap="square">
            <a:spAutoFit/>
          </a:bodyPr>
          <a:lstStyle/>
          <a:p>
            <a:r>
              <a:rPr lang="en-US" sz="3200" b="1" i="1" dirty="0">
                <a:latin typeface="Times New Roman" pitchFamily="18" charset="0"/>
                <a:cs typeface="Times New Roman" pitchFamily="18" charset="0"/>
              </a:rPr>
              <a:t>         An automated teller machine (ATM) or automatic banking machine (ABM) is a </a:t>
            </a:r>
            <a:r>
              <a:rPr lang="en-US" sz="3200" b="1" i="1" dirty="0" smtClean="0">
                <a:latin typeface="Times New Roman" pitchFamily="18" charset="0"/>
                <a:cs typeface="Times New Roman" pitchFamily="18" charset="0"/>
              </a:rPr>
              <a:t>computerized </a:t>
            </a:r>
            <a:r>
              <a:rPr lang="en-US" sz="3200" b="1" i="1" dirty="0">
                <a:latin typeface="Times New Roman" pitchFamily="18" charset="0"/>
                <a:cs typeface="Times New Roman" pitchFamily="18" charset="0"/>
              </a:rPr>
              <a:t>telecommunications device that provides the clients of a financial institution with access to financial transactions in a public space without the need for a cashier, human clerk or bank teller. </a:t>
            </a:r>
            <a:endParaRPr lang="en-US" sz="3200" dirty="0">
              <a:latin typeface="Times New Roman" pitchFamily="18" charset="0"/>
              <a:cs typeface="Times New Roman" pitchFamily="18" charset="0"/>
            </a:endParaRPr>
          </a:p>
        </p:txBody>
      </p:sp>
      <p:pic>
        <p:nvPicPr>
          <p:cNvPr id="3" name="Picture 2" descr="atm2.jpg"/>
          <p:cNvPicPr>
            <a:picLocks noChangeAspect="1"/>
          </p:cNvPicPr>
          <p:nvPr/>
        </p:nvPicPr>
        <p:blipFill>
          <a:blip r:embed="rId2"/>
          <a:stretch>
            <a:fillRect/>
          </a:stretch>
        </p:blipFill>
        <p:spPr>
          <a:xfrm>
            <a:off x="6553200" y="2209800"/>
            <a:ext cx="2413064" cy="3048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Tm="2922">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381000" y="2667000"/>
            <a:ext cx="7086600" cy="3970318"/>
          </a:xfrm>
          <a:prstGeom prst="rect">
            <a:avLst/>
          </a:prstGeom>
          <a:noFill/>
          <a:ln w="9525">
            <a:noFill/>
            <a:miter lim="800000"/>
            <a:headEnd/>
            <a:tailEnd/>
          </a:ln>
        </p:spPr>
        <p:txBody>
          <a:bodyPr wrap="square">
            <a:spAutoFit/>
          </a:bodyPr>
          <a:lstStyle/>
          <a:p>
            <a:pPr>
              <a:defRPr/>
            </a:pPr>
            <a:r>
              <a:rPr lang="en-US" sz="2800" b="1" i="1" dirty="0">
                <a:latin typeface="Times New Roman" pitchFamily="18" charset="0"/>
                <a:cs typeface="Times New Roman" pitchFamily="18" charset="0"/>
              </a:rPr>
              <a:t>On most modern ATMs, the customer is identified by inserting a plastic ATM card with a magnetic stripe or a plastic smart card with a chip, that contains a unique card number and some security information such as an expiration date or CVVC (CVV). Authentication is provided by the customer entering a personal identification number (PIN).</a:t>
            </a:r>
            <a:endParaRPr lang="en-US" sz="2800" dirty="0">
              <a:latin typeface="Times New Roman" pitchFamily="18" charset="0"/>
              <a:cs typeface="Times New Roman" pitchFamily="18" charset="0"/>
            </a:endParaRPr>
          </a:p>
        </p:txBody>
      </p:sp>
      <p:pic>
        <p:nvPicPr>
          <p:cNvPr id="2050" name="Picture 2" descr="C:\Documents and Settings\Admin\Local Settings\Temporary Internet Files\Content.IE5\59CBK172\MP900149068[2].jpg"/>
          <p:cNvPicPr>
            <a:picLocks noChangeAspect="1" noChangeArrowheads="1"/>
          </p:cNvPicPr>
          <p:nvPr/>
        </p:nvPicPr>
        <p:blipFill>
          <a:blip r:embed="rId2"/>
          <a:srcRect/>
          <a:stretch>
            <a:fillRect/>
          </a:stretch>
        </p:blipFill>
        <p:spPr bwMode="auto">
          <a:xfrm>
            <a:off x="5181600" y="152400"/>
            <a:ext cx="3657600" cy="2444496"/>
          </a:xfrm>
          <a:prstGeom prst="rect">
            <a:avLst/>
          </a:prstGeom>
          <a:noFill/>
        </p:spPr>
      </p:pic>
    </p:spTree>
  </p:cSld>
  <p:clrMapOvr>
    <a:masterClrMapping/>
  </p:clrMapOvr>
  <p:transition spd="slow" advTm="2656">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p12.jpg"/>
          <p:cNvPicPr>
            <a:picLocks noChangeAspect="1" noChangeArrowheads="1"/>
          </p:cNvPicPr>
          <p:nvPr/>
        </p:nvPicPr>
        <p:blipFill>
          <a:blip r:embed="rId2"/>
          <a:srcRect/>
          <a:stretch>
            <a:fillRect/>
          </a:stretch>
        </p:blipFill>
        <p:spPr bwMode="auto">
          <a:xfrm>
            <a:off x="0" y="1357298"/>
            <a:ext cx="8929717" cy="5715040"/>
          </a:xfrm>
          <a:prstGeom prst="rect">
            <a:avLst/>
          </a:prstGeom>
          <a:noFill/>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p11.jpg"/>
          <p:cNvPicPr>
            <a:picLocks noChangeAspect="1" noChangeArrowheads="1"/>
          </p:cNvPicPr>
          <p:nvPr/>
        </p:nvPicPr>
        <p:blipFill>
          <a:blip r:embed="rId2"/>
          <a:srcRect/>
          <a:stretch>
            <a:fillRect/>
          </a:stretch>
        </p:blipFill>
        <p:spPr bwMode="auto">
          <a:xfrm>
            <a:off x="0" y="-71462"/>
            <a:ext cx="9358314" cy="6858000"/>
          </a:xfrm>
          <a:prstGeom prst="rect">
            <a:avLst/>
          </a:prstGeom>
          <a:noFill/>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7467600" cy="1143000"/>
          </a:xfrm>
        </p:spPr>
        <p:txBody>
          <a:bodyPr>
            <a:normAutofit fontScale="90000"/>
          </a:bodyPr>
          <a:lstStyle/>
          <a:p>
            <a:r>
              <a:rPr lang="en-US" dirty="0" smtClean="0">
                <a:solidFill>
                  <a:schemeClr val="tx1"/>
                </a:solidFill>
              </a:rPr>
              <a:t>TECHNIQUES</a:t>
            </a:r>
            <a:br>
              <a:rPr lang="en-US" dirty="0" smtClean="0">
                <a:solidFill>
                  <a:schemeClr val="tx1"/>
                </a:solidFill>
              </a:rPr>
            </a:br>
            <a:r>
              <a:rPr lang="en-US" sz="3200" dirty="0" smtClean="0">
                <a:solidFill>
                  <a:schemeClr val="tx1"/>
                </a:solidFill>
              </a:rPr>
              <a:t>Biometric  Identification  Techniques</a:t>
            </a:r>
            <a:endParaRPr lang="en-US" dirty="0">
              <a:solidFill>
                <a:schemeClr val="tx1"/>
              </a:solidFill>
            </a:endParaRPr>
          </a:p>
        </p:txBody>
      </p:sp>
      <p:sp>
        <p:nvSpPr>
          <p:cNvPr id="3" name="Content Placeholder 2"/>
          <p:cNvSpPr>
            <a:spLocks noGrp="1"/>
          </p:cNvSpPr>
          <p:nvPr>
            <p:ph idx="1"/>
          </p:nvPr>
        </p:nvSpPr>
        <p:spPr>
          <a:xfrm>
            <a:off x="571472" y="1984248"/>
            <a:ext cx="7467600" cy="4873752"/>
          </a:xfrm>
        </p:spPr>
        <p:txBody>
          <a:bodyPr>
            <a:normAutofit/>
          </a:bodyPr>
          <a:lstStyle/>
          <a:p>
            <a:pPr>
              <a:buFont typeface="Wingdings" pitchFamily="2" charset="2"/>
              <a:buChar char="Ø"/>
            </a:pPr>
            <a:r>
              <a:rPr lang="en-US" sz="2800" dirty="0" smtClean="0"/>
              <a:t>Finger  Printing</a:t>
            </a:r>
          </a:p>
          <a:p>
            <a:pPr>
              <a:buFont typeface="Wingdings" pitchFamily="2" charset="2"/>
              <a:buChar char="Ø"/>
            </a:pPr>
            <a:r>
              <a:rPr lang="en-US" sz="2800" dirty="0" smtClean="0"/>
              <a:t>Retina  Scanning</a:t>
            </a:r>
          </a:p>
          <a:p>
            <a:pPr>
              <a:buFont typeface="Wingdings" pitchFamily="2" charset="2"/>
              <a:buChar char="Ø"/>
            </a:pPr>
            <a:r>
              <a:rPr lang="en-US" sz="2800" dirty="0" smtClean="0"/>
              <a:t>Facial  Recognition</a:t>
            </a:r>
          </a:p>
          <a:p>
            <a:pPr>
              <a:buFont typeface="Wingdings" pitchFamily="2" charset="2"/>
              <a:buChar char="Ø"/>
            </a:pPr>
            <a:r>
              <a:rPr lang="en-US" sz="2800" dirty="0" smtClean="0"/>
              <a:t>Iris  Recognition</a:t>
            </a:r>
            <a:endParaRPr lang="en-US" sz="2800" dirty="0"/>
          </a:p>
        </p:txBody>
      </p:sp>
    </p:spTree>
    <p:extLst>
      <p:ext uri="{BB962C8B-B14F-4D97-AF65-F5344CB8AC3E}">
        <p14:creationId xmlns:p14="http://schemas.microsoft.com/office/powerpoint/2010/main" val="3507887631"/>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780</TotalTime>
  <Words>563</Words>
  <Application>Microsoft Office PowerPoint</Application>
  <PresentationFormat>On-screen Show (4:3)</PresentationFormat>
  <Paragraphs>77</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Algerian</vt:lpstr>
      <vt:lpstr>Arial</vt:lpstr>
      <vt:lpstr>Calibri</vt:lpstr>
      <vt:lpstr>Candara</vt:lpstr>
      <vt:lpstr>Constantia</vt:lpstr>
      <vt:lpstr>Courier New</vt:lpstr>
      <vt:lpstr>Tahoma</vt:lpstr>
      <vt:lpstr>Times New Roman</vt:lpstr>
      <vt:lpstr>Wingdings</vt:lpstr>
      <vt:lpstr>Wingdings 2</vt:lpstr>
      <vt:lpstr>1_Flow</vt:lpstr>
      <vt:lpstr>PowerPoint Presentation</vt:lpstr>
      <vt:lpstr>AN  ATM   WITH  AN  EYE THE FUTURE’S TECHNOLOGY </vt:lpstr>
      <vt:lpstr>ABSTRACT</vt:lpstr>
      <vt:lpstr>OUTLINE</vt:lpstr>
      <vt:lpstr>PowerPoint Presentation</vt:lpstr>
      <vt:lpstr>PowerPoint Presentation</vt:lpstr>
      <vt:lpstr>PowerPoint Presentation</vt:lpstr>
      <vt:lpstr>PowerPoint Presentation</vt:lpstr>
      <vt:lpstr>TECHNIQUES Biometric  Identification  Techniques</vt:lpstr>
      <vt:lpstr>             An  ATM with an Eye</vt:lpstr>
      <vt:lpstr>Iris Recognition                                  Properties of the iris</vt:lpstr>
      <vt:lpstr>Represent iris texture as a binary vector of 2048 bits</vt:lpstr>
      <vt:lpstr>             STEPS  OF  IRIS  WORKING</vt:lpstr>
      <vt:lpstr>PowerPoint Presentation</vt:lpstr>
      <vt:lpstr>How it work</vt:lpstr>
      <vt:lpstr>Camera installation on ATM Machine</vt:lpstr>
      <vt:lpstr>Camera  Snapshots</vt:lpstr>
      <vt:lpstr>ADVANTAGES</vt:lpstr>
      <vt:lpstr>DISADVANTAGES</vt:lpstr>
      <vt:lpstr>PowerPoint Presentation</vt:lpstr>
      <vt:lpstr>                    CONCLUSION</vt:lpstr>
      <vt:lpstr>FUTURE SCOPE</vt:lpstr>
      <vt:lpstr>PowerPoint Presentation</vt:lpstr>
      <vt:lpstr>.</vt:lpstr>
      <vt:lpstr>PowerPoint Presentation</vt:lpstr>
    </vt:vector>
  </TitlesOfParts>
  <Company>Michigan State University 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Recognition</dc:title>
  <dc:creator>George C. Stockman</dc:creator>
  <cp:lastModifiedBy>Sreeranjan Devarapalli</cp:lastModifiedBy>
  <cp:revision>117</cp:revision>
  <cp:lastPrinted>1601-01-01T00:00:00Z</cp:lastPrinted>
  <dcterms:created xsi:type="dcterms:W3CDTF">2005-09-26T21:57:11Z</dcterms:created>
  <dcterms:modified xsi:type="dcterms:W3CDTF">2020-04-04T17:39:06Z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