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4" r:id="rId3"/>
    <p:sldId id="257" r:id="rId4"/>
    <p:sldId id="259" r:id="rId5"/>
    <p:sldId id="260" r:id="rId6"/>
    <p:sldId id="306" r:id="rId7"/>
    <p:sldId id="307" r:id="rId8"/>
    <p:sldId id="261" r:id="rId9"/>
    <p:sldId id="312" r:id="rId10"/>
    <p:sldId id="315" r:id="rId11"/>
    <p:sldId id="262" r:id="rId12"/>
    <p:sldId id="264" r:id="rId13"/>
    <p:sldId id="313" r:id="rId14"/>
    <p:sldId id="314" r:id="rId15"/>
    <p:sldId id="316" r:id="rId16"/>
    <p:sldId id="317" r:id="rId17"/>
    <p:sldId id="276" r:id="rId18"/>
    <p:sldId id="263" r:id="rId19"/>
    <p:sldId id="277" r:id="rId20"/>
    <p:sldId id="27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4" d="100"/>
          <a:sy n="84" d="100"/>
        </p:scale>
        <p:origin x="-898"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D0F311-F332-479D-BAD3-96D43F0DA7D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9D000-9540-4C23-83EB-FDDF4FAD386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1D0F311-F332-479D-BAD3-96D43F0DA7D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9D000-9540-4C23-83EB-FDDF4FAD386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1D0F311-F332-479D-BAD3-96D43F0DA7D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9D000-9540-4C23-83EB-FDDF4FAD386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1D0F311-F332-479D-BAD3-96D43F0DA7D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9D000-9540-4C23-83EB-FDDF4FAD386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1D0F311-F332-479D-BAD3-96D43F0DA7D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9D000-9540-4C23-83EB-FDDF4FAD386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D1D0F311-F332-479D-BAD3-96D43F0DA7D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9D000-9540-4C23-83EB-FDDF4FAD386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D1D0F311-F332-479D-BAD3-96D43F0DA7D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9D000-9540-4C23-83EB-FDDF4FAD386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D0F311-F332-479D-BAD3-96D43F0DA7D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9D000-9540-4C23-83EB-FDDF4FAD386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D0F311-F332-479D-BAD3-96D43F0DA7D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9D000-9540-4C23-83EB-FDDF4FAD386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1D0F311-F332-479D-BAD3-96D43F0DA7D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9D000-9540-4C23-83EB-FDDF4FAD386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1D0F311-F332-479D-BAD3-96D43F0DA7D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9D000-9540-4C23-83EB-FDDF4FAD386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D0F311-F332-479D-BAD3-96D43F0DA7D7}"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9D000-9540-4C23-83EB-FDDF4FAD386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55650" y="765175"/>
            <a:ext cx="7559675" cy="1908810"/>
          </a:xfrm>
        </p:spPr>
        <p:txBody>
          <a:bodyPr>
            <a:normAutofit/>
          </a:bodyPr>
          <a:p>
            <a:pPr algn="ctr"/>
            <a:r>
              <a:rPr lang="en-US" sz="3110">
                <a:solidFill>
                  <a:schemeClr val="accent2"/>
                </a:solidFill>
                <a:latin typeface="Times New Roman" panose="02020603050405020304" pitchFamily="18" charset="0"/>
                <a:cs typeface="Times New Roman" panose="02020603050405020304" pitchFamily="18" charset="0"/>
              </a:rPr>
              <a:t>Spam Detection On Short Message Service Performance Using FP-Growth and Naive Bayes Classifier</a:t>
            </a:r>
            <a:endParaRPr lang="en-US" sz="3110">
              <a:solidFill>
                <a:schemeClr val="accent2"/>
              </a:solidFill>
              <a:latin typeface="Times New Roman" panose="02020603050405020304" pitchFamily="18" charset="0"/>
              <a:cs typeface="Times New Roman" panose="02020603050405020304" pitchFamily="18" charset="0"/>
            </a:endParaRPr>
          </a:p>
        </p:txBody>
      </p:sp>
      <p:sp>
        <p:nvSpPr>
          <p:cNvPr id="7" name="Subtitle 6"/>
          <p:cNvSpPr>
            <a:spLocks noGrp="1"/>
          </p:cNvSpPr>
          <p:nvPr>
            <p:ph type="subTitle" idx="1"/>
          </p:nvPr>
        </p:nvSpPr>
        <p:spPr>
          <a:xfrm>
            <a:off x="1143000" y="4008120"/>
            <a:ext cx="6858000" cy="1991995"/>
          </a:xfrm>
        </p:spPr>
        <p:txBody>
          <a:bodyPr>
            <a:normAutofit fontScale="50000"/>
          </a:bodyPr>
          <a:p>
            <a:r>
              <a:rPr lang="en-US" b="1"/>
              <a:t>        </a:t>
            </a:r>
            <a:r>
              <a:rPr lang="en-US" b="1">
                <a:solidFill>
                  <a:schemeClr val="tx1"/>
                </a:solidFill>
              </a:rPr>
              <a:t> </a:t>
            </a:r>
            <a:r>
              <a:rPr lang="en-IN" altLang="en-US" b="1">
                <a:solidFill>
                  <a:schemeClr val="tx1"/>
                </a:solidFill>
              </a:rPr>
              <a:t>PRC</a:t>
            </a:r>
            <a:r>
              <a:rPr lang="en-US">
                <a:solidFill>
                  <a:schemeClr val="tx1"/>
                </a:solidFill>
              </a:rPr>
              <a:t>-2</a:t>
            </a:r>
            <a:endParaRPr lang="en-US">
              <a:solidFill>
                <a:schemeClr val="tx1"/>
              </a:solidFill>
            </a:endParaRPr>
          </a:p>
          <a:p>
            <a:r>
              <a:rPr lang="en-US"/>
              <a:t>               </a:t>
            </a:r>
            <a:r>
              <a:rPr lang="en-US" b="1"/>
              <a:t>                                                                      </a:t>
            </a:r>
            <a:endParaRPr lang="en-US"/>
          </a:p>
          <a:p>
            <a:r>
              <a:rPr lang="en-US" sz="3600" b="1">
                <a:solidFill>
                  <a:schemeClr val="tx1"/>
                </a:solidFill>
                <a:latin typeface="Times New Roman" panose="02020603050405020304" pitchFamily="18" charset="0"/>
                <a:cs typeface="Times New Roman" panose="02020603050405020304" pitchFamily="18" charset="0"/>
              </a:rPr>
              <a:t>Guided by: </a:t>
            </a:r>
            <a:r>
              <a:rPr lang="en-US" sz="3600">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 </a:t>
            </a:r>
            <a:r>
              <a:rPr lang="en-US" b="1">
                <a:solidFill>
                  <a:schemeClr val="tx1"/>
                </a:solidFill>
                <a:latin typeface="Times New Roman" panose="02020603050405020304" pitchFamily="18" charset="0"/>
                <a:cs typeface="Times New Roman" panose="02020603050405020304" pitchFamily="18" charset="0"/>
              </a:rPr>
              <a:t>Presented by:</a:t>
            </a:r>
            <a:endParaRPr lang="en-US" b="1">
              <a:solidFill>
                <a:schemeClr val="tx1"/>
              </a:solidFill>
              <a:latin typeface="Times New Roman" panose="02020603050405020304" pitchFamily="18" charset="0"/>
              <a:cs typeface="Times New Roman" panose="02020603050405020304" pitchFamily="18" charset="0"/>
            </a:endParaRPr>
          </a:p>
          <a:p>
            <a:r>
              <a:rPr lang="en-US" b="1">
                <a:solidFill>
                  <a:schemeClr val="tx1"/>
                </a:solidFill>
                <a:latin typeface="Times New Roman" panose="02020603050405020304" pitchFamily="18" charset="0"/>
                <a:cs typeface="Times New Roman" panose="02020603050405020304" pitchFamily="18" charset="0"/>
              </a:rPr>
              <a:t>Mrs .M.Jyothsna                                                                            B.Meghana</a:t>
            </a:r>
            <a:endParaRPr lang="en-US" b="1">
              <a:solidFill>
                <a:schemeClr val="tx1"/>
              </a:solidFill>
              <a:latin typeface="Times New Roman" panose="02020603050405020304" pitchFamily="18" charset="0"/>
              <a:cs typeface="Times New Roman" panose="02020603050405020304" pitchFamily="18" charset="0"/>
            </a:endParaRPr>
          </a:p>
          <a:p>
            <a:r>
              <a:rPr lang="en-US" b="1">
                <a:solidFill>
                  <a:schemeClr val="tx1"/>
                </a:solidFill>
                <a:latin typeface="Times New Roman" panose="02020603050405020304" pitchFamily="18" charset="0"/>
                <a:cs typeface="Times New Roman" panose="02020603050405020304" pitchFamily="18" charset="0"/>
              </a:rPr>
              <a:t>Assistant Professor                                                                          20251D6502</a:t>
            </a:r>
            <a:endParaRPr lang="en-US" b="1">
              <a:solidFill>
                <a:schemeClr val="tx1"/>
              </a:solidFill>
              <a:latin typeface="Times New Roman" panose="02020603050405020304" pitchFamily="18" charset="0"/>
              <a:cs typeface="Times New Roman" panose="02020603050405020304" pitchFamily="18" charset="0"/>
            </a:endParaRPr>
          </a:p>
          <a:p>
            <a:endParaRPr lang="en-US">
              <a:solidFill>
                <a:schemeClr val="tx1"/>
              </a:solidFill>
            </a:endParaRPr>
          </a:p>
          <a:p>
            <a:endParaRPr lang="en-US">
              <a:solidFill>
                <a:schemeClr val="tx1"/>
              </a:solidFill>
            </a:endParaRPr>
          </a:p>
        </p:txBody>
      </p:sp>
      <p:pic>
        <p:nvPicPr>
          <p:cNvPr id="6" name="Content Placeholder 5" descr="narayanamma"/>
          <p:cNvPicPr>
            <a:picLocks noChangeAspect="1"/>
          </p:cNvPicPr>
          <p:nvPr>
            <p:ph idx="4294967295"/>
          </p:nvPr>
        </p:nvPicPr>
        <p:blipFill>
          <a:blip r:embed="rId1"/>
          <a:stretch>
            <a:fillRect/>
          </a:stretch>
        </p:blipFill>
        <p:spPr>
          <a:xfrm>
            <a:off x="3933190" y="2619375"/>
            <a:ext cx="1617345" cy="13887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anose="02020603050405020304" pitchFamily="18" charset="0"/>
                <a:cs typeface="Times New Roman" panose="02020603050405020304" pitchFamily="18" charset="0"/>
              </a:rPr>
              <a:t>Block diagram</a:t>
            </a:r>
            <a:endParaRPr lang="en-US" sz="3600"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a:bodyPr>
          <a:lstStyle/>
          <a:p>
            <a:pPr marL="0" indent="0">
              <a:buNone/>
            </a:pPr>
            <a:endParaRPr lang="en-US" dirty="0"/>
          </a:p>
          <a:p>
            <a:pPr marL="0" indent="0">
              <a:buNone/>
            </a:pPr>
            <a:endParaRPr lang="en-US" dirty="0"/>
          </a:p>
        </p:txBody>
      </p:sp>
      <p:pic>
        <p:nvPicPr>
          <p:cNvPr id="6" name="Content Placeholder 5" descr="Screenshot (30)"/>
          <p:cNvPicPr>
            <a:picLocks noChangeAspect="1"/>
          </p:cNvPicPr>
          <p:nvPr>
            <p:ph sz="half" idx="2"/>
          </p:nvPr>
        </p:nvPicPr>
        <p:blipFill>
          <a:blip r:embed="rId1"/>
          <a:srcRect l="14376" t="975" r="14946" b="13346"/>
          <a:stretch>
            <a:fillRect/>
          </a:stretch>
        </p:blipFill>
        <p:spPr>
          <a:xfrm>
            <a:off x="349885" y="1228725"/>
            <a:ext cx="8336915" cy="53771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31)"/>
          <p:cNvPicPr>
            <a:picLocks noChangeAspect="1"/>
          </p:cNvPicPr>
          <p:nvPr>
            <p:ph idx="1"/>
          </p:nvPr>
        </p:nvPicPr>
        <p:blipFill>
          <a:blip r:embed="rId1"/>
          <a:srcRect l="15997" t="4267" r="16305" b="12504"/>
          <a:stretch>
            <a:fillRect/>
          </a:stretch>
        </p:blipFill>
        <p:spPr>
          <a:xfrm>
            <a:off x="716915" y="501650"/>
            <a:ext cx="7846060" cy="58439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Project Analysis</a:t>
            </a:r>
            <a:endParaRPr lang="en-US"/>
          </a:p>
        </p:txBody>
      </p:sp>
      <p:sp>
        <p:nvSpPr>
          <p:cNvPr id="3" name="Content Placeholder 2"/>
          <p:cNvSpPr>
            <a:spLocks noGrp="1"/>
          </p:cNvSpPr>
          <p:nvPr>
            <p:ph idx="1"/>
          </p:nvPr>
        </p:nvSpPr>
        <p:spPr>
          <a:xfrm>
            <a:off x="457200" y="1363980"/>
            <a:ext cx="8229600" cy="5165090"/>
          </a:xfrm>
        </p:spPr>
        <p:txBody>
          <a:bodyPr>
            <a:normAutofit fontScale="25000"/>
          </a:bodyPr>
          <a:p>
            <a:pPr algn="l">
              <a:lnSpc>
                <a:spcPct val="100000"/>
              </a:lnSpc>
              <a:buFont typeface="Wingdings" panose="05000000000000000000" charset="0"/>
              <a:buChar char="v"/>
            </a:pPr>
            <a:r>
              <a:rPr lang="en-US" sz="9600" b="1">
                <a:latin typeface="Times New Roman" panose="02020603050405020304" pitchFamily="18" charset="0"/>
                <a:cs typeface="Times New Roman" panose="02020603050405020304" pitchFamily="18" charset="0"/>
              </a:rPr>
              <a:t>Existing System</a:t>
            </a:r>
            <a:r>
              <a:rPr lang="en-US" sz="9600">
                <a:latin typeface="Times New Roman" panose="02020603050405020304" pitchFamily="18" charset="0"/>
                <a:cs typeface="Times New Roman" panose="02020603050405020304" pitchFamily="18" charset="0"/>
              </a:rPr>
              <a:t>:</a:t>
            </a:r>
            <a:endParaRPr lang="en-US" sz="9600">
              <a:latin typeface="Times New Roman" panose="02020603050405020304" pitchFamily="18" charset="0"/>
              <a:cs typeface="Times New Roman" panose="02020603050405020304" pitchFamily="18" charset="0"/>
            </a:endParaRPr>
          </a:p>
          <a:p>
            <a:pPr algn="l">
              <a:lnSpc>
                <a:spcPct val="100000"/>
              </a:lnSpc>
            </a:pPr>
            <a:endParaRPr lang="en-US"/>
          </a:p>
          <a:p>
            <a:pPr algn="l">
              <a:lnSpc>
                <a:spcPct val="100000"/>
              </a:lnSpc>
              <a:buFont typeface="Wingdings" panose="05000000000000000000" charset="0"/>
              <a:buChar char="Ø"/>
            </a:pPr>
            <a:r>
              <a:rPr lang="en-US" sz="8000">
                <a:latin typeface="Times New Roman" panose="02020603050405020304" pitchFamily="18" charset="0"/>
                <a:cs typeface="Times New Roman" panose="02020603050405020304" pitchFamily="18" charset="0"/>
              </a:rPr>
              <a:t>Now a day’s true caller is that existing system which can block these senders      message</a:t>
            </a:r>
            <a:endParaRPr lang="en-US" sz="8000">
              <a:latin typeface="Times New Roman" panose="02020603050405020304" pitchFamily="18" charset="0"/>
              <a:cs typeface="Times New Roman" panose="02020603050405020304" pitchFamily="18" charset="0"/>
            </a:endParaRPr>
          </a:p>
          <a:p>
            <a:pPr algn="l">
              <a:lnSpc>
                <a:spcPct val="100000"/>
              </a:lnSpc>
              <a:buFont typeface="Wingdings" panose="05000000000000000000" charset="0"/>
              <a:buChar char="Ø"/>
            </a:pPr>
            <a:r>
              <a:rPr lang="en-US" sz="8000">
                <a:latin typeface="Times New Roman" panose="02020603050405020304" pitchFamily="18" charset="0"/>
                <a:cs typeface="Times New Roman" panose="02020603050405020304" pitchFamily="18" charset="0"/>
              </a:rPr>
              <a:t>whose messages are annoying you but we have a control over the sender but not ones the type of messages.</a:t>
            </a:r>
            <a:endParaRPr lang="en-US" sz="8000">
              <a:latin typeface="Times New Roman" panose="02020603050405020304" pitchFamily="18" charset="0"/>
              <a:cs typeface="Times New Roman" panose="02020603050405020304" pitchFamily="18" charset="0"/>
            </a:endParaRPr>
          </a:p>
          <a:p>
            <a:pPr marL="0" indent="0" algn="l">
              <a:lnSpc>
                <a:spcPct val="100000"/>
              </a:lnSpc>
              <a:buNone/>
            </a:pPr>
            <a:r>
              <a:rPr lang="en-US" sz="8000">
                <a:latin typeface="Times New Roman" panose="02020603050405020304" pitchFamily="18" charset="0"/>
                <a:cs typeface="Times New Roman" panose="02020603050405020304" pitchFamily="18" charset="0"/>
              </a:rPr>
              <a:t>➢ So, we need such technology/system which can block the particular kind of</a:t>
            </a:r>
            <a:endParaRPr lang="en-US" sz="8000">
              <a:latin typeface="Times New Roman" panose="02020603050405020304" pitchFamily="18" charset="0"/>
              <a:cs typeface="Times New Roman" panose="02020603050405020304" pitchFamily="18" charset="0"/>
            </a:endParaRPr>
          </a:p>
          <a:p>
            <a:pPr marL="0" indent="0" algn="l">
              <a:lnSpc>
                <a:spcPct val="100000"/>
              </a:lnSpc>
              <a:buNone/>
            </a:pPr>
            <a:r>
              <a:rPr lang="en-US" sz="8000">
                <a:latin typeface="Times New Roman" panose="02020603050405020304" pitchFamily="18" charset="0"/>
                <a:cs typeface="Times New Roman" panose="02020603050405020304" pitchFamily="18" charset="0"/>
              </a:rPr>
              <a:t>     messages</a:t>
            </a:r>
            <a:endParaRPr lang="en-US" sz="8000">
              <a:latin typeface="Times New Roman" panose="02020603050405020304" pitchFamily="18" charset="0"/>
              <a:cs typeface="Times New Roman" panose="02020603050405020304" pitchFamily="18" charset="0"/>
            </a:endParaRPr>
          </a:p>
          <a:p>
            <a:pPr marL="0" indent="0" algn="l">
              <a:lnSpc>
                <a:spcPct val="100000"/>
              </a:lnSpc>
              <a:buNone/>
            </a:pPr>
            <a:endParaRPr lang="en-US" sz="8000">
              <a:latin typeface="Times New Roman" panose="02020603050405020304" pitchFamily="18" charset="0"/>
              <a:cs typeface="Times New Roman" panose="02020603050405020304" pitchFamily="18" charset="0"/>
            </a:endParaRPr>
          </a:p>
          <a:p>
            <a:pPr marL="0" indent="0" algn="l">
              <a:lnSpc>
                <a:spcPct val="100000"/>
              </a:lnSpc>
              <a:buNone/>
            </a:pPr>
            <a:r>
              <a:rPr lang="en-US" sz="9600" b="1">
                <a:latin typeface="Times New Roman" panose="02020603050405020304" pitchFamily="18" charset="0"/>
                <a:cs typeface="Times New Roman" panose="02020603050405020304" pitchFamily="18" charset="0"/>
              </a:rPr>
              <a:t>Dis-Advantages</a:t>
            </a:r>
            <a:r>
              <a:rPr lang="en-US" sz="9600">
                <a:latin typeface="Times New Roman" panose="02020603050405020304" pitchFamily="18" charset="0"/>
                <a:cs typeface="Times New Roman" panose="02020603050405020304" pitchFamily="18" charset="0"/>
              </a:rPr>
              <a:t>:</a:t>
            </a:r>
            <a:endParaRPr lang="en-US" sz="9600">
              <a:latin typeface="Times New Roman" panose="02020603050405020304" pitchFamily="18" charset="0"/>
              <a:cs typeface="Times New Roman" panose="02020603050405020304" pitchFamily="18" charset="0"/>
            </a:endParaRPr>
          </a:p>
          <a:p>
            <a:pPr marL="0" indent="0" algn="l">
              <a:lnSpc>
                <a:spcPct val="100000"/>
              </a:lnSpc>
              <a:buNone/>
            </a:pPr>
            <a:r>
              <a:rPr lang="en-US" sz="8000">
                <a:latin typeface="Times New Roman" panose="02020603050405020304" pitchFamily="18" charset="0"/>
                <a:cs typeface="Times New Roman" panose="02020603050405020304" pitchFamily="18" charset="0"/>
              </a:rPr>
              <a:t>⮚ Suppose it a user don’t want any promotional message and it he know       which all users can send him these kinds of messages then he/she can block these senders.</a:t>
            </a:r>
            <a:endParaRPr lang="en-US" sz="8000">
              <a:latin typeface="Times New Roman" panose="02020603050405020304" pitchFamily="18" charset="0"/>
              <a:cs typeface="Times New Roman" panose="02020603050405020304" pitchFamily="18" charset="0"/>
            </a:endParaRPr>
          </a:p>
          <a:p>
            <a:pPr marL="0" indent="0" algn="l">
              <a:lnSpc>
                <a:spcPct val="100000"/>
              </a:lnSpc>
              <a:buNone/>
            </a:pPr>
            <a:r>
              <a:rPr lang="en-US" sz="8000">
                <a:latin typeface="Times New Roman" panose="02020603050405020304" pitchFamily="18" charset="0"/>
                <a:cs typeface="Times New Roman" panose="02020603050405020304" pitchFamily="18" charset="0"/>
              </a:rPr>
              <a:t>⮚ But if these blocked users any informational message to the user then user   will not be able to receive the message.</a:t>
            </a:r>
            <a:endParaRPr lang="en-US" sz="80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927735"/>
            <a:ext cx="8229600" cy="5198745"/>
          </a:xfrm>
        </p:spPr>
        <p:txBody>
          <a:bodyPr>
            <a:noAutofit/>
          </a:bodyPr>
          <a:p>
            <a:pPr marL="0" indent="0">
              <a:buNone/>
            </a:pPr>
            <a:endParaRPr lang="en-US" sz="1400">
              <a:latin typeface="Times New Roman" panose="02020603050405020304" pitchFamily="18" charset="0"/>
              <a:cs typeface="Times New Roman" panose="02020603050405020304" pitchFamily="18" charset="0"/>
            </a:endParaRPr>
          </a:p>
          <a:p>
            <a:pPr>
              <a:buFont typeface="Wingdings" panose="05000000000000000000" charset="0"/>
              <a:buChar char="v"/>
            </a:pPr>
            <a:r>
              <a:rPr lang="en-US" sz="2000" b="1">
                <a:latin typeface="Times New Roman" panose="02020603050405020304" pitchFamily="18" charset="0"/>
                <a:cs typeface="Times New Roman" panose="02020603050405020304" pitchFamily="18" charset="0"/>
                <a:sym typeface="+mn-ea"/>
              </a:rPr>
              <a:t>Proposed System:</a:t>
            </a:r>
            <a:endParaRPr lang="en-US" sz="2000">
              <a:latin typeface="Times New Roman" panose="02020603050405020304" pitchFamily="18" charset="0"/>
              <a:cs typeface="Times New Roman" panose="02020603050405020304" pitchFamily="18" charset="0"/>
            </a:endParaRPr>
          </a:p>
          <a:p>
            <a:pPr marL="0" indent="0" algn="l">
              <a:buNone/>
            </a:pPr>
            <a:r>
              <a:rPr lang="en-US" sz="2000">
                <a:latin typeface="Times New Roman" panose="02020603050405020304" pitchFamily="18" charset="0"/>
                <a:cs typeface="Times New Roman" panose="02020603050405020304" pitchFamily="18" charset="0"/>
                <a:sym typeface="+mn-ea"/>
              </a:rPr>
              <a:t>➢ We are using Machine Learning algorithm (Naïve Bayes Algorithm) to eradicate such problem. In this algorithm model will train the machine by its 70% and 30% of dataset.</a:t>
            </a:r>
            <a:endParaRPr lang="en-US" sz="2000">
              <a:latin typeface="Times New Roman" panose="02020603050405020304" pitchFamily="18" charset="0"/>
              <a:cs typeface="Times New Roman" panose="02020603050405020304" pitchFamily="18" charset="0"/>
            </a:endParaRPr>
          </a:p>
          <a:p>
            <a:pPr marL="0" indent="0" algn="l">
              <a:buNone/>
            </a:pPr>
            <a:r>
              <a:rPr lang="en-US" sz="2000">
                <a:latin typeface="Times New Roman" panose="02020603050405020304" pitchFamily="18" charset="0"/>
                <a:cs typeface="Times New Roman" panose="02020603050405020304" pitchFamily="18" charset="0"/>
                <a:sym typeface="+mn-ea"/>
              </a:rPr>
              <a:t>➢ Through this 70% data our machine will be trained enough to decide which is the SPAM message or which is the HAM message.</a:t>
            </a:r>
            <a:endParaRPr lang="en-US" sz="2000">
              <a:latin typeface="Times New Roman" panose="02020603050405020304" pitchFamily="18" charset="0"/>
              <a:cs typeface="Times New Roman" panose="02020603050405020304" pitchFamily="18" charset="0"/>
            </a:endParaRPr>
          </a:p>
          <a:p>
            <a:pPr marL="0" indent="0" algn="l">
              <a:buNone/>
            </a:pPr>
            <a:endParaRPr lang="en-US" sz="2000">
              <a:latin typeface="Times New Roman" panose="02020603050405020304" pitchFamily="18" charset="0"/>
              <a:cs typeface="Times New Roman" panose="02020603050405020304" pitchFamily="18" charset="0"/>
            </a:endParaRPr>
          </a:p>
          <a:p>
            <a:pPr marL="0" indent="0" algn="l">
              <a:buNone/>
            </a:pPr>
            <a:r>
              <a:rPr lang="en-US" sz="2000" b="1">
                <a:latin typeface="Times New Roman" panose="02020603050405020304" pitchFamily="18" charset="0"/>
                <a:cs typeface="Times New Roman" panose="02020603050405020304" pitchFamily="18" charset="0"/>
              </a:rPr>
              <a:t>Advantages</a:t>
            </a:r>
            <a:r>
              <a:rPr lang="en-US" sz="2000">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pPr marL="0" indent="0" algn="l">
              <a:buNone/>
            </a:pPr>
            <a:r>
              <a:rPr lang="en-US" sz="2000">
                <a:latin typeface="Times New Roman" panose="02020603050405020304" pitchFamily="18" charset="0"/>
                <a:cs typeface="Times New Roman" panose="02020603050405020304" pitchFamily="18" charset="0"/>
              </a:rPr>
              <a:t>⮚ we can easily block the unnecessary messages compare to existing system. Then the proposed system will distinguish between SPAM &amp; HAM.</a:t>
            </a:r>
            <a:endParaRPr lang="en-US" sz="2000">
              <a:latin typeface="Times New Roman" panose="02020603050405020304" pitchFamily="18" charset="0"/>
              <a:cs typeface="Times New Roman" panose="02020603050405020304" pitchFamily="18" charset="0"/>
            </a:endParaRPr>
          </a:p>
          <a:p>
            <a:pPr marL="0" indent="0" algn="l">
              <a:buFont typeface="Wingdings" panose="05000000000000000000" charset="0"/>
              <a:buChar char="Ø"/>
            </a:pPr>
            <a:r>
              <a:rPr lang="en-US" sz="2000">
                <a:latin typeface="Times New Roman" panose="02020603050405020304" pitchFamily="18" charset="0"/>
                <a:cs typeface="Times New Roman" panose="02020603050405020304" pitchFamily="18" charset="0"/>
              </a:rPr>
              <a:t>we are not supposed to block the users we can just oppose or block that type of least important message without blocking the user. So, the users can send any important message.</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561975"/>
            <a:ext cx="8401685" cy="5877560"/>
          </a:xfrm>
        </p:spPr>
        <p:txBody>
          <a:bodyPr>
            <a:normAutofit fontScale="40000"/>
          </a:bodyPr>
          <a:p>
            <a:pPr marL="0" indent="0" algn="l">
              <a:buNone/>
            </a:pPr>
            <a:r>
              <a:rPr lang="en-US" sz="4000" b="1">
                <a:latin typeface="Times New Roman" panose="02020603050405020304" pitchFamily="18" charset="0"/>
                <a:cs typeface="Times New Roman" panose="02020603050405020304" pitchFamily="18" charset="0"/>
              </a:rPr>
              <a:t>Accuracy:</a:t>
            </a:r>
            <a:endParaRPr lang="en-US" sz="4000" b="1">
              <a:latin typeface="Times New Roman" panose="02020603050405020304" pitchFamily="18" charset="0"/>
              <a:cs typeface="Times New Roman" panose="02020603050405020304" pitchFamily="18" charset="0"/>
            </a:endParaRPr>
          </a:p>
          <a:p>
            <a:pPr marL="0" indent="0" algn="l">
              <a:buNone/>
            </a:pPr>
            <a:r>
              <a:rPr lang="en-US" sz="4000">
                <a:latin typeface="Times New Roman" panose="02020603050405020304" pitchFamily="18" charset="0"/>
                <a:cs typeface="Times New Roman" panose="02020603050405020304" pitchFamily="18" charset="0"/>
              </a:rPr>
              <a:t>The most common definition of accuracy used in marketing anti-spam products is the total number of correctly identified messages divided by the total number of messages. Formally, that is: ( s + h) /( S + H) or, in this case 99.27%. 99.27% sounds pretty good when marketing, but this figure is meaningless.</a:t>
            </a:r>
            <a:endParaRPr lang="en-US" sz="4000">
              <a:latin typeface="Times New Roman" panose="02020603050405020304" pitchFamily="18" charset="0"/>
              <a:cs typeface="Times New Roman" panose="02020603050405020304" pitchFamily="18" charset="0"/>
            </a:endParaRPr>
          </a:p>
          <a:p>
            <a:pPr marL="0" indent="0" algn="l">
              <a:buNone/>
            </a:pPr>
            <a:r>
              <a:rPr lang="en-US" sz="4000">
                <a:latin typeface="Times New Roman" panose="02020603050405020304" pitchFamily="18" charset="0"/>
                <a:cs typeface="Times New Roman" panose="02020603050405020304" pitchFamily="18" charset="0"/>
              </a:rPr>
              <a:t>Accuracy=( s + h) / ( S + H)</a:t>
            </a:r>
            <a:endParaRPr lang="en-US" sz="4000">
              <a:latin typeface="Times New Roman" panose="02020603050405020304" pitchFamily="18" charset="0"/>
              <a:cs typeface="Times New Roman" panose="02020603050405020304" pitchFamily="18" charset="0"/>
            </a:endParaRPr>
          </a:p>
          <a:p>
            <a:pPr marL="0" indent="0" algn="l">
              <a:buNone/>
            </a:pPr>
            <a:r>
              <a:rPr lang="en-US" sz="4000" b="1">
                <a:latin typeface="Times New Roman" panose="02020603050405020304" pitchFamily="18" charset="0"/>
                <a:cs typeface="Times New Roman" panose="02020603050405020304" pitchFamily="18" charset="0"/>
              </a:rPr>
              <a:t>Precision:</a:t>
            </a:r>
            <a:endParaRPr lang="en-US" sz="4000">
              <a:latin typeface="Times New Roman" panose="02020603050405020304" pitchFamily="18" charset="0"/>
              <a:cs typeface="Times New Roman" panose="02020603050405020304" pitchFamily="18" charset="0"/>
            </a:endParaRPr>
          </a:p>
          <a:p>
            <a:pPr marL="0" indent="0" algn="l">
              <a:buNone/>
            </a:pPr>
            <a:r>
              <a:rPr lang="en-US" sz="4000">
                <a:latin typeface="Times New Roman" panose="02020603050405020304" pitchFamily="18" charset="0"/>
                <a:cs typeface="Times New Roman" panose="02020603050405020304" pitchFamily="18" charset="0"/>
              </a:rPr>
              <a:t>Precision is the fraction of results classified as positive, which are indeed positive. Recall is the fraction of all positive results which were detected. My purpose is to reduce the number of Normal accounts which is labelled as "Spam". This means you want to maximize the precision of Spam and</a:t>
            </a:r>
            <a:endParaRPr lang="en-US" sz="4000">
              <a:latin typeface="Times New Roman" panose="02020603050405020304" pitchFamily="18" charset="0"/>
              <a:cs typeface="Times New Roman" panose="02020603050405020304" pitchFamily="18" charset="0"/>
            </a:endParaRPr>
          </a:p>
          <a:p>
            <a:pPr marL="0" indent="0" algn="l">
              <a:buNone/>
            </a:pPr>
            <a:r>
              <a:rPr lang="en-US" sz="4000">
                <a:latin typeface="Times New Roman" panose="02020603050405020304" pitchFamily="18" charset="0"/>
                <a:cs typeface="Times New Roman" panose="02020603050405020304" pitchFamily="18" charset="0"/>
              </a:rPr>
              <a:t>recall of Not spam.</a:t>
            </a:r>
            <a:endParaRPr lang="en-US" sz="4000">
              <a:latin typeface="Times New Roman" panose="02020603050405020304" pitchFamily="18" charset="0"/>
              <a:cs typeface="Times New Roman" panose="02020603050405020304" pitchFamily="18" charset="0"/>
            </a:endParaRPr>
          </a:p>
          <a:p>
            <a:pPr marL="0" indent="0" algn="l">
              <a:buNone/>
            </a:pPr>
            <a:r>
              <a:rPr lang="en-US" sz="4000">
                <a:latin typeface="Times New Roman" panose="02020603050405020304" pitchFamily="18" charset="0"/>
                <a:cs typeface="Times New Roman" panose="02020603050405020304" pitchFamily="18" charset="0"/>
              </a:rPr>
              <a:t>Precision= True Positive/True Positive + False Positive</a:t>
            </a:r>
            <a:endParaRPr lang="en-US" sz="4000">
              <a:latin typeface="Times New Roman" panose="02020603050405020304" pitchFamily="18" charset="0"/>
              <a:cs typeface="Times New Roman" panose="02020603050405020304" pitchFamily="18" charset="0"/>
            </a:endParaRPr>
          </a:p>
          <a:p>
            <a:pPr marL="0" indent="0" algn="l">
              <a:buNone/>
            </a:pPr>
            <a:r>
              <a:rPr lang="en-US" sz="4000" b="1">
                <a:latin typeface="Times New Roman" panose="02020603050405020304" pitchFamily="18" charset="0"/>
                <a:cs typeface="Times New Roman" panose="02020603050405020304" pitchFamily="18" charset="0"/>
              </a:rPr>
              <a:t>Recall:</a:t>
            </a:r>
            <a:endParaRPr lang="en-US" sz="4000" b="1">
              <a:latin typeface="Times New Roman" panose="02020603050405020304" pitchFamily="18" charset="0"/>
              <a:cs typeface="Times New Roman" panose="02020603050405020304" pitchFamily="18" charset="0"/>
            </a:endParaRPr>
          </a:p>
          <a:p>
            <a:pPr marL="0" indent="0" algn="l">
              <a:buNone/>
            </a:pPr>
            <a:r>
              <a:rPr lang="en-US" sz="4000">
                <a:latin typeface="Times New Roman" panose="02020603050405020304" pitchFamily="18" charset="0"/>
                <a:cs typeface="Times New Roman" panose="02020603050405020304" pitchFamily="18" charset="0"/>
              </a:rPr>
              <a:t>Precision is the fraction of results classified as positive, which are indeed positive. Recall is the fraction of all positive results which were detected.</a:t>
            </a:r>
            <a:endParaRPr lang="en-US" sz="4000">
              <a:latin typeface="Times New Roman" panose="02020603050405020304" pitchFamily="18" charset="0"/>
              <a:cs typeface="Times New Roman" panose="02020603050405020304" pitchFamily="18" charset="0"/>
            </a:endParaRPr>
          </a:p>
          <a:p>
            <a:pPr marL="0" indent="0" algn="l">
              <a:buNone/>
            </a:pPr>
            <a:r>
              <a:rPr lang="en-US" sz="4000">
                <a:latin typeface="Times New Roman" panose="02020603050405020304" pitchFamily="18" charset="0"/>
                <a:cs typeface="Times New Roman" panose="02020603050405020304" pitchFamily="18" charset="0"/>
              </a:rPr>
              <a:t>Recall=True Positive/True Positive + False Negative</a:t>
            </a:r>
            <a:endParaRPr lang="en-US" sz="4000">
              <a:latin typeface="Times New Roman" panose="02020603050405020304" pitchFamily="18" charset="0"/>
              <a:cs typeface="Times New Roman" panose="02020603050405020304" pitchFamily="18" charset="0"/>
            </a:endParaRPr>
          </a:p>
          <a:p>
            <a:pPr marL="0" indent="0" algn="l">
              <a:buNone/>
            </a:pPr>
            <a:r>
              <a:rPr lang="en-US" sz="4000" b="1">
                <a:latin typeface="Times New Roman" panose="02020603050405020304" pitchFamily="18" charset="0"/>
                <a:cs typeface="Times New Roman" panose="02020603050405020304" pitchFamily="18" charset="0"/>
              </a:rPr>
              <a:t>F1 Score</a:t>
            </a:r>
            <a:r>
              <a:rPr lang="en-US" sz="4000">
                <a:latin typeface="Times New Roman" panose="02020603050405020304" pitchFamily="18" charset="0"/>
                <a:cs typeface="Times New Roman" panose="02020603050405020304" pitchFamily="18" charset="0"/>
              </a:rPr>
              <a:t>:</a:t>
            </a:r>
            <a:endParaRPr lang="en-US" sz="4000">
              <a:latin typeface="Times New Roman" panose="02020603050405020304" pitchFamily="18" charset="0"/>
              <a:cs typeface="Times New Roman" panose="02020603050405020304" pitchFamily="18" charset="0"/>
            </a:endParaRPr>
          </a:p>
          <a:p>
            <a:pPr marL="0" indent="0" algn="l">
              <a:buNone/>
            </a:pPr>
            <a:r>
              <a:rPr lang="en-US" sz="4000">
                <a:latin typeface="Times New Roman" panose="02020603050405020304" pitchFamily="18" charset="0"/>
                <a:cs typeface="Times New Roman" panose="02020603050405020304" pitchFamily="18" charset="0"/>
              </a:rPr>
              <a:t>Our spam filter with 0.93 precision and 0.88 recall has an F1 score of 0.90 . F1 is one when a classifier has perfect precision and recall, and goes to zero for classifiers which have either low precision or recall (or both).</a:t>
            </a:r>
            <a:endParaRPr lang="en-US" sz="4000">
              <a:latin typeface="Times New Roman" panose="02020603050405020304" pitchFamily="18" charset="0"/>
              <a:cs typeface="Times New Roman" panose="02020603050405020304" pitchFamily="18" charset="0"/>
            </a:endParaRPr>
          </a:p>
          <a:p>
            <a:pPr marL="0" indent="0" algn="l">
              <a:buNone/>
            </a:pPr>
            <a:r>
              <a:rPr lang="en-US" sz="4000">
                <a:latin typeface="Times New Roman" panose="02020603050405020304" pitchFamily="18" charset="0"/>
                <a:cs typeface="Times New Roman" panose="02020603050405020304" pitchFamily="18" charset="0"/>
              </a:rPr>
              <a:t>F1=2*(Precision*Recall)/(Precision+Recall)</a:t>
            </a:r>
            <a:endParaRPr 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548640"/>
            <a:ext cx="8229600" cy="5918200"/>
          </a:xfrm>
        </p:spPr>
        <p:txBody>
          <a:bodyPr>
            <a:normAutofit/>
          </a:bodyPr>
          <a:p>
            <a:pPr marL="0" indent="0" algn="l">
              <a:buNone/>
            </a:pPr>
            <a:r>
              <a:rPr lang="en-US" sz="2400">
                <a:latin typeface="Times New Roman" panose="02020603050405020304" pitchFamily="18" charset="0"/>
                <a:cs typeface="Times New Roman" panose="02020603050405020304" pitchFamily="18" charset="0"/>
              </a:rPr>
              <a:t>Advantages:</a:t>
            </a:r>
            <a:endParaRPr lang="en-US" sz="2400">
              <a:latin typeface="Times New Roman" panose="02020603050405020304" pitchFamily="18" charset="0"/>
              <a:cs typeface="Times New Roman" panose="02020603050405020304" pitchFamily="18" charset="0"/>
            </a:endParaRPr>
          </a:p>
          <a:p>
            <a:pPr marL="0" indent="0" algn="l">
              <a:buNone/>
            </a:pPr>
            <a:r>
              <a:rPr lang="en-US" sz="2000">
                <a:latin typeface="Times New Roman" panose="02020603050405020304" pitchFamily="18" charset="0"/>
                <a:cs typeface="Times New Roman" panose="02020603050405020304" pitchFamily="18" charset="0"/>
              </a:rPr>
              <a:t>⮚ It is easy and fast to predict the class of the test data set. FP-Growth in Association is utilized for mining frequent pattern on SMS and Navie Baye’s classifier is used to classify whether SMS is Spam or Ham.</a:t>
            </a:r>
            <a:endParaRPr lang="en-US" sz="2000">
              <a:latin typeface="Times New Roman" panose="02020603050405020304" pitchFamily="18" charset="0"/>
              <a:cs typeface="Times New Roman" panose="02020603050405020304" pitchFamily="18" charset="0"/>
            </a:endParaRPr>
          </a:p>
          <a:p>
            <a:pPr marL="0" indent="0" algn="l">
              <a:buNone/>
            </a:pPr>
            <a:endParaRPr lang="en-US" sz="2000">
              <a:latin typeface="Times New Roman" panose="02020603050405020304" pitchFamily="18" charset="0"/>
              <a:cs typeface="Times New Roman" panose="02020603050405020304" pitchFamily="18" charset="0"/>
            </a:endParaRPr>
          </a:p>
          <a:p>
            <a:pPr marL="0" indent="0" algn="l">
              <a:buNone/>
            </a:pPr>
            <a:r>
              <a:rPr lang="en-US" sz="2000">
                <a:latin typeface="Times New Roman" panose="02020603050405020304" pitchFamily="18" charset="0"/>
                <a:cs typeface="Times New Roman" panose="02020603050405020304" pitchFamily="18" charset="0"/>
              </a:rPr>
              <a:t>⮚ Training data was using SMS Spam collection from Previous Research. The result of using Collaboration of Navie Bayes and FP-Growth performs the highest Average Accuracy.</a:t>
            </a:r>
            <a:endParaRPr lang="en-US" sz="2000">
              <a:latin typeface="Times New Roman" panose="02020603050405020304" pitchFamily="18" charset="0"/>
              <a:cs typeface="Times New Roman" panose="02020603050405020304" pitchFamily="18" charset="0"/>
            </a:endParaRPr>
          </a:p>
          <a:p>
            <a:pPr marL="0" indent="0" algn="l">
              <a:buNone/>
            </a:pPr>
            <a:endParaRPr lang="en-US" sz="2000">
              <a:latin typeface="Times New Roman" panose="02020603050405020304" pitchFamily="18" charset="0"/>
              <a:cs typeface="Times New Roman" panose="02020603050405020304" pitchFamily="18" charset="0"/>
            </a:endParaRPr>
          </a:p>
          <a:p>
            <a:pPr marL="0" indent="0" algn="l">
              <a:buNone/>
            </a:pPr>
            <a:r>
              <a:rPr lang="en-US" sz="2400">
                <a:latin typeface="Times New Roman" panose="02020603050405020304" pitchFamily="18" charset="0"/>
                <a:cs typeface="Times New Roman" panose="02020603050405020304" pitchFamily="18" charset="0"/>
              </a:rPr>
              <a:t>Disadvantages:</a:t>
            </a:r>
            <a:endParaRPr lang="en-US" sz="2400">
              <a:latin typeface="Times New Roman" panose="02020603050405020304" pitchFamily="18" charset="0"/>
              <a:cs typeface="Times New Roman" panose="02020603050405020304" pitchFamily="18" charset="0"/>
            </a:endParaRPr>
          </a:p>
          <a:p>
            <a:pPr marL="0" indent="0" algn="l">
              <a:buNone/>
            </a:pPr>
            <a:r>
              <a:rPr lang="en-US" sz="2000">
                <a:latin typeface="Times New Roman" panose="02020603050405020304" pitchFamily="18" charset="0"/>
                <a:cs typeface="Times New Roman" panose="02020603050405020304" pitchFamily="18" charset="0"/>
              </a:rPr>
              <a:t>A subtle issue with Navie Bayes Classifier is that if you have no occurrences of a class label and a certain attribute value together then the frequency-based probability estimation will be ‘zero’.</a:t>
            </a:r>
            <a:endParaRPr lang="en-US" sz="2000">
              <a:latin typeface="Times New Roman" panose="02020603050405020304" pitchFamily="18" charset="0"/>
              <a:cs typeface="Times New Roman" panose="02020603050405020304" pitchFamily="18" charset="0"/>
            </a:endParaRPr>
          </a:p>
          <a:p>
            <a:pPr marL="0" lvl="0" indent="0" algn="l">
              <a:buNone/>
            </a:pPr>
            <a:r>
              <a:rPr lang="en-US" sz="2000">
                <a:latin typeface="Times New Roman" panose="02020603050405020304" pitchFamily="18" charset="0"/>
                <a:cs typeface="Times New Roman" panose="02020603050405020304" pitchFamily="18" charset="0"/>
              </a:rPr>
              <a:t>⮚ A big data set is required for making reliable predictions of the probability  of each class</a:t>
            </a: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506730"/>
            <a:ext cx="8229600" cy="1080135"/>
          </a:xfrm>
        </p:spPr>
        <p:txBody>
          <a:bodyPr/>
          <a:p>
            <a:r>
              <a:rPr lang="en-US" sz="3600">
                <a:latin typeface="Times New Roman" panose="02020603050405020304" pitchFamily="18" charset="0"/>
                <a:cs typeface="Times New Roman" panose="02020603050405020304" pitchFamily="18" charset="0"/>
              </a:rPr>
              <a:t>Expected Result</a:t>
            </a:r>
            <a:endParaRPr lang="en-US" sz="36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p>
            <a:pPr marL="0" indent="0">
              <a:buFont typeface="Wingdings" panose="05000000000000000000" charset="0"/>
              <a:buNone/>
            </a:pPr>
            <a:endParaRPr lang="en-US" sz="222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2220">
                <a:latin typeface="Times New Roman" panose="02020603050405020304" pitchFamily="18" charset="0"/>
                <a:cs typeface="Times New Roman" panose="02020603050405020304" pitchFamily="18" charset="0"/>
              </a:rPr>
              <a:t>Using special techniques to establish relation between the textual content and the category SPAM or HAM like, primarily based on length of message, word depend, unique keywords. Then construct class fashions the use of one-of-a-kind strategies to differentiate spam SMS.</a:t>
            </a:r>
            <a:endParaRPr lang="en-US" sz="2220">
              <a:latin typeface="Times New Roman" panose="02020603050405020304" pitchFamily="18" charset="0"/>
              <a:cs typeface="Times New Roman" panose="02020603050405020304" pitchFamily="18" charset="0"/>
            </a:endParaRPr>
          </a:p>
          <a:p>
            <a:pPr marL="0" indent="0" algn="just">
              <a:buFont typeface="Wingdings" panose="05000000000000000000" charset="0"/>
              <a:buNone/>
            </a:pPr>
            <a:r>
              <a:rPr lang="en-US" sz="2220">
                <a:latin typeface="Times New Roman" panose="02020603050405020304" pitchFamily="18" charset="0"/>
                <a:cs typeface="Times New Roman" panose="02020603050405020304" pitchFamily="18" charset="0"/>
              </a:rPr>
              <a:t> </a:t>
            </a:r>
            <a:endParaRPr lang="en-US" sz="222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2220">
                <a:latin typeface="Times New Roman" panose="02020603050405020304" pitchFamily="18" charset="0"/>
                <a:cs typeface="Times New Roman" panose="02020603050405020304" pitchFamily="18" charset="0"/>
              </a:rPr>
              <a:t>we will compare with different algorithms and checks which algorithm gives the better accuracy whether the message contains HAM or SPAM. </a:t>
            </a:r>
            <a:endParaRPr lang="en-US" sz="222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anose="02020603050405020304" pitchFamily="18" charset="0"/>
                <a:cs typeface="Times New Roman" panose="02020603050405020304" pitchFamily="18" charset="0"/>
              </a:rPr>
              <a:t>Conclusion</a:t>
            </a:r>
            <a:endParaRPr lang="en-US" sz="3600"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09370"/>
            <a:ext cx="8229600" cy="5046345"/>
          </a:xfrm>
        </p:spPr>
        <p:txBody>
          <a:bodyPr>
            <a:noAutofit/>
          </a:bodyPr>
          <a:lstStyle/>
          <a:p>
            <a:pPr algn="just">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Based on the analysis of the tests performed in this research, it can be concluded that:</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performance of both methods is equally well for SMS classification with average of the accuracy above 90%.The use of collaboration methods, Naïve </a:t>
            </a:r>
            <a:r>
              <a:rPr lang="en-US" sz="2000" dirty="0" err="1" smtClean="0">
                <a:latin typeface="Times New Roman" panose="02020603050405020304" pitchFamily="18" charset="0"/>
                <a:cs typeface="Times New Roman" panose="02020603050405020304" pitchFamily="18" charset="0"/>
              </a:rPr>
              <a:t>Bayes</a:t>
            </a:r>
            <a:r>
              <a:rPr lang="en-US" sz="2000" dirty="0" smtClean="0">
                <a:latin typeface="Times New Roman" panose="02020603050405020304" pitchFamily="18" charset="0"/>
                <a:cs typeface="Times New Roman" panose="02020603050405020304" pitchFamily="18" charset="0"/>
              </a:rPr>
              <a:t> and FP-Growth is superior to the average accuracy for each dataset.</a:t>
            </a:r>
            <a:endParaRPr lang="en-US" sz="2000" dirty="0" smtClean="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use of datasets with training data is agreeable to be applied by using the FP-Growth. By implementing the FP-Growth for feature extraction, it can elevate the score of precision.</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We are able to classify the emails as spam or non-spam. With high number of emails lots if people using the system it will be difficult to handle all possible mails.</a:t>
            </a: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600">
                <a:latin typeface="Times New Roman" panose="02020603050405020304" pitchFamily="18" charset="0"/>
                <a:cs typeface="Times New Roman" panose="02020603050405020304" pitchFamily="18" charset="0"/>
              </a:rPr>
              <a:t>References</a:t>
            </a:r>
            <a:endParaRPr lang="en-US" sz="36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4180" y="1192530"/>
            <a:ext cx="8262620" cy="5607685"/>
          </a:xfrm>
        </p:spPr>
        <p:txBody>
          <a:bodyPr>
            <a:noAutofit/>
          </a:bodyPr>
          <a:p>
            <a:pPr algn="just">
              <a:buFont typeface="Wingdings" panose="05000000000000000000" charset="0"/>
              <a:buChar char="Ø"/>
            </a:pPr>
            <a:r>
              <a:rPr lang="en-US" sz="2000">
                <a:latin typeface="Times New Roman" panose="02020603050405020304" pitchFamily="18" charset="0"/>
                <a:cs typeface="Times New Roman" panose="02020603050405020304" pitchFamily="18" charset="0"/>
              </a:rPr>
              <a:t>1. Anju Radhakrishnan, Vaidhehi V, “Email Classification Using Machine Learning     Algorithms”, International Journal of Engineering and Technology (IJET), Vol.9, No.2, pp 335-340, 2017.</a:t>
            </a:r>
            <a:endParaRPr lang="en-US" sz="200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2000">
                <a:latin typeface="Times New Roman" panose="02020603050405020304" pitchFamily="18" charset="0"/>
                <a:cs typeface="Times New Roman" panose="02020603050405020304" pitchFamily="18" charset="0"/>
              </a:rPr>
              <a:t>2. Shafi’i Muhammad Abdulhamid, Maryam Shuaib, Oluwafemi Osho, Idris Ismaila and John K. Alhassan, “Comparative Analysis of Classification Algorithms for Email Spam Detection”, International Journal of Computer Network and Information Security, pp 60-67, 2018.</a:t>
            </a:r>
            <a:endParaRPr lang="en-US" sz="200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2000">
                <a:latin typeface="Times New Roman" panose="02020603050405020304" pitchFamily="18" charset="0"/>
                <a:cs typeface="Times New Roman" panose="02020603050405020304" pitchFamily="18" charset="0"/>
              </a:rPr>
              <a:t>3. Ghulam Mujtaba, Liyana Shuib, Ram Gopal Raj, Nahdia Majeed and Mohammed Ali Al-Garadi, “Email Classification Research Trends: Review and Open Issues”, IEEE Access, Vol.5, pp 9044-9064, 2017.</a:t>
            </a:r>
            <a:endParaRPr lang="en-US" sz="2000">
              <a:latin typeface="Times New Roman" panose="02020603050405020304" pitchFamily="18" charset="0"/>
              <a:cs typeface="Times New Roman" panose="02020603050405020304" pitchFamily="18" charset="0"/>
            </a:endParaRPr>
          </a:p>
          <a:p>
            <a:pPr algn="just">
              <a:buFont typeface="Wingdings" panose="05000000000000000000" charset="0"/>
              <a:buChar char="Ø"/>
            </a:pPr>
            <a:r>
              <a:rPr lang="en-US" sz="2000">
                <a:latin typeface="Times New Roman" panose="02020603050405020304" pitchFamily="18" charset="0"/>
                <a:cs typeface="Times New Roman" panose="02020603050405020304" pitchFamily="18" charset="0"/>
              </a:rPr>
              <a:t>4. Dr. V. T. Meenatchi Dr. M. Thangaraj Dr. V.Gayathri Dr. S.Gnanambal, “Comparative Study and Analysis of Classification Algorithms through Machine Learning”, International Journal of Computer Engineering and Applications, Vol.XII, Issue.I, pp 247-252, 2018.</a:t>
            </a:r>
            <a:endParaRPr lang="en-US" sz="2000">
              <a:latin typeface="Times New Roman" panose="02020603050405020304" pitchFamily="18" charset="0"/>
              <a:cs typeface="Times New Roman" panose="02020603050405020304" pitchFamily="18" charset="0"/>
            </a:endParaRPr>
          </a:p>
          <a:p>
            <a:pPr marL="0" indent="0" algn="just">
              <a:buNone/>
            </a:pP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259840" y="1196975"/>
            <a:ext cx="6790690" cy="48926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anose="02020603050405020304" pitchFamily="18" charset="0"/>
                <a:cs typeface="Times New Roman" panose="02020603050405020304" pitchFamily="18" charset="0"/>
              </a:rPr>
              <a:t>Contents</a:t>
            </a:r>
            <a:endParaRPr lang="en-US" sz="3600"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Abstract</a:t>
            </a:r>
            <a:endParaRPr lang="en-US" sz="2400" dirty="0" smtClean="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Literature survey</a:t>
            </a:r>
            <a:endParaRPr lang="en-US" sz="2400" dirty="0" smtClean="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Objectives</a:t>
            </a:r>
            <a:endParaRPr lang="en-US" sz="2400" dirty="0" smtClean="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Implementation procedure</a:t>
            </a:r>
            <a:endParaRPr lang="en-US" sz="24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Advantages and Disadvantages</a:t>
            </a:r>
            <a:endParaRPr lang="en-US" sz="2400" dirty="0" smtClean="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Expected Results</a:t>
            </a:r>
            <a:endParaRPr lang="en-US" sz="2400" dirty="0" smtClean="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Conclusion</a:t>
            </a:r>
            <a:endParaRPr lang="en-US" sz="2400" dirty="0" smtClean="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600" dirty="0" smtClean="0">
                <a:latin typeface="Times New Roman" panose="02020603050405020304" pitchFamily="18" charset="0"/>
                <a:cs typeface="Times New Roman" panose="02020603050405020304" pitchFamily="18" charset="0"/>
              </a:rPr>
              <a:t>Abstract</a:t>
            </a:r>
            <a:endParaRPr lang="en-IN" altLang="en-US" sz="3600" dirty="0" smtClean="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6565" y="1264285"/>
            <a:ext cx="8230235" cy="5310505"/>
          </a:xfrm>
        </p:spPr>
        <p:txBody>
          <a:bodyPr>
            <a:normAutofit fontScale="25000"/>
          </a:bodyPr>
          <a:lstStyle/>
          <a:p>
            <a:pPr marL="0" indent="0" algn="just">
              <a:buFont typeface="Wingdings" panose="05000000000000000000" pitchFamily="2" charset="2"/>
              <a:buChar char="Ø"/>
            </a:pPr>
            <a:r>
              <a:rPr lang="en-US" sz="6400" dirty="0" smtClean="0">
                <a:latin typeface="Times New Roman" panose="02020603050405020304" pitchFamily="18" charset="0"/>
                <a:cs typeface="Times New Roman" panose="02020603050405020304" pitchFamily="18" charset="0"/>
              </a:rPr>
              <a:t> </a:t>
            </a:r>
            <a:r>
              <a:rPr lang="en-US" sz="8000" dirty="0" smtClean="0">
                <a:latin typeface="Times New Roman" panose="02020603050405020304" pitchFamily="18" charset="0"/>
                <a:cs typeface="Times New Roman" panose="02020603050405020304" pitchFamily="18" charset="0"/>
              </a:rPr>
              <a:t>Spam detection system is proposed which will classify the data into spam and ham. The process of  spam detection is based on the assumption that the content of the spam is different than the ham.</a:t>
            </a:r>
            <a:endParaRPr lang="en-US" sz="8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8000" dirty="0">
                <a:latin typeface="Times New Roman" panose="02020603050405020304" pitchFamily="18" charset="0"/>
                <a:cs typeface="Times New Roman" panose="02020603050405020304" pitchFamily="18" charset="0"/>
              </a:rPr>
              <a:t> </a:t>
            </a:r>
            <a:r>
              <a:rPr lang="en-US" sz="8000" dirty="0" smtClean="0">
                <a:latin typeface="Times New Roman" panose="02020603050405020304" pitchFamily="18" charset="0"/>
                <a:cs typeface="Times New Roman" panose="02020603050405020304" pitchFamily="18" charset="0"/>
              </a:rPr>
              <a:t>Spam is also referred to as junk and is unsolicited messages sent in bulk by spamming. </a:t>
            </a:r>
            <a:endParaRPr lang="en-US" sz="8000" dirty="0" smtClean="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endParaRPr lang="en-US" sz="8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8000" dirty="0" smtClean="0">
                <a:latin typeface="Times New Roman" panose="02020603050405020304" pitchFamily="18" charset="0"/>
                <a:cs typeface="Times New Roman" panose="02020603050405020304" pitchFamily="18" charset="0"/>
              </a:rPr>
              <a:t>Spammers collect email addresses from chat rooms, websites, customer lists, newsgroups, and viruses that harvest users address books.</a:t>
            </a:r>
            <a:endParaRPr lang="en-US" sz="8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8000" dirty="0" smtClean="0">
                <a:latin typeface="Times New Roman" panose="02020603050405020304" pitchFamily="18" charset="0"/>
                <a:cs typeface="Times New Roman" panose="02020603050405020304" pitchFamily="18" charset="0"/>
              </a:rPr>
              <a:t>Spam e-mails can be not only annoying but also dangerous to consumers.</a:t>
            </a:r>
            <a:endParaRPr lang="en-US" sz="8000" dirty="0" smtClean="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endParaRPr lang="en-US" sz="8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8000" dirty="0" smtClean="0">
                <a:latin typeface="Times New Roman" panose="02020603050405020304" pitchFamily="18" charset="0"/>
                <a:cs typeface="Times New Roman" panose="02020603050405020304" pitchFamily="18" charset="0"/>
              </a:rPr>
              <a:t>Spam e-mails can be defined as :</a:t>
            </a:r>
            <a:endParaRPr lang="en-US" sz="8000" dirty="0" smtClean="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en-US" sz="8000" dirty="0" smtClean="0">
                <a:latin typeface="Times New Roman" panose="02020603050405020304" pitchFamily="18" charset="0"/>
                <a:cs typeface="Times New Roman" panose="02020603050405020304" pitchFamily="18" charset="0"/>
              </a:rPr>
              <a:t>       1. Anonymity</a:t>
            </a:r>
            <a:endParaRPr lang="en-US" sz="8000" dirty="0" smtClean="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en-US" sz="8000" dirty="0" smtClean="0">
                <a:latin typeface="Times New Roman" panose="02020603050405020304" pitchFamily="18" charset="0"/>
                <a:cs typeface="Times New Roman" panose="02020603050405020304" pitchFamily="18" charset="0"/>
              </a:rPr>
              <a:t>       2. Mass Mailings</a:t>
            </a:r>
            <a:endParaRPr lang="en-US" sz="8000" dirty="0" smtClean="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en-US" sz="8000" dirty="0" smtClean="0">
                <a:latin typeface="Times New Roman" panose="02020603050405020304" pitchFamily="18" charset="0"/>
                <a:cs typeface="Times New Roman" panose="02020603050405020304" pitchFamily="18" charset="0"/>
              </a:rPr>
              <a:t>       3. Unsolicited</a:t>
            </a:r>
            <a:endParaRPr lang="en-US" sz="8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07440"/>
            <a:ext cx="8229600" cy="5019040"/>
          </a:xfrm>
        </p:spPr>
        <p:txBody>
          <a:bodyPr>
            <a:normAutofit fontScale="60000"/>
          </a:bodyPr>
          <a:lstStyle/>
          <a:p>
            <a:pPr algn="just">
              <a:buFont typeface="Wingdings" panose="05000000000000000000" pitchFamily="2" charset="2"/>
              <a:buChar char="Ø"/>
            </a:pPr>
            <a:r>
              <a:rPr lang="en-US" sz="3335" dirty="0" smtClean="0">
                <a:latin typeface="Times New Roman" panose="02020603050405020304" pitchFamily="18" charset="0"/>
                <a:cs typeface="Times New Roman" panose="02020603050405020304" pitchFamily="18" charset="0"/>
                <a:sym typeface="+mn-ea"/>
              </a:rPr>
              <a:t>Spam e-mail are message randomly sent to multiple addressees by all sorts of groups, but mostly lazy advertisers and criminals who wish to lead you to phishing sites. It is very useful to classify the e-mails properly</a:t>
            </a:r>
            <a:endParaRPr lang="en-US" sz="3335"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335" dirty="0" smtClean="0">
                <a:latin typeface="Times New Roman" panose="02020603050405020304" pitchFamily="18" charset="0"/>
                <a:cs typeface="Times New Roman" panose="02020603050405020304" pitchFamily="18" charset="0"/>
                <a:sym typeface="+mn-ea"/>
              </a:rPr>
              <a:t>The precision and recall of this method is known to be very effective.</a:t>
            </a:r>
            <a:endParaRPr lang="en-US" sz="3335"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3335"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335" dirty="0" smtClean="0">
                <a:latin typeface="Times New Roman" panose="02020603050405020304" pitchFamily="18" charset="0"/>
                <a:cs typeface="Times New Roman" panose="02020603050405020304" pitchFamily="18" charset="0"/>
              </a:rPr>
              <a:t> On top of mocking up delivery and storing the results you also need to have human analysis of the accuracy of filtering (flagging as spam, deleting, filing to a “junk-E-mail” folder, etc).</a:t>
            </a:r>
            <a:endParaRPr lang="en-US" sz="3335" dirty="0" smtClean="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endParaRPr lang="en-US" sz="3335"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3330" dirty="0">
                <a:solidFill>
                  <a:schemeClr val="tx1"/>
                </a:solidFill>
                <a:latin typeface="Times New Roman" panose="02020603050405020304" pitchFamily="18" charset="0"/>
                <a:cs typeface="Calibri" panose="020F0502020204030204" charset="0"/>
                <a:sym typeface="+mn-ea"/>
              </a:rPr>
              <a:t>T</a:t>
            </a:r>
            <a:r>
              <a:rPr sz="3330" dirty="0">
                <a:solidFill>
                  <a:schemeClr val="tx1"/>
                </a:solidFill>
                <a:latin typeface="Times New Roman" panose="02020603050405020304" pitchFamily="18" charset="0"/>
                <a:cs typeface="Calibri" panose="020F0502020204030204" charset="0"/>
                <a:sym typeface="+mn-ea"/>
              </a:rPr>
              <a:t>he SMS tariff reduction leads to the increase of SMS spam, as used by some people as an alternative to advertise and fraud. Therefore, it becomes an important issue as it can bug and harm the users and one of its solutions is with automatic SMS spam filtering. </a:t>
            </a:r>
            <a:endParaRPr sz="3330" dirty="0">
              <a:solidFill>
                <a:schemeClr val="tx1"/>
              </a:solidFill>
              <a:latin typeface="Times New Roman" panose="02020603050405020304" pitchFamily="18" charset="0"/>
              <a:cs typeface="Calibri" panose="020F0502020204030204" charset="0"/>
            </a:endParaRPr>
          </a:p>
          <a:p>
            <a:pPr algn="just">
              <a:buFont typeface="Wingdings" panose="05000000000000000000" pitchFamily="2" charset="2"/>
              <a:buChar char="Ø"/>
            </a:pPr>
            <a:endParaRPr lang="en-US" sz="3335" dirty="0" smtClean="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endParaRPr lang="en-US" sz="3335"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333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atin typeface="Times New Roman" panose="02020603050405020304" pitchFamily="18" charset="0"/>
                <a:cs typeface="Times New Roman" panose="02020603050405020304" pitchFamily="18" charset="0"/>
              </a:rPr>
              <a:t>Literature Survey</a:t>
            </a:r>
            <a:endParaRPr lang="en-US" sz="32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0000"/>
          </a:bodyPr>
          <a:p>
            <a:pPr algn="just" eaLnBrk="0" fontAlgn="t" hangingPunct="0">
              <a:buFont typeface="Wingdings" panose="05000000000000000000" charset="0"/>
              <a:buChar char="v"/>
            </a:pPr>
            <a:r>
              <a:rPr lang="en-US" sz="4000" dirty="0">
                <a:latin typeface="Times New Roman" panose="02020603050405020304" pitchFamily="18" charset="0"/>
                <a:cs typeface="Times New Roman" panose="02020603050405020304" pitchFamily="18" charset="0"/>
                <a:sym typeface="+mn-ea"/>
              </a:rPr>
              <a:t>Paper 1: </a:t>
            </a:r>
            <a:endParaRPr sz="4000" dirty="0">
              <a:latin typeface="Times New Roman" panose="02020603050405020304" pitchFamily="18" charset="0"/>
              <a:cs typeface="Times New Roman" panose="02020603050405020304" pitchFamily="18" charset="0"/>
              <a:sym typeface="+mn-ea"/>
            </a:endParaRPr>
          </a:p>
          <a:p>
            <a:pPr algn="just" eaLnBrk="0" fontAlgn="t" hangingPunct="0">
              <a:buFont typeface="Wingdings" panose="05000000000000000000" charset="0"/>
              <a:buChar char="Ø"/>
            </a:pPr>
            <a:endParaRPr sz="4000" dirty="0">
              <a:latin typeface="Times New Roman" panose="02020603050405020304" pitchFamily="18" charset="0"/>
              <a:cs typeface="Times New Roman" panose="02020603050405020304" pitchFamily="18" charset="0"/>
              <a:sym typeface="+mn-ea"/>
            </a:endParaRPr>
          </a:p>
          <a:p>
            <a:pPr algn="just" eaLnBrk="0" fontAlgn="t" hangingPunct="0">
              <a:buFont typeface="Wingdings" panose="05000000000000000000" charset="0"/>
              <a:buChar char="Ø"/>
            </a:pPr>
            <a:r>
              <a:rPr sz="4000" dirty="0">
                <a:latin typeface="Times New Roman" panose="02020603050405020304" pitchFamily="18" charset="0"/>
                <a:cs typeface="Times New Roman" panose="02020603050405020304" pitchFamily="18" charset="0"/>
                <a:sym typeface="+mn-ea"/>
              </a:rPr>
              <a:t>One of most challenging in SMS spam filtering is its accuracy. </a:t>
            </a:r>
            <a:endParaRPr sz="4000" dirty="0">
              <a:latin typeface="Times New Roman" panose="02020603050405020304" pitchFamily="18" charset="0"/>
              <a:cs typeface="Times New Roman" panose="02020603050405020304" pitchFamily="18" charset="0"/>
              <a:sym typeface="+mn-ea"/>
            </a:endParaRPr>
          </a:p>
          <a:p>
            <a:pPr algn="just" eaLnBrk="0" fontAlgn="t" hangingPunct="0">
              <a:buFont typeface="Wingdings" panose="05000000000000000000" charset="0"/>
              <a:buChar char="Ø"/>
            </a:pPr>
            <a:r>
              <a:rPr sz="4000" dirty="0">
                <a:latin typeface="Times New Roman" panose="02020603050405020304" pitchFamily="18" charset="0"/>
                <a:cs typeface="Times New Roman" panose="02020603050405020304" pitchFamily="18" charset="0"/>
                <a:sym typeface="+mn-ea"/>
              </a:rPr>
              <a:t>In this research we proposed to enhance SMS spam filtering performance by combining two of data mining task association and classification. </a:t>
            </a:r>
            <a:endParaRPr sz="4000" dirty="0">
              <a:latin typeface="Times New Roman" panose="02020603050405020304" pitchFamily="18" charset="0"/>
              <a:cs typeface="Times New Roman" panose="02020603050405020304" pitchFamily="18" charset="0"/>
              <a:sym typeface="+mn-ea"/>
            </a:endParaRPr>
          </a:p>
          <a:p>
            <a:pPr marL="0" indent="0" algn="just" eaLnBrk="0" fontAlgn="t" hangingPunct="0">
              <a:buFont typeface="Wingdings" panose="05000000000000000000" charset="0"/>
              <a:buNone/>
            </a:pPr>
            <a:endParaRPr sz="4000" dirty="0">
              <a:latin typeface="Times New Roman" panose="02020603050405020304" pitchFamily="18" charset="0"/>
              <a:cs typeface="Times New Roman" panose="02020603050405020304" pitchFamily="18" charset="0"/>
              <a:sym typeface="+mn-ea"/>
            </a:endParaRPr>
          </a:p>
          <a:p>
            <a:pPr algn="just" eaLnBrk="0" fontAlgn="t" hangingPunct="0">
              <a:buFont typeface="Wingdings" panose="05000000000000000000" charset="0"/>
              <a:buChar char="Ø"/>
            </a:pPr>
            <a:r>
              <a:rPr sz="4000" dirty="0">
                <a:latin typeface="Times New Roman" panose="02020603050405020304" pitchFamily="18" charset="0"/>
                <a:cs typeface="Times New Roman" panose="02020603050405020304" pitchFamily="18" charset="0"/>
                <a:sym typeface="+mn-ea"/>
              </a:rPr>
              <a:t>FP-growth in association is utilized for mining frequent pattern on SMS and Naive Bayes Classifier is used to classify whether SMS is spam or ham. </a:t>
            </a:r>
            <a:endParaRPr sz="4000" dirty="0">
              <a:latin typeface="Times New Roman" panose="02020603050405020304" pitchFamily="18" charset="0"/>
              <a:cs typeface="Times New Roman" panose="02020603050405020304" pitchFamily="18" charset="0"/>
              <a:sym typeface="+mn-ea"/>
            </a:endParaRPr>
          </a:p>
          <a:p>
            <a:pPr marL="0" indent="0" algn="just" eaLnBrk="0" fontAlgn="t" hangingPunct="0">
              <a:buFont typeface="Wingdings" panose="05000000000000000000" charset="0"/>
              <a:buNone/>
            </a:pPr>
            <a:endParaRPr sz="4000" dirty="0">
              <a:latin typeface="Times New Roman" panose="02020603050405020304" pitchFamily="18" charset="0"/>
              <a:cs typeface="Times New Roman" panose="02020603050405020304" pitchFamily="18" charset="0"/>
              <a:sym typeface="+mn-ea"/>
            </a:endParaRPr>
          </a:p>
          <a:p>
            <a:endParaRPr lang="en-US" sz="40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a:bodyPr>
          <a:p>
            <a:pPr algn="just" eaLnBrk="0" fontAlgn="t" hangingPunct="0">
              <a:buFont typeface="Wingdings" panose="05000000000000000000" charset="0"/>
              <a:buChar char="Ø"/>
            </a:pPr>
            <a:r>
              <a:rPr sz="2220" dirty="0">
                <a:latin typeface="Times New Roman" panose="02020603050405020304" pitchFamily="18" charset="0"/>
                <a:cs typeface="Times New Roman" panose="02020603050405020304" pitchFamily="18" charset="0"/>
                <a:sym typeface="+mn-ea"/>
              </a:rPr>
              <a:t>Training data was using SMS spam collection from previous research. The result of using collaboration of Naive Bayes and FP-Growth performs the highest average accuracy of 90%.</a:t>
            </a:r>
            <a:endParaRPr sz="2220" dirty="0">
              <a:latin typeface="Times New Roman" panose="02020603050405020304" pitchFamily="18" charset="0"/>
              <a:cs typeface="Times New Roman" panose="02020603050405020304" pitchFamily="18" charset="0"/>
              <a:sym typeface="+mn-ea"/>
            </a:endParaRPr>
          </a:p>
          <a:p>
            <a:pPr algn="just" eaLnBrk="0" fontAlgn="t" hangingPunct="0">
              <a:buFont typeface="Wingdings" panose="05000000000000000000" charset="0"/>
              <a:buChar char="Ø"/>
            </a:pPr>
            <a:endParaRPr sz="2220" dirty="0">
              <a:latin typeface="Times New Roman" panose="02020603050405020304" pitchFamily="18" charset="0"/>
              <a:cs typeface="Times New Roman" panose="02020603050405020304" pitchFamily="18" charset="0"/>
              <a:sym typeface="+mn-ea"/>
            </a:endParaRPr>
          </a:p>
          <a:p>
            <a:pPr marL="0" indent="0" algn="just" eaLnBrk="0" fontAlgn="t" hangingPunct="0">
              <a:buFont typeface="Wingdings" panose="05000000000000000000" charset="0"/>
              <a:buNone/>
            </a:pPr>
            <a:endParaRPr sz="2220" dirty="0">
              <a:latin typeface="Times New Roman" panose="02020603050405020304" pitchFamily="18" charset="0"/>
              <a:cs typeface="Times New Roman" panose="02020603050405020304" pitchFamily="18" charset="0"/>
              <a:sym typeface="+mn-ea"/>
            </a:endParaRPr>
          </a:p>
          <a:p>
            <a:pPr algn="just" eaLnBrk="0" fontAlgn="t" hangingPunct="0">
              <a:buFont typeface="Wingdings" panose="05000000000000000000" charset="0"/>
              <a:buChar char="Ø"/>
            </a:pPr>
            <a:r>
              <a:rPr sz="2220" dirty="0">
                <a:latin typeface="Times New Roman" panose="02020603050405020304" pitchFamily="18" charset="0"/>
                <a:cs typeface="Times New Roman" panose="02020603050405020304" pitchFamily="18" charset="0"/>
                <a:sym typeface="+mn-ea"/>
              </a:rPr>
              <a:t>FP-Growth for dataset SMS Spam Collection and improves the precision score; thus, the classification result is more accurate. </a:t>
            </a:r>
            <a:endParaRPr sz="2220" dirty="0">
              <a:solidFill>
                <a:schemeClr val="tx1"/>
              </a:solidFill>
              <a:latin typeface="Times New Roman" panose="02020603050405020304" pitchFamily="18" charset="0"/>
              <a:ea typeface="Calibri" panose="020F0502020204030204" charset="0"/>
              <a:cs typeface="Times New Roman" panose="02020603050405020304" pitchFamily="18" charset="0"/>
            </a:endParaRPr>
          </a:p>
          <a:p>
            <a:endParaRPr lang="en-US" sz="2220" dirty="0">
              <a:solidFill>
                <a:schemeClr val="tx1"/>
              </a:solidFill>
              <a:latin typeface="Times New Roman" panose="02020603050405020304" pitchFamily="18" charset="0"/>
              <a:ea typeface="Calibri" panose="020F0502020204030204" charset="0"/>
              <a:cs typeface="Times New Roman" panose="02020603050405020304" pitchFamily="18" charset="0"/>
            </a:endParaRPr>
          </a:p>
          <a:p>
            <a:endParaRPr lang="en-US" sz="222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dirty="0" smtClean="0"/>
              <a:t> </a:t>
            </a:r>
            <a:r>
              <a:rPr lang="en-US" sz="2220" dirty="0" smtClean="0">
                <a:latin typeface="Times New Roman" panose="02020603050405020304" pitchFamily="18" charset="0"/>
                <a:cs typeface="Times New Roman" panose="02020603050405020304" pitchFamily="18" charset="0"/>
              </a:rPr>
              <a:t> </a:t>
            </a:r>
            <a:r>
              <a:rPr lang="en-IN" altLang="en-US" sz="2220" dirty="0" smtClean="0">
                <a:latin typeface="Times New Roman" panose="02020603050405020304" pitchFamily="18" charset="0"/>
                <a:cs typeface="Times New Roman" panose="02020603050405020304" pitchFamily="18" charset="0"/>
              </a:rPr>
              <a:t>T</a:t>
            </a:r>
            <a:r>
              <a:rPr lang="en-US" sz="2220" dirty="0" smtClean="0">
                <a:latin typeface="Times New Roman" panose="02020603050405020304" pitchFamily="18" charset="0"/>
                <a:cs typeface="Times New Roman" panose="02020603050405020304" pitchFamily="18" charset="0"/>
              </a:rPr>
              <a:t>o </a:t>
            </a:r>
            <a:r>
              <a:rPr lang="en-IN" altLang="en-US" sz="2220" dirty="0" smtClean="0">
                <a:latin typeface="Times New Roman" panose="02020603050405020304" pitchFamily="18" charset="0"/>
                <a:cs typeface="Times New Roman" panose="02020603050405020304" pitchFamily="18" charset="0"/>
              </a:rPr>
              <a:t>study and </a:t>
            </a:r>
            <a:r>
              <a:rPr lang="en-US" sz="2220" dirty="0" smtClean="0">
                <a:latin typeface="Times New Roman" panose="02020603050405020304" pitchFamily="18" charset="0"/>
                <a:cs typeface="Times New Roman" panose="02020603050405020304" pitchFamily="18" charset="0"/>
              </a:rPr>
              <a:t>design a system that would correctly identify the spam e-mails.</a:t>
            </a:r>
            <a:endParaRPr lang="en-US" sz="2220" dirty="0" smtClean="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endParaRPr lang="en-US" sz="222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20" dirty="0" smtClean="0">
                <a:latin typeface="Times New Roman" panose="02020603050405020304" pitchFamily="18" charset="0"/>
                <a:cs typeface="Times New Roman" panose="02020603050405020304" pitchFamily="18" charset="0"/>
              </a:rPr>
              <a:t> To perform a machine learning model to discriminate between spam or Ham.</a:t>
            </a:r>
            <a:endParaRPr lang="en-US" sz="2220" dirty="0" smtClean="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endParaRPr lang="en-US" sz="222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20" dirty="0">
                <a:latin typeface="Times New Roman" panose="02020603050405020304" pitchFamily="18" charset="0"/>
                <a:cs typeface="Times New Roman" panose="02020603050405020304" pitchFamily="18" charset="0"/>
              </a:rPr>
              <a:t>To Evaluate a different machine learning algorithms and be able to identify the best suited algorithm for the defined purpose.</a:t>
            </a:r>
            <a:endParaRPr lang="en-US" sz="2220" dirty="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endParaRPr lang="en-US" sz="2220" dirty="0">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endParaRPr lang="en-US" sz="222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Implementation Procedure</a:t>
            </a:r>
            <a:endParaRPr lang="en-US"/>
          </a:p>
        </p:txBody>
      </p:sp>
      <p:sp>
        <p:nvSpPr>
          <p:cNvPr id="3" name="Content Placeholder 2"/>
          <p:cNvSpPr>
            <a:spLocks noGrp="1"/>
          </p:cNvSpPr>
          <p:nvPr>
            <p:ph idx="1"/>
          </p:nvPr>
        </p:nvSpPr>
        <p:spPr>
          <a:xfrm>
            <a:off x="457200" y="1328420"/>
            <a:ext cx="8455025" cy="5411470"/>
          </a:xfrm>
        </p:spPr>
        <p:txBody>
          <a:bodyPr>
            <a:normAutofit fontScale="25000"/>
          </a:bodyPr>
          <a:p>
            <a:pPr marL="0" indent="0">
              <a:buNone/>
            </a:pPr>
            <a:r>
              <a:rPr lang="en-US" sz="8000">
                <a:latin typeface="Times New Roman" panose="02020603050405020304" pitchFamily="18" charset="0"/>
                <a:cs typeface="Times New Roman" panose="02020603050405020304" pitchFamily="18" charset="0"/>
              </a:rPr>
              <a:t>Algorithm For SMS Spam Classification</a:t>
            </a:r>
            <a:endParaRPr lang="en-US" sz="5000">
              <a:latin typeface="Times New Roman" panose="02020603050405020304" pitchFamily="18" charset="0"/>
              <a:cs typeface="Times New Roman" panose="02020603050405020304" pitchFamily="18" charset="0"/>
            </a:endParaRPr>
          </a:p>
          <a:p>
            <a:pPr marL="0" indent="0">
              <a:buNone/>
            </a:pPr>
            <a:endParaRPr lang="en-US" sz="5000">
              <a:latin typeface="Times New Roman" panose="02020603050405020304" pitchFamily="18" charset="0"/>
              <a:cs typeface="Times New Roman" panose="02020603050405020304" pitchFamily="18" charset="0"/>
            </a:endParaRPr>
          </a:p>
          <a:p>
            <a:pPr marL="0" indent="0">
              <a:buNone/>
            </a:pPr>
            <a:r>
              <a:rPr lang="en-US" sz="6400">
                <a:latin typeface="Times New Roman" panose="02020603050405020304" pitchFamily="18" charset="0"/>
                <a:cs typeface="Times New Roman" panose="02020603050405020304" pitchFamily="18" charset="0"/>
              </a:rPr>
              <a:t>Step 1: Retrieving the data</a:t>
            </a:r>
            <a:endParaRPr lang="en-US" sz="6400">
              <a:latin typeface="Times New Roman" panose="02020603050405020304" pitchFamily="18" charset="0"/>
              <a:cs typeface="Times New Roman" panose="02020603050405020304" pitchFamily="18" charset="0"/>
            </a:endParaRPr>
          </a:p>
          <a:p>
            <a:pPr marL="0" indent="0">
              <a:buNone/>
            </a:pPr>
            <a:r>
              <a:rPr lang="en-US" sz="6400">
                <a:latin typeface="Times New Roman" panose="02020603050405020304" pitchFamily="18" charset="0"/>
                <a:cs typeface="Times New Roman" panose="02020603050405020304" pitchFamily="18" charset="0"/>
              </a:rPr>
              <a:t>        1a. Gather the data from data Sources to retrieve the input data.</a:t>
            </a:r>
            <a:endParaRPr lang="en-US" sz="6400">
              <a:latin typeface="Times New Roman" panose="02020603050405020304" pitchFamily="18" charset="0"/>
              <a:cs typeface="Times New Roman" panose="02020603050405020304" pitchFamily="18" charset="0"/>
            </a:endParaRPr>
          </a:p>
          <a:p>
            <a:pPr marL="0" indent="0">
              <a:buNone/>
            </a:pPr>
            <a:r>
              <a:rPr lang="en-US" sz="6400">
                <a:latin typeface="Times New Roman" panose="02020603050405020304" pitchFamily="18" charset="0"/>
                <a:cs typeface="Times New Roman" panose="02020603050405020304" pitchFamily="18" charset="0"/>
              </a:rPr>
              <a:t>        1b. Perform Tokenization on input data to form Term Document Matrix.</a:t>
            </a:r>
            <a:endParaRPr lang="en-US" sz="6400">
              <a:latin typeface="Times New Roman" panose="02020603050405020304" pitchFamily="18" charset="0"/>
              <a:cs typeface="Times New Roman" panose="02020603050405020304" pitchFamily="18" charset="0"/>
            </a:endParaRPr>
          </a:p>
          <a:p>
            <a:pPr marL="0" indent="0">
              <a:buNone/>
            </a:pPr>
            <a:r>
              <a:rPr lang="en-US" sz="6400">
                <a:latin typeface="Times New Roman" panose="02020603050405020304" pitchFamily="18" charset="0"/>
                <a:cs typeface="Times New Roman" panose="02020603050405020304" pitchFamily="18" charset="0"/>
              </a:rPr>
              <a:t>Step 2: Preparing the data</a:t>
            </a:r>
            <a:endParaRPr lang="en-US" sz="6400">
              <a:latin typeface="Times New Roman" panose="02020603050405020304" pitchFamily="18" charset="0"/>
              <a:cs typeface="Times New Roman" panose="02020603050405020304" pitchFamily="18" charset="0"/>
            </a:endParaRPr>
          </a:p>
          <a:p>
            <a:pPr marL="0" indent="0">
              <a:buNone/>
            </a:pPr>
            <a:r>
              <a:rPr lang="en-US" sz="6400">
                <a:latin typeface="Times New Roman" panose="02020603050405020304" pitchFamily="18" charset="0"/>
                <a:cs typeface="Times New Roman" panose="02020603050405020304" pitchFamily="18" charset="0"/>
              </a:rPr>
              <a:t>        2a. Apply pre-processing techniques-Stopping, Stemming and Homoglyphing in SMS.</a:t>
            </a:r>
            <a:endParaRPr lang="en-US" sz="6400">
              <a:latin typeface="Times New Roman" panose="02020603050405020304" pitchFamily="18" charset="0"/>
              <a:cs typeface="Times New Roman" panose="02020603050405020304" pitchFamily="18" charset="0"/>
            </a:endParaRPr>
          </a:p>
          <a:p>
            <a:pPr marL="0" indent="0">
              <a:buNone/>
            </a:pPr>
            <a:r>
              <a:rPr lang="en-US" sz="6400">
                <a:latin typeface="Times New Roman" panose="02020603050405020304" pitchFamily="18" charset="0"/>
                <a:cs typeface="Times New Roman" panose="02020603050405020304" pitchFamily="18" charset="0"/>
              </a:rPr>
              <a:t>        2b. Rank the attributes according to its frequency.</a:t>
            </a:r>
            <a:endParaRPr lang="en-US" sz="6400">
              <a:latin typeface="Times New Roman" panose="02020603050405020304" pitchFamily="18" charset="0"/>
              <a:cs typeface="Times New Roman" panose="02020603050405020304" pitchFamily="18" charset="0"/>
            </a:endParaRPr>
          </a:p>
          <a:p>
            <a:pPr marL="0" indent="0">
              <a:buNone/>
            </a:pPr>
            <a:r>
              <a:rPr lang="en-US" sz="6400">
                <a:latin typeface="Times New Roman" panose="02020603050405020304" pitchFamily="18" charset="0"/>
                <a:cs typeface="Times New Roman" panose="02020603050405020304" pitchFamily="18" charset="0"/>
              </a:rPr>
              <a:t>Step 3: Feature selection</a:t>
            </a:r>
            <a:endParaRPr lang="en-US" sz="6400">
              <a:latin typeface="Times New Roman" panose="02020603050405020304" pitchFamily="18" charset="0"/>
              <a:cs typeface="Times New Roman" panose="02020603050405020304" pitchFamily="18" charset="0"/>
            </a:endParaRPr>
          </a:p>
          <a:p>
            <a:pPr marL="0" indent="0">
              <a:buNone/>
            </a:pPr>
            <a:r>
              <a:rPr lang="en-US" sz="6400">
                <a:latin typeface="Times New Roman" panose="02020603050405020304" pitchFamily="18" charset="0"/>
                <a:cs typeface="Times New Roman" panose="02020603050405020304" pitchFamily="18" charset="0"/>
              </a:rPr>
              <a:t>             Apply one of feature selection technique (Chi-Squarecand Information gain ) to select the</a:t>
            </a:r>
            <a:endParaRPr lang="en-US" sz="6400">
              <a:latin typeface="Times New Roman" panose="02020603050405020304" pitchFamily="18" charset="0"/>
              <a:cs typeface="Times New Roman" panose="02020603050405020304" pitchFamily="18" charset="0"/>
            </a:endParaRPr>
          </a:p>
          <a:p>
            <a:pPr marL="0" indent="0">
              <a:buNone/>
            </a:pPr>
            <a:r>
              <a:rPr lang="en-US" sz="6400">
                <a:latin typeface="Times New Roman" panose="02020603050405020304" pitchFamily="18" charset="0"/>
                <a:cs typeface="Times New Roman" panose="02020603050405020304" pitchFamily="18" charset="0"/>
              </a:rPr>
              <a:t>             attributes.</a:t>
            </a:r>
            <a:endParaRPr lang="en-US" sz="6400">
              <a:latin typeface="Times New Roman" panose="02020603050405020304" pitchFamily="18" charset="0"/>
              <a:cs typeface="Times New Roman" panose="02020603050405020304" pitchFamily="18" charset="0"/>
            </a:endParaRPr>
          </a:p>
          <a:p>
            <a:pPr marL="0" indent="0">
              <a:buNone/>
            </a:pPr>
            <a:r>
              <a:rPr lang="en-US" sz="6400">
                <a:latin typeface="Times New Roman" panose="02020603050405020304" pitchFamily="18" charset="0"/>
                <a:cs typeface="Times New Roman" panose="02020603050405020304" pitchFamily="18" charset="0"/>
              </a:rPr>
              <a:t>Step 4: Classification</a:t>
            </a:r>
            <a:endParaRPr lang="en-US" sz="6400">
              <a:latin typeface="Times New Roman" panose="02020603050405020304" pitchFamily="18" charset="0"/>
              <a:cs typeface="Times New Roman" panose="02020603050405020304" pitchFamily="18" charset="0"/>
            </a:endParaRPr>
          </a:p>
          <a:p>
            <a:pPr marL="0" indent="0">
              <a:buNone/>
            </a:pPr>
            <a:r>
              <a:rPr lang="en-US" sz="6400">
                <a:latin typeface="Times New Roman" panose="02020603050405020304" pitchFamily="18" charset="0"/>
                <a:cs typeface="Times New Roman" panose="02020603050405020304" pitchFamily="18" charset="0"/>
              </a:rPr>
              <a:t>             Apply classification technique ( Navie Bayes ) to classify messages into spam and    </a:t>
            </a:r>
            <a:endParaRPr lang="en-US" sz="6400">
              <a:latin typeface="Times New Roman" panose="02020603050405020304" pitchFamily="18" charset="0"/>
              <a:cs typeface="Times New Roman" panose="02020603050405020304" pitchFamily="18" charset="0"/>
            </a:endParaRPr>
          </a:p>
          <a:p>
            <a:pPr marL="0" indent="0">
              <a:buNone/>
            </a:pPr>
            <a:r>
              <a:rPr lang="en-US" sz="6400">
                <a:latin typeface="Times New Roman" panose="02020603050405020304" pitchFamily="18" charset="0"/>
                <a:cs typeface="Times New Roman" panose="02020603050405020304" pitchFamily="18" charset="0"/>
              </a:rPr>
              <a:t>             Nonspam(ham).</a:t>
            </a:r>
            <a:endParaRPr lang="en-US" sz="6400">
              <a:latin typeface="Times New Roman" panose="02020603050405020304" pitchFamily="18" charset="0"/>
              <a:cs typeface="Times New Roman" panose="02020603050405020304" pitchFamily="18" charset="0"/>
            </a:endParaRPr>
          </a:p>
          <a:p>
            <a:pPr marL="0" indent="0">
              <a:buNone/>
            </a:pPr>
            <a:r>
              <a:rPr lang="en-US" sz="6400">
                <a:latin typeface="Times New Roman" panose="02020603050405020304" pitchFamily="18" charset="0"/>
                <a:cs typeface="Times New Roman" panose="02020603050405020304" pitchFamily="18" charset="0"/>
              </a:rPr>
              <a:t>Step 5: Evaluation of Result</a:t>
            </a:r>
            <a:endParaRPr lang="en-US" sz="6400">
              <a:latin typeface="Times New Roman" panose="02020603050405020304" pitchFamily="18" charset="0"/>
              <a:cs typeface="Times New Roman" panose="02020603050405020304" pitchFamily="18" charset="0"/>
            </a:endParaRPr>
          </a:p>
          <a:p>
            <a:pPr marL="0" indent="0">
              <a:buNone/>
            </a:pPr>
            <a:r>
              <a:rPr lang="en-US" sz="6400">
                <a:latin typeface="Times New Roman" panose="02020603050405020304" pitchFamily="18" charset="0"/>
                <a:cs typeface="Times New Roman" panose="02020603050405020304" pitchFamily="18" charset="0"/>
              </a:rPr>
              <a:t>            Evaluate the results using performance parameters like Accuracy, Precision, Recall and</a:t>
            </a:r>
            <a:endParaRPr lang="en-US" sz="6400">
              <a:latin typeface="Times New Roman" panose="02020603050405020304" pitchFamily="18" charset="0"/>
              <a:cs typeface="Times New Roman" panose="02020603050405020304" pitchFamily="18" charset="0"/>
            </a:endParaRPr>
          </a:p>
          <a:p>
            <a:pPr marL="0" indent="0">
              <a:buNone/>
            </a:pPr>
            <a:r>
              <a:rPr lang="en-US" sz="6400">
                <a:latin typeface="Times New Roman" panose="02020603050405020304" pitchFamily="18" charset="0"/>
                <a:cs typeface="Times New Roman" panose="02020603050405020304" pitchFamily="18" charset="0"/>
              </a:rPr>
              <a:t>            Fmeasure.</a:t>
            </a:r>
            <a:endParaRPr lang="en-US" sz="6400">
              <a:latin typeface="Times New Roman" panose="02020603050405020304" pitchFamily="18" charset="0"/>
              <a:cs typeface="Times New Roman" panose="02020603050405020304" pitchFamily="18" charset="0"/>
            </a:endParaRPr>
          </a:p>
          <a:p>
            <a:pPr marL="0" indent="0">
              <a:buNone/>
            </a:pPr>
            <a:endParaRPr lang="en-US" sz="6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325120"/>
            <a:ext cx="8229600" cy="6343015"/>
          </a:xfrm>
        </p:spPr>
        <p:txBody>
          <a:bodyPr>
            <a:noAutofit/>
          </a:bodyPr>
          <a:p>
            <a:pPr marL="0" indent="0">
              <a:buNone/>
            </a:pPr>
            <a:r>
              <a:rPr lang="en-US" sz="1400">
                <a:latin typeface="Times New Roman" panose="02020603050405020304" pitchFamily="18" charset="0"/>
                <a:cs typeface="Times New Roman" panose="02020603050405020304" pitchFamily="18" charset="0"/>
              </a:rPr>
              <a:t> </a:t>
            </a:r>
            <a:r>
              <a:rPr lang="en-US" sz="1400">
                <a:latin typeface="Times New Roman" panose="02020603050405020304" pitchFamily="18" charset="0"/>
                <a:cs typeface="Times New Roman" panose="02020603050405020304" pitchFamily="18" charset="0"/>
              </a:rPr>
              <a:t>WORKING THEORY OF SPAM DETECTION</a:t>
            </a:r>
            <a:endParaRPr lang="en-US" sz="1400">
              <a:latin typeface="Times New Roman" panose="02020603050405020304" pitchFamily="18" charset="0"/>
              <a:cs typeface="Times New Roman" panose="02020603050405020304" pitchFamily="18" charset="0"/>
            </a:endParaRPr>
          </a:p>
          <a:p>
            <a:pPr marL="0" indent="0">
              <a:buNone/>
            </a:pPr>
            <a:endParaRPr lang="en-US" sz="1400">
              <a:latin typeface="Times New Roman" panose="02020603050405020304" pitchFamily="18" charset="0"/>
              <a:cs typeface="Times New Roman" panose="02020603050405020304" pitchFamily="18" charset="0"/>
            </a:endParaRPr>
          </a:p>
          <a:p>
            <a:pPr marL="0" indent="0">
              <a:buFont typeface="Wingdings" panose="05000000000000000000" charset="0"/>
              <a:buChar char="Ø"/>
            </a:pPr>
            <a:r>
              <a:rPr lang="en-US" sz="1400">
                <a:latin typeface="Times New Roman" panose="02020603050405020304" pitchFamily="18" charset="0"/>
                <a:cs typeface="Times New Roman" panose="02020603050405020304" pitchFamily="18" charset="0"/>
              </a:rPr>
              <a:t>Naive Bayes Classifier is one of the simple and most effective classification algorithms which helps in building the fast machine learning models that can make quick predictions.It is a probablistic classifier,which means,it predicts on the basis of the probability of an object.</a:t>
            </a:r>
            <a:endParaRPr lang="en-US" sz="1400">
              <a:latin typeface="Times New Roman" panose="02020603050405020304" pitchFamily="18" charset="0"/>
              <a:cs typeface="Times New Roman" panose="02020603050405020304" pitchFamily="18" charset="0"/>
            </a:endParaRPr>
          </a:p>
          <a:p>
            <a:pPr marL="0" indent="0">
              <a:buFont typeface="Wingdings" panose="05000000000000000000" charset="0"/>
              <a:buChar char="Ø"/>
            </a:pPr>
            <a:endParaRPr lang="en-US" sz="1400">
              <a:latin typeface="Times New Roman" panose="02020603050405020304" pitchFamily="18" charset="0"/>
              <a:cs typeface="Times New Roman" panose="02020603050405020304" pitchFamily="18" charset="0"/>
            </a:endParaRPr>
          </a:p>
          <a:p>
            <a:pPr marL="365125" marR="0" indent="-255905" defTabSz="914400">
              <a:spcBef>
                <a:spcPts val="400"/>
              </a:spcBef>
              <a:buClr>
                <a:schemeClr val="accent1"/>
              </a:buClr>
              <a:buSzPct val="68000"/>
              <a:buFont typeface="Wingdings 3" panose="05040102010807070707" pitchFamily="18" charset="2"/>
              <a:buChar char=""/>
              <a:defRPr/>
            </a:pPr>
            <a:r>
              <a:rPr lang="en-US" sz="1400" noProof="0" dirty="0">
                <a:latin typeface="Times New Roman" panose="02020603050405020304" pitchFamily="18" charset="0"/>
                <a:cs typeface="Times New Roman" panose="02020603050405020304" pitchFamily="18" charset="0"/>
                <a:sym typeface="+mn-ea"/>
              </a:rPr>
              <a:t>Want to find p(spam/ham)</a:t>
            </a:r>
            <a:endParaRPr kumimoji="0" lang="en-US" sz="1400" kern="1200" cap="none" spc="0" normalizeH="0" baseline="0" noProof="0" dirty="0">
              <a:latin typeface="Times New Roman" panose="02020603050405020304" pitchFamily="18" charset="0"/>
              <a:ea typeface="+mn-ea"/>
              <a:cs typeface="Times New Roman" panose="02020603050405020304" pitchFamily="18" charset="0"/>
            </a:endParaRPr>
          </a:p>
          <a:p>
            <a:pPr marL="365125" marR="0" indent="-255905" defTabSz="914400">
              <a:spcBef>
                <a:spcPts val="400"/>
              </a:spcBef>
              <a:buClr>
                <a:schemeClr val="accent1"/>
              </a:buClr>
              <a:buSzPct val="68000"/>
              <a:buFont typeface="Wingdings 3" panose="05040102010807070707" pitchFamily="18" charset="2"/>
              <a:buChar char=""/>
              <a:defRPr/>
            </a:pPr>
            <a:r>
              <a:rPr lang="en-US" sz="1400" noProof="0" dirty="0">
                <a:latin typeface="Times New Roman" panose="02020603050405020304" pitchFamily="18" charset="0"/>
                <a:cs typeface="Times New Roman" panose="02020603050405020304" pitchFamily="18" charset="0"/>
                <a:sym typeface="+mn-ea"/>
              </a:rPr>
              <a:t>Use Bayes Rule:</a:t>
            </a:r>
            <a:endParaRPr kumimoji="0" lang="en-US" sz="1400" kern="1200" cap="none" spc="0" normalizeH="0" baseline="0" noProof="0" dirty="0">
              <a:latin typeface="Times New Roman" panose="02020603050405020304" pitchFamily="18" charset="0"/>
              <a:ea typeface="+mn-ea"/>
              <a:cs typeface="Times New Roman" panose="02020603050405020304" pitchFamily="18" charset="0"/>
            </a:endParaRPr>
          </a:p>
          <a:p>
            <a:pPr marL="365125" marR="0" indent="-255905" defTabSz="914400">
              <a:spcBef>
                <a:spcPts val="400"/>
              </a:spcBef>
              <a:buClr>
                <a:schemeClr val="accent1"/>
              </a:buClr>
              <a:buSzPct val="68000"/>
              <a:buFontTx/>
              <a:buNone/>
              <a:defRPr/>
            </a:pPr>
            <a:r>
              <a:rPr lang="en-US" sz="1400" noProof="0" dirty="0">
                <a:latin typeface="Times New Roman" panose="02020603050405020304" pitchFamily="18" charset="0"/>
                <a:cs typeface="Times New Roman" panose="02020603050405020304" pitchFamily="18" charset="0"/>
                <a:sym typeface="+mn-ea"/>
              </a:rPr>
              <a:t>	To find the probability</a:t>
            </a:r>
            <a:endParaRPr kumimoji="0" lang="en-US" sz="1400" kern="1200" cap="none" spc="0" normalizeH="0" baseline="0" noProof="0" dirty="0">
              <a:latin typeface="Times New Roman" panose="02020603050405020304" pitchFamily="18" charset="0"/>
              <a:ea typeface="+mn-ea"/>
              <a:cs typeface="Times New Roman" panose="02020603050405020304" pitchFamily="18" charset="0"/>
            </a:endParaRPr>
          </a:p>
          <a:p>
            <a:pPr marL="365125" marR="0" indent="-255905" defTabSz="914400">
              <a:spcBef>
                <a:spcPts val="400"/>
              </a:spcBef>
              <a:buClr>
                <a:schemeClr val="accent1"/>
              </a:buClr>
              <a:buSzPct val="68000"/>
              <a:buFontTx/>
              <a:buNone/>
              <a:defRPr/>
            </a:pPr>
            <a:r>
              <a:rPr lang="en-US" sz="1400" noProof="0" dirty="0">
                <a:latin typeface="Times New Roman" panose="02020603050405020304" pitchFamily="18" charset="0"/>
                <a:cs typeface="Times New Roman" panose="02020603050405020304" pitchFamily="18" charset="0"/>
                <a:sym typeface="+mn-ea"/>
              </a:rPr>
              <a:t>1.P(spam/yes)=</a:t>
            </a:r>
            <a:r>
              <a:rPr lang="en-US" sz="1400" u="sng" noProof="0" dirty="0">
                <a:latin typeface="Times New Roman" panose="02020603050405020304" pitchFamily="18" charset="0"/>
                <a:cs typeface="Times New Roman" panose="02020603050405020304" pitchFamily="18" charset="0"/>
                <a:sym typeface="+mn-ea"/>
              </a:rPr>
              <a:t>p(yes/spam)*p(yes)</a:t>
            </a:r>
            <a:endParaRPr kumimoji="0" lang="en-US" sz="1400" u="sng" kern="1200" cap="none" spc="0" normalizeH="0" baseline="0" noProof="0" dirty="0">
              <a:latin typeface="Times New Roman" panose="02020603050405020304" pitchFamily="18" charset="0"/>
              <a:ea typeface="+mn-ea"/>
              <a:cs typeface="Times New Roman" panose="02020603050405020304" pitchFamily="18" charset="0"/>
            </a:endParaRPr>
          </a:p>
          <a:p>
            <a:pPr marL="365125" marR="0" indent="-255905" defTabSz="914400">
              <a:spcBef>
                <a:spcPts val="400"/>
              </a:spcBef>
              <a:buClr>
                <a:schemeClr val="accent1"/>
              </a:buClr>
              <a:buSzPct val="68000"/>
              <a:buFontTx/>
              <a:buNone/>
              <a:defRPr/>
            </a:pPr>
            <a:r>
              <a:rPr lang="en-US" sz="1400" noProof="0" dirty="0">
                <a:latin typeface="Times New Roman" panose="02020603050405020304" pitchFamily="18" charset="0"/>
                <a:cs typeface="Times New Roman" panose="02020603050405020304" pitchFamily="18" charset="0"/>
                <a:sym typeface="+mn-ea"/>
              </a:rPr>
              <a:t>		               p(spam)</a:t>
            </a:r>
            <a:endParaRPr kumimoji="0" lang="en-US" sz="1400" kern="1200" cap="none" spc="0" normalizeH="0" baseline="0" noProof="0" dirty="0">
              <a:latin typeface="Times New Roman" panose="02020603050405020304" pitchFamily="18" charset="0"/>
              <a:ea typeface="+mn-ea"/>
              <a:cs typeface="Times New Roman" panose="02020603050405020304" pitchFamily="18" charset="0"/>
            </a:endParaRPr>
          </a:p>
          <a:p>
            <a:pPr marL="365125" marR="0" indent="-255905" defTabSz="914400">
              <a:spcBef>
                <a:spcPts val="400"/>
              </a:spcBef>
              <a:buClr>
                <a:schemeClr val="accent1"/>
              </a:buClr>
              <a:buSzPct val="68000"/>
              <a:buFontTx/>
              <a:buNone/>
              <a:defRPr/>
            </a:pPr>
            <a:endParaRPr kumimoji="0" lang="en-US" sz="1400" kern="1200" cap="none" spc="0" normalizeH="0" baseline="0" noProof="0" dirty="0">
              <a:latin typeface="Times New Roman" panose="02020603050405020304" pitchFamily="18" charset="0"/>
              <a:ea typeface="+mn-ea"/>
              <a:cs typeface="Times New Roman" panose="02020603050405020304" pitchFamily="18" charset="0"/>
            </a:endParaRPr>
          </a:p>
          <a:p>
            <a:pPr marL="365125" marR="0" indent="-255905" defTabSz="914400">
              <a:spcBef>
                <a:spcPts val="400"/>
              </a:spcBef>
              <a:buClr>
                <a:schemeClr val="accent1"/>
              </a:buClr>
              <a:buSzPct val="68000"/>
              <a:buFontTx/>
              <a:buNone/>
              <a:defRPr/>
            </a:pPr>
            <a:r>
              <a:rPr lang="en-US" sz="1400" noProof="0" dirty="0">
                <a:latin typeface="Times New Roman" panose="02020603050405020304" pitchFamily="18" charset="0"/>
                <a:cs typeface="Times New Roman" panose="02020603050405020304" pitchFamily="18" charset="0"/>
                <a:sym typeface="+mn-ea"/>
              </a:rPr>
              <a:t>2.p(spam/no)=</a:t>
            </a:r>
            <a:r>
              <a:rPr lang="en-US" sz="1400" u="sng" noProof="0" dirty="0">
                <a:latin typeface="Times New Roman" panose="02020603050405020304" pitchFamily="18" charset="0"/>
                <a:cs typeface="Times New Roman" panose="02020603050405020304" pitchFamily="18" charset="0"/>
                <a:sym typeface="+mn-ea"/>
              </a:rPr>
              <a:t>p(no/spam)*p(no)</a:t>
            </a:r>
            <a:endParaRPr kumimoji="0" lang="en-US" sz="1400" u="sng" kern="1200" cap="none" spc="0" normalizeH="0" baseline="0" noProof="0" dirty="0">
              <a:latin typeface="Times New Roman" panose="02020603050405020304" pitchFamily="18" charset="0"/>
              <a:ea typeface="+mn-ea"/>
              <a:cs typeface="Times New Roman" panose="02020603050405020304" pitchFamily="18" charset="0"/>
            </a:endParaRPr>
          </a:p>
          <a:p>
            <a:pPr marL="365125" marR="0" indent="-255905" defTabSz="914400">
              <a:spcBef>
                <a:spcPts val="400"/>
              </a:spcBef>
              <a:buClr>
                <a:schemeClr val="accent1"/>
              </a:buClr>
              <a:buSzPct val="68000"/>
              <a:buFontTx/>
              <a:buNone/>
              <a:defRPr/>
            </a:pPr>
            <a:r>
              <a:rPr lang="en-US" sz="1400" noProof="0" dirty="0">
                <a:latin typeface="Times New Roman" panose="02020603050405020304" pitchFamily="18" charset="0"/>
                <a:cs typeface="Times New Roman" panose="02020603050405020304" pitchFamily="18" charset="0"/>
                <a:sym typeface="+mn-ea"/>
              </a:rPr>
              <a:t>		                  p(no)</a:t>
            </a:r>
            <a:endParaRPr kumimoji="0" lang="en-US" sz="1400" kern="1200" cap="none" spc="0" normalizeH="0" baseline="0" noProof="0" dirty="0">
              <a:latin typeface="Times New Roman" panose="02020603050405020304" pitchFamily="18" charset="0"/>
              <a:ea typeface="+mn-ea"/>
              <a:cs typeface="Times New Roman" panose="02020603050405020304" pitchFamily="18" charset="0"/>
            </a:endParaRPr>
          </a:p>
          <a:p>
            <a:pPr marL="365125" marR="0" indent="-255905" defTabSz="914400">
              <a:spcBef>
                <a:spcPts val="400"/>
              </a:spcBef>
              <a:buClr>
                <a:schemeClr val="accent1"/>
              </a:buClr>
              <a:buSzPct val="68000"/>
              <a:buFont typeface="Wingdings 3" panose="05040102010807070707" pitchFamily="18" charset="2"/>
              <a:buChar char=""/>
              <a:defRPr/>
            </a:pPr>
            <a:endParaRPr kumimoji="0" lang="en-US" sz="1400" kern="1200" cap="none" spc="0" normalizeH="0" baseline="0" noProof="0" dirty="0">
              <a:latin typeface="Times New Roman" panose="02020603050405020304" pitchFamily="18" charset="0"/>
              <a:ea typeface="+mn-ea"/>
              <a:cs typeface="Times New Roman" panose="02020603050405020304" pitchFamily="18" charset="0"/>
            </a:endParaRPr>
          </a:p>
          <a:p>
            <a:pPr marL="365125" marR="0" indent="-255905" defTabSz="914400">
              <a:spcBef>
                <a:spcPts val="400"/>
              </a:spcBef>
              <a:buClr>
                <a:schemeClr val="accent1"/>
              </a:buClr>
              <a:buSzPct val="68000"/>
              <a:buFont typeface="Wingdings 3" panose="05040102010807070707" pitchFamily="18" charset="2"/>
              <a:buChar char=""/>
              <a:defRPr/>
            </a:pPr>
            <a:r>
              <a:rPr lang="en-US" sz="1400" noProof="0" dirty="0">
                <a:latin typeface="Times New Roman" panose="02020603050405020304" pitchFamily="18" charset="0"/>
                <a:cs typeface="Times New Roman" panose="02020603050405020304" pitchFamily="18" charset="0"/>
                <a:sym typeface="+mn-ea"/>
              </a:rPr>
              <a:t>Assume independence: probability of each word independent of others</a:t>
            </a:r>
            <a:endParaRPr kumimoji="0" lang="en-US" sz="1400" kern="1200" cap="none" spc="0" normalizeH="0" baseline="0" noProof="0" dirty="0">
              <a:latin typeface="Times New Roman" panose="02020603050405020304" pitchFamily="18" charset="0"/>
              <a:ea typeface="+mn-ea"/>
              <a:cs typeface="Times New Roman" panose="02020603050405020304" pitchFamily="18" charset="0"/>
            </a:endParaRPr>
          </a:p>
          <a:p>
            <a:pPr marL="0" indent="0">
              <a:buFont typeface="Wingdings" panose="05000000000000000000" charset="0"/>
              <a:buNone/>
            </a:pPr>
            <a:endParaRPr lang="en-US" sz="1400">
              <a:latin typeface="Times New Roman" panose="02020603050405020304" pitchFamily="18" charset="0"/>
              <a:cs typeface="Times New Roman" panose="02020603050405020304" pitchFamily="18" charset="0"/>
            </a:endParaRPr>
          </a:p>
          <a:p>
            <a:pPr marL="0" indent="0">
              <a:buNone/>
            </a:pPr>
            <a:r>
              <a:rPr lang="en-US" sz="1400">
                <a:latin typeface="Times New Roman" panose="02020603050405020304" pitchFamily="18" charset="0"/>
                <a:cs typeface="Times New Roman" panose="02020603050405020304" pitchFamily="18" charset="0"/>
              </a:rPr>
              <a:t>⮚ A Navie Baye’s Classifier is an algorithm that uses Baye’s theorem to classify objects.</a:t>
            </a:r>
            <a:endParaRPr lang="en-US" sz="1400">
              <a:latin typeface="Times New Roman" panose="02020603050405020304" pitchFamily="18" charset="0"/>
              <a:cs typeface="Times New Roman" panose="02020603050405020304" pitchFamily="18" charset="0"/>
            </a:endParaRPr>
          </a:p>
          <a:p>
            <a:pPr marL="0" indent="0">
              <a:buNone/>
            </a:pPr>
            <a:r>
              <a:rPr lang="en-US" sz="1400">
                <a:latin typeface="Times New Roman" panose="02020603050405020304" pitchFamily="18" charset="0"/>
                <a:cs typeface="Times New Roman" panose="02020603050405020304" pitchFamily="18" charset="0"/>
              </a:rPr>
              <a:t>⮚ Navie Bayes is called navie because it assumes that each input variable is independent.</a:t>
            </a:r>
            <a:endParaRPr lang="en-US" sz="1400">
              <a:latin typeface="Times New Roman" panose="02020603050405020304" pitchFamily="18" charset="0"/>
              <a:cs typeface="Times New Roman" panose="02020603050405020304" pitchFamily="18" charset="0"/>
            </a:endParaRPr>
          </a:p>
          <a:p>
            <a:pPr marL="0" indent="0">
              <a:buNone/>
            </a:pPr>
            <a:r>
              <a:rPr lang="en-US" sz="1400">
                <a:latin typeface="Times New Roman" panose="02020603050405020304" pitchFamily="18" charset="0"/>
                <a:cs typeface="Times New Roman" panose="02020603050405020304" pitchFamily="18" charset="0"/>
              </a:rPr>
              <a:t>⮚ This is a strong Assumption and unrealistic for real data. However, the technique is very effective on a large range of complex problems.</a:t>
            </a:r>
            <a:endParaRPr lang="en-US" sz="1400">
              <a:latin typeface="Times New Roman" panose="02020603050405020304" pitchFamily="18" charset="0"/>
              <a:cs typeface="Times New Roman" panose="02020603050405020304" pitchFamily="18" charset="0"/>
            </a:endParaRPr>
          </a:p>
          <a:p>
            <a:pPr marL="0" indent="0">
              <a:buNone/>
            </a:pPr>
            <a:r>
              <a:rPr lang="en-US" sz="1400">
                <a:latin typeface="Times New Roman" panose="02020603050405020304" pitchFamily="18" charset="0"/>
                <a:cs typeface="Times New Roman" panose="02020603050405020304" pitchFamily="18" charset="0"/>
              </a:rPr>
              <a:t>⮚ Popular uses of Navie Bayes Classifiers include spam filters, text analysis and medical diagnosis.</a:t>
            </a:r>
            <a:endParaRPr lang="en-US" sz="1400">
              <a:latin typeface="Times New Roman" panose="02020603050405020304" pitchFamily="18" charset="0"/>
              <a:cs typeface="Times New Roman" panose="02020603050405020304" pitchFamily="18" charset="0"/>
            </a:endParaRPr>
          </a:p>
          <a:p>
            <a:pPr marL="0" indent="0">
              <a:buNone/>
            </a:pPr>
            <a:r>
              <a:rPr lang="en-US" sz="1400">
                <a:latin typeface="Times New Roman" panose="02020603050405020304" pitchFamily="18" charset="0"/>
                <a:cs typeface="Times New Roman" panose="02020603050405020304" pitchFamily="18" charset="0"/>
              </a:rPr>
              <a:t>⮚ For eg: An collection of Shapes.</a:t>
            </a: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9951</Words>
  <Application>WPS Presentation</Application>
  <PresentationFormat>On-screen Show (4:3)</PresentationFormat>
  <Paragraphs>184</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Times New Roman</vt:lpstr>
      <vt:lpstr>Wingdings</vt:lpstr>
      <vt:lpstr>Calibri</vt:lpstr>
      <vt:lpstr>Microsoft YaHei</vt:lpstr>
      <vt:lpstr>Arial Unicode MS</vt:lpstr>
      <vt:lpstr>Arial Rounded MT Bold</vt:lpstr>
      <vt:lpstr>Wingdings 3</vt:lpstr>
      <vt:lpstr>Office Theme</vt:lpstr>
      <vt:lpstr>Spam Detection On Mobile Phone Short Message Service Performance Using  FP-Growth and Naive Bayes Classifier</vt:lpstr>
      <vt:lpstr>Contents</vt:lpstr>
      <vt:lpstr>Abstract</vt:lpstr>
      <vt:lpstr>PowerPoint 演示文稿</vt:lpstr>
      <vt:lpstr>PowerPoint 演示文稿</vt:lpstr>
      <vt:lpstr>PowerPoint 演示文稿</vt:lpstr>
      <vt:lpstr>Objectives</vt:lpstr>
      <vt:lpstr>PowerPoint 演示文稿</vt:lpstr>
      <vt:lpstr>PowerPoint 演示文稿</vt:lpstr>
      <vt:lpstr>Block diagram</vt:lpstr>
      <vt:lpstr>PowerPoint 演示文稿</vt:lpstr>
      <vt:lpstr>PowerPoint 演示文稿</vt:lpstr>
      <vt:lpstr>PowerPoint 演示文稿</vt:lpstr>
      <vt:lpstr>PowerPoint 演示文稿</vt:lpstr>
      <vt:lpstr>PowerPoint 演示文稿</vt:lpstr>
      <vt:lpstr>Expected Result</vt:lpstr>
      <vt:lpstr>Conclusion</vt:lpstr>
      <vt:lpstr>References</vt:lpstr>
      <vt:lpstr>PowerPoint 演示文稿</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dc:title>
  <dc:creator>Gopi B</dc:creator>
  <cp:lastModifiedBy>Gopi B</cp:lastModifiedBy>
  <cp:revision>17</cp:revision>
  <dcterms:created xsi:type="dcterms:W3CDTF">2022-01-06T07:13:00Z</dcterms:created>
  <dcterms:modified xsi:type="dcterms:W3CDTF">2022-02-16T09:42:41Z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DE5BA61413F3434986C8E6E1C7AE1717</vt:lpwstr>
  </property>
  <property fmtid="{D5CDD505-2E9C-101B-9397-08002B2CF9AE}" pid="3" name="KSOProductBuildVer">
    <vt:lpwstr>1033-11.2.0.10463</vt:lpwstr>
  </property>
</Properties>
</file>