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9" r:id="rId62"/>
    <p:sldId id="320" r:id="rId63"/>
    <p:sldId id="321" r:id="rId64"/>
    <p:sldId id="322" r:id="rId65"/>
    <p:sldId id="323" r:id="rId66"/>
    <p:sldId id="324" r:id="rId67"/>
    <p:sldId id="325" r:id="rId68"/>
    <p:sldId id="326" r:id="rId69"/>
    <p:sldId id="327" r:id="rId70"/>
    <p:sldId id="328" r:id="rId71"/>
    <p:sldId id="329"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B860F-8837-48A9-8324-E5F5E2565B3B}" type="datetimeFigureOut">
              <a:rPr lang="en-US" smtClean="0"/>
              <a:t>5/20/2017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045B79-95F9-42BB-AE84-D26DB1BB76E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6E045B79-95F9-42BB-AE84-D26DB1BB76EF}" type="slidenum">
              <a:rPr lang="en-IN" smtClean="0"/>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AD42D9FE-993F-4451-AB11-B3BE05D0530B}" type="slidenum">
              <a:rPr lang="en-US"/>
              <a:pPr/>
              <a:t>40</a:t>
            </a:fld>
            <a:endParaRPr lang="en-US"/>
          </a:p>
        </p:txBody>
      </p:sp>
      <p:sp>
        <p:nvSpPr>
          <p:cNvPr id="381954" name="Rectangle 7"/>
          <p:cNvSpPr txBox="1">
            <a:spLocks noGrp="1" noChangeArrowheads="1"/>
          </p:cNvSpPr>
          <p:nvPr/>
        </p:nvSpPr>
        <p:spPr bwMode="auto">
          <a:xfrm>
            <a:off x="3885010" y="8684684"/>
            <a:ext cx="2971800" cy="457200"/>
          </a:xfrm>
          <a:prstGeom prst="rect">
            <a:avLst/>
          </a:prstGeom>
          <a:noFill/>
          <a:ln w="9525">
            <a:noFill/>
            <a:miter lim="800000"/>
            <a:headEnd/>
            <a:tailEnd/>
          </a:ln>
        </p:spPr>
        <p:txBody>
          <a:bodyPr lIns="93031" tIns="46516" rIns="93031" bIns="46516" anchor="b"/>
          <a:lstStyle/>
          <a:p>
            <a:pPr algn="r" eaLnBrk="1" hangingPunct="1"/>
            <a:fld id="{A9730030-88FC-4EC2-9592-F9CEB646F531}" type="slidenum">
              <a:rPr lang="en-US" sz="1200"/>
              <a:pPr algn="r" eaLnBrk="1" hangingPunct="1"/>
              <a:t>40</a:t>
            </a:fld>
            <a:endParaRPr lang="en-US" sz="1200"/>
          </a:p>
        </p:txBody>
      </p:sp>
      <p:sp>
        <p:nvSpPr>
          <p:cNvPr id="381955" name="Rectangle 2"/>
          <p:cNvSpPr>
            <a:spLocks noRot="1" noChangeArrowheads="1" noTextEdit="1"/>
          </p:cNvSpPr>
          <p:nvPr>
            <p:ph type="sldImg"/>
          </p:nvPr>
        </p:nvSpPr>
        <p:spPr>
          <a:xfrm>
            <a:off x="1143000" y="687388"/>
            <a:ext cx="4572000" cy="3429000"/>
          </a:xfrm>
          <a:ln/>
        </p:spPr>
      </p:sp>
      <p:sp>
        <p:nvSpPr>
          <p:cNvPr id="381956" name="Rectangle 3"/>
          <p:cNvSpPr>
            <a:spLocks noGrp="1" noChangeArrowheads="1"/>
          </p:cNvSpPr>
          <p:nvPr>
            <p:ph type="body" idx="1"/>
          </p:nvPr>
        </p:nvSpPr>
        <p:spPr>
          <a:xfrm>
            <a:off x="685800" y="4343401"/>
            <a:ext cx="5486400" cy="4112684"/>
          </a:xfrm>
        </p:spPr>
        <p:txBody>
          <a:bodyPr lIns="93031" tIns="46516" rIns="93031" bIns="46516"/>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4AE4CA-F745-42B4-B200-43F87A5FB166}" type="slidenum">
              <a:rPr lang="en-US"/>
              <a:pPr/>
              <a:t>41</a:t>
            </a:fld>
            <a:endParaRPr lang="en-US"/>
          </a:p>
        </p:txBody>
      </p:sp>
      <p:sp>
        <p:nvSpPr>
          <p:cNvPr id="384002" name="Rectangle 2"/>
          <p:cNvSpPr>
            <a:spLocks noRo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2CB739-BDF3-481C-8453-9046746C2852}" type="slidenum">
              <a:rPr lang="en-US"/>
              <a:pPr/>
              <a:t>42</a:t>
            </a:fld>
            <a:endParaRPr lang="en-US"/>
          </a:p>
        </p:txBody>
      </p:sp>
      <p:sp>
        <p:nvSpPr>
          <p:cNvPr id="386050" name="Rectangle 2"/>
          <p:cNvSpPr>
            <a:spLocks noRo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D00FA2-529B-44A0-B689-F06FED1CE1DA}" type="slidenum">
              <a:rPr lang="en-US"/>
              <a:pPr/>
              <a:t>43</a:t>
            </a:fld>
            <a:endParaRPr lang="en-US"/>
          </a:p>
        </p:txBody>
      </p:sp>
      <p:sp>
        <p:nvSpPr>
          <p:cNvPr id="388098" name="Rectangle 2"/>
          <p:cNvSpPr>
            <a:spLocks noRot="1" noChangeArrowheads="1" noTextEdit="1"/>
          </p:cNvSpPr>
          <p:nvPr>
            <p:ph type="sldImg"/>
          </p:nvPr>
        </p:nvSpPr>
        <p:spPr>
          <a:ln/>
        </p:spPr>
      </p:sp>
      <p:sp>
        <p:nvSpPr>
          <p:cNvPr id="388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2D8B0-1651-4D1B-955B-B617E92C02B2}" type="slidenum">
              <a:rPr lang="en-US"/>
              <a:pPr/>
              <a:t>44</a:t>
            </a:fld>
            <a:endParaRPr lang="en-US"/>
          </a:p>
        </p:txBody>
      </p:sp>
      <p:sp>
        <p:nvSpPr>
          <p:cNvPr id="390146" name="Rectangle 2"/>
          <p:cNvSpPr>
            <a:spLocks noRo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3130E2-7C44-4FF3-AD9E-5E69E3577911}" type="slidenum">
              <a:rPr lang="en-US"/>
              <a:pPr/>
              <a:t>45</a:t>
            </a:fld>
            <a:endParaRPr lang="en-US"/>
          </a:p>
        </p:txBody>
      </p:sp>
      <p:sp>
        <p:nvSpPr>
          <p:cNvPr id="392194" name="Rectangle 2"/>
          <p:cNvSpPr>
            <a:spLocks noRot="1" noChangeArrowheads="1" noTextEdit="1"/>
          </p:cNvSpPr>
          <p:nvPr>
            <p:ph type="sldImg"/>
          </p:nvPr>
        </p:nvSpPr>
        <p:spPr>
          <a:ln/>
        </p:spPr>
      </p:sp>
      <p:sp>
        <p:nvSpPr>
          <p:cNvPr id="392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Engineering H192</a:t>
            </a:r>
          </a:p>
        </p:txBody>
      </p:sp>
      <p:sp>
        <p:nvSpPr>
          <p:cNvPr id="5" name="Rectangle 3"/>
          <p:cNvSpPr>
            <a:spLocks noGrp="1" noChangeArrowheads="1"/>
          </p:cNvSpPr>
          <p:nvPr>
            <p:ph type="dt" idx="1"/>
          </p:nvPr>
        </p:nvSpPr>
        <p:spPr>
          <a:ln/>
        </p:spPr>
        <p:txBody>
          <a:bodyPr/>
          <a:lstStyle/>
          <a:p>
            <a:r>
              <a:rPr lang="en-US"/>
              <a:t>Winter 2005</a:t>
            </a:r>
          </a:p>
        </p:txBody>
      </p:sp>
      <p:sp>
        <p:nvSpPr>
          <p:cNvPr id="6" name="Rectangle 6"/>
          <p:cNvSpPr>
            <a:spLocks noGrp="1" noChangeArrowheads="1"/>
          </p:cNvSpPr>
          <p:nvPr>
            <p:ph type="ftr" sz="quarter" idx="4"/>
          </p:nvPr>
        </p:nvSpPr>
        <p:spPr>
          <a:ln/>
        </p:spPr>
        <p:txBody>
          <a:bodyPr/>
          <a:lstStyle/>
          <a:p>
            <a:r>
              <a:rPr lang="en-US"/>
              <a:t>Lecture 23</a:t>
            </a:r>
          </a:p>
        </p:txBody>
      </p:sp>
      <p:sp>
        <p:nvSpPr>
          <p:cNvPr id="7" name="Rectangle 7"/>
          <p:cNvSpPr>
            <a:spLocks noGrp="1" noChangeArrowheads="1"/>
          </p:cNvSpPr>
          <p:nvPr>
            <p:ph type="sldNum" sz="quarter" idx="5"/>
          </p:nvPr>
        </p:nvSpPr>
        <p:spPr>
          <a:ln/>
        </p:spPr>
        <p:txBody>
          <a:bodyPr/>
          <a:lstStyle/>
          <a:p>
            <a:fld id="{ED626586-EC2D-437C-941E-75E42D206D8C}" type="slidenum">
              <a:rPr lang="en-US"/>
              <a:pPr/>
              <a:t>57</a:t>
            </a:fld>
            <a:endParaRPr lang="en-US"/>
          </a:p>
        </p:txBody>
      </p:sp>
      <p:sp>
        <p:nvSpPr>
          <p:cNvPr id="94210" name="Rectangle 2"/>
          <p:cNvSpPr>
            <a:spLocks noChangeArrowheads="1" noTextEdit="1"/>
          </p:cNvSpPr>
          <p:nvPr>
            <p:ph type="sldImg"/>
          </p:nvPr>
        </p:nvSpPr>
        <p:spPr>
          <a:ln/>
        </p:spPr>
      </p:sp>
      <p:sp>
        <p:nvSpPr>
          <p:cNvPr id="94211" name="Rectangle 3"/>
          <p:cNvSpPr>
            <a:spLocks noGrp="1" noChangeArrowheads="1"/>
          </p:cNvSpPr>
          <p:nvPr>
            <p:ph type="body" idx="1"/>
          </p:nvPr>
        </p:nvSpPr>
        <p:spPr/>
        <p:txBody>
          <a:bodyPr/>
          <a:lstStyle/>
          <a:p>
            <a:r>
              <a:rPr lang="en-US"/>
              <a:t>Instructor:</a:t>
            </a:r>
          </a:p>
          <a:p>
            <a:r>
              <a:rPr lang="en-US"/>
              <a:t>Often multiple variables must be passed from one function to another, and often these variables have different data types.  Thus it is useful to have a container to store various types of variables in.  Structs allow the programmer to do just that.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Engineering H192</a:t>
            </a:r>
          </a:p>
        </p:txBody>
      </p:sp>
      <p:sp>
        <p:nvSpPr>
          <p:cNvPr id="5" name="Rectangle 3"/>
          <p:cNvSpPr>
            <a:spLocks noGrp="1" noChangeArrowheads="1"/>
          </p:cNvSpPr>
          <p:nvPr>
            <p:ph type="dt" idx="1"/>
          </p:nvPr>
        </p:nvSpPr>
        <p:spPr>
          <a:ln/>
        </p:spPr>
        <p:txBody>
          <a:bodyPr/>
          <a:lstStyle/>
          <a:p>
            <a:r>
              <a:rPr lang="en-US"/>
              <a:t>Winter 2005</a:t>
            </a:r>
          </a:p>
        </p:txBody>
      </p:sp>
      <p:sp>
        <p:nvSpPr>
          <p:cNvPr id="6" name="Rectangle 6"/>
          <p:cNvSpPr>
            <a:spLocks noGrp="1" noChangeArrowheads="1"/>
          </p:cNvSpPr>
          <p:nvPr>
            <p:ph type="ftr" sz="quarter" idx="4"/>
          </p:nvPr>
        </p:nvSpPr>
        <p:spPr>
          <a:ln/>
        </p:spPr>
        <p:txBody>
          <a:bodyPr/>
          <a:lstStyle/>
          <a:p>
            <a:r>
              <a:rPr lang="en-US"/>
              <a:t>Lecture 23</a:t>
            </a:r>
          </a:p>
        </p:txBody>
      </p:sp>
      <p:sp>
        <p:nvSpPr>
          <p:cNvPr id="7" name="Rectangle 7"/>
          <p:cNvSpPr>
            <a:spLocks noGrp="1" noChangeArrowheads="1"/>
          </p:cNvSpPr>
          <p:nvPr>
            <p:ph type="sldNum" sz="quarter" idx="5"/>
          </p:nvPr>
        </p:nvSpPr>
        <p:spPr>
          <a:ln/>
        </p:spPr>
        <p:txBody>
          <a:bodyPr/>
          <a:lstStyle/>
          <a:p>
            <a:fld id="{89C29487-6944-4CAF-8188-A64287BF0070}" type="slidenum">
              <a:rPr lang="en-US"/>
              <a:pPr/>
              <a:t>58</a:t>
            </a:fld>
            <a:endParaRPr lang="en-US"/>
          </a:p>
        </p:txBody>
      </p:sp>
      <p:sp>
        <p:nvSpPr>
          <p:cNvPr id="95234" name="Rectangle 2"/>
          <p:cNvSpPr>
            <a:spLocks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a:t>Structs can contain variables of any variable type previously mentioned as well as more structs.  Thus a hierarchical tree can be created out of the user’s data via structs.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Engineering H192</a:t>
            </a:r>
          </a:p>
        </p:txBody>
      </p:sp>
      <p:sp>
        <p:nvSpPr>
          <p:cNvPr id="5" name="Rectangle 3"/>
          <p:cNvSpPr>
            <a:spLocks noGrp="1" noChangeArrowheads="1"/>
          </p:cNvSpPr>
          <p:nvPr>
            <p:ph type="dt" idx="1"/>
          </p:nvPr>
        </p:nvSpPr>
        <p:spPr>
          <a:ln/>
        </p:spPr>
        <p:txBody>
          <a:bodyPr/>
          <a:lstStyle/>
          <a:p>
            <a:r>
              <a:rPr lang="en-US"/>
              <a:t>Winter 2005</a:t>
            </a:r>
          </a:p>
        </p:txBody>
      </p:sp>
      <p:sp>
        <p:nvSpPr>
          <p:cNvPr id="6" name="Rectangle 6"/>
          <p:cNvSpPr>
            <a:spLocks noGrp="1" noChangeArrowheads="1"/>
          </p:cNvSpPr>
          <p:nvPr>
            <p:ph type="ftr" sz="quarter" idx="4"/>
          </p:nvPr>
        </p:nvSpPr>
        <p:spPr>
          <a:ln/>
        </p:spPr>
        <p:txBody>
          <a:bodyPr/>
          <a:lstStyle/>
          <a:p>
            <a:r>
              <a:rPr lang="en-US"/>
              <a:t>Lecture 23</a:t>
            </a:r>
          </a:p>
        </p:txBody>
      </p:sp>
      <p:sp>
        <p:nvSpPr>
          <p:cNvPr id="7" name="Rectangle 7"/>
          <p:cNvSpPr>
            <a:spLocks noGrp="1" noChangeArrowheads="1"/>
          </p:cNvSpPr>
          <p:nvPr>
            <p:ph type="sldNum" sz="quarter" idx="5"/>
          </p:nvPr>
        </p:nvSpPr>
        <p:spPr>
          <a:ln/>
        </p:spPr>
        <p:txBody>
          <a:bodyPr/>
          <a:lstStyle/>
          <a:p>
            <a:fld id="{15BA23FC-B798-47C9-8D28-11FA83BB727A}" type="slidenum">
              <a:rPr lang="en-US"/>
              <a:pPr/>
              <a:t>59</a:t>
            </a:fld>
            <a:endParaRPr lang="en-US"/>
          </a:p>
        </p:txBody>
      </p:sp>
      <p:sp>
        <p:nvSpPr>
          <p:cNvPr id="96258" name="Rectangle 2"/>
          <p:cNvSpPr>
            <a:spLocks noChangeArrowheads="1" noTextEdit="1"/>
          </p:cNvSpPr>
          <p:nvPr>
            <p:ph type="sldImg"/>
          </p:nvPr>
        </p:nvSpPr>
        <p:spPr>
          <a:ln/>
        </p:spPr>
      </p:sp>
      <p:sp>
        <p:nvSpPr>
          <p:cNvPr id="96259" name="Rectangle 3"/>
          <p:cNvSpPr>
            <a:spLocks noGrp="1" noChangeArrowheads="1"/>
          </p:cNvSpPr>
          <p:nvPr>
            <p:ph type="body" idx="1"/>
          </p:nvPr>
        </p:nvSpPr>
        <p:spPr/>
        <p:txBody>
          <a:bodyPr/>
          <a:lstStyle/>
          <a:p>
            <a:r>
              <a:rPr lang="en-US"/>
              <a:t>Instructor:</a:t>
            </a:r>
          </a:p>
          <a:p>
            <a:r>
              <a:rPr lang="en-US"/>
              <a:t>A structure can be defined in two ways. The first method gives the compiler the layout or structure of the struct, but does not actually create one for use.  This is useful when the programmer wishes to create global definitions for structs that he or she wishes to use later.  The second method varies only in that a variable name now exists after the closing brace of the structure.  This variable is now a struct which contains all the variables within the struct definition.  Accessing the data in this variable will be discussed in a few slides.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Engineering H192</a:t>
            </a:r>
          </a:p>
        </p:txBody>
      </p:sp>
      <p:sp>
        <p:nvSpPr>
          <p:cNvPr id="5" name="Rectangle 3"/>
          <p:cNvSpPr>
            <a:spLocks noGrp="1" noChangeArrowheads="1"/>
          </p:cNvSpPr>
          <p:nvPr>
            <p:ph type="dt" idx="1"/>
          </p:nvPr>
        </p:nvSpPr>
        <p:spPr>
          <a:ln/>
        </p:spPr>
        <p:txBody>
          <a:bodyPr/>
          <a:lstStyle/>
          <a:p>
            <a:r>
              <a:rPr lang="en-US"/>
              <a:t>Winter 2005</a:t>
            </a:r>
          </a:p>
        </p:txBody>
      </p:sp>
      <p:sp>
        <p:nvSpPr>
          <p:cNvPr id="6" name="Rectangle 6"/>
          <p:cNvSpPr>
            <a:spLocks noGrp="1" noChangeArrowheads="1"/>
          </p:cNvSpPr>
          <p:nvPr>
            <p:ph type="ftr" sz="quarter" idx="4"/>
          </p:nvPr>
        </p:nvSpPr>
        <p:spPr>
          <a:ln/>
        </p:spPr>
        <p:txBody>
          <a:bodyPr/>
          <a:lstStyle/>
          <a:p>
            <a:r>
              <a:rPr lang="en-US"/>
              <a:t>Lecture 23</a:t>
            </a:r>
          </a:p>
        </p:txBody>
      </p:sp>
      <p:sp>
        <p:nvSpPr>
          <p:cNvPr id="7" name="Rectangle 7"/>
          <p:cNvSpPr>
            <a:spLocks noGrp="1" noChangeArrowheads="1"/>
          </p:cNvSpPr>
          <p:nvPr>
            <p:ph type="sldNum" sz="quarter" idx="5"/>
          </p:nvPr>
        </p:nvSpPr>
        <p:spPr>
          <a:ln/>
        </p:spPr>
        <p:txBody>
          <a:bodyPr/>
          <a:lstStyle/>
          <a:p>
            <a:fld id="{66A72DAE-99FB-40EB-8F84-224E1D2E80F0}" type="slidenum">
              <a:rPr lang="en-US"/>
              <a:pPr/>
              <a:t>60</a:t>
            </a:fld>
            <a:endParaRPr lang="en-US"/>
          </a:p>
        </p:txBody>
      </p:sp>
      <p:sp>
        <p:nvSpPr>
          <p:cNvPr id="97282" name="Rectangle 2050"/>
          <p:cNvSpPr>
            <a:spLocks noChangeArrowheads="1" noTextEdit="1"/>
          </p:cNvSpPr>
          <p:nvPr>
            <p:ph type="sldImg"/>
          </p:nvPr>
        </p:nvSpPr>
        <p:spPr>
          <a:ln/>
        </p:spPr>
      </p:sp>
      <p:sp>
        <p:nvSpPr>
          <p:cNvPr id="97283" name="Rectangle 2051"/>
          <p:cNvSpPr>
            <a:spLocks noGrp="1" noChangeArrowheads="1"/>
          </p:cNvSpPr>
          <p:nvPr>
            <p:ph type="body" idx="1"/>
          </p:nvPr>
        </p:nvSpPr>
        <p:spPr/>
        <p:txBody>
          <a:bodyPr/>
          <a:lstStyle/>
          <a:p>
            <a:r>
              <a:rPr lang="en-US"/>
              <a:t>Instructor:</a:t>
            </a:r>
          </a:p>
          <a:p>
            <a:r>
              <a:rPr lang="en-US"/>
              <a:t>Typedef acts as a macro for data types.  In the given example, whenever the alias Length appears in code, the compiler automatically knows to replace this with int, thus effectively giving length the type definition of int.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05284-4192-46D4-8975-CB8992C79151}" type="slidenum">
              <a:rPr lang="en-US"/>
              <a:pPr/>
              <a:t>2</a:t>
            </a:fld>
            <a:endParaRPr lang="en-US"/>
          </a:p>
        </p:txBody>
      </p:sp>
      <p:sp>
        <p:nvSpPr>
          <p:cNvPr id="79874" name="Rectangle 2"/>
          <p:cNvSpPr>
            <a:spLocks noRo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Engineering H192</a:t>
            </a:r>
          </a:p>
        </p:txBody>
      </p:sp>
      <p:sp>
        <p:nvSpPr>
          <p:cNvPr id="5" name="Rectangle 3"/>
          <p:cNvSpPr>
            <a:spLocks noGrp="1" noChangeArrowheads="1"/>
          </p:cNvSpPr>
          <p:nvPr>
            <p:ph type="dt" idx="1"/>
          </p:nvPr>
        </p:nvSpPr>
        <p:spPr>
          <a:ln/>
        </p:spPr>
        <p:txBody>
          <a:bodyPr/>
          <a:lstStyle/>
          <a:p>
            <a:r>
              <a:rPr lang="en-US"/>
              <a:t>Winter 2005</a:t>
            </a:r>
          </a:p>
        </p:txBody>
      </p:sp>
      <p:sp>
        <p:nvSpPr>
          <p:cNvPr id="6" name="Rectangle 6"/>
          <p:cNvSpPr>
            <a:spLocks noGrp="1" noChangeArrowheads="1"/>
          </p:cNvSpPr>
          <p:nvPr>
            <p:ph type="ftr" sz="quarter" idx="4"/>
          </p:nvPr>
        </p:nvSpPr>
        <p:spPr>
          <a:ln/>
        </p:spPr>
        <p:txBody>
          <a:bodyPr/>
          <a:lstStyle/>
          <a:p>
            <a:r>
              <a:rPr lang="en-US"/>
              <a:t>Lecture 23</a:t>
            </a:r>
          </a:p>
        </p:txBody>
      </p:sp>
      <p:sp>
        <p:nvSpPr>
          <p:cNvPr id="7" name="Rectangle 7"/>
          <p:cNvSpPr>
            <a:spLocks noGrp="1" noChangeArrowheads="1"/>
          </p:cNvSpPr>
          <p:nvPr>
            <p:ph type="sldNum" sz="quarter" idx="5"/>
          </p:nvPr>
        </p:nvSpPr>
        <p:spPr>
          <a:ln/>
        </p:spPr>
        <p:txBody>
          <a:bodyPr/>
          <a:lstStyle/>
          <a:p>
            <a:fld id="{766C5090-CCC4-48D6-9C0A-CAC5C61B008A}" type="slidenum">
              <a:rPr lang="en-US"/>
              <a:pPr/>
              <a:t>61</a:t>
            </a:fld>
            <a:endParaRPr lang="en-US"/>
          </a:p>
        </p:txBody>
      </p:sp>
      <p:sp>
        <p:nvSpPr>
          <p:cNvPr id="99330" name="Rectangle 2"/>
          <p:cNvSpPr>
            <a:spLocks noChangeArrowheads="1" noTextEdit="1"/>
          </p:cNvSpPr>
          <p:nvPr>
            <p:ph type="sldImg"/>
          </p:nvPr>
        </p:nvSpPr>
        <p:spPr>
          <a:ln/>
        </p:spPr>
      </p:sp>
      <p:sp>
        <p:nvSpPr>
          <p:cNvPr id="99331" name="Rectangle 3"/>
          <p:cNvSpPr>
            <a:spLocks noGrp="1" noChangeArrowheads="1"/>
          </p:cNvSpPr>
          <p:nvPr>
            <p:ph type="body" idx="1"/>
          </p:nvPr>
        </p:nvSpPr>
        <p:spPr/>
        <p:txBody>
          <a:bodyPr/>
          <a:lstStyle/>
          <a:p>
            <a:r>
              <a:rPr lang="en-US"/>
              <a:t>Instructor:</a:t>
            </a:r>
          </a:p>
          <a:p>
            <a:r>
              <a:rPr lang="en-US"/>
              <a:t>The most common method of accessing a struct is with the structure member operator as shown.  Pointers can also be used with structs.  The structure pointer operator must then be used to access struct members.  Another method is to first dereference the structure pointer and then use the structure member operator to access the members.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Engineering H192</a:t>
            </a:r>
          </a:p>
        </p:txBody>
      </p:sp>
      <p:sp>
        <p:nvSpPr>
          <p:cNvPr id="5" name="Rectangle 3"/>
          <p:cNvSpPr>
            <a:spLocks noGrp="1" noChangeArrowheads="1"/>
          </p:cNvSpPr>
          <p:nvPr>
            <p:ph type="dt" idx="1"/>
          </p:nvPr>
        </p:nvSpPr>
        <p:spPr>
          <a:ln/>
        </p:spPr>
        <p:txBody>
          <a:bodyPr/>
          <a:lstStyle/>
          <a:p>
            <a:r>
              <a:rPr lang="en-US"/>
              <a:t>Winter 2005</a:t>
            </a:r>
          </a:p>
        </p:txBody>
      </p:sp>
      <p:sp>
        <p:nvSpPr>
          <p:cNvPr id="6" name="Rectangle 6"/>
          <p:cNvSpPr>
            <a:spLocks noGrp="1" noChangeArrowheads="1"/>
          </p:cNvSpPr>
          <p:nvPr>
            <p:ph type="ftr" sz="quarter" idx="4"/>
          </p:nvPr>
        </p:nvSpPr>
        <p:spPr>
          <a:ln/>
        </p:spPr>
        <p:txBody>
          <a:bodyPr/>
          <a:lstStyle/>
          <a:p>
            <a:r>
              <a:rPr lang="en-US"/>
              <a:t>Lecture 23</a:t>
            </a:r>
          </a:p>
        </p:txBody>
      </p:sp>
      <p:sp>
        <p:nvSpPr>
          <p:cNvPr id="7" name="Rectangle 7"/>
          <p:cNvSpPr>
            <a:spLocks noGrp="1" noChangeArrowheads="1"/>
          </p:cNvSpPr>
          <p:nvPr>
            <p:ph type="sldNum" sz="quarter" idx="5"/>
          </p:nvPr>
        </p:nvSpPr>
        <p:spPr>
          <a:ln/>
        </p:spPr>
        <p:txBody>
          <a:bodyPr/>
          <a:lstStyle/>
          <a:p>
            <a:fld id="{BB5C6282-82F8-4380-8967-AAC615EEE762}" type="slidenum">
              <a:rPr lang="en-US"/>
              <a:pPr/>
              <a:t>62</a:t>
            </a:fld>
            <a:endParaRPr lang="en-US"/>
          </a:p>
        </p:txBody>
      </p:sp>
      <p:sp>
        <p:nvSpPr>
          <p:cNvPr id="100354" name="Rectangle 2"/>
          <p:cNvSpPr>
            <a:spLocks noChangeArrowheads="1" noTextEdit="1"/>
          </p:cNvSpPr>
          <p:nvPr>
            <p:ph type="sldImg"/>
          </p:nvPr>
        </p:nvSpPr>
        <p:spPr>
          <a:ln/>
        </p:spPr>
      </p:sp>
      <p:sp>
        <p:nvSpPr>
          <p:cNvPr id="100355" name="Rectangle 3"/>
          <p:cNvSpPr>
            <a:spLocks noGrp="1" noChangeArrowheads="1"/>
          </p:cNvSpPr>
          <p:nvPr>
            <p:ph type="body" idx="1"/>
          </p:nvPr>
        </p:nvSpPr>
        <p:spPr/>
        <p:txBody>
          <a:bodyPr/>
          <a:lstStyle/>
          <a:p>
            <a:r>
              <a:rPr lang="en-US"/>
              <a:t>Instructor:</a:t>
            </a:r>
          </a:p>
          <a:p>
            <a:r>
              <a:rPr lang="en-US"/>
              <a:t>This program shows simple definitions and operations on structures.  The struct identity contains the struct personal and a string name.  One can see how structures and variable can be mixed during declaration.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Engineering H192</a:t>
            </a:r>
          </a:p>
        </p:txBody>
      </p:sp>
      <p:sp>
        <p:nvSpPr>
          <p:cNvPr id="5" name="Rectangle 3"/>
          <p:cNvSpPr>
            <a:spLocks noGrp="1" noChangeArrowheads="1"/>
          </p:cNvSpPr>
          <p:nvPr>
            <p:ph type="dt" idx="1"/>
          </p:nvPr>
        </p:nvSpPr>
        <p:spPr>
          <a:ln/>
        </p:spPr>
        <p:txBody>
          <a:bodyPr/>
          <a:lstStyle/>
          <a:p>
            <a:r>
              <a:rPr lang="en-US"/>
              <a:t>Winter 2005</a:t>
            </a:r>
          </a:p>
        </p:txBody>
      </p:sp>
      <p:sp>
        <p:nvSpPr>
          <p:cNvPr id="6" name="Rectangle 6"/>
          <p:cNvSpPr>
            <a:spLocks noGrp="1" noChangeArrowheads="1"/>
          </p:cNvSpPr>
          <p:nvPr>
            <p:ph type="ftr" sz="quarter" idx="4"/>
          </p:nvPr>
        </p:nvSpPr>
        <p:spPr>
          <a:ln/>
        </p:spPr>
        <p:txBody>
          <a:bodyPr/>
          <a:lstStyle/>
          <a:p>
            <a:r>
              <a:rPr lang="en-US"/>
              <a:t>Lecture 23</a:t>
            </a:r>
          </a:p>
        </p:txBody>
      </p:sp>
      <p:sp>
        <p:nvSpPr>
          <p:cNvPr id="7" name="Rectangle 7"/>
          <p:cNvSpPr>
            <a:spLocks noGrp="1" noChangeArrowheads="1"/>
          </p:cNvSpPr>
          <p:nvPr>
            <p:ph type="sldNum" sz="quarter" idx="5"/>
          </p:nvPr>
        </p:nvSpPr>
        <p:spPr>
          <a:ln/>
        </p:spPr>
        <p:txBody>
          <a:bodyPr/>
          <a:lstStyle/>
          <a:p>
            <a:fld id="{821F610A-C628-4FE7-ABBB-453BC436DA83}" type="slidenum">
              <a:rPr lang="en-US"/>
              <a:pPr/>
              <a:t>63</a:t>
            </a:fld>
            <a:endParaRPr lang="en-US"/>
          </a:p>
        </p:txBody>
      </p:sp>
      <p:sp>
        <p:nvSpPr>
          <p:cNvPr id="101378" name="Rectangle 2"/>
          <p:cNvSpPr>
            <a:spLocks noChangeArrowheads="1" noTextEdit="1"/>
          </p:cNvSpPr>
          <p:nvPr>
            <p:ph type="sldImg"/>
          </p:nvPr>
        </p:nvSpPr>
        <p:spPr>
          <a:ln/>
        </p:spPr>
      </p:sp>
      <p:sp>
        <p:nvSpPr>
          <p:cNvPr id="101379" name="Rectangle 3"/>
          <p:cNvSpPr>
            <a:spLocks noGrp="1" noChangeArrowheads="1"/>
          </p:cNvSpPr>
          <p:nvPr>
            <p:ph type="body" idx="1"/>
          </p:nvPr>
        </p:nvSpPr>
        <p:spPr/>
        <p:txBody>
          <a:bodyPr/>
          <a:lstStyle/>
          <a:p>
            <a:r>
              <a:rPr lang="en-US"/>
              <a:t>Instructor:</a:t>
            </a:r>
          </a:p>
          <a:p>
            <a:r>
              <a:rPr lang="en-US"/>
              <a:t>In the main() function when the struct “js” is created with the structure “identity” a default value for the variable name[30] in the struct “identity” is given.  The programmer knows this value will be assigned to name[30] since it is the first and only basic data type in the top-level structure.  Following this, a struct pointer is assigned the address of the struct “js.”</a:t>
            </a:r>
          </a:p>
          <a:p>
            <a:r>
              <a:rPr lang="en-US"/>
              <a:t>The program then shows how values can be assigned and used in multi-level structs given both the struct and a pointer to the struct.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Engineering H192</a:t>
            </a:r>
          </a:p>
        </p:txBody>
      </p:sp>
      <p:sp>
        <p:nvSpPr>
          <p:cNvPr id="5" name="Rectangle 3"/>
          <p:cNvSpPr>
            <a:spLocks noGrp="1" noChangeArrowheads="1"/>
          </p:cNvSpPr>
          <p:nvPr>
            <p:ph type="dt" idx="1"/>
          </p:nvPr>
        </p:nvSpPr>
        <p:spPr>
          <a:ln/>
        </p:spPr>
        <p:txBody>
          <a:bodyPr/>
          <a:lstStyle/>
          <a:p>
            <a:r>
              <a:rPr lang="en-US"/>
              <a:t>Winter 2005</a:t>
            </a:r>
          </a:p>
        </p:txBody>
      </p:sp>
      <p:sp>
        <p:nvSpPr>
          <p:cNvPr id="6" name="Rectangle 6"/>
          <p:cNvSpPr>
            <a:spLocks noGrp="1" noChangeArrowheads="1"/>
          </p:cNvSpPr>
          <p:nvPr>
            <p:ph type="ftr" sz="quarter" idx="4"/>
          </p:nvPr>
        </p:nvSpPr>
        <p:spPr>
          <a:ln/>
        </p:spPr>
        <p:txBody>
          <a:bodyPr/>
          <a:lstStyle/>
          <a:p>
            <a:r>
              <a:rPr lang="en-US"/>
              <a:t>Lecture 23</a:t>
            </a:r>
          </a:p>
        </p:txBody>
      </p:sp>
      <p:sp>
        <p:nvSpPr>
          <p:cNvPr id="7" name="Rectangle 7"/>
          <p:cNvSpPr>
            <a:spLocks noGrp="1" noChangeArrowheads="1"/>
          </p:cNvSpPr>
          <p:nvPr>
            <p:ph type="sldNum" sz="quarter" idx="5"/>
          </p:nvPr>
        </p:nvSpPr>
        <p:spPr>
          <a:ln/>
        </p:spPr>
        <p:txBody>
          <a:bodyPr/>
          <a:lstStyle/>
          <a:p>
            <a:fld id="{B64E8937-76C1-4406-9B85-B926B25A188D}" type="slidenum">
              <a:rPr lang="en-US"/>
              <a:pPr/>
              <a:t>64</a:t>
            </a:fld>
            <a:endParaRPr lang="en-US"/>
          </a:p>
        </p:txBody>
      </p:sp>
      <p:sp>
        <p:nvSpPr>
          <p:cNvPr id="102402" name="Rectangle 2"/>
          <p:cNvSpPr>
            <a:spLocks noChangeArrowheads="1" noTextEdit="1"/>
          </p:cNvSpPr>
          <p:nvPr>
            <p:ph type="sldImg"/>
          </p:nvPr>
        </p:nvSpPr>
        <p:spPr>
          <a:ln/>
        </p:spPr>
      </p:sp>
      <p:sp>
        <p:nvSpPr>
          <p:cNvPr id="102403" name="Rectangle 3"/>
          <p:cNvSpPr>
            <a:spLocks noGrp="1" noChangeArrowheads="1"/>
          </p:cNvSpPr>
          <p:nvPr>
            <p:ph type="body" idx="1"/>
          </p:nvPr>
        </p:nvSpPr>
        <p:spPr/>
        <p:txBody>
          <a:bodyPr/>
          <a:lstStyle/>
          <a:p>
            <a:r>
              <a:rPr lang="en-US"/>
              <a:t>Instructor:</a:t>
            </a:r>
          </a:p>
          <a:p>
            <a:r>
              <a:rPr lang="en-US"/>
              <a:t>When structures become large, it may be necessary to take memory usage into account.  Some defined structures may not always use all variables inside of the structure depending on what function or subsection of code is currently using the structure.  Thus a way of allowing variables to “share” memory and reduce struct size is with a union.  The struct definition is given on the next slide.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Engineering H192</a:t>
            </a:r>
          </a:p>
        </p:txBody>
      </p:sp>
      <p:sp>
        <p:nvSpPr>
          <p:cNvPr id="5" name="Rectangle 3"/>
          <p:cNvSpPr>
            <a:spLocks noGrp="1" noChangeArrowheads="1"/>
          </p:cNvSpPr>
          <p:nvPr>
            <p:ph type="dt" idx="1"/>
          </p:nvPr>
        </p:nvSpPr>
        <p:spPr>
          <a:ln/>
        </p:spPr>
        <p:txBody>
          <a:bodyPr/>
          <a:lstStyle/>
          <a:p>
            <a:r>
              <a:rPr lang="en-US"/>
              <a:t>Winter 2005</a:t>
            </a:r>
          </a:p>
        </p:txBody>
      </p:sp>
      <p:sp>
        <p:nvSpPr>
          <p:cNvPr id="6" name="Rectangle 6"/>
          <p:cNvSpPr>
            <a:spLocks noGrp="1" noChangeArrowheads="1"/>
          </p:cNvSpPr>
          <p:nvPr>
            <p:ph type="ftr" sz="quarter" idx="4"/>
          </p:nvPr>
        </p:nvSpPr>
        <p:spPr>
          <a:ln/>
        </p:spPr>
        <p:txBody>
          <a:bodyPr/>
          <a:lstStyle/>
          <a:p>
            <a:r>
              <a:rPr lang="en-US"/>
              <a:t>Lecture 23</a:t>
            </a:r>
          </a:p>
        </p:txBody>
      </p:sp>
      <p:sp>
        <p:nvSpPr>
          <p:cNvPr id="7" name="Rectangle 7"/>
          <p:cNvSpPr>
            <a:spLocks noGrp="1" noChangeArrowheads="1"/>
          </p:cNvSpPr>
          <p:nvPr>
            <p:ph type="sldNum" sz="quarter" idx="5"/>
          </p:nvPr>
        </p:nvSpPr>
        <p:spPr>
          <a:ln/>
        </p:spPr>
        <p:txBody>
          <a:bodyPr/>
          <a:lstStyle/>
          <a:p>
            <a:fld id="{3BC706A7-B569-4A02-AEF2-13FC3DF3373C}" type="slidenum">
              <a:rPr lang="en-US"/>
              <a:pPr/>
              <a:t>65</a:t>
            </a:fld>
            <a:endParaRPr lang="en-US"/>
          </a:p>
        </p:txBody>
      </p:sp>
      <p:sp>
        <p:nvSpPr>
          <p:cNvPr id="103426" name="Rectangle 2"/>
          <p:cNvSpPr>
            <a:spLocks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en-US"/>
              <a:t>Instructor:</a:t>
            </a:r>
          </a:p>
          <a:p>
            <a:r>
              <a:rPr lang="en-US"/>
              <a:t>Here a multi-level struct is defined.  Within the struct personal is a union level with the type status.  In the union status is a series of variables, one of type int and one of type char.  As pointed out on the previous slide the variables in this union use the same memory.  When using unions it is important to be sure the variables in the union won’t be required at the same time, otherwise data will be overwritten.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Engineering H192</a:t>
            </a:r>
          </a:p>
        </p:txBody>
      </p:sp>
      <p:sp>
        <p:nvSpPr>
          <p:cNvPr id="5" name="Rectangle 3"/>
          <p:cNvSpPr>
            <a:spLocks noGrp="1" noChangeArrowheads="1"/>
          </p:cNvSpPr>
          <p:nvPr>
            <p:ph type="dt" idx="1"/>
          </p:nvPr>
        </p:nvSpPr>
        <p:spPr>
          <a:ln/>
        </p:spPr>
        <p:txBody>
          <a:bodyPr/>
          <a:lstStyle/>
          <a:p>
            <a:r>
              <a:rPr lang="en-US"/>
              <a:t>Winter 2005</a:t>
            </a:r>
          </a:p>
        </p:txBody>
      </p:sp>
      <p:sp>
        <p:nvSpPr>
          <p:cNvPr id="6" name="Rectangle 6"/>
          <p:cNvSpPr>
            <a:spLocks noGrp="1" noChangeArrowheads="1"/>
          </p:cNvSpPr>
          <p:nvPr>
            <p:ph type="ftr" sz="quarter" idx="4"/>
          </p:nvPr>
        </p:nvSpPr>
        <p:spPr>
          <a:ln/>
        </p:spPr>
        <p:txBody>
          <a:bodyPr/>
          <a:lstStyle/>
          <a:p>
            <a:r>
              <a:rPr lang="en-US"/>
              <a:t>Lecture 23</a:t>
            </a:r>
          </a:p>
        </p:txBody>
      </p:sp>
      <p:sp>
        <p:nvSpPr>
          <p:cNvPr id="7" name="Rectangle 7"/>
          <p:cNvSpPr>
            <a:spLocks noGrp="1" noChangeArrowheads="1"/>
          </p:cNvSpPr>
          <p:nvPr>
            <p:ph type="sldNum" sz="quarter" idx="5"/>
          </p:nvPr>
        </p:nvSpPr>
        <p:spPr>
          <a:ln/>
        </p:spPr>
        <p:txBody>
          <a:bodyPr/>
          <a:lstStyle/>
          <a:p>
            <a:fld id="{2DFB140D-300A-41E1-9198-EB199F8158AA}" type="slidenum">
              <a:rPr lang="en-US"/>
              <a:pPr/>
              <a:t>66</a:t>
            </a:fld>
            <a:endParaRPr lang="en-US"/>
          </a:p>
        </p:txBody>
      </p:sp>
      <p:sp>
        <p:nvSpPr>
          <p:cNvPr id="104450" name="Rectangle 2"/>
          <p:cNvSpPr>
            <a:spLocks noChangeArrowheads="1" noTextEdit="1"/>
          </p:cNvSpPr>
          <p:nvPr>
            <p:ph type="sldImg"/>
          </p:nvPr>
        </p:nvSpPr>
        <p:spPr>
          <a:ln/>
        </p:spPr>
      </p:sp>
      <p:sp>
        <p:nvSpPr>
          <p:cNvPr id="104451" name="Rectangle 3"/>
          <p:cNvSpPr>
            <a:spLocks noGrp="1" noChangeArrowheads="1"/>
          </p:cNvSpPr>
          <p:nvPr>
            <p:ph type="body" idx="1"/>
          </p:nvPr>
        </p:nvSpPr>
        <p:spPr/>
        <p:txBody>
          <a:bodyPr/>
          <a:lstStyle/>
          <a:p>
            <a:r>
              <a:rPr lang="en-US"/>
              <a:t>Instructor:</a:t>
            </a:r>
          </a:p>
          <a:p>
            <a:r>
              <a:rPr lang="en-US"/>
              <a:t>This program simulates the entering of student information for both undergrad and graduate students.  Undergrad students require a rank, which is an integer from 1 to 5.  Grad students require the degree sought (MS or PhD) instead of a rank.  Since a student cannot be both undergrad AND grad at the same time only the rank OR deg (degree) variable will be used at any one time.  Thus this set of data is a perfect candidate for a union.</a:t>
            </a:r>
          </a:p>
          <a:p>
            <a:r>
              <a:rPr lang="en-US"/>
              <a:t>The structure is defined in the same manner as the previous example, but this time depending on the user’s input the undergrad or grad (on the next slide) input code will be executed.  Notice the undergrad code requires the input of jb.person.level.rank, and one can see on the next slide the input of jb.person.level.deg instead.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Engineering H192</a:t>
            </a:r>
          </a:p>
        </p:txBody>
      </p:sp>
      <p:sp>
        <p:nvSpPr>
          <p:cNvPr id="5" name="Rectangle 3"/>
          <p:cNvSpPr>
            <a:spLocks noGrp="1" noChangeArrowheads="1"/>
          </p:cNvSpPr>
          <p:nvPr>
            <p:ph type="dt" idx="1"/>
          </p:nvPr>
        </p:nvSpPr>
        <p:spPr>
          <a:ln/>
        </p:spPr>
        <p:txBody>
          <a:bodyPr/>
          <a:lstStyle/>
          <a:p>
            <a:r>
              <a:rPr lang="en-US"/>
              <a:t>Winter 2005</a:t>
            </a:r>
          </a:p>
        </p:txBody>
      </p:sp>
      <p:sp>
        <p:nvSpPr>
          <p:cNvPr id="6" name="Rectangle 6"/>
          <p:cNvSpPr>
            <a:spLocks noGrp="1" noChangeArrowheads="1"/>
          </p:cNvSpPr>
          <p:nvPr>
            <p:ph type="ftr" sz="quarter" idx="4"/>
          </p:nvPr>
        </p:nvSpPr>
        <p:spPr>
          <a:ln/>
        </p:spPr>
        <p:txBody>
          <a:bodyPr/>
          <a:lstStyle/>
          <a:p>
            <a:r>
              <a:rPr lang="en-US"/>
              <a:t>Lecture 23</a:t>
            </a:r>
          </a:p>
        </p:txBody>
      </p:sp>
      <p:sp>
        <p:nvSpPr>
          <p:cNvPr id="7" name="Rectangle 7"/>
          <p:cNvSpPr>
            <a:spLocks noGrp="1" noChangeArrowheads="1"/>
          </p:cNvSpPr>
          <p:nvPr>
            <p:ph type="sldNum" sz="quarter" idx="5"/>
          </p:nvPr>
        </p:nvSpPr>
        <p:spPr>
          <a:ln/>
        </p:spPr>
        <p:txBody>
          <a:bodyPr/>
          <a:lstStyle/>
          <a:p>
            <a:fld id="{9CD02093-3C9B-4829-9CC7-2E267DC3FAEA}" type="slidenum">
              <a:rPr lang="en-US"/>
              <a:pPr/>
              <a:t>67</a:t>
            </a:fld>
            <a:endParaRPr lang="en-US"/>
          </a:p>
        </p:txBody>
      </p:sp>
      <p:sp>
        <p:nvSpPr>
          <p:cNvPr id="105474" name="Rectangle 2"/>
          <p:cNvSpPr>
            <a:spLocks noChangeArrowheads="1" noTextEdit="1"/>
          </p:cNvSpPr>
          <p:nvPr>
            <p:ph type="sldImg"/>
          </p:nvPr>
        </p:nvSpPr>
        <p:spPr>
          <a:ln/>
        </p:spPr>
      </p:sp>
      <p:sp>
        <p:nvSpPr>
          <p:cNvPr id="105475" name="Rectangle 3"/>
          <p:cNvSpPr>
            <a:spLocks noGrp="1" noChangeArrowheads="1"/>
          </p:cNvSpPr>
          <p:nvPr>
            <p:ph type="body" idx="1"/>
          </p:nvPr>
        </p:nvSpPr>
        <p:spPr/>
        <p:txBody>
          <a:bodyPr/>
          <a:lstStyle/>
          <a:p>
            <a:r>
              <a:rPr lang="en-US"/>
              <a:t>Instructor:</a:t>
            </a:r>
          </a:p>
          <a:p>
            <a:r>
              <a:rPr lang="en-US"/>
              <a:t>The grad section requires the input of jb.person.level.deg instead of jb.person.level.rank of the undergrad section on the previous slide.  The program finally ends printing out the rest of the the information in the structure using both the struct variable and pointer to the struct.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Engineering H192</a:t>
            </a:r>
          </a:p>
        </p:txBody>
      </p:sp>
      <p:sp>
        <p:nvSpPr>
          <p:cNvPr id="5" name="Rectangle 3"/>
          <p:cNvSpPr>
            <a:spLocks noGrp="1" noChangeArrowheads="1"/>
          </p:cNvSpPr>
          <p:nvPr>
            <p:ph type="dt" idx="1"/>
          </p:nvPr>
        </p:nvSpPr>
        <p:spPr>
          <a:ln/>
        </p:spPr>
        <p:txBody>
          <a:bodyPr/>
          <a:lstStyle/>
          <a:p>
            <a:r>
              <a:rPr lang="en-US"/>
              <a:t>Winter 2005</a:t>
            </a:r>
          </a:p>
        </p:txBody>
      </p:sp>
      <p:sp>
        <p:nvSpPr>
          <p:cNvPr id="6" name="Rectangle 6"/>
          <p:cNvSpPr>
            <a:spLocks noGrp="1" noChangeArrowheads="1"/>
          </p:cNvSpPr>
          <p:nvPr>
            <p:ph type="ftr" sz="quarter" idx="4"/>
          </p:nvPr>
        </p:nvSpPr>
        <p:spPr>
          <a:ln/>
        </p:spPr>
        <p:txBody>
          <a:bodyPr/>
          <a:lstStyle/>
          <a:p>
            <a:r>
              <a:rPr lang="en-US"/>
              <a:t>Lecture 23</a:t>
            </a:r>
          </a:p>
        </p:txBody>
      </p:sp>
      <p:sp>
        <p:nvSpPr>
          <p:cNvPr id="7" name="Rectangle 7"/>
          <p:cNvSpPr>
            <a:spLocks noGrp="1" noChangeArrowheads="1"/>
          </p:cNvSpPr>
          <p:nvPr>
            <p:ph type="sldNum" sz="quarter" idx="5"/>
          </p:nvPr>
        </p:nvSpPr>
        <p:spPr>
          <a:ln/>
        </p:spPr>
        <p:txBody>
          <a:bodyPr/>
          <a:lstStyle/>
          <a:p>
            <a:fld id="{B7173725-A5B4-4C7A-8938-D0359BD0E02F}" type="slidenum">
              <a:rPr lang="en-US"/>
              <a:pPr/>
              <a:t>68</a:t>
            </a:fld>
            <a:endParaRPr lang="en-US"/>
          </a:p>
        </p:txBody>
      </p:sp>
      <p:sp>
        <p:nvSpPr>
          <p:cNvPr id="106498" name="Rectangle 2"/>
          <p:cNvSpPr>
            <a:spLocks noChangeArrowheads="1" noTextEdit="1"/>
          </p:cNvSpPr>
          <p:nvPr>
            <p:ph type="sldImg"/>
          </p:nvPr>
        </p:nvSpPr>
        <p:spPr>
          <a:ln/>
        </p:spPr>
      </p:sp>
      <p:sp>
        <p:nvSpPr>
          <p:cNvPr id="106499" name="Rectangle 3"/>
          <p:cNvSpPr>
            <a:spLocks noGrp="1" noChangeArrowheads="1"/>
          </p:cNvSpPr>
          <p:nvPr>
            <p:ph type="body" idx="1"/>
          </p:nvPr>
        </p:nvSpPr>
        <p:spPr/>
        <p:txBody>
          <a:bodyPr/>
          <a:lstStyle/>
          <a:p>
            <a:r>
              <a:rPr lang="en-US"/>
              <a:t>Instructor:</a:t>
            </a:r>
          </a:p>
          <a:p>
            <a:r>
              <a:rPr lang="en-US"/>
              <a:t>Enumeration is essentially a method of creating a numbered list.  It allows the user to assign names to numbers which can then be used as indices in an array.  An example is given on the next two slides.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Engineering H192</a:t>
            </a:r>
          </a:p>
        </p:txBody>
      </p:sp>
      <p:sp>
        <p:nvSpPr>
          <p:cNvPr id="5" name="Rectangle 3"/>
          <p:cNvSpPr>
            <a:spLocks noGrp="1" noChangeArrowheads="1"/>
          </p:cNvSpPr>
          <p:nvPr>
            <p:ph type="dt" idx="1"/>
          </p:nvPr>
        </p:nvSpPr>
        <p:spPr>
          <a:ln/>
        </p:spPr>
        <p:txBody>
          <a:bodyPr/>
          <a:lstStyle/>
          <a:p>
            <a:r>
              <a:rPr lang="en-US"/>
              <a:t>Winter 2005</a:t>
            </a:r>
          </a:p>
        </p:txBody>
      </p:sp>
      <p:sp>
        <p:nvSpPr>
          <p:cNvPr id="6" name="Rectangle 6"/>
          <p:cNvSpPr>
            <a:spLocks noGrp="1" noChangeArrowheads="1"/>
          </p:cNvSpPr>
          <p:nvPr>
            <p:ph type="ftr" sz="quarter" idx="4"/>
          </p:nvPr>
        </p:nvSpPr>
        <p:spPr>
          <a:ln/>
        </p:spPr>
        <p:txBody>
          <a:bodyPr/>
          <a:lstStyle/>
          <a:p>
            <a:r>
              <a:rPr lang="en-US"/>
              <a:t>Lecture 23</a:t>
            </a:r>
          </a:p>
        </p:txBody>
      </p:sp>
      <p:sp>
        <p:nvSpPr>
          <p:cNvPr id="7" name="Rectangle 7"/>
          <p:cNvSpPr>
            <a:spLocks noGrp="1" noChangeArrowheads="1"/>
          </p:cNvSpPr>
          <p:nvPr>
            <p:ph type="sldNum" sz="quarter" idx="5"/>
          </p:nvPr>
        </p:nvSpPr>
        <p:spPr>
          <a:ln/>
        </p:spPr>
        <p:txBody>
          <a:bodyPr/>
          <a:lstStyle/>
          <a:p>
            <a:fld id="{534678EA-B7D1-4D87-804B-5BC8CD67E564}" type="slidenum">
              <a:rPr lang="en-US"/>
              <a:pPr/>
              <a:t>69</a:t>
            </a:fld>
            <a:endParaRPr lang="en-US"/>
          </a:p>
        </p:txBody>
      </p:sp>
      <p:sp>
        <p:nvSpPr>
          <p:cNvPr id="107522" name="Rectangle 2"/>
          <p:cNvSpPr>
            <a:spLocks noChangeArrowheads="1" noTextEdit="1"/>
          </p:cNvSpPr>
          <p:nvPr>
            <p:ph type="sldImg"/>
          </p:nvPr>
        </p:nvSpPr>
        <p:spPr>
          <a:ln/>
        </p:spPr>
      </p:sp>
      <p:sp>
        <p:nvSpPr>
          <p:cNvPr id="107523" name="Rectangle 3"/>
          <p:cNvSpPr>
            <a:spLocks noGrp="1" noChangeArrowheads="1"/>
          </p:cNvSpPr>
          <p:nvPr>
            <p:ph type="body" idx="1"/>
          </p:nvPr>
        </p:nvSpPr>
        <p:spPr/>
        <p:txBody>
          <a:bodyPr/>
          <a:lstStyle/>
          <a:p>
            <a:r>
              <a:rPr lang="en-US"/>
              <a:t>Instructor:</a:t>
            </a:r>
          </a:p>
          <a:p>
            <a:r>
              <a:rPr lang="en-US"/>
              <a:t>Another two-dimensional calendar array is created similar to previous array examples, and then the days of the week are enumerated.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Engineering H192</a:t>
            </a:r>
          </a:p>
        </p:txBody>
      </p:sp>
      <p:sp>
        <p:nvSpPr>
          <p:cNvPr id="5" name="Rectangle 3"/>
          <p:cNvSpPr>
            <a:spLocks noGrp="1" noChangeArrowheads="1"/>
          </p:cNvSpPr>
          <p:nvPr>
            <p:ph type="dt" idx="1"/>
          </p:nvPr>
        </p:nvSpPr>
        <p:spPr>
          <a:ln/>
        </p:spPr>
        <p:txBody>
          <a:bodyPr/>
          <a:lstStyle/>
          <a:p>
            <a:r>
              <a:rPr lang="en-US"/>
              <a:t>Winter 2005</a:t>
            </a:r>
          </a:p>
        </p:txBody>
      </p:sp>
      <p:sp>
        <p:nvSpPr>
          <p:cNvPr id="6" name="Rectangle 6"/>
          <p:cNvSpPr>
            <a:spLocks noGrp="1" noChangeArrowheads="1"/>
          </p:cNvSpPr>
          <p:nvPr>
            <p:ph type="ftr" sz="quarter" idx="4"/>
          </p:nvPr>
        </p:nvSpPr>
        <p:spPr>
          <a:ln/>
        </p:spPr>
        <p:txBody>
          <a:bodyPr/>
          <a:lstStyle/>
          <a:p>
            <a:r>
              <a:rPr lang="en-US"/>
              <a:t>Lecture 23</a:t>
            </a:r>
          </a:p>
        </p:txBody>
      </p:sp>
      <p:sp>
        <p:nvSpPr>
          <p:cNvPr id="7" name="Rectangle 7"/>
          <p:cNvSpPr>
            <a:spLocks noGrp="1" noChangeArrowheads="1"/>
          </p:cNvSpPr>
          <p:nvPr>
            <p:ph type="sldNum" sz="quarter" idx="5"/>
          </p:nvPr>
        </p:nvSpPr>
        <p:spPr>
          <a:ln/>
        </p:spPr>
        <p:txBody>
          <a:bodyPr/>
          <a:lstStyle/>
          <a:p>
            <a:fld id="{5C91C256-BA53-43B2-BFA5-3DF00A698C9B}" type="slidenum">
              <a:rPr lang="en-US"/>
              <a:pPr/>
              <a:t>70</a:t>
            </a:fld>
            <a:endParaRPr lang="en-US"/>
          </a:p>
        </p:txBody>
      </p:sp>
      <p:sp>
        <p:nvSpPr>
          <p:cNvPr id="108546" name="Rectangle 2"/>
          <p:cNvSpPr>
            <a:spLocks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en-US"/>
              <a:t>Instructor:</a:t>
            </a:r>
          </a:p>
          <a:p>
            <a:r>
              <a:rPr lang="en-US"/>
              <a:t>The weeks are also enumerated with simple identifiers.  These enumerations then allow these text values to be used instead of integer indices in the printf shown.  This creates code that is simpler for a human to read and functions identical to standard integer indices.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9D1FB5-203B-4289-8949-0CAD33D5B3BF}" type="slidenum">
              <a:rPr lang="en-US"/>
              <a:pPr/>
              <a:t>3</a:t>
            </a:fld>
            <a:endParaRPr lang="en-US"/>
          </a:p>
        </p:txBody>
      </p:sp>
      <p:sp>
        <p:nvSpPr>
          <p:cNvPr id="81922" name="Rectangle 2"/>
          <p:cNvSpPr>
            <a:spLocks noRo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0E0054-F946-4EDD-9FEC-671EDC217C5E}" type="slidenum">
              <a:rPr lang="en-US"/>
              <a:pPr/>
              <a:t>4</a:t>
            </a:fld>
            <a:endParaRPr lang="en-US"/>
          </a:p>
        </p:txBody>
      </p:sp>
      <p:sp>
        <p:nvSpPr>
          <p:cNvPr id="82946" name="Rectangle 2"/>
          <p:cNvSpPr>
            <a:spLocks noRo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BC387-84F2-4393-AE1F-759F87130095}" type="slidenum">
              <a:rPr lang="en-US"/>
              <a:pPr/>
              <a:t>7</a:t>
            </a:fld>
            <a:endParaRPr lang="en-US"/>
          </a:p>
        </p:txBody>
      </p:sp>
      <p:sp>
        <p:nvSpPr>
          <p:cNvPr id="151554" name="Rectangle 2"/>
          <p:cNvSpPr>
            <a:spLocks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en-US"/>
              <a:t>C is strongly typed. The variables and constants etc have a certain data types. All variables could have been double type, but then multiplying double numbers is very expensive. So the various data types have been provided for the reason of efficiency and ease of handling.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97F181-19C1-4BC1-895F-36EB87E6851A}" type="slidenum">
              <a:rPr lang="en-US"/>
              <a:pPr/>
              <a:t>8</a:t>
            </a:fld>
            <a:endParaRPr lang="en-US"/>
          </a:p>
        </p:txBody>
      </p:sp>
      <p:sp>
        <p:nvSpPr>
          <p:cNvPr id="152578" name="Rectangle 2"/>
          <p:cNvSpPr>
            <a:spLocks noChangeArrowheads="1" noTextEdit="1"/>
          </p:cNvSpPr>
          <p:nvPr>
            <p:ph type="sldImg"/>
          </p:nvPr>
        </p:nvSpPr>
        <p:spPr>
          <a:ln/>
        </p:spPr>
      </p:sp>
      <p:sp>
        <p:nvSpPr>
          <p:cNvPr id="152579" name="Rectangle 3"/>
          <p:cNvSpPr>
            <a:spLocks noGrp="1" noChangeArrowheads="1"/>
          </p:cNvSpPr>
          <p:nvPr>
            <p:ph type="body" idx="1"/>
          </p:nvPr>
        </p:nvSpPr>
        <p:spPr/>
        <p:txBody>
          <a:bodyPr/>
          <a:lstStyle/>
          <a:p>
            <a:r>
              <a:rPr lang="en-US"/>
              <a:t>C guarantees only following:</a:t>
            </a:r>
          </a:p>
          <a:p>
            <a:r>
              <a:rPr lang="en-US"/>
              <a:t>Sizeof(short) &lt;= sizeof(int) &lt;= sizeof(long).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934C5E-E468-4760-BBD8-94361068A3B2}" type="slidenum">
              <a:rPr lang="en-US"/>
              <a:pPr/>
              <a:t>14</a:t>
            </a:fld>
            <a:endParaRPr lang="en-US"/>
          </a:p>
        </p:txBody>
      </p:sp>
      <p:sp>
        <p:nvSpPr>
          <p:cNvPr id="164866"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4867" name="Rectangle 3"/>
          <p:cNvSpPr>
            <a:spLocks noChangeArrowheads="1"/>
          </p:cNvSpPr>
          <p:nvPr>
            <p:ph type="body" idx="1"/>
          </p:nvPr>
        </p:nvSpPr>
        <p:spPr bwMode="auto">
          <a:xfrm>
            <a:off x="914920" y="4343400"/>
            <a:ext cx="5028161" cy="4114800"/>
          </a:xfrm>
          <a:prstGeom prst="rect">
            <a:avLst/>
          </a:prstGeom>
          <a:solidFill>
            <a:srgbClr val="FFFFFF"/>
          </a:solidFill>
          <a:ln>
            <a:solidFill>
              <a:srgbClr val="000000"/>
            </a:solidFill>
            <a:miter lim="800000"/>
            <a:headEnd/>
            <a:tailEnd/>
          </a:ln>
        </p:spPr>
        <p:txBody>
          <a:bodyPr lIns="91427" tIns="45713" rIns="91427" bIns="45713"/>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6A6D66-39CF-4575-B10C-819C899883D0}" type="slidenum">
              <a:rPr lang="en-US"/>
              <a:pPr/>
              <a:t>15</a:t>
            </a:fld>
            <a:endParaRPr lang="en-US"/>
          </a:p>
        </p:txBody>
      </p:sp>
      <p:sp>
        <p:nvSpPr>
          <p:cNvPr id="166914" name="Rectangle 2"/>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6915" name="Rectangle 3"/>
          <p:cNvSpPr>
            <a:spLocks noChangeArrowheads="1"/>
          </p:cNvSpPr>
          <p:nvPr>
            <p:ph type="body" idx="1"/>
          </p:nvPr>
        </p:nvSpPr>
        <p:spPr bwMode="auto">
          <a:xfrm>
            <a:off x="914920" y="4343400"/>
            <a:ext cx="5028161" cy="4114800"/>
          </a:xfrm>
          <a:prstGeom prst="rect">
            <a:avLst/>
          </a:prstGeom>
          <a:solidFill>
            <a:srgbClr val="FFFFFF"/>
          </a:solidFill>
          <a:ln>
            <a:solidFill>
              <a:srgbClr val="000000"/>
            </a:solidFill>
            <a:miter lim="800000"/>
            <a:headEnd/>
            <a:tailEnd/>
          </a:ln>
        </p:spPr>
        <p:txBody>
          <a:bodyPr lIns="91427" tIns="45713" rIns="91427" bIns="45713"/>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F2923AD-784A-41EA-98B8-59A880F640E0}" type="slidenum">
              <a:rPr lang="en-US"/>
              <a:pPr/>
              <a:t>39</a:t>
            </a:fld>
            <a:endParaRPr lang="en-US"/>
          </a:p>
        </p:txBody>
      </p:sp>
      <p:sp>
        <p:nvSpPr>
          <p:cNvPr id="379906" name="Rectangle 7"/>
          <p:cNvSpPr txBox="1">
            <a:spLocks noGrp="1" noChangeArrowheads="1"/>
          </p:cNvSpPr>
          <p:nvPr/>
        </p:nvSpPr>
        <p:spPr bwMode="auto">
          <a:xfrm>
            <a:off x="3885010" y="8684684"/>
            <a:ext cx="2971800" cy="457200"/>
          </a:xfrm>
          <a:prstGeom prst="rect">
            <a:avLst/>
          </a:prstGeom>
          <a:noFill/>
          <a:ln w="9525">
            <a:noFill/>
            <a:miter lim="800000"/>
            <a:headEnd/>
            <a:tailEnd/>
          </a:ln>
        </p:spPr>
        <p:txBody>
          <a:bodyPr lIns="93031" tIns="46516" rIns="93031" bIns="46516" anchor="b"/>
          <a:lstStyle/>
          <a:p>
            <a:pPr algn="r" eaLnBrk="1" hangingPunct="1"/>
            <a:fld id="{DE0F602D-F87D-4151-99F2-79DE35DB6D1D}" type="slidenum">
              <a:rPr lang="en-US" sz="1200"/>
              <a:pPr algn="r" eaLnBrk="1" hangingPunct="1"/>
              <a:t>39</a:t>
            </a:fld>
            <a:endParaRPr lang="en-US" sz="1200"/>
          </a:p>
        </p:txBody>
      </p:sp>
      <p:sp>
        <p:nvSpPr>
          <p:cNvPr id="379907" name="Rectangle 2"/>
          <p:cNvSpPr>
            <a:spLocks noRot="1" noChangeArrowheads="1" noTextEdit="1"/>
          </p:cNvSpPr>
          <p:nvPr>
            <p:ph type="sldImg"/>
          </p:nvPr>
        </p:nvSpPr>
        <p:spPr>
          <a:xfrm>
            <a:off x="1143000" y="687388"/>
            <a:ext cx="4572000" cy="3429000"/>
          </a:xfrm>
          <a:ln/>
        </p:spPr>
      </p:sp>
      <p:sp>
        <p:nvSpPr>
          <p:cNvPr id="379908" name="Rectangle 3"/>
          <p:cNvSpPr>
            <a:spLocks noGrp="1" noChangeArrowheads="1"/>
          </p:cNvSpPr>
          <p:nvPr>
            <p:ph type="body" idx="1"/>
          </p:nvPr>
        </p:nvSpPr>
        <p:spPr>
          <a:xfrm>
            <a:off x="685800" y="4343401"/>
            <a:ext cx="5486400" cy="4112684"/>
          </a:xfrm>
        </p:spPr>
        <p:txBody>
          <a:bodyPr lIns="93031" tIns="46516" rIns="93031" bIns="46516"/>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r>
              <a:rPr lang="en-US" smtClean="0"/>
              <a:t>Fred Kuhns (5/20/2017)</a:t>
            </a:r>
            <a:endParaRPr lang="en-IN"/>
          </a:p>
        </p:txBody>
      </p:sp>
      <p:sp>
        <p:nvSpPr>
          <p:cNvPr id="17" name="Footer Placeholder 16"/>
          <p:cNvSpPr>
            <a:spLocks noGrp="1"/>
          </p:cNvSpPr>
          <p:nvPr>
            <p:ph type="ftr" sz="quarter" idx="11"/>
          </p:nvPr>
        </p:nvSpPr>
        <p:spPr/>
        <p:txBody>
          <a:bodyPr/>
          <a:lstStyle/>
          <a:p>
            <a:r>
              <a:rPr lang="en-IN" smtClean="0"/>
              <a:t>Vision Career Academy</a:t>
            </a:r>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6F1CB9F-2C23-446B-86A2-A6453335C434}"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Fred Kuhns (5/20/2017)</a:t>
            </a:r>
            <a:endParaRPr lang="en-IN"/>
          </a:p>
        </p:txBody>
      </p:sp>
      <p:sp>
        <p:nvSpPr>
          <p:cNvPr id="5" name="Footer Placeholder 4"/>
          <p:cNvSpPr>
            <a:spLocks noGrp="1"/>
          </p:cNvSpPr>
          <p:nvPr>
            <p:ph type="ftr" sz="quarter" idx="11"/>
          </p:nvPr>
        </p:nvSpPr>
        <p:spPr/>
        <p:txBody>
          <a:bodyPr/>
          <a:lstStyle/>
          <a:p>
            <a:r>
              <a:rPr lang="en-IN" smtClean="0"/>
              <a:t>Vision Career Academy</a:t>
            </a:r>
            <a:endParaRPr lang="en-IN"/>
          </a:p>
        </p:txBody>
      </p:sp>
      <p:sp>
        <p:nvSpPr>
          <p:cNvPr id="6" name="Slide Number Placeholder 5"/>
          <p:cNvSpPr>
            <a:spLocks noGrp="1"/>
          </p:cNvSpPr>
          <p:nvPr>
            <p:ph type="sldNum" sz="quarter" idx="12"/>
          </p:nvPr>
        </p:nvSpPr>
        <p:spPr/>
        <p:txBody>
          <a:bodyPr/>
          <a:lstStyle/>
          <a:p>
            <a:fld id="{06F1CB9F-2C23-446B-86A2-A6453335C43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Fred Kuhns (5/20/2017)</a:t>
            </a:r>
            <a:endParaRPr lang="en-IN"/>
          </a:p>
        </p:txBody>
      </p:sp>
      <p:sp>
        <p:nvSpPr>
          <p:cNvPr id="5" name="Footer Placeholder 4"/>
          <p:cNvSpPr>
            <a:spLocks noGrp="1"/>
          </p:cNvSpPr>
          <p:nvPr>
            <p:ph type="ftr" sz="quarter" idx="11"/>
          </p:nvPr>
        </p:nvSpPr>
        <p:spPr/>
        <p:txBody>
          <a:bodyPr/>
          <a:lstStyle/>
          <a:p>
            <a:r>
              <a:rPr lang="en-IN" smtClean="0"/>
              <a:t>Vision Career Academy</a:t>
            </a:r>
            <a:endParaRPr lang="en-IN"/>
          </a:p>
        </p:txBody>
      </p:sp>
      <p:sp>
        <p:nvSpPr>
          <p:cNvPr id="6" name="Slide Number Placeholder 5"/>
          <p:cNvSpPr>
            <a:spLocks noGrp="1"/>
          </p:cNvSpPr>
          <p:nvPr>
            <p:ph type="sldNum" sz="quarter" idx="12"/>
          </p:nvPr>
        </p:nvSpPr>
        <p:spPr/>
        <p:txBody>
          <a:bodyPr/>
          <a:lstStyle/>
          <a:p>
            <a:fld id="{06F1CB9F-2C23-446B-86A2-A6453335C43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r>
              <a:rPr lang="en-US" smtClean="0"/>
              <a:t>Fred Kuhns (5/20/2017)</a:t>
            </a:r>
            <a:endParaRPr lang="en-IN"/>
          </a:p>
        </p:txBody>
      </p:sp>
      <p:sp>
        <p:nvSpPr>
          <p:cNvPr id="5" name="Footer Placeholder 4"/>
          <p:cNvSpPr>
            <a:spLocks noGrp="1"/>
          </p:cNvSpPr>
          <p:nvPr>
            <p:ph type="ftr" sz="quarter" idx="11"/>
          </p:nvPr>
        </p:nvSpPr>
        <p:spPr/>
        <p:txBody>
          <a:bodyPr/>
          <a:lstStyle/>
          <a:p>
            <a:r>
              <a:rPr lang="en-IN" smtClean="0"/>
              <a:t>Vision Career Academy</a:t>
            </a:r>
            <a:endParaRPr lang="en-IN"/>
          </a:p>
        </p:txBody>
      </p:sp>
      <p:sp>
        <p:nvSpPr>
          <p:cNvPr id="6" name="Slide Number Placeholder 5"/>
          <p:cNvSpPr>
            <a:spLocks noGrp="1"/>
          </p:cNvSpPr>
          <p:nvPr>
            <p:ph type="sldNum" sz="quarter" idx="12"/>
          </p:nvPr>
        </p:nvSpPr>
        <p:spPr/>
        <p:txBody>
          <a:bodyPr/>
          <a:lstStyle/>
          <a:p>
            <a:fld id="{06F1CB9F-2C23-446B-86A2-A6453335C434}"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Fred Kuhns (5/20/2017)</a:t>
            </a:r>
            <a:endParaRPr lang="en-IN"/>
          </a:p>
        </p:txBody>
      </p:sp>
      <p:sp>
        <p:nvSpPr>
          <p:cNvPr id="5" name="Footer Placeholder 4"/>
          <p:cNvSpPr>
            <a:spLocks noGrp="1"/>
          </p:cNvSpPr>
          <p:nvPr>
            <p:ph type="ftr" sz="quarter" idx="11"/>
          </p:nvPr>
        </p:nvSpPr>
        <p:spPr>
          <a:xfrm>
            <a:off x="800100" y="6172200"/>
            <a:ext cx="4000500" cy="457200"/>
          </a:xfrm>
        </p:spPr>
        <p:txBody>
          <a:bodyPr/>
          <a:lstStyle/>
          <a:p>
            <a:r>
              <a:rPr lang="en-IN" smtClean="0"/>
              <a:t>Vision Career Academy</a:t>
            </a:r>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6F1CB9F-2C23-446B-86A2-A6453335C434}"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Fred Kuhns (5/20/2017)</a:t>
            </a:r>
            <a:endParaRPr lang="en-IN"/>
          </a:p>
        </p:txBody>
      </p:sp>
      <p:sp>
        <p:nvSpPr>
          <p:cNvPr id="6" name="Footer Placeholder 5"/>
          <p:cNvSpPr>
            <a:spLocks noGrp="1"/>
          </p:cNvSpPr>
          <p:nvPr>
            <p:ph type="ftr" sz="quarter" idx="11"/>
          </p:nvPr>
        </p:nvSpPr>
        <p:spPr/>
        <p:txBody>
          <a:bodyPr/>
          <a:lstStyle/>
          <a:p>
            <a:r>
              <a:rPr lang="en-IN" smtClean="0"/>
              <a:t>Vision Career Academy</a:t>
            </a:r>
            <a:endParaRPr lang="en-IN"/>
          </a:p>
        </p:txBody>
      </p:sp>
      <p:sp>
        <p:nvSpPr>
          <p:cNvPr id="7" name="Slide Number Placeholder 6"/>
          <p:cNvSpPr>
            <a:spLocks noGrp="1"/>
          </p:cNvSpPr>
          <p:nvPr>
            <p:ph type="sldNum" sz="quarter" idx="12"/>
          </p:nvPr>
        </p:nvSpPr>
        <p:spPr/>
        <p:txBody>
          <a:bodyPr/>
          <a:lstStyle/>
          <a:p>
            <a:fld id="{06F1CB9F-2C23-446B-86A2-A6453335C434}"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Fred Kuhns (5/20/2017)</a:t>
            </a:r>
            <a:endParaRPr lang="en-IN"/>
          </a:p>
        </p:txBody>
      </p:sp>
      <p:sp>
        <p:nvSpPr>
          <p:cNvPr id="8" name="Footer Placeholder 7"/>
          <p:cNvSpPr>
            <a:spLocks noGrp="1"/>
          </p:cNvSpPr>
          <p:nvPr>
            <p:ph type="ftr" sz="quarter" idx="11"/>
          </p:nvPr>
        </p:nvSpPr>
        <p:spPr/>
        <p:txBody>
          <a:bodyPr/>
          <a:lstStyle/>
          <a:p>
            <a:r>
              <a:rPr lang="en-IN" smtClean="0"/>
              <a:t>Vision Career Academy</a:t>
            </a:r>
            <a:endParaRPr lang="en-IN"/>
          </a:p>
        </p:txBody>
      </p:sp>
      <p:sp>
        <p:nvSpPr>
          <p:cNvPr id="9" name="Slide Number Placeholder 8"/>
          <p:cNvSpPr>
            <a:spLocks noGrp="1"/>
          </p:cNvSpPr>
          <p:nvPr>
            <p:ph type="sldNum" sz="quarter" idx="12"/>
          </p:nvPr>
        </p:nvSpPr>
        <p:spPr/>
        <p:txBody>
          <a:bodyPr/>
          <a:lstStyle/>
          <a:p>
            <a:fld id="{06F1CB9F-2C23-446B-86A2-A6453335C434}"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Fred Kuhns (5/20/2017)</a:t>
            </a:r>
            <a:endParaRPr lang="en-IN"/>
          </a:p>
        </p:txBody>
      </p:sp>
      <p:sp>
        <p:nvSpPr>
          <p:cNvPr id="4" name="Footer Placeholder 3"/>
          <p:cNvSpPr>
            <a:spLocks noGrp="1"/>
          </p:cNvSpPr>
          <p:nvPr>
            <p:ph type="ftr" sz="quarter" idx="11"/>
          </p:nvPr>
        </p:nvSpPr>
        <p:spPr/>
        <p:txBody>
          <a:bodyPr/>
          <a:lstStyle/>
          <a:p>
            <a:r>
              <a:rPr lang="en-IN" smtClean="0"/>
              <a:t>Vision Career Academy</a:t>
            </a:r>
            <a:endParaRPr lang="en-IN"/>
          </a:p>
        </p:txBody>
      </p:sp>
      <p:sp>
        <p:nvSpPr>
          <p:cNvPr id="5" name="Slide Number Placeholder 4"/>
          <p:cNvSpPr>
            <a:spLocks noGrp="1"/>
          </p:cNvSpPr>
          <p:nvPr>
            <p:ph type="sldNum" sz="quarter" idx="12"/>
          </p:nvPr>
        </p:nvSpPr>
        <p:spPr/>
        <p:txBody>
          <a:bodyPr/>
          <a:lstStyle/>
          <a:p>
            <a:fld id="{06F1CB9F-2C23-446B-86A2-A6453335C43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Fred Kuhns (5/20/2017)</a:t>
            </a:r>
            <a:endParaRPr lang="en-IN"/>
          </a:p>
        </p:txBody>
      </p:sp>
      <p:sp>
        <p:nvSpPr>
          <p:cNvPr id="3" name="Footer Placeholder 2"/>
          <p:cNvSpPr>
            <a:spLocks noGrp="1"/>
          </p:cNvSpPr>
          <p:nvPr>
            <p:ph type="ftr" sz="quarter" idx="11"/>
          </p:nvPr>
        </p:nvSpPr>
        <p:spPr/>
        <p:txBody>
          <a:bodyPr/>
          <a:lstStyle/>
          <a:p>
            <a:r>
              <a:rPr lang="en-IN" smtClean="0"/>
              <a:t>Vision Career Academy</a:t>
            </a:r>
            <a:endParaRPr lang="en-IN"/>
          </a:p>
        </p:txBody>
      </p:sp>
      <p:sp>
        <p:nvSpPr>
          <p:cNvPr id="4" name="Slide Number Placeholder 3"/>
          <p:cNvSpPr>
            <a:spLocks noGrp="1"/>
          </p:cNvSpPr>
          <p:nvPr>
            <p:ph type="sldNum" sz="quarter" idx="12"/>
          </p:nvPr>
        </p:nvSpPr>
        <p:spPr/>
        <p:txBody>
          <a:bodyPr/>
          <a:lstStyle/>
          <a:p>
            <a:fld id="{06F1CB9F-2C23-446B-86A2-A6453335C43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Fred Kuhns (5/20/2017)</a:t>
            </a:r>
            <a:endParaRPr lang="en-IN"/>
          </a:p>
        </p:txBody>
      </p:sp>
      <p:sp>
        <p:nvSpPr>
          <p:cNvPr id="6" name="Footer Placeholder 5"/>
          <p:cNvSpPr>
            <a:spLocks noGrp="1"/>
          </p:cNvSpPr>
          <p:nvPr>
            <p:ph type="ftr" sz="quarter" idx="11"/>
          </p:nvPr>
        </p:nvSpPr>
        <p:spPr/>
        <p:txBody>
          <a:bodyPr/>
          <a:lstStyle/>
          <a:p>
            <a:r>
              <a:rPr lang="en-IN" smtClean="0"/>
              <a:t>Vision Career Academy</a:t>
            </a:r>
            <a:endParaRPr lang="en-IN"/>
          </a:p>
        </p:txBody>
      </p:sp>
      <p:sp>
        <p:nvSpPr>
          <p:cNvPr id="7" name="Slide Number Placeholder 6"/>
          <p:cNvSpPr>
            <a:spLocks noGrp="1"/>
          </p:cNvSpPr>
          <p:nvPr>
            <p:ph type="sldNum" sz="quarter" idx="12"/>
          </p:nvPr>
        </p:nvSpPr>
        <p:spPr/>
        <p:txBody>
          <a:bodyPr/>
          <a:lstStyle/>
          <a:p>
            <a:fld id="{06F1CB9F-2C23-446B-86A2-A6453335C434}"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Fred Kuhns (5/20/2017)</a:t>
            </a:r>
            <a:endParaRPr lang="en-IN"/>
          </a:p>
        </p:txBody>
      </p:sp>
      <p:sp>
        <p:nvSpPr>
          <p:cNvPr id="6" name="Footer Placeholder 5"/>
          <p:cNvSpPr>
            <a:spLocks noGrp="1"/>
          </p:cNvSpPr>
          <p:nvPr>
            <p:ph type="ftr" sz="quarter" idx="11"/>
          </p:nvPr>
        </p:nvSpPr>
        <p:spPr>
          <a:xfrm>
            <a:off x="914400" y="6172200"/>
            <a:ext cx="3886200" cy="457200"/>
          </a:xfrm>
        </p:spPr>
        <p:txBody>
          <a:bodyPr/>
          <a:lstStyle/>
          <a:p>
            <a:r>
              <a:rPr lang="en-IN" smtClean="0"/>
              <a:t>Vision Career Academy</a:t>
            </a:r>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06F1CB9F-2C23-446B-86A2-A6453335C434}"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r>
              <a:rPr lang="en-US" smtClean="0"/>
              <a:t>Fred Kuhns (5/20/2017)</a:t>
            </a:r>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IN" smtClean="0"/>
              <a:t>Vision Career Academy</a:t>
            </a:r>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6F1CB9F-2C23-446B-86A2-A6453335C43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a:t>
            </a:r>
            <a:r>
              <a:rPr lang="en-US" dirty="0" err="1" smtClean="0"/>
              <a:t>Pramod</a:t>
            </a:r>
            <a:r>
              <a:rPr lang="en-US" dirty="0" smtClean="0"/>
              <a:t> </a:t>
            </a:r>
            <a:r>
              <a:rPr lang="en-US" dirty="0" err="1" smtClean="0"/>
              <a:t>Nikam</a:t>
            </a:r>
            <a:endParaRPr lang="en-US" dirty="0" smtClean="0"/>
          </a:p>
          <a:p>
            <a:r>
              <a:rPr lang="en-US" dirty="0" smtClean="0"/>
              <a:t>Technology Specialist, Cognizant</a:t>
            </a:r>
            <a:endParaRPr lang="en-IN" dirty="0"/>
          </a:p>
        </p:txBody>
      </p:sp>
      <p:sp>
        <p:nvSpPr>
          <p:cNvPr id="2" name="Title 1"/>
          <p:cNvSpPr>
            <a:spLocks noGrp="1"/>
          </p:cNvSpPr>
          <p:nvPr>
            <p:ph type="ctrTitle"/>
          </p:nvPr>
        </p:nvSpPr>
        <p:spPr/>
        <p:txBody>
          <a:bodyPr/>
          <a:lstStyle/>
          <a:p>
            <a:r>
              <a:rPr smtClean="0"/>
              <a:t>C</a:t>
            </a:r>
            <a:endParaRPr lang="en-IN" dirty="0"/>
          </a:p>
        </p:txBody>
      </p:sp>
      <p:sp>
        <p:nvSpPr>
          <p:cNvPr id="5" name="Footer Placeholder 4"/>
          <p:cNvSpPr>
            <a:spLocks noGrp="1"/>
          </p:cNvSpPr>
          <p:nvPr>
            <p:ph type="ftr" sz="quarter" idx="11"/>
          </p:nvPr>
        </p:nvSpPr>
        <p:spPr/>
        <p:txBody>
          <a:bodyPr/>
          <a:lstStyle/>
          <a:p>
            <a:r>
              <a:rPr lang="en-IN" smtClean="0"/>
              <a:t>Vision Career Academy</a:t>
            </a:r>
            <a:endParaRPr lang="en-IN"/>
          </a:p>
        </p:txBody>
      </p:sp>
      <p:pic>
        <p:nvPicPr>
          <p:cNvPr id="6" name="Picture 5" descr="C:\Users\Lenovo\Downloads\vision3 (1).png"/>
          <p:cNvPicPr/>
          <p:nvPr/>
        </p:nvPicPr>
        <p:blipFill>
          <a:blip r:embed="rId3"/>
          <a:srcRect/>
          <a:stretch>
            <a:fillRect/>
          </a:stretch>
        </p:blipFill>
        <p:spPr bwMode="auto">
          <a:xfrm>
            <a:off x="285720" y="285728"/>
            <a:ext cx="1214446" cy="92869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smtClean="0"/>
              <a:t>Vision Career Academy</a:t>
            </a:r>
            <a:endParaRPr lang="en-US"/>
          </a:p>
        </p:txBody>
      </p:sp>
      <p:sp>
        <p:nvSpPr>
          <p:cNvPr id="35842" name="Rectangle 2"/>
          <p:cNvSpPr>
            <a:spLocks noGrp="1" noChangeArrowheads="1"/>
          </p:cNvSpPr>
          <p:nvPr>
            <p:ph type="title"/>
          </p:nvPr>
        </p:nvSpPr>
        <p:spPr/>
        <p:txBody>
          <a:bodyPr/>
          <a:lstStyle/>
          <a:p>
            <a:r>
              <a:rPr lang="en-US"/>
              <a:t>Constants</a:t>
            </a:r>
          </a:p>
        </p:txBody>
      </p:sp>
      <p:sp>
        <p:nvSpPr>
          <p:cNvPr id="35843" name="Rectangle 3"/>
          <p:cNvSpPr>
            <a:spLocks noGrp="1" noChangeArrowheads="1"/>
          </p:cNvSpPr>
          <p:nvPr>
            <p:ph type="body" idx="4294967295"/>
          </p:nvPr>
        </p:nvSpPr>
        <p:spPr/>
        <p:txBody>
          <a:bodyPr>
            <a:normAutofit fontScale="92500" lnSpcReduction="10000"/>
          </a:bodyPr>
          <a:lstStyle/>
          <a:p>
            <a:r>
              <a:rPr lang="en-US"/>
              <a:t>Numerical Constants</a:t>
            </a:r>
          </a:p>
          <a:p>
            <a:pPr lvl="1"/>
            <a:r>
              <a:rPr lang="en-US"/>
              <a:t>Constants like 12, 253 are stored as </a:t>
            </a:r>
            <a:r>
              <a:rPr lang="en-US" b="1">
                <a:latin typeface="Courier New" pitchFamily="49" charset="0"/>
              </a:rPr>
              <a:t>int type. No decimal point.</a:t>
            </a:r>
          </a:p>
          <a:p>
            <a:pPr lvl="1"/>
            <a:r>
              <a:rPr lang="en-US"/>
              <a:t>12L or 12l are stored as </a:t>
            </a:r>
            <a:r>
              <a:rPr lang="en-US" b="1">
                <a:latin typeface="Courier New" pitchFamily="49" charset="0"/>
              </a:rPr>
              <a:t>long int</a:t>
            </a:r>
            <a:r>
              <a:rPr lang="en-US"/>
              <a:t>.</a:t>
            </a:r>
          </a:p>
          <a:p>
            <a:pPr lvl="1"/>
            <a:r>
              <a:rPr lang="en-US"/>
              <a:t>12U or 12u are stored as </a:t>
            </a:r>
            <a:r>
              <a:rPr lang="en-US" b="1">
                <a:latin typeface="Courier New" pitchFamily="49" charset="0"/>
              </a:rPr>
              <a:t>unsigned int</a:t>
            </a:r>
            <a:r>
              <a:rPr lang="en-US"/>
              <a:t>.</a:t>
            </a:r>
          </a:p>
          <a:p>
            <a:pPr lvl="1"/>
            <a:r>
              <a:rPr lang="en-US"/>
              <a:t>12UL or 12ul are stored as </a:t>
            </a:r>
            <a:r>
              <a:rPr lang="en-US" b="1">
                <a:latin typeface="Courier New" pitchFamily="49" charset="0"/>
              </a:rPr>
              <a:t>unsigned long int</a:t>
            </a:r>
            <a:r>
              <a:rPr lang="en-US"/>
              <a:t>.</a:t>
            </a:r>
          </a:p>
          <a:p>
            <a:pPr lvl="1"/>
            <a:r>
              <a:rPr lang="en-US"/>
              <a:t>Numbers with a decimal point (12.34) are stored as double.</a:t>
            </a:r>
          </a:p>
          <a:p>
            <a:pPr lvl="1"/>
            <a:r>
              <a:rPr lang="en-US"/>
              <a:t>Numbers with exponent (12e-3 = 12 x 10</a:t>
            </a:r>
            <a:r>
              <a:rPr lang="en-US" baseline="30000"/>
              <a:t>-3</a:t>
            </a:r>
            <a:r>
              <a:rPr lang="en-US"/>
              <a:t> ) are stored as double.</a:t>
            </a:r>
          </a:p>
          <a:p>
            <a:pPr lvl="1"/>
            <a:r>
              <a:rPr lang="en-US"/>
              <a:t>12.34f or 1.234e1f are stored as </a:t>
            </a:r>
            <a:r>
              <a:rPr lang="en-US" b="1">
                <a:latin typeface="Courier New" pitchFamily="49" charset="0"/>
              </a:rPr>
              <a:t>float</a:t>
            </a:r>
            <a:r>
              <a:rPr lang="en-US"/>
              <a:t>.</a:t>
            </a:r>
          </a:p>
          <a:p>
            <a:pPr lvl="1"/>
            <a:r>
              <a:rPr lang="en-US"/>
              <a:t>These are not valid constants:</a:t>
            </a:r>
          </a:p>
          <a:p>
            <a:pPr lvl="1">
              <a:buFont typeface="Monotype Sorts" pitchFamily="2" charset="2"/>
              <a:buNone/>
            </a:pPr>
            <a:r>
              <a:rPr lang="en-US" b="1">
                <a:latin typeface="Courier New" pitchFamily="49" charset="0"/>
              </a:rPr>
              <a:t>	25,000	7.1e 4		$200	2.3e-3.4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smtClean="0"/>
              <a:t>Vision Career Academy</a:t>
            </a:r>
            <a:endParaRPr lang="en-US"/>
          </a:p>
        </p:txBody>
      </p:sp>
      <p:sp>
        <p:nvSpPr>
          <p:cNvPr id="153602" name="Rectangle 2"/>
          <p:cNvSpPr>
            <a:spLocks noGrp="1" noChangeArrowheads="1"/>
          </p:cNvSpPr>
          <p:nvPr>
            <p:ph type="title"/>
          </p:nvPr>
        </p:nvSpPr>
        <p:spPr/>
        <p:txBody>
          <a:bodyPr/>
          <a:lstStyle/>
          <a:p>
            <a:r>
              <a:rPr lang="en-US"/>
              <a:t>Constants</a:t>
            </a:r>
          </a:p>
        </p:txBody>
      </p:sp>
      <p:sp>
        <p:nvSpPr>
          <p:cNvPr id="153603" name="Rectangle 3"/>
          <p:cNvSpPr>
            <a:spLocks noGrp="1" noChangeArrowheads="1"/>
          </p:cNvSpPr>
          <p:nvPr>
            <p:ph type="body" idx="4294967295"/>
          </p:nvPr>
        </p:nvSpPr>
        <p:spPr/>
        <p:txBody>
          <a:bodyPr>
            <a:normAutofit fontScale="92500" lnSpcReduction="20000"/>
          </a:bodyPr>
          <a:lstStyle/>
          <a:p>
            <a:r>
              <a:rPr lang="en-US" b="1">
                <a:latin typeface="Courier New" pitchFamily="49" charset="0"/>
              </a:rPr>
              <a:t>Character and string constants</a:t>
            </a:r>
          </a:p>
          <a:p>
            <a:pPr lvl="1"/>
            <a:r>
              <a:rPr lang="en-US" b="1">
                <a:latin typeface="Courier New" pitchFamily="49" charset="0"/>
              </a:rPr>
              <a:t>‘c’</a:t>
            </a:r>
            <a:r>
              <a:rPr lang="en-US"/>
              <a:t> , a single character in single quotes are stored as char.</a:t>
            </a:r>
            <a:br>
              <a:rPr lang="en-US"/>
            </a:br>
            <a:r>
              <a:rPr lang="en-US"/>
              <a:t>Some special character are represented as two characters in single quotes.</a:t>
            </a:r>
            <a:br>
              <a:rPr lang="en-US"/>
            </a:br>
            <a:r>
              <a:rPr lang="en-US" b="1">
                <a:latin typeface="Courier New" pitchFamily="49" charset="0"/>
              </a:rPr>
              <a:t>‘\n’</a:t>
            </a:r>
            <a:r>
              <a:rPr lang="en-US"/>
              <a:t> = newline, </a:t>
            </a:r>
            <a:r>
              <a:rPr lang="en-US" b="1">
                <a:latin typeface="Courier New" pitchFamily="49" charset="0"/>
              </a:rPr>
              <a:t>‘\t’</a:t>
            </a:r>
            <a:r>
              <a:rPr lang="en-US"/>
              <a:t>= tab, </a:t>
            </a:r>
            <a:r>
              <a:rPr lang="en-US" b="1">
                <a:latin typeface="Courier New" pitchFamily="49" charset="0"/>
              </a:rPr>
              <a:t>‘\\’</a:t>
            </a:r>
            <a:r>
              <a:rPr lang="en-US"/>
              <a:t> = backlash, </a:t>
            </a:r>
            <a:r>
              <a:rPr lang="en-US" b="1">
                <a:latin typeface="Courier New" pitchFamily="49" charset="0"/>
              </a:rPr>
              <a:t>‘\”’</a:t>
            </a:r>
            <a:r>
              <a:rPr lang="en-US"/>
              <a:t> = double quotes.</a:t>
            </a:r>
            <a:br>
              <a:rPr lang="en-US"/>
            </a:br>
            <a:r>
              <a:rPr lang="en-US"/>
              <a:t>Char constants also can be written in terms of their ASCII code.</a:t>
            </a:r>
            <a:br>
              <a:rPr lang="en-US"/>
            </a:br>
            <a:r>
              <a:rPr lang="en-US" b="1">
                <a:latin typeface="Courier New" pitchFamily="49" charset="0"/>
              </a:rPr>
              <a:t>‘\060’ = ‘0’</a:t>
            </a:r>
            <a:r>
              <a:rPr lang="en-US"/>
              <a:t> (Decimal code is 48).</a:t>
            </a:r>
          </a:p>
          <a:p>
            <a:pPr lvl="1"/>
            <a:r>
              <a:rPr lang="en-US"/>
              <a:t>A sequence of characters enclosed in double quotes is called a string constant or string literal. For example</a:t>
            </a:r>
            <a:br>
              <a:rPr lang="en-US"/>
            </a:br>
            <a:r>
              <a:rPr lang="en-US" b="1">
                <a:latin typeface="Courier New" pitchFamily="49" charset="0"/>
              </a:rPr>
              <a:t>“Charu”</a:t>
            </a:r>
            <a:br>
              <a:rPr lang="en-US" b="1">
                <a:latin typeface="Courier New" pitchFamily="49" charset="0"/>
              </a:rPr>
            </a:br>
            <a:r>
              <a:rPr lang="en-US" b="1">
                <a:latin typeface="Courier New" pitchFamily="49" charset="0"/>
              </a:rPr>
              <a:t>“A”</a:t>
            </a:r>
            <a:br>
              <a:rPr lang="en-US" b="1">
                <a:latin typeface="Courier New" pitchFamily="49" charset="0"/>
              </a:rPr>
            </a:br>
            <a:r>
              <a:rPr lang="en-US" b="1">
                <a:latin typeface="Courier New" pitchFamily="49" charset="0"/>
              </a:rPr>
              <a:t>“3/9”</a:t>
            </a:r>
            <a:br>
              <a:rPr lang="en-US" b="1">
                <a:latin typeface="Courier New" pitchFamily="49" charset="0"/>
              </a:rPr>
            </a:br>
            <a:r>
              <a:rPr lang="en-US" b="1">
                <a:latin typeface="Courier New" pitchFamily="49" charset="0"/>
              </a:rPr>
              <a:t>“x = 5”</a:t>
            </a:r>
            <a:br>
              <a:rPr lang="en-US" b="1">
                <a:latin typeface="Courier New" pitchFamily="49" charset="0"/>
              </a:rPr>
            </a:br>
            <a:endParaRPr lang="en-US" b="1">
              <a:latin typeface="Courier New"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Vision Career Academy</a:t>
            </a:r>
            <a:endParaRPr lang="en-US"/>
          </a:p>
        </p:txBody>
      </p:sp>
      <p:sp>
        <p:nvSpPr>
          <p:cNvPr id="160770" name="Rectangle 2"/>
          <p:cNvSpPr>
            <a:spLocks noGrp="1" noChangeArrowheads="1"/>
          </p:cNvSpPr>
          <p:nvPr>
            <p:ph type="title"/>
          </p:nvPr>
        </p:nvSpPr>
        <p:spPr/>
        <p:txBody>
          <a:bodyPr/>
          <a:lstStyle/>
          <a:p>
            <a:r>
              <a:rPr lang="en-US"/>
              <a:t>Variables</a:t>
            </a:r>
          </a:p>
        </p:txBody>
      </p:sp>
      <p:sp>
        <p:nvSpPr>
          <p:cNvPr id="160771" name="Rectangle 3"/>
          <p:cNvSpPr>
            <a:spLocks noGrp="1" noChangeArrowheads="1"/>
          </p:cNvSpPr>
          <p:nvPr>
            <p:ph type="body" idx="1"/>
          </p:nvPr>
        </p:nvSpPr>
        <p:spPr/>
        <p:txBody>
          <a:bodyPr/>
          <a:lstStyle/>
          <a:p>
            <a:r>
              <a:rPr lang="en-US"/>
              <a:t>Naming a Variable</a:t>
            </a:r>
          </a:p>
          <a:p>
            <a:pPr lvl="1"/>
            <a:r>
              <a:rPr lang="en-US"/>
              <a:t>Must be a valid identifier.</a:t>
            </a:r>
          </a:p>
          <a:p>
            <a:pPr lvl="1"/>
            <a:r>
              <a:rPr lang="en-US"/>
              <a:t>Must not be a keyword</a:t>
            </a:r>
          </a:p>
          <a:p>
            <a:pPr lvl="1"/>
            <a:r>
              <a:rPr lang="en-US"/>
              <a:t>Names are case sensitive.</a:t>
            </a:r>
          </a:p>
          <a:p>
            <a:pPr lvl="1"/>
            <a:r>
              <a:rPr lang="en-US"/>
              <a:t>Variables are identified by only first 32 characters.</a:t>
            </a:r>
          </a:p>
          <a:p>
            <a:pPr lvl="1"/>
            <a:r>
              <a:rPr lang="en-US"/>
              <a:t>Library commonly uses names beginning with _.</a:t>
            </a:r>
          </a:p>
          <a:p>
            <a:pPr lvl="1"/>
            <a:r>
              <a:rPr lang="en-US"/>
              <a:t>Naming Styles: Uppercase style and Underscore style</a:t>
            </a:r>
          </a:p>
          <a:p>
            <a:pPr lvl="1"/>
            <a:r>
              <a:rPr lang="en-US" b="1">
                <a:latin typeface="Courier New" pitchFamily="49" charset="0"/>
              </a:rPr>
              <a:t>lowerLimit	lower_limit</a:t>
            </a:r>
          </a:p>
          <a:p>
            <a:pPr lvl="1"/>
            <a:r>
              <a:rPr lang="en-US" b="1">
                <a:latin typeface="Courier New" pitchFamily="49" charset="0"/>
              </a:rPr>
              <a:t>incomeTax		income_tax</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Vision Career Academy</a:t>
            </a:r>
            <a:endParaRPr lang="en-US"/>
          </a:p>
        </p:txBody>
      </p:sp>
      <p:sp>
        <p:nvSpPr>
          <p:cNvPr id="159746" name="Rectangle 2"/>
          <p:cNvSpPr>
            <a:spLocks noGrp="1" noChangeArrowheads="1"/>
          </p:cNvSpPr>
          <p:nvPr>
            <p:ph type="title"/>
          </p:nvPr>
        </p:nvSpPr>
        <p:spPr/>
        <p:txBody>
          <a:bodyPr/>
          <a:lstStyle/>
          <a:p>
            <a:r>
              <a:rPr lang="en-US"/>
              <a:t>Declarations</a:t>
            </a:r>
          </a:p>
        </p:txBody>
      </p:sp>
      <p:sp>
        <p:nvSpPr>
          <p:cNvPr id="159747" name="Rectangle 3"/>
          <p:cNvSpPr>
            <a:spLocks noGrp="1" noChangeArrowheads="1"/>
          </p:cNvSpPr>
          <p:nvPr>
            <p:ph type="body" idx="1"/>
          </p:nvPr>
        </p:nvSpPr>
        <p:spPr/>
        <p:txBody>
          <a:bodyPr>
            <a:normAutofit fontScale="92500" lnSpcReduction="20000"/>
          </a:bodyPr>
          <a:lstStyle/>
          <a:p>
            <a:r>
              <a:rPr lang="en-US" dirty="0"/>
              <a:t>Declaring a Variable</a:t>
            </a:r>
          </a:p>
          <a:p>
            <a:pPr lvl="1"/>
            <a:r>
              <a:rPr lang="en-US" dirty="0"/>
              <a:t>Each variable used must be declared.</a:t>
            </a:r>
          </a:p>
          <a:p>
            <a:pPr lvl="1"/>
            <a:r>
              <a:rPr lang="en-US" dirty="0"/>
              <a:t>A form of a declaration statement is</a:t>
            </a:r>
          </a:p>
          <a:p>
            <a:pPr lvl="1">
              <a:buFont typeface="Monotype Sorts" pitchFamily="2" charset="2"/>
              <a:buNone/>
            </a:pPr>
            <a:r>
              <a:rPr lang="en-US" dirty="0"/>
              <a:t>	</a:t>
            </a:r>
            <a:r>
              <a:rPr lang="en-US" b="1" dirty="0">
                <a:latin typeface="Courier New" pitchFamily="49" charset="0"/>
              </a:rPr>
              <a:t>data-type var1, var2,…;</a:t>
            </a:r>
          </a:p>
          <a:p>
            <a:pPr lvl="1"/>
            <a:r>
              <a:rPr lang="en-US" dirty="0"/>
              <a:t>Declaration announces the data type of a variable and  allocates appropriate memory location. No initial value (like 0 for integers) should be assumed.</a:t>
            </a:r>
          </a:p>
          <a:p>
            <a:pPr lvl="1"/>
            <a:r>
              <a:rPr lang="en-US" dirty="0"/>
              <a:t>It is possible to assign an initial value to a variable in the declaration itself.</a:t>
            </a:r>
          </a:p>
          <a:p>
            <a:pPr lvl="1">
              <a:buFont typeface="Monotype Sorts" pitchFamily="2" charset="2"/>
              <a:buNone/>
            </a:pPr>
            <a:r>
              <a:rPr lang="en-US" b="1" dirty="0">
                <a:latin typeface="Courier New" pitchFamily="49" charset="0"/>
              </a:rPr>
              <a:t>	data-type </a:t>
            </a:r>
            <a:r>
              <a:rPr lang="en-US" b="1" dirty="0" err="1">
                <a:latin typeface="Courier New" pitchFamily="49" charset="0"/>
              </a:rPr>
              <a:t>var</a:t>
            </a:r>
            <a:r>
              <a:rPr lang="en-US" b="1" dirty="0">
                <a:latin typeface="Courier New" pitchFamily="49" charset="0"/>
              </a:rPr>
              <a:t> = expression;</a:t>
            </a:r>
          </a:p>
          <a:p>
            <a:pPr lvl="1"/>
            <a:r>
              <a:rPr lang="en-US" b="1" dirty="0">
                <a:latin typeface="Courier New" pitchFamily="49" charset="0"/>
              </a:rPr>
              <a:t>Examples</a:t>
            </a:r>
          </a:p>
          <a:p>
            <a:pPr lvl="1">
              <a:buFont typeface="Monotype Sorts" pitchFamily="2" charset="2"/>
              <a:buNone/>
            </a:pPr>
            <a:r>
              <a:rPr lang="en-US" b="1" dirty="0">
                <a:latin typeface="Courier New" pitchFamily="49" charset="0"/>
              </a:rPr>
              <a:t>	</a:t>
            </a:r>
            <a:r>
              <a:rPr lang="en-US" b="1" dirty="0" err="1">
                <a:latin typeface="Courier New" pitchFamily="49" charset="0"/>
              </a:rPr>
              <a:t>int</a:t>
            </a:r>
            <a:r>
              <a:rPr lang="en-US" b="1" dirty="0">
                <a:latin typeface="Courier New" pitchFamily="49" charset="0"/>
              </a:rPr>
              <a:t> sum = 0;</a:t>
            </a:r>
          </a:p>
          <a:p>
            <a:pPr lvl="1">
              <a:buFont typeface="Monotype Sorts" pitchFamily="2" charset="2"/>
              <a:buNone/>
            </a:pPr>
            <a:r>
              <a:rPr lang="en-US" b="1" dirty="0">
                <a:latin typeface="Courier New" pitchFamily="49" charset="0"/>
              </a:rPr>
              <a:t>	char </a:t>
            </a:r>
            <a:r>
              <a:rPr lang="en-US" b="1" dirty="0" err="1">
                <a:latin typeface="Courier New" pitchFamily="49" charset="0"/>
              </a:rPr>
              <a:t>newLine</a:t>
            </a:r>
            <a:r>
              <a:rPr lang="en-US" b="1" dirty="0">
                <a:latin typeface="Courier New" pitchFamily="49" charset="0"/>
              </a:rPr>
              <a:t> = ‘\n’;</a:t>
            </a:r>
          </a:p>
          <a:p>
            <a:pPr lvl="1">
              <a:buFont typeface="Monotype Sorts" pitchFamily="2" charset="2"/>
              <a:buNone/>
            </a:pPr>
            <a:r>
              <a:rPr lang="en-US" b="1" dirty="0">
                <a:latin typeface="Courier New" pitchFamily="49" charset="0"/>
              </a:rPr>
              <a:t>	float epsilon = 1.0e-6;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smtClean="0"/>
              <a:t>Vision Career Academy</a:t>
            </a:r>
            <a:endParaRPr lang="en-US"/>
          </a:p>
        </p:txBody>
      </p:sp>
      <p:sp>
        <p:nvSpPr>
          <p:cNvPr id="163842" name="Rectangle 2"/>
          <p:cNvSpPr>
            <a:spLocks noGrp="1" noChangeArrowheads="1"/>
          </p:cNvSpPr>
          <p:nvPr>
            <p:ph type="title"/>
          </p:nvPr>
        </p:nvSpPr>
        <p:spPr/>
        <p:txBody>
          <a:bodyPr/>
          <a:lstStyle/>
          <a:p>
            <a:r>
              <a:rPr lang="en-US"/>
              <a:t>Global and Local Variables</a:t>
            </a:r>
          </a:p>
        </p:txBody>
      </p:sp>
      <p:sp>
        <p:nvSpPr>
          <p:cNvPr id="163843" name="Rectangle 3"/>
          <p:cNvSpPr>
            <a:spLocks noGrp="1" noChangeArrowheads="1"/>
          </p:cNvSpPr>
          <p:nvPr>
            <p:ph type="body" sz="half" idx="1"/>
          </p:nvPr>
        </p:nvSpPr>
        <p:spPr>
          <a:ln w="6350">
            <a:solidFill>
              <a:schemeClr val="tx1"/>
            </a:solidFill>
          </a:ln>
        </p:spPr>
        <p:txBody>
          <a:bodyPr/>
          <a:lstStyle/>
          <a:p>
            <a:r>
              <a:rPr lang="en-US" b="1">
                <a:latin typeface="Courier New" pitchFamily="49" charset="0"/>
              </a:rPr>
              <a:t>Global Variables</a:t>
            </a:r>
          </a:p>
          <a:p>
            <a:pPr lvl="1"/>
            <a:r>
              <a:rPr lang="en-US" sz="1600" b="1">
                <a:latin typeface="Courier New" pitchFamily="49" charset="0"/>
              </a:rPr>
              <a:t>These variables are declared outside all functions.</a:t>
            </a:r>
          </a:p>
          <a:p>
            <a:pPr lvl="1"/>
            <a:r>
              <a:rPr lang="en-US" sz="1600" b="1">
                <a:latin typeface="Courier New" pitchFamily="49" charset="0"/>
              </a:rPr>
              <a:t>Life time of a global variable is the entire execution period of the program.</a:t>
            </a:r>
          </a:p>
          <a:p>
            <a:pPr lvl="1"/>
            <a:r>
              <a:rPr lang="en-US" sz="1600" b="1">
                <a:latin typeface="Courier New" pitchFamily="49" charset="0"/>
              </a:rPr>
              <a:t>Can be accessed by any function defined below the declaration, in a file.</a:t>
            </a:r>
          </a:p>
        </p:txBody>
      </p:sp>
      <p:sp>
        <p:nvSpPr>
          <p:cNvPr id="163844" name="Rectangle 4"/>
          <p:cNvSpPr>
            <a:spLocks noGrp="1" noChangeArrowheads="1"/>
          </p:cNvSpPr>
          <p:nvPr>
            <p:ph type="body" sz="half" idx="2"/>
          </p:nvPr>
        </p:nvSpPr>
        <p:spPr>
          <a:solidFill>
            <a:srgbClr val="FFFF99"/>
          </a:solidFill>
          <a:effectLst>
            <a:outerShdw dist="107763" dir="2700000" algn="ctr" rotWithShape="0">
              <a:srgbClr val="808080"/>
            </a:outerShdw>
          </a:effectLst>
        </p:spPr>
        <p:txBody>
          <a:bodyPr>
            <a:normAutofit fontScale="92500" lnSpcReduction="10000"/>
          </a:bodyPr>
          <a:lstStyle/>
          <a:p>
            <a:pPr>
              <a:spcBef>
                <a:spcPct val="0"/>
              </a:spcBef>
              <a:buFont typeface="Monotype Sorts" pitchFamily="2" charset="2"/>
              <a:buNone/>
            </a:pPr>
            <a:r>
              <a:rPr lang="en-US" sz="1400" b="1">
                <a:latin typeface="Courier New" pitchFamily="49" charset="0"/>
              </a:rPr>
              <a:t>/* Compute Area and Perimeter of  a circle */</a:t>
            </a:r>
          </a:p>
          <a:p>
            <a:pPr>
              <a:spcBef>
                <a:spcPct val="0"/>
              </a:spcBef>
              <a:buFont typeface="Monotype Sorts" pitchFamily="2" charset="2"/>
              <a:buNone/>
            </a:pPr>
            <a:r>
              <a:rPr lang="en-US" sz="1400" b="1">
                <a:latin typeface="Courier New" pitchFamily="49" charset="0"/>
              </a:rPr>
              <a:t>#include &lt;stdio.h&gt;</a:t>
            </a:r>
          </a:p>
          <a:p>
            <a:pPr>
              <a:spcBef>
                <a:spcPct val="0"/>
              </a:spcBef>
              <a:buFont typeface="Monotype Sorts" pitchFamily="2" charset="2"/>
              <a:buNone/>
            </a:pPr>
            <a:r>
              <a:rPr lang="en-US" sz="1400" b="1">
                <a:solidFill>
                  <a:srgbClr val="FF0000"/>
                </a:solidFill>
                <a:latin typeface="Courier New" pitchFamily="49" charset="0"/>
              </a:rPr>
              <a:t>float pi = 3.14159;</a:t>
            </a:r>
            <a:r>
              <a:rPr lang="en-US" sz="1400" b="1">
                <a:latin typeface="Courier New" pitchFamily="49" charset="0"/>
              </a:rPr>
              <a:t>  /* Global */</a:t>
            </a:r>
          </a:p>
          <a:p>
            <a:pPr>
              <a:spcBef>
                <a:spcPct val="0"/>
              </a:spcBef>
              <a:buFont typeface="Monotype Sorts" pitchFamily="2" charset="2"/>
              <a:buNone/>
            </a:pPr>
            <a:endParaRPr lang="en-US" sz="1400" b="1">
              <a:latin typeface="Courier New" pitchFamily="49" charset="0"/>
            </a:endParaRPr>
          </a:p>
          <a:p>
            <a:pPr>
              <a:spcBef>
                <a:spcPct val="0"/>
              </a:spcBef>
              <a:buFont typeface="Monotype Sorts" pitchFamily="2" charset="2"/>
              <a:buNone/>
            </a:pPr>
            <a:r>
              <a:rPr lang="en-US" sz="1400" b="1">
                <a:latin typeface="Courier New" pitchFamily="49" charset="0"/>
              </a:rPr>
              <a:t>main() {</a:t>
            </a:r>
          </a:p>
          <a:p>
            <a:pPr>
              <a:spcBef>
                <a:spcPct val="0"/>
              </a:spcBef>
              <a:buFont typeface="Monotype Sorts" pitchFamily="2" charset="2"/>
              <a:buNone/>
            </a:pPr>
            <a:r>
              <a:rPr lang="en-US" sz="1400" b="1">
                <a:latin typeface="Courier New" pitchFamily="49" charset="0"/>
              </a:rPr>
              <a:t>  float	rad;	/* Local */</a:t>
            </a:r>
          </a:p>
          <a:p>
            <a:pPr>
              <a:spcBef>
                <a:spcPct val="0"/>
              </a:spcBef>
              <a:buFont typeface="Monotype Sorts" pitchFamily="2" charset="2"/>
              <a:buNone/>
            </a:pPr>
            <a:r>
              <a:rPr lang="en-US" sz="1400" b="1">
                <a:latin typeface="Courier New" pitchFamily="49" charset="0"/>
              </a:rPr>
              <a:t>  </a:t>
            </a:r>
          </a:p>
          <a:p>
            <a:pPr>
              <a:spcBef>
                <a:spcPct val="0"/>
              </a:spcBef>
              <a:buFont typeface="Monotype Sorts" pitchFamily="2" charset="2"/>
              <a:buNone/>
            </a:pPr>
            <a:r>
              <a:rPr lang="en-US" sz="1400" b="1">
                <a:latin typeface="Courier New" pitchFamily="49" charset="0"/>
              </a:rPr>
              <a:t>  printf( “Enter the radius “ );</a:t>
            </a:r>
          </a:p>
          <a:p>
            <a:pPr>
              <a:spcBef>
                <a:spcPct val="0"/>
              </a:spcBef>
              <a:buFont typeface="Monotype Sorts" pitchFamily="2" charset="2"/>
              <a:buNone/>
            </a:pPr>
            <a:r>
              <a:rPr lang="en-US" sz="1400" b="1">
                <a:latin typeface="Courier New" pitchFamily="49" charset="0"/>
              </a:rPr>
              <a:t>  scanf(“%f” , &amp;rad);</a:t>
            </a:r>
          </a:p>
          <a:p>
            <a:pPr>
              <a:spcBef>
                <a:spcPct val="0"/>
              </a:spcBef>
              <a:buFont typeface="Monotype Sorts" pitchFamily="2" charset="2"/>
              <a:buNone/>
            </a:pPr>
            <a:endParaRPr lang="en-US" sz="1400" b="1">
              <a:latin typeface="Courier New" pitchFamily="49" charset="0"/>
            </a:endParaRPr>
          </a:p>
          <a:p>
            <a:pPr>
              <a:spcBef>
                <a:spcPct val="0"/>
              </a:spcBef>
              <a:buFont typeface="Monotype Sorts" pitchFamily="2" charset="2"/>
              <a:buNone/>
            </a:pPr>
            <a:r>
              <a:rPr lang="en-US" sz="1400" b="1">
                <a:latin typeface="Courier New" pitchFamily="49" charset="0"/>
              </a:rPr>
              <a:t>  if ( rad &gt; 0.0 ) {</a:t>
            </a:r>
          </a:p>
          <a:p>
            <a:pPr>
              <a:spcBef>
                <a:spcPct val="0"/>
              </a:spcBef>
              <a:buFont typeface="Monotype Sorts" pitchFamily="2" charset="2"/>
              <a:buNone/>
            </a:pPr>
            <a:r>
              <a:rPr lang="en-US" sz="1400" b="1">
                <a:latin typeface="Courier New" pitchFamily="49" charset="0"/>
              </a:rPr>
              <a:t>    float area = pi * rad * rad;</a:t>
            </a:r>
          </a:p>
          <a:p>
            <a:pPr>
              <a:spcBef>
                <a:spcPct val="0"/>
              </a:spcBef>
              <a:buFont typeface="Monotype Sorts" pitchFamily="2" charset="2"/>
              <a:buNone/>
            </a:pPr>
            <a:r>
              <a:rPr lang="en-US" sz="1400" b="1">
                <a:latin typeface="Courier New" pitchFamily="49" charset="0"/>
              </a:rPr>
              <a:t>    float peri = 2 * pi * rad;</a:t>
            </a:r>
          </a:p>
          <a:p>
            <a:pPr>
              <a:spcBef>
                <a:spcPct val="0"/>
              </a:spcBef>
              <a:buFont typeface="Monotype Sorts" pitchFamily="2" charset="2"/>
              <a:buNone/>
            </a:pPr>
            <a:endParaRPr lang="en-US" sz="1400" b="1">
              <a:latin typeface="Courier New" pitchFamily="49" charset="0"/>
            </a:endParaRPr>
          </a:p>
          <a:p>
            <a:pPr>
              <a:spcBef>
                <a:spcPct val="0"/>
              </a:spcBef>
              <a:buFont typeface="Monotype Sorts" pitchFamily="2" charset="2"/>
              <a:buNone/>
            </a:pPr>
            <a:r>
              <a:rPr lang="en-US" sz="1400" b="1">
                <a:latin typeface="Courier New" pitchFamily="49" charset="0"/>
              </a:rPr>
              <a:t>    printf( “Area = %f\n” , area );</a:t>
            </a:r>
          </a:p>
          <a:p>
            <a:pPr>
              <a:spcBef>
                <a:spcPct val="0"/>
              </a:spcBef>
              <a:buFont typeface="Monotype Sorts" pitchFamily="2" charset="2"/>
              <a:buNone/>
            </a:pPr>
            <a:r>
              <a:rPr lang="en-US" sz="1400" b="1">
                <a:latin typeface="Courier New" pitchFamily="49" charset="0"/>
              </a:rPr>
              <a:t>    printf( “Peri = %f\n” , peri );</a:t>
            </a:r>
          </a:p>
          <a:p>
            <a:pPr>
              <a:spcBef>
                <a:spcPct val="0"/>
              </a:spcBef>
              <a:buFont typeface="Monotype Sorts" pitchFamily="2" charset="2"/>
              <a:buNone/>
            </a:pPr>
            <a:r>
              <a:rPr lang="en-US" sz="1400" b="1">
                <a:latin typeface="Courier New" pitchFamily="49" charset="0"/>
              </a:rPr>
              <a:t>  }</a:t>
            </a:r>
          </a:p>
          <a:p>
            <a:pPr>
              <a:spcBef>
                <a:spcPct val="0"/>
              </a:spcBef>
              <a:buFont typeface="Monotype Sorts" pitchFamily="2" charset="2"/>
              <a:buNone/>
            </a:pPr>
            <a:r>
              <a:rPr lang="en-US" sz="1400" b="1">
                <a:latin typeface="Courier New" pitchFamily="49" charset="0"/>
              </a:rPr>
              <a:t>  else</a:t>
            </a:r>
          </a:p>
          <a:p>
            <a:pPr>
              <a:spcBef>
                <a:spcPct val="0"/>
              </a:spcBef>
              <a:buFont typeface="Monotype Sorts" pitchFamily="2" charset="2"/>
              <a:buNone/>
            </a:pPr>
            <a:r>
              <a:rPr lang="en-US" sz="1400" b="1">
                <a:latin typeface="Courier New" pitchFamily="49" charset="0"/>
              </a:rPr>
              <a:t>    printf( “Negative radius\n”);</a:t>
            </a:r>
          </a:p>
          <a:p>
            <a:pPr>
              <a:spcBef>
                <a:spcPct val="0"/>
              </a:spcBef>
              <a:buFont typeface="Monotype Sorts" pitchFamily="2" charset="2"/>
              <a:buNone/>
            </a:pPr>
            <a:endParaRPr lang="en-US" sz="1400" b="1">
              <a:latin typeface="Courier New" pitchFamily="49" charset="0"/>
            </a:endParaRPr>
          </a:p>
          <a:p>
            <a:pPr>
              <a:spcBef>
                <a:spcPct val="0"/>
              </a:spcBef>
              <a:buFont typeface="Monotype Sorts" pitchFamily="2" charset="2"/>
              <a:buNone/>
            </a:pPr>
            <a:r>
              <a:rPr lang="en-US" sz="1400" b="1">
                <a:latin typeface="Courier New" pitchFamily="49" charset="0"/>
              </a:rPr>
              <a:t>  printf( “Area = %f\n” , area );</a:t>
            </a:r>
          </a:p>
          <a:p>
            <a:pPr>
              <a:spcBef>
                <a:spcPct val="0"/>
              </a:spcBef>
              <a:buFont typeface="Monotype Sorts" pitchFamily="2" charset="2"/>
              <a:buNone/>
            </a:pPr>
            <a:r>
              <a:rPr lang="en-US" sz="1400" b="1">
                <a:latin typeface="Courier New" pitchFamily="49"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smtClean="0"/>
              <a:t>Vision Career Academy</a:t>
            </a:r>
            <a:endParaRPr lang="en-US"/>
          </a:p>
        </p:txBody>
      </p:sp>
      <p:sp>
        <p:nvSpPr>
          <p:cNvPr id="165890" name="Rectangle 2"/>
          <p:cNvSpPr>
            <a:spLocks noGrp="1" noChangeArrowheads="1"/>
          </p:cNvSpPr>
          <p:nvPr>
            <p:ph type="title"/>
          </p:nvPr>
        </p:nvSpPr>
        <p:spPr/>
        <p:txBody>
          <a:bodyPr/>
          <a:lstStyle/>
          <a:p>
            <a:r>
              <a:rPr lang="en-US"/>
              <a:t>Global and Local Variables</a:t>
            </a:r>
          </a:p>
        </p:txBody>
      </p:sp>
      <p:sp>
        <p:nvSpPr>
          <p:cNvPr id="165891" name="Rectangle 3"/>
          <p:cNvSpPr>
            <a:spLocks noGrp="1" noChangeArrowheads="1"/>
          </p:cNvSpPr>
          <p:nvPr>
            <p:ph type="body" sz="half" idx="1"/>
          </p:nvPr>
        </p:nvSpPr>
        <p:spPr>
          <a:ln w="6350">
            <a:solidFill>
              <a:schemeClr val="tx1"/>
            </a:solidFill>
          </a:ln>
        </p:spPr>
        <p:txBody>
          <a:bodyPr/>
          <a:lstStyle/>
          <a:p>
            <a:r>
              <a:rPr lang="en-US" b="1">
                <a:latin typeface="Courier New" pitchFamily="49" charset="0"/>
              </a:rPr>
              <a:t>Local Variables</a:t>
            </a:r>
          </a:p>
          <a:p>
            <a:pPr lvl="1"/>
            <a:r>
              <a:rPr lang="en-US" sz="1600" b="1">
                <a:latin typeface="Courier New" pitchFamily="49" charset="0"/>
              </a:rPr>
              <a:t>These variables are declared inside some functions.</a:t>
            </a:r>
          </a:p>
          <a:p>
            <a:pPr lvl="1"/>
            <a:r>
              <a:rPr lang="en-US" sz="1600" b="1">
                <a:latin typeface="Courier New" pitchFamily="49" charset="0"/>
              </a:rPr>
              <a:t>Life time of a local variable is the entire execution period of the function in which it is defined.</a:t>
            </a:r>
          </a:p>
          <a:p>
            <a:pPr lvl="1"/>
            <a:r>
              <a:rPr lang="en-US" sz="1600" b="1">
                <a:latin typeface="Courier New" pitchFamily="49" charset="0"/>
              </a:rPr>
              <a:t>Cannot be accessed by any other function.</a:t>
            </a:r>
          </a:p>
          <a:p>
            <a:pPr lvl="1"/>
            <a:r>
              <a:rPr lang="en-US" sz="1600" b="1">
                <a:latin typeface="Courier New" pitchFamily="49" charset="0"/>
              </a:rPr>
              <a:t>In general variables declared inside a block are accessible only in that block.</a:t>
            </a:r>
          </a:p>
        </p:txBody>
      </p:sp>
      <p:sp>
        <p:nvSpPr>
          <p:cNvPr id="165892" name="Rectangle 4"/>
          <p:cNvSpPr>
            <a:spLocks noGrp="1" noChangeArrowheads="1"/>
          </p:cNvSpPr>
          <p:nvPr>
            <p:ph type="body" sz="half" idx="2"/>
          </p:nvPr>
        </p:nvSpPr>
        <p:spPr>
          <a:solidFill>
            <a:srgbClr val="FFFF99"/>
          </a:solidFill>
          <a:effectLst>
            <a:outerShdw dist="107763" dir="2700000" algn="ctr" rotWithShape="0">
              <a:srgbClr val="808080"/>
            </a:outerShdw>
          </a:effectLst>
        </p:spPr>
        <p:txBody>
          <a:bodyPr>
            <a:normAutofit fontScale="92500" lnSpcReduction="10000"/>
          </a:bodyPr>
          <a:lstStyle/>
          <a:p>
            <a:pPr>
              <a:spcBef>
                <a:spcPct val="0"/>
              </a:spcBef>
              <a:buFont typeface="Monotype Sorts" pitchFamily="2" charset="2"/>
              <a:buNone/>
            </a:pPr>
            <a:r>
              <a:rPr lang="en-US" sz="1400" b="1">
                <a:latin typeface="Courier New" pitchFamily="49" charset="0"/>
              </a:rPr>
              <a:t>/* Compute Area and Perimeter of  a circle */</a:t>
            </a:r>
          </a:p>
          <a:p>
            <a:pPr>
              <a:spcBef>
                <a:spcPct val="0"/>
              </a:spcBef>
              <a:buFont typeface="Monotype Sorts" pitchFamily="2" charset="2"/>
              <a:buNone/>
            </a:pPr>
            <a:r>
              <a:rPr lang="en-US" sz="1400" b="1">
                <a:latin typeface="Courier New" pitchFamily="49" charset="0"/>
              </a:rPr>
              <a:t>#include &lt;stdio.h&gt;</a:t>
            </a:r>
          </a:p>
          <a:p>
            <a:pPr>
              <a:spcBef>
                <a:spcPct val="0"/>
              </a:spcBef>
              <a:buFont typeface="Monotype Sorts" pitchFamily="2" charset="2"/>
              <a:buNone/>
            </a:pPr>
            <a:r>
              <a:rPr lang="en-US" sz="1400" b="1">
                <a:latin typeface="Courier New" pitchFamily="49" charset="0"/>
              </a:rPr>
              <a:t>float pi = 3.14159;  /* Global */</a:t>
            </a:r>
          </a:p>
          <a:p>
            <a:pPr>
              <a:spcBef>
                <a:spcPct val="0"/>
              </a:spcBef>
              <a:buFont typeface="Monotype Sorts" pitchFamily="2" charset="2"/>
              <a:buNone/>
            </a:pPr>
            <a:endParaRPr lang="en-US" sz="1400" b="1">
              <a:latin typeface="Courier New" pitchFamily="49" charset="0"/>
            </a:endParaRPr>
          </a:p>
          <a:p>
            <a:pPr>
              <a:spcBef>
                <a:spcPct val="0"/>
              </a:spcBef>
              <a:buFont typeface="Monotype Sorts" pitchFamily="2" charset="2"/>
              <a:buNone/>
            </a:pPr>
            <a:r>
              <a:rPr lang="en-US" sz="1400" b="1">
                <a:latin typeface="Courier New" pitchFamily="49" charset="0"/>
              </a:rPr>
              <a:t>main() {</a:t>
            </a:r>
          </a:p>
          <a:p>
            <a:pPr>
              <a:spcBef>
                <a:spcPct val="0"/>
              </a:spcBef>
              <a:buFont typeface="Monotype Sorts" pitchFamily="2" charset="2"/>
              <a:buNone/>
            </a:pPr>
            <a:r>
              <a:rPr lang="en-US" sz="1400" b="1">
                <a:latin typeface="Courier New" pitchFamily="49" charset="0"/>
              </a:rPr>
              <a:t>  </a:t>
            </a:r>
            <a:r>
              <a:rPr lang="en-US" sz="1400" b="1">
                <a:solidFill>
                  <a:srgbClr val="FF0000"/>
                </a:solidFill>
                <a:latin typeface="Courier New" pitchFamily="49" charset="0"/>
              </a:rPr>
              <a:t>float	rad;</a:t>
            </a:r>
            <a:r>
              <a:rPr lang="en-US" sz="1400" b="1">
                <a:latin typeface="Courier New" pitchFamily="49" charset="0"/>
              </a:rPr>
              <a:t>	/* Local */</a:t>
            </a:r>
          </a:p>
          <a:p>
            <a:pPr>
              <a:spcBef>
                <a:spcPct val="0"/>
              </a:spcBef>
              <a:buFont typeface="Monotype Sorts" pitchFamily="2" charset="2"/>
              <a:buNone/>
            </a:pPr>
            <a:r>
              <a:rPr lang="en-US" sz="1400" b="1">
                <a:latin typeface="Courier New" pitchFamily="49" charset="0"/>
              </a:rPr>
              <a:t>  </a:t>
            </a:r>
          </a:p>
          <a:p>
            <a:pPr>
              <a:spcBef>
                <a:spcPct val="0"/>
              </a:spcBef>
              <a:buFont typeface="Monotype Sorts" pitchFamily="2" charset="2"/>
              <a:buNone/>
            </a:pPr>
            <a:r>
              <a:rPr lang="en-US" sz="1400" b="1">
                <a:latin typeface="Courier New" pitchFamily="49" charset="0"/>
              </a:rPr>
              <a:t>  printf( “Enter the radius “ );</a:t>
            </a:r>
          </a:p>
          <a:p>
            <a:pPr>
              <a:spcBef>
                <a:spcPct val="0"/>
              </a:spcBef>
              <a:buFont typeface="Monotype Sorts" pitchFamily="2" charset="2"/>
              <a:buNone/>
            </a:pPr>
            <a:r>
              <a:rPr lang="en-US" sz="1400" b="1">
                <a:latin typeface="Courier New" pitchFamily="49" charset="0"/>
              </a:rPr>
              <a:t>  scanf(“%f” , &amp;rad);</a:t>
            </a:r>
          </a:p>
          <a:p>
            <a:pPr>
              <a:spcBef>
                <a:spcPct val="0"/>
              </a:spcBef>
              <a:buFont typeface="Monotype Sorts" pitchFamily="2" charset="2"/>
              <a:buNone/>
            </a:pPr>
            <a:endParaRPr lang="en-US" sz="1400" b="1">
              <a:latin typeface="Courier New" pitchFamily="49" charset="0"/>
            </a:endParaRPr>
          </a:p>
          <a:p>
            <a:pPr>
              <a:spcBef>
                <a:spcPct val="0"/>
              </a:spcBef>
              <a:buFont typeface="Monotype Sorts" pitchFamily="2" charset="2"/>
              <a:buNone/>
            </a:pPr>
            <a:r>
              <a:rPr lang="en-US" sz="1400" b="1">
                <a:latin typeface="Courier New" pitchFamily="49" charset="0"/>
              </a:rPr>
              <a:t>  if ( rad &gt; 0.0 ) {</a:t>
            </a:r>
          </a:p>
          <a:p>
            <a:pPr>
              <a:spcBef>
                <a:spcPct val="0"/>
              </a:spcBef>
              <a:buFont typeface="Monotype Sorts" pitchFamily="2" charset="2"/>
              <a:buNone/>
            </a:pPr>
            <a:r>
              <a:rPr lang="en-US" sz="1400" b="1">
                <a:latin typeface="Courier New" pitchFamily="49" charset="0"/>
              </a:rPr>
              <a:t>    </a:t>
            </a:r>
            <a:r>
              <a:rPr lang="en-US" sz="1400" b="1">
                <a:solidFill>
                  <a:srgbClr val="FF0000"/>
                </a:solidFill>
                <a:latin typeface="Courier New" pitchFamily="49" charset="0"/>
              </a:rPr>
              <a:t>float area = pi * rad * rad;</a:t>
            </a:r>
          </a:p>
          <a:p>
            <a:pPr>
              <a:spcBef>
                <a:spcPct val="0"/>
              </a:spcBef>
              <a:buFont typeface="Monotype Sorts" pitchFamily="2" charset="2"/>
              <a:buNone/>
            </a:pPr>
            <a:r>
              <a:rPr lang="en-US" sz="1400" b="1">
                <a:solidFill>
                  <a:srgbClr val="FF0000"/>
                </a:solidFill>
                <a:latin typeface="Courier New" pitchFamily="49" charset="0"/>
              </a:rPr>
              <a:t>    float peri = 2 * pi * rad;</a:t>
            </a:r>
          </a:p>
          <a:p>
            <a:pPr>
              <a:spcBef>
                <a:spcPct val="0"/>
              </a:spcBef>
              <a:buFont typeface="Monotype Sorts" pitchFamily="2" charset="2"/>
              <a:buNone/>
            </a:pPr>
            <a:endParaRPr lang="en-US" sz="1400" b="1">
              <a:solidFill>
                <a:srgbClr val="FF0000"/>
              </a:solidFill>
              <a:latin typeface="Courier New" pitchFamily="49" charset="0"/>
            </a:endParaRPr>
          </a:p>
          <a:p>
            <a:pPr>
              <a:spcBef>
                <a:spcPct val="0"/>
              </a:spcBef>
              <a:buFont typeface="Monotype Sorts" pitchFamily="2" charset="2"/>
              <a:buNone/>
            </a:pPr>
            <a:r>
              <a:rPr lang="en-US" sz="1400" b="1">
                <a:latin typeface="Courier New" pitchFamily="49" charset="0"/>
              </a:rPr>
              <a:t>    printf( “Area = %f\n” , area );</a:t>
            </a:r>
          </a:p>
          <a:p>
            <a:pPr>
              <a:spcBef>
                <a:spcPct val="0"/>
              </a:spcBef>
              <a:buFont typeface="Monotype Sorts" pitchFamily="2" charset="2"/>
              <a:buNone/>
            </a:pPr>
            <a:r>
              <a:rPr lang="en-US" sz="1400" b="1">
                <a:latin typeface="Courier New" pitchFamily="49" charset="0"/>
              </a:rPr>
              <a:t>    printf( “Peri = %f\n” , peri );</a:t>
            </a:r>
          </a:p>
          <a:p>
            <a:pPr>
              <a:spcBef>
                <a:spcPct val="0"/>
              </a:spcBef>
              <a:buFont typeface="Monotype Sorts" pitchFamily="2" charset="2"/>
              <a:buNone/>
            </a:pPr>
            <a:r>
              <a:rPr lang="en-US" sz="1400" b="1">
                <a:latin typeface="Courier New" pitchFamily="49" charset="0"/>
              </a:rPr>
              <a:t>  }</a:t>
            </a:r>
          </a:p>
          <a:p>
            <a:pPr>
              <a:spcBef>
                <a:spcPct val="0"/>
              </a:spcBef>
              <a:buFont typeface="Monotype Sorts" pitchFamily="2" charset="2"/>
              <a:buNone/>
            </a:pPr>
            <a:r>
              <a:rPr lang="en-US" sz="1400" b="1">
                <a:latin typeface="Courier New" pitchFamily="49" charset="0"/>
              </a:rPr>
              <a:t>  else</a:t>
            </a:r>
          </a:p>
          <a:p>
            <a:pPr>
              <a:spcBef>
                <a:spcPct val="0"/>
              </a:spcBef>
              <a:buFont typeface="Monotype Sorts" pitchFamily="2" charset="2"/>
              <a:buNone/>
            </a:pPr>
            <a:r>
              <a:rPr lang="en-US" sz="1400" b="1">
                <a:latin typeface="Courier New" pitchFamily="49" charset="0"/>
              </a:rPr>
              <a:t>    printf( “Negative radius\n”);</a:t>
            </a:r>
          </a:p>
          <a:p>
            <a:pPr>
              <a:spcBef>
                <a:spcPct val="0"/>
              </a:spcBef>
              <a:buFont typeface="Monotype Sorts" pitchFamily="2" charset="2"/>
              <a:buNone/>
            </a:pPr>
            <a:endParaRPr lang="en-US" sz="1400" b="1">
              <a:latin typeface="Courier New" pitchFamily="49" charset="0"/>
            </a:endParaRPr>
          </a:p>
          <a:p>
            <a:pPr>
              <a:spcBef>
                <a:spcPct val="0"/>
              </a:spcBef>
              <a:buFont typeface="Monotype Sorts" pitchFamily="2" charset="2"/>
              <a:buNone/>
            </a:pPr>
            <a:r>
              <a:rPr lang="en-US" sz="1400" b="1">
                <a:latin typeface="Courier New" pitchFamily="49" charset="0"/>
              </a:rPr>
              <a:t>  printf( “Area = %f\n” , area );</a:t>
            </a:r>
          </a:p>
          <a:p>
            <a:pPr>
              <a:spcBef>
                <a:spcPct val="0"/>
              </a:spcBef>
              <a:buFont typeface="Monotype Sorts" pitchFamily="2" charset="2"/>
              <a:buNone/>
            </a:pPr>
            <a:r>
              <a:rPr lang="en-US" sz="1400" b="1">
                <a:latin typeface="Courier New" pitchFamily="49"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smtClean="0"/>
              <a:t>Vision Career Academy</a:t>
            </a:r>
            <a:endParaRPr lang="en-US"/>
          </a:p>
        </p:txBody>
      </p:sp>
      <p:sp>
        <p:nvSpPr>
          <p:cNvPr id="23554" name="Rectangle 2"/>
          <p:cNvSpPr>
            <a:spLocks noGrp="1" noChangeArrowheads="1"/>
          </p:cNvSpPr>
          <p:nvPr>
            <p:ph type="title"/>
          </p:nvPr>
        </p:nvSpPr>
        <p:spPr/>
        <p:txBody>
          <a:bodyPr/>
          <a:lstStyle/>
          <a:p>
            <a:r>
              <a:rPr lang="en-US"/>
              <a:t>Operators</a:t>
            </a:r>
          </a:p>
        </p:txBody>
      </p:sp>
      <p:sp>
        <p:nvSpPr>
          <p:cNvPr id="23555" name="Rectangle 3"/>
          <p:cNvSpPr>
            <a:spLocks noGrp="1" noChangeArrowheads="1"/>
          </p:cNvSpPr>
          <p:nvPr>
            <p:ph type="body" idx="4294967295"/>
          </p:nvPr>
        </p:nvSpPr>
        <p:spPr/>
        <p:txBody>
          <a:bodyPr>
            <a:normAutofit fontScale="92500" lnSpcReduction="20000"/>
          </a:bodyPr>
          <a:lstStyle/>
          <a:p>
            <a:r>
              <a:rPr lang="en-US"/>
              <a:t>Arithmetic Operators</a:t>
            </a:r>
          </a:p>
          <a:p>
            <a:pPr lvl="1"/>
            <a:r>
              <a:rPr lang="en-US" b="1">
                <a:latin typeface="Courier New" pitchFamily="49" charset="0"/>
              </a:rPr>
              <a:t>+, - , *, /</a:t>
            </a:r>
            <a:r>
              <a:rPr lang="en-US"/>
              <a:t> and the modulus operator %.</a:t>
            </a:r>
          </a:p>
          <a:p>
            <a:pPr lvl="1"/>
            <a:r>
              <a:rPr lang="en-US"/>
              <a:t>+ and – have the same precedence and associate left to right.</a:t>
            </a:r>
          </a:p>
          <a:p>
            <a:pPr lvl="1">
              <a:buFont typeface="Monotype Sorts" pitchFamily="2" charset="2"/>
              <a:buNone/>
            </a:pPr>
            <a:r>
              <a:rPr lang="en-US" b="1">
                <a:latin typeface="Courier New" pitchFamily="49" charset="0"/>
              </a:rPr>
              <a:t>	3 – 5 + 7 = ( 3 – 5 ) + 7 </a:t>
            </a:r>
            <a:r>
              <a:rPr lang="en-US" b="1">
                <a:latin typeface="Courier New" pitchFamily="49" charset="0"/>
                <a:sym typeface="Symbol" pitchFamily="18" charset="2"/>
              </a:rPr>
              <a:t> 3 – ( 5 + 7 )</a:t>
            </a:r>
          </a:p>
          <a:p>
            <a:pPr lvl="1">
              <a:buFont typeface="Monotype Sorts" pitchFamily="2" charset="2"/>
              <a:buNone/>
            </a:pPr>
            <a:r>
              <a:rPr lang="en-US" b="1">
                <a:latin typeface="Courier New" pitchFamily="49" charset="0"/>
                <a:sym typeface="Symbol" pitchFamily="18" charset="2"/>
              </a:rPr>
              <a:t>	3 + 7 – 5 + 2 = ( ( 3 + 7 ) – 5 ) + 2</a:t>
            </a:r>
          </a:p>
          <a:p>
            <a:pPr lvl="1"/>
            <a:r>
              <a:rPr lang="en-US" b="1">
                <a:latin typeface="Courier New" pitchFamily="49" charset="0"/>
                <a:sym typeface="Symbol" pitchFamily="18" charset="2"/>
              </a:rPr>
              <a:t>*, /, %</a:t>
            </a:r>
            <a:r>
              <a:rPr lang="en-US">
                <a:sym typeface="Symbol" pitchFamily="18" charset="2"/>
              </a:rPr>
              <a:t> have the same precedence and associate left to right.</a:t>
            </a:r>
          </a:p>
          <a:p>
            <a:pPr lvl="1"/>
            <a:r>
              <a:rPr lang="en-US">
                <a:sym typeface="Symbol" pitchFamily="18" charset="2"/>
              </a:rPr>
              <a:t>The </a:t>
            </a:r>
            <a:r>
              <a:rPr lang="en-US" b="1">
                <a:latin typeface="Courier New" pitchFamily="49" charset="0"/>
                <a:sym typeface="Symbol" pitchFamily="18" charset="2"/>
              </a:rPr>
              <a:t>+, -</a:t>
            </a:r>
            <a:r>
              <a:rPr lang="en-US">
                <a:sym typeface="Symbol" pitchFamily="18" charset="2"/>
              </a:rPr>
              <a:t> group has lower precendence than the </a:t>
            </a:r>
            <a:r>
              <a:rPr lang="en-US" b="1">
                <a:latin typeface="Courier New" pitchFamily="49" charset="0"/>
                <a:sym typeface="Symbol" pitchFamily="18" charset="2"/>
              </a:rPr>
              <a:t>*, / %</a:t>
            </a:r>
            <a:r>
              <a:rPr lang="en-US">
                <a:sym typeface="Symbol" pitchFamily="18" charset="2"/>
              </a:rPr>
              <a:t> group.</a:t>
            </a:r>
          </a:p>
          <a:p>
            <a:pPr lvl="1">
              <a:buFont typeface="Monotype Sorts" pitchFamily="2" charset="2"/>
              <a:buNone/>
            </a:pPr>
            <a:r>
              <a:rPr lang="en-US" b="1">
                <a:latin typeface="Courier New" pitchFamily="49" charset="0"/>
                <a:sym typeface="Symbol" pitchFamily="18" charset="2"/>
              </a:rPr>
              <a:t>	3 – </a:t>
            </a:r>
            <a:r>
              <a:rPr lang="en-US" b="1">
                <a:solidFill>
                  <a:srgbClr val="FF0000"/>
                </a:solidFill>
                <a:latin typeface="Courier New" pitchFamily="49" charset="0"/>
                <a:sym typeface="Symbol" pitchFamily="18" charset="2"/>
              </a:rPr>
              <a:t>5 * 7</a:t>
            </a:r>
            <a:r>
              <a:rPr lang="en-US" b="1">
                <a:latin typeface="Courier New" pitchFamily="49" charset="0"/>
                <a:sym typeface="Symbol" pitchFamily="18" charset="2"/>
              </a:rPr>
              <a:t> / 8 + 6 / 2</a:t>
            </a:r>
          </a:p>
          <a:p>
            <a:pPr lvl="1">
              <a:buFont typeface="Monotype Sorts" pitchFamily="2" charset="2"/>
              <a:buNone/>
            </a:pPr>
            <a:r>
              <a:rPr lang="en-US" b="1">
                <a:latin typeface="Courier New" pitchFamily="49" charset="0"/>
                <a:sym typeface="Symbol" pitchFamily="18" charset="2"/>
              </a:rPr>
              <a:t>	3 – </a:t>
            </a:r>
            <a:r>
              <a:rPr lang="en-US" b="1">
                <a:solidFill>
                  <a:srgbClr val="FF0000"/>
                </a:solidFill>
                <a:latin typeface="Courier New" pitchFamily="49" charset="0"/>
                <a:sym typeface="Symbol" pitchFamily="18" charset="2"/>
              </a:rPr>
              <a:t>35 / 8</a:t>
            </a:r>
            <a:r>
              <a:rPr lang="en-US" b="1">
                <a:latin typeface="Courier New" pitchFamily="49" charset="0"/>
                <a:sym typeface="Symbol" pitchFamily="18" charset="2"/>
              </a:rPr>
              <a:t> + 6 / 2</a:t>
            </a:r>
          </a:p>
          <a:p>
            <a:pPr lvl="1">
              <a:buFont typeface="Monotype Sorts" pitchFamily="2" charset="2"/>
              <a:buNone/>
            </a:pPr>
            <a:r>
              <a:rPr lang="en-US" b="1">
                <a:latin typeface="Courier New" pitchFamily="49" charset="0"/>
                <a:sym typeface="Symbol" pitchFamily="18" charset="2"/>
              </a:rPr>
              <a:t>	3 – 4.375 + </a:t>
            </a:r>
            <a:r>
              <a:rPr lang="en-US" b="1">
                <a:solidFill>
                  <a:srgbClr val="FF0000"/>
                </a:solidFill>
                <a:latin typeface="Courier New" pitchFamily="49" charset="0"/>
                <a:sym typeface="Symbol" pitchFamily="18" charset="2"/>
              </a:rPr>
              <a:t>6 / 2</a:t>
            </a:r>
          </a:p>
          <a:p>
            <a:pPr lvl="1">
              <a:buFont typeface="Monotype Sorts" pitchFamily="2" charset="2"/>
              <a:buNone/>
            </a:pPr>
            <a:r>
              <a:rPr lang="en-US" b="1">
                <a:latin typeface="Courier New" pitchFamily="49" charset="0"/>
                <a:sym typeface="Symbol" pitchFamily="18" charset="2"/>
              </a:rPr>
              <a:t>	</a:t>
            </a:r>
            <a:r>
              <a:rPr lang="en-US" b="1">
                <a:solidFill>
                  <a:srgbClr val="FF0000"/>
                </a:solidFill>
                <a:latin typeface="Courier New" pitchFamily="49" charset="0"/>
                <a:sym typeface="Symbol" pitchFamily="18" charset="2"/>
              </a:rPr>
              <a:t>3 – 4.375</a:t>
            </a:r>
            <a:r>
              <a:rPr lang="en-US" b="1">
                <a:latin typeface="Courier New" pitchFamily="49" charset="0"/>
                <a:sym typeface="Symbol" pitchFamily="18" charset="2"/>
              </a:rPr>
              <a:t> + 3</a:t>
            </a:r>
          </a:p>
          <a:p>
            <a:pPr lvl="1">
              <a:buFont typeface="Monotype Sorts" pitchFamily="2" charset="2"/>
              <a:buNone/>
            </a:pPr>
            <a:r>
              <a:rPr lang="en-US" b="1">
                <a:latin typeface="Courier New" pitchFamily="49" charset="0"/>
                <a:sym typeface="Symbol" pitchFamily="18" charset="2"/>
              </a:rPr>
              <a:t>	</a:t>
            </a:r>
            <a:r>
              <a:rPr lang="en-US" b="1">
                <a:solidFill>
                  <a:srgbClr val="FF0000"/>
                </a:solidFill>
                <a:latin typeface="Courier New" pitchFamily="49" charset="0"/>
                <a:sym typeface="Symbol" pitchFamily="18" charset="2"/>
              </a:rPr>
              <a:t>-1.375 + 3</a:t>
            </a:r>
          </a:p>
          <a:p>
            <a:pPr lvl="1">
              <a:buFont typeface="Monotype Sorts" pitchFamily="2" charset="2"/>
              <a:buNone/>
            </a:pPr>
            <a:r>
              <a:rPr lang="en-US" b="1">
                <a:latin typeface="Courier New" pitchFamily="49" charset="0"/>
                <a:sym typeface="Symbol" pitchFamily="18" charset="2"/>
              </a:rPr>
              <a:t>	1.625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smtClean="0"/>
              <a:t>Vision Career Academy</a:t>
            </a:r>
            <a:endParaRPr lang="en-US"/>
          </a:p>
        </p:txBody>
      </p:sp>
      <p:sp>
        <p:nvSpPr>
          <p:cNvPr id="167938" name="Rectangle 2"/>
          <p:cNvSpPr>
            <a:spLocks noGrp="1" noChangeArrowheads="1"/>
          </p:cNvSpPr>
          <p:nvPr>
            <p:ph type="title"/>
          </p:nvPr>
        </p:nvSpPr>
        <p:spPr/>
        <p:txBody>
          <a:bodyPr/>
          <a:lstStyle/>
          <a:p>
            <a:r>
              <a:rPr lang="en-US"/>
              <a:t>Operators</a:t>
            </a:r>
          </a:p>
        </p:txBody>
      </p:sp>
      <p:sp>
        <p:nvSpPr>
          <p:cNvPr id="167939" name="Rectangle 3"/>
          <p:cNvSpPr>
            <a:spLocks noGrp="1" noChangeArrowheads="1"/>
          </p:cNvSpPr>
          <p:nvPr>
            <p:ph type="body" idx="4294967295"/>
          </p:nvPr>
        </p:nvSpPr>
        <p:spPr/>
        <p:txBody>
          <a:bodyPr/>
          <a:lstStyle/>
          <a:p>
            <a:r>
              <a:rPr lang="en-US"/>
              <a:t>Arithmetic Operators</a:t>
            </a:r>
          </a:p>
          <a:p>
            <a:pPr lvl="1"/>
            <a:r>
              <a:rPr lang="en-US"/>
              <a:t>% is a modulus operator. x % y results in the remainder when x is divided by y and is zero when x is divisible by y.</a:t>
            </a:r>
          </a:p>
          <a:p>
            <a:pPr lvl="1"/>
            <a:r>
              <a:rPr lang="en-US"/>
              <a:t>Cannot be applied to float or double variables.</a:t>
            </a:r>
          </a:p>
          <a:p>
            <a:pPr lvl="1"/>
            <a:r>
              <a:rPr lang="en-US"/>
              <a:t>Example</a:t>
            </a:r>
          </a:p>
          <a:p>
            <a:pPr lvl="1">
              <a:buFont typeface="Monotype Sorts" pitchFamily="2" charset="2"/>
              <a:buNone/>
            </a:pPr>
            <a:r>
              <a:rPr lang="en-US" b="1">
                <a:latin typeface="Courier New" pitchFamily="49" charset="0"/>
              </a:rPr>
              <a:t>	if ( num % 2 == 0 ) </a:t>
            </a:r>
          </a:p>
          <a:p>
            <a:pPr lvl="2">
              <a:buFontTx/>
              <a:buNone/>
            </a:pPr>
            <a:r>
              <a:rPr lang="en-US" b="1">
                <a:latin typeface="Courier New" pitchFamily="49" charset="0"/>
              </a:rPr>
              <a:t>printf(“%d is an even number\n”, num)’;</a:t>
            </a:r>
          </a:p>
          <a:p>
            <a:pPr lvl="1">
              <a:buFont typeface="Monotype Sorts" pitchFamily="2" charset="2"/>
              <a:buNone/>
            </a:pPr>
            <a:r>
              <a:rPr lang="en-US" b="1">
                <a:latin typeface="Courier New" pitchFamily="49" charset="0"/>
              </a:rPr>
              <a:t>	else</a:t>
            </a:r>
          </a:p>
          <a:p>
            <a:pPr lvl="2">
              <a:buFontTx/>
              <a:buNone/>
            </a:pPr>
            <a:r>
              <a:rPr lang="en-US" b="1">
                <a:latin typeface="Courier New" pitchFamily="49" charset="0"/>
              </a:rPr>
              <a:t>printf(“%d is an odd number\n”, num);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smtClean="0"/>
              <a:t>Vision Career Academy</a:t>
            </a:r>
            <a:endParaRPr lang="en-US"/>
          </a:p>
        </p:txBody>
      </p:sp>
      <p:sp>
        <p:nvSpPr>
          <p:cNvPr id="32770" name="Rectangle 2"/>
          <p:cNvSpPr>
            <a:spLocks noGrp="1" noChangeArrowheads="1"/>
          </p:cNvSpPr>
          <p:nvPr>
            <p:ph type="title"/>
          </p:nvPr>
        </p:nvSpPr>
        <p:spPr/>
        <p:txBody>
          <a:bodyPr/>
          <a:lstStyle/>
          <a:p>
            <a:r>
              <a:rPr lang="en-US"/>
              <a:t>Type Conversions</a:t>
            </a:r>
          </a:p>
        </p:txBody>
      </p:sp>
      <p:sp>
        <p:nvSpPr>
          <p:cNvPr id="32771" name="Rectangle 3"/>
          <p:cNvSpPr>
            <a:spLocks noGrp="1" noChangeArrowheads="1"/>
          </p:cNvSpPr>
          <p:nvPr>
            <p:ph type="body" idx="4294967295"/>
          </p:nvPr>
        </p:nvSpPr>
        <p:spPr/>
        <p:txBody>
          <a:bodyPr>
            <a:normAutofit fontScale="92500" lnSpcReduction="20000"/>
          </a:bodyPr>
          <a:lstStyle/>
          <a:p>
            <a:pPr lvl="1"/>
            <a:r>
              <a:rPr lang="en-US"/>
              <a:t>The operands of a binary operator must have a the same type and the result is also of the same type.</a:t>
            </a:r>
          </a:p>
          <a:p>
            <a:pPr lvl="1"/>
            <a:r>
              <a:rPr lang="en-US"/>
              <a:t> Integer division: </a:t>
            </a:r>
          </a:p>
          <a:p>
            <a:pPr lvl="1">
              <a:buFont typeface="Monotype Sorts" pitchFamily="2" charset="2"/>
              <a:buNone/>
            </a:pPr>
            <a:r>
              <a:rPr lang="en-US"/>
              <a:t>	</a:t>
            </a:r>
            <a:r>
              <a:rPr lang="en-US" b="1">
                <a:latin typeface="Courier New" pitchFamily="49" charset="0"/>
              </a:rPr>
              <a:t>c = (9 / 5)*(f - 32)</a:t>
            </a:r>
          </a:p>
          <a:p>
            <a:pPr lvl="1">
              <a:buFont typeface="Monotype Sorts" pitchFamily="2" charset="2"/>
              <a:buNone/>
            </a:pPr>
            <a:r>
              <a:rPr lang="en-US" b="1">
                <a:latin typeface="Courier New" pitchFamily="49" charset="0"/>
              </a:rPr>
              <a:t> </a:t>
            </a:r>
            <a:r>
              <a:rPr lang="en-US"/>
              <a:t>The operands of the division are both int and hence the result also would be int. For correct results, one may write</a:t>
            </a:r>
          </a:p>
          <a:p>
            <a:pPr lvl="1">
              <a:buFont typeface="Monotype Sorts" pitchFamily="2" charset="2"/>
              <a:buNone/>
            </a:pPr>
            <a:r>
              <a:rPr lang="en-US"/>
              <a:t>	</a:t>
            </a:r>
            <a:r>
              <a:rPr lang="en-US" b="1">
                <a:latin typeface="Courier New" pitchFamily="49" charset="0"/>
              </a:rPr>
              <a:t>c = (9.0 / 5.0)*(f - 32)</a:t>
            </a:r>
          </a:p>
          <a:p>
            <a:pPr lvl="1"/>
            <a:r>
              <a:rPr lang="en-US"/>
              <a:t>In case the two operands of a binary operator are different, but compatible, then they are converted to the same type by the compiler. The mechanism (set of rules) is called </a:t>
            </a:r>
            <a:r>
              <a:rPr lang="en-US">
                <a:solidFill>
                  <a:srgbClr val="FF0000"/>
                </a:solidFill>
              </a:rPr>
              <a:t>Automatic Type Casting. </a:t>
            </a:r>
          </a:p>
          <a:p>
            <a:pPr lvl="1">
              <a:buFont typeface="Monotype Sorts" pitchFamily="2" charset="2"/>
              <a:buNone/>
            </a:pPr>
            <a:r>
              <a:rPr lang="en-US"/>
              <a:t>		</a:t>
            </a:r>
            <a:r>
              <a:rPr lang="en-US" b="1">
                <a:latin typeface="Courier New" pitchFamily="49" charset="0"/>
              </a:rPr>
              <a:t>c = (9.0 / 5)*(f - 32)</a:t>
            </a:r>
            <a:endParaRPr lang="en-US"/>
          </a:p>
          <a:p>
            <a:pPr lvl="1"/>
            <a:r>
              <a:rPr lang="en-US"/>
              <a:t>It is possible to force a conversion of an operand. This is called </a:t>
            </a:r>
            <a:r>
              <a:rPr lang="en-US">
                <a:solidFill>
                  <a:srgbClr val="FF0000"/>
                </a:solidFill>
              </a:rPr>
              <a:t>Explicit Type casting</a:t>
            </a:r>
            <a:r>
              <a:rPr lang="en-US"/>
              <a:t>. </a:t>
            </a:r>
            <a:endParaRPr lang="en-US">
              <a:solidFill>
                <a:srgbClr val="FF0000"/>
              </a:solidFill>
            </a:endParaRPr>
          </a:p>
          <a:p>
            <a:pPr lvl="1">
              <a:buFont typeface="Monotype Sorts" pitchFamily="2" charset="2"/>
              <a:buNone/>
            </a:pPr>
            <a:r>
              <a:rPr lang="en-US"/>
              <a:t>	</a:t>
            </a:r>
            <a:r>
              <a:rPr lang="en-US" b="1">
                <a:latin typeface="Courier New" pitchFamily="49" charset="0"/>
              </a:rPr>
              <a:t>c = ((float) 9 / 5)*(f - 32)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smtClean="0"/>
              <a:t>Vision Career Academy</a:t>
            </a:r>
            <a:endParaRPr lang="en-US"/>
          </a:p>
        </p:txBody>
      </p:sp>
      <p:sp>
        <p:nvSpPr>
          <p:cNvPr id="171010" name="Rectangle 2"/>
          <p:cNvSpPr>
            <a:spLocks noGrp="1" noChangeArrowheads="1"/>
          </p:cNvSpPr>
          <p:nvPr>
            <p:ph type="title"/>
          </p:nvPr>
        </p:nvSpPr>
        <p:spPr>
          <a:xfrm>
            <a:off x="914400" y="274638"/>
            <a:ext cx="7772400" cy="582594"/>
          </a:xfrm>
        </p:spPr>
        <p:txBody>
          <a:bodyPr>
            <a:normAutofit fontScale="90000"/>
          </a:bodyPr>
          <a:lstStyle/>
          <a:p>
            <a:r>
              <a:rPr lang="en-US" dirty="0"/>
              <a:t>Automatic Type Casting</a:t>
            </a:r>
          </a:p>
        </p:txBody>
      </p:sp>
      <p:sp>
        <p:nvSpPr>
          <p:cNvPr id="171011" name="Rectangle 3"/>
          <p:cNvSpPr>
            <a:spLocks noGrp="1" noChangeArrowheads="1"/>
          </p:cNvSpPr>
          <p:nvPr>
            <p:ph type="body" idx="4294967295"/>
          </p:nvPr>
        </p:nvSpPr>
        <p:spPr>
          <a:xfrm>
            <a:off x="457200" y="1066800"/>
            <a:ext cx="6400800" cy="4991100"/>
          </a:xfrm>
        </p:spPr>
        <p:txBody>
          <a:bodyPr/>
          <a:lstStyle/>
          <a:p>
            <a:pPr marL="741363" lvl="1" indent="-342900">
              <a:buFont typeface="Monotype Sorts" pitchFamily="2" charset="2"/>
              <a:buAutoNum type="arabicPeriod"/>
            </a:pPr>
            <a:r>
              <a:rPr lang="en-US" dirty="0"/>
              <a:t>char and short operands are converted to </a:t>
            </a:r>
            <a:r>
              <a:rPr lang="en-US" dirty="0" err="1"/>
              <a:t>int</a:t>
            </a:r>
            <a:endParaRPr lang="en-US" dirty="0"/>
          </a:p>
          <a:p>
            <a:pPr marL="741363" lvl="1" indent="-342900">
              <a:buFont typeface="Monotype Sorts" pitchFamily="2" charset="2"/>
              <a:buAutoNum type="arabicPeriod"/>
            </a:pPr>
            <a:r>
              <a:rPr lang="en-US" dirty="0"/>
              <a:t>Lower data types are converted to the higher data types and result is of higher type.</a:t>
            </a:r>
          </a:p>
          <a:p>
            <a:pPr marL="741363" lvl="1" indent="-342900">
              <a:buFont typeface="Monotype Sorts" pitchFamily="2" charset="2"/>
              <a:buAutoNum type="arabicPeriod"/>
            </a:pPr>
            <a:r>
              <a:rPr lang="en-US" dirty="0"/>
              <a:t>The conversions between unsigned and signed types may not yield intuitive results.</a:t>
            </a:r>
          </a:p>
          <a:p>
            <a:pPr marL="741363" lvl="1" indent="-342900">
              <a:buFont typeface="Monotype Sorts" pitchFamily="2" charset="2"/>
              <a:buAutoNum type="arabicPeriod"/>
            </a:pPr>
            <a:r>
              <a:rPr lang="en-US" dirty="0"/>
              <a:t>Example</a:t>
            </a:r>
          </a:p>
          <a:p>
            <a:pPr marL="741363" lvl="1" indent="-342900">
              <a:spcBef>
                <a:spcPct val="0"/>
              </a:spcBef>
              <a:buFont typeface="Monotype Sorts" pitchFamily="2" charset="2"/>
              <a:buNone/>
            </a:pPr>
            <a:r>
              <a:rPr lang="en-US" dirty="0"/>
              <a:t>	</a:t>
            </a:r>
            <a:r>
              <a:rPr lang="en-US" b="1" dirty="0">
                <a:latin typeface="Courier New" pitchFamily="49" charset="0"/>
              </a:rPr>
              <a:t>float f; double d; long l; </a:t>
            </a:r>
          </a:p>
          <a:p>
            <a:pPr marL="741363" lvl="1" indent="-342900">
              <a:spcBef>
                <a:spcPct val="0"/>
              </a:spcBef>
              <a:buFont typeface="Monotype Sorts" pitchFamily="2" charset="2"/>
              <a:buNone/>
            </a:pPr>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i</a:t>
            </a:r>
            <a:r>
              <a:rPr lang="en-US" b="1" dirty="0">
                <a:latin typeface="Courier New" pitchFamily="49" charset="0"/>
              </a:rPr>
              <a:t>; short s;</a:t>
            </a:r>
          </a:p>
          <a:p>
            <a:pPr marL="741363" lvl="1" indent="-342900">
              <a:spcBef>
                <a:spcPct val="0"/>
              </a:spcBef>
              <a:buFont typeface="Monotype Sorts" pitchFamily="2" charset="2"/>
              <a:buNone/>
            </a:pPr>
            <a:r>
              <a:rPr lang="en-US" b="1" dirty="0">
                <a:latin typeface="Courier New" pitchFamily="49" charset="0"/>
              </a:rPr>
              <a:t>	d + f	</a:t>
            </a:r>
            <a:r>
              <a:rPr lang="en-US" dirty="0" err="1"/>
              <a:t>f</a:t>
            </a:r>
            <a:r>
              <a:rPr lang="en-US" dirty="0"/>
              <a:t> will be converted to </a:t>
            </a:r>
            <a:r>
              <a:rPr lang="en-US" dirty="0">
                <a:latin typeface="Courier New" pitchFamily="49" charset="0"/>
              </a:rPr>
              <a:t>double</a:t>
            </a:r>
          </a:p>
          <a:p>
            <a:pPr marL="741363" lvl="1" indent="-342900">
              <a:spcBef>
                <a:spcPct val="0"/>
              </a:spcBef>
              <a:buFont typeface="Monotype Sorts" pitchFamily="2" charset="2"/>
              <a:buNone/>
            </a:pPr>
            <a:r>
              <a:rPr lang="en-US" b="1" dirty="0">
                <a:latin typeface="Courier New" pitchFamily="49" charset="0"/>
              </a:rPr>
              <a:t>	</a:t>
            </a:r>
            <a:r>
              <a:rPr lang="en-US" b="1" dirty="0" err="1">
                <a:latin typeface="Courier New" pitchFamily="49" charset="0"/>
              </a:rPr>
              <a:t>i</a:t>
            </a:r>
            <a:r>
              <a:rPr lang="en-US" b="1" dirty="0">
                <a:latin typeface="Courier New" pitchFamily="49" charset="0"/>
              </a:rPr>
              <a:t> / s	</a:t>
            </a:r>
            <a:r>
              <a:rPr lang="en-US" dirty="0" err="1"/>
              <a:t>s</a:t>
            </a:r>
            <a:r>
              <a:rPr lang="en-US" dirty="0"/>
              <a:t> will be converted to </a:t>
            </a:r>
            <a:r>
              <a:rPr lang="en-US" dirty="0" err="1">
                <a:latin typeface="Courier New" pitchFamily="49" charset="0"/>
              </a:rPr>
              <a:t>int</a:t>
            </a:r>
            <a:endParaRPr lang="en-US" dirty="0">
              <a:latin typeface="Courier New" pitchFamily="49" charset="0"/>
            </a:endParaRPr>
          </a:p>
          <a:p>
            <a:pPr marL="741363" lvl="1" indent="-342900">
              <a:spcBef>
                <a:spcPct val="0"/>
              </a:spcBef>
              <a:buFont typeface="Monotype Sorts" pitchFamily="2" charset="2"/>
              <a:buNone/>
            </a:pPr>
            <a:r>
              <a:rPr lang="en-US" b="1" dirty="0">
                <a:latin typeface="Courier New" pitchFamily="49" charset="0"/>
              </a:rPr>
              <a:t>	l / </a:t>
            </a:r>
            <a:r>
              <a:rPr lang="en-US" b="1" dirty="0" err="1">
                <a:latin typeface="Courier New" pitchFamily="49" charset="0"/>
              </a:rPr>
              <a:t>i</a:t>
            </a:r>
            <a:r>
              <a:rPr lang="en-US" b="1" dirty="0">
                <a:latin typeface="Courier New" pitchFamily="49" charset="0"/>
              </a:rPr>
              <a:t>	</a:t>
            </a:r>
            <a:r>
              <a:rPr lang="en-US" dirty="0" err="1"/>
              <a:t>i</a:t>
            </a:r>
            <a:r>
              <a:rPr lang="en-US" dirty="0"/>
              <a:t> is converted to </a:t>
            </a:r>
            <a:r>
              <a:rPr lang="en-US" dirty="0">
                <a:latin typeface="Courier New" pitchFamily="49" charset="0"/>
              </a:rPr>
              <a:t>long</a:t>
            </a:r>
            <a:r>
              <a:rPr lang="en-US" dirty="0"/>
              <a:t>; </a:t>
            </a:r>
            <a:r>
              <a:rPr lang="en-US" dirty="0">
                <a:latin typeface="Courier New" pitchFamily="49" charset="0"/>
              </a:rPr>
              <a:t>long</a:t>
            </a:r>
            <a:r>
              <a:rPr lang="en-US" dirty="0"/>
              <a:t> result</a:t>
            </a:r>
          </a:p>
          <a:p>
            <a:pPr marL="741363" lvl="1" indent="-342900">
              <a:buFont typeface="Monotype Sorts" pitchFamily="2" charset="2"/>
              <a:buNone/>
            </a:pPr>
            <a:endParaRPr lang="en-US" b="1" dirty="0">
              <a:latin typeface="Courier New" pitchFamily="49" charset="0"/>
            </a:endParaRPr>
          </a:p>
        </p:txBody>
      </p:sp>
      <p:sp>
        <p:nvSpPr>
          <p:cNvPr id="171013" name="AutoShape 5"/>
          <p:cNvSpPr>
            <a:spLocks/>
          </p:cNvSpPr>
          <p:nvPr/>
        </p:nvSpPr>
        <p:spPr bwMode="auto">
          <a:xfrm>
            <a:off x="3733800" y="3962400"/>
            <a:ext cx="914400" cy="609600"/>
          </a:xfrm>
          <a:prstGeom prst="accentBorderCallout1">
            <a:avLst>
              <a:gd name="adj1" fmla="val 18750"/>
              <a:gd name="adj2" fmla="val -8333"/>
              <a:gd name="adj3" fmla="val -73699"/>
              <a:gd name="adj4" fmla="val -46356"/>
            </a:avLst>
          </a:prstGeom>
          <a:noFill/>
          <a:ln w="9525">
            <a:noFill/>
            <a:miter lim="800000"/>
            <a:headEnd/>
            <a:tailEnd/>
          </a:ln>
          <a:effectLst/>
        </p:spPr>
        <p:txBody>
          <a:bodyPr/>
          <a:lstStyle/>
          <a:p>
            <a:pPr algn="ctr"/>
            <a:endParaRPr lang="en-US"/>
          </a:p>
        </p:txBody>
      </p:sp>
      <p:sp>
        <p:nvSpPr>
          <p:cNvPr id="171014" name="Text Box 6"/>
          <p:cNvSpPr txBox="1">
            <a:spLocks noChangeArrowheads="1"/>
          </p:cNvSpPr>
          <p:nvPr/>
        </p:nvSpPr>
        <p:spPr bwMode="auto">
          <a:xfrm>
            <a:off x="7072330" y="1928802"/>
            <a:ext cx="1676400" cy="2711450"/>
          </a:xfrm>
          <a:prstGeom prst="rect">
            <a:avLst/>
          </a:prstGeom>
          <a:noFill/>
          <a:ln w="6350">
            <a:solidFill>
              <a:schemeClr val="tx1"/>
            </a:solidFill>
            <a:miter lim="800000"/>
            <a:headEnd/>
            <a:tailEnd/>
          </a:ln>
          <a:effectLst/>
        </p:spPr>
        <p:txBody>
          <a:bodyPr>
            <a:spAutoFit/>
          </a:bodyPr>
          <a:lstStyle/>
          <a:p>
            <a:pPr>
              <a:spcBef>
                <a:spcPct val="50000"/>
              </a:spcBef>
              <a:buFont typeface="Monotype Sorts" pitchFamily="2" charset="2"/>
              <a:buNone/>
            </a:pPr>
            <a:r>
              <a:rPr lang="en-US" sz="1800" b="1" dirty="0">
                <a:solidFill>
                  <a:srgbClr val="FF0000"/>
                </a:solidFill>
                <a:latin typeface="Courier New" pitchFamily="49" charset="0"/>
              </a:rPr>
              <a:t>Hierarchy</a:t>
            </a:r>
          </a:p>
          <a:p>
            <a:pPr>
              <a:spcBef>
                <a:spcPct val="50000"/>
              </a:spcBef>
              <a:buFont typeface="Monotype Sorts" pitchFamily="2" charset="2"/>
              <a:buNone/>
            </a:pPr>
            <a:r>
              <a:rPr lang="en-US" sz="1800" b="1" dirty="0">
                <a:latin typeface="Courier New" pitchFamily="49" charset="0"/>
              </a:rPr>
              <a:t>Double</a:t>
            </a:r>
          </a:p>
          <a:p>
            <a:pPr>
              <a:spcBef>
                <a:spcPct val="50000"/>
              </a:spcBef>
              <a:buFont typeface="Monotype Sorts" pitchFamily="2" charset="2"/>
              <a:buNone/>
            </a:pPr>
            <a:r>
              <a:rPr lang="en-US" sz="1800" b="1" dirty="0">
                <a:latin typeface="Courier New" pitchFamily="49" charset="0"/>
              </a:rPr>
              <a:t>float </a:t>
            </a:r>
          </a:p>
          <a:p>
            <a:pPr>
              <a:spcBef>
                <a:spcPct val="50000"/>
              </a:spcBef>
              <a:buFont typeface="Monotype Sorts" pitchFamily="2" charset="2"/>
              <a:buNone/>
            </a:pPr>
            <a:r>
              <a:rPr lang="en-US" sz="1800" b="1" dirty="0">
                <a:latin typeface="Courier New" pitchFamily="49" charset="0"/>
              </a:rPr>
              <a:t>long </a:t>
            </a:r>
          </a:p>
          <a:p>
            <a:pPr>
              <a:spcBef>
                <a:spcPct val="50000"/>
              </a:spcBef>
              <a:buFont typeface="Monotype Sorts" pitchFamily="2" charset="2"/>
              <a:buNone/>
            </a:pPr>
            <a:r>
              <a:rPr lang="en-US" sz="1800" b="1" dirty="0" err="1">
                <a:latin typeface="Courier New" pitchFamily="49" charset="0"/>
              </a:rPr>
              <a:t>Int</a:t>
            </a:r>
            <a:endParaRPr lang="en-US" sz="1800" b="1" dirty="0">
              <a:latin typeface="Courier New" pitchFamily="49" charset="0"/>
            </a:endParaRPr>
          </a:p>
          <a:p>
            <a:pPr>
              <a:spcBef>
                <a:spcPct val="50000"/>
              </a:spcBef>
              <a:buFont typeface="Monotype Sorts" pitchFamily="2" charset="2"/>
              <a:buNone/>
            </a:pPr>
            <a:r>
              <a:rPr lang="en-US" sz="1800" b="1" dirty="0">
                <a:latin typeface="Courier New" pitchFamily="49" charset="0"/>
              </a:rPr>
              <a:t>Short and char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Vision Career Academy</a:t>
            </a:r>
            <a:endParaRPr lang="en-US"/>
          </a:p>
        </p:txBody>
      </p:sp>
      <p:sp>
        <p:nvSpPr>
          <p:cNvPr id="7170" name="Rectangle 2"/>
          <p:cNvSpPr>
            <a:spLocks noGrp="1" noChangeArrowheads="1"/>
          </p:cNvSpPr>
          <p:nvPr>
            <p:ph type="title"/>
          </p:nvPr>
        </p:nvSpPr>
        <p:spPr>
          <a:xfrm>
            <a:off x="682625" y="201613"/>
            <a:ext cx="7772400" cy="665162"/>
          </a:xfrm>
        </p:spPr>
        <p:txBody>
          <a:bodyPr>
            <a:normAutofit fontScale="90000"/>
          </a:bodyPr>
          <a:lstStyle/>
          <a:p>
            <a:r>
              <a:rPr lang="en-US" dirty="0"/>
              <a:t>Introduction</a:t>
            </a:r>
          </a:p>
        </p:txBody>
      </p:sp>
      <p:sp>
        <p:nvSpPr>
          <p:cNvPr id="7171" name="Rectangle 3"/>
          <p:cNvSpPr>
            <a:spLocks noGrp="1" noChangeArrowheads="1"/>
          </p:cNvSpPr>
          <p:nvPr>
            <p:ph type="body" idx="1"/>
          </p:nvPr>
        </p:nvSpPr>
        <p:spPr>
          <a:xfrm>
            <a:off x="423863" y="1119188"/>
            <a:ext cx="8226425" cy="5318125"/>
          </a:xfrm>
        </p:spPr>
        <p:txBody>
          <a:bodyPr/>
          <a:lstStyle/>
          <a:p>
            <a:pPr>
              <a:lnSpc>
                <a:spcPct val="90000"/>
              </a:lnSpc>
            </a:pPr>
            <a:r>
              <a:rPr lang="en-US" sz="2400" dirty="0"/>
              <a:t>The C programming language was designed by Dennis Ritchie at Bell Laboratories in the early 1970s</a:t>
            </a:r>
          </a:p>
          <a:p>
            <a:pPr>
              <a:lnSpc>
                <a:spcPct val="90000"/>
              </a:lnSpc>
            </a:pPr>
            <a:r>
              <a:rPr lang="en-US" sz="2400" dirty="0"/>
              <a:t>Influenced by </a:t>
            </a:r>
          </a:p>
          <a:p>
            <a:pPr lvl="1">
              <a:lnSpc>
                <a:spcPct val="90000"/>
              </a:lnSpc>
            </a:pPr>
            <a:r>
              <a:rPr lang="en-US" sz="2000" dirty="0"/>
              <a:t>ALGOL 60 (1960), </a:t>
            </a:r>
          </a:p>
          <a:p>
            <a:pPr lvl="1">
              <a:lnSpc>
                <a:spcPct val="90000"/>
              </a:lnSpc>
            </a:pPr>
            <a:r>
              <a:rPr lang="en-US" sz="2000" dirty="0"/>
              <a:t>CPL (Cambridge, 1963), </a:t>
            </a:r>
          </a:p>
          <a:p>
            <a:pPr lvl="1">
              <a:lnSpc>
                <a:spcPct val="90000"/>
              </a:lnSpc>
            </a:pPr>
            <a:r>
              <a:rPr lang="en-US" sz="2000" dirty="0"/>
              <a:t>BCPL (Martin Richard, 1967), </a:t>
            </a:r>
          </a:p>
          <a:p>
            <a:pPr lvl="1">
              <a:lnSpc>
                <a:spcPct val="90000"/>
              </a:lnSpc>
            </a:pPr>
            <a:r>
              <a:rPr lang="en-US" sz="2000" dirty="0"/>
              <a:t>B (Ken Thompson, 1970)</a:t>
            </a:r>
          </a:p>
          <a:p>
            <a:pPr>
              <a:lnSpc>
                <a:spcPct val="90000"/>
              </a:lnSpc>
            </a:pPr>
            <a:r>
              <a:rPr lang="en-US" sz="2400" dirty="0"/>
              <a:t>Traditionally used for systems programming, though this may be changing in favor of C</a:t>
            </a:r>
            <a:r>
              <a:rPr lang="en-US" sz="2400" dirty="0" smtClean="0"/>
              <a:t>++, Java and more</a:t>
            </a:r>
            <a:endParaRPr lang="en-US" sz="2400" dirty="0"/>
          </a:p>
          <a:p>
            <a:r>
              <a:rPr lang="en-US" sz="2400" dirty="0"/>
              <a:t>Traditional C:</a:t>
            </a:r>
          </a:p>
          <a:p>
            <a:pPr lvl="1">
              <a:lnSpc>
                <a:spcPct val="90000"/>
              </a:lnSpc>
            </a:pPr>
            <a:r>
              <a:rPr lang="en-US" sz="2000" i="1" dirty="0"/>
              <a:t>The C Programming Language</a:t>
            </a:r>
            <a:r>
              <a:rPr lang="en-US" sz="2000" dirty="0"/>
              <a:t>, by Brian Kernighan and Dennis Ritchie, 2</a:t>
            </a:r>
            <a:r>
              <a:rPr lang="en-US" sz="2000" baseline="30000" dirty="0"/>
              <a:t>nd</a:t>
            </a:r>
            <a:r>
              <a:rPr lang="en-US" sz="2000" dirty="0"/>
              <a:t> Edition, Prentice Hall</a:t>
            </a:r>
          </a:p>
          <a:p>
            <a:pPr lvl="1">
              <a:lnSpc>
                <a:spcPct val="90000"/>
              </a:lnSpc>
            </a:pPr>
            <a:r>
              <a:rPr lang="en-US" sz="2000" dirty="0"/>
              <a:t>Referred to as </a:t>
            </a:r>
            <a:r>
              <a:rPr lang="en-US" sz="2000" i="1" dirty="0">
                <a:solidFill>
                  <a:schemeClr val="tx1"/>
                </a:solidFill>
              </a:rPr>
              <a:t>K&amp;R</a:t>
            </a:r>
            <a:r>
              <a:rPr lang="en-US" sz="2000" dirty="0"/>
              <a: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smtClean="0"/>
              <a:t>Vision Career Academy</a:t>
            </a:r>
            <a:endParaRPr lang="en-US"/>
          </a:p>
        </p:txBody>
      </p:sp>
      <p:sp>
        <p:nvSpPr>
          <p:cNvPr id="173058" name="Rectangle 2"/>
          <p:cNvSpPr>
            <a:spLocks noGrp="1" noChangeArrowheads="1"/>
          </p:cNvSpPr>
          <p:nvPr>
            <p:ph type="title"/>
          </p:nvPr>
        </p:nvSpPr>
        <p:spPr/>
        <p:txBody>
          <a:bodyPr/>
          <a:lstStyle/>
          <a:p>
            <a:r>
              <a:rPr lang="en-US"/>
              <a:t>Explicit Type Casting</a:t>
            </a:r>
          </a:p>
        </p:txBody>
      </p:sp>
      <p:sp>
        <p:nvSpPr>
          <p:cNvPr id="173059" name="Rectangle 3"/>
          <p:cNvSpPr>
            <a:spLocks noGrp="1" noChangeArrowheads="1"/>
          </p:cNvSpPr>
          <p:nvPr>
            <p:ph type="body" idx="4294967295"/>
          </p:nvPr>
        </p:nvSpPr>
        <p:spPr/>
        <p:txBody>
          <a:bodyPr/>
          <a:lstStyle/>
          <a:p>
            <a:pPr lvl="1"/>
            <a:r>
              <a:rPr lang="en-US"/>
              <a:t>The general form of a type casting operator is</a:t>
            </a:r>
          </a:p>
          <a:p>
            <a:pPr lvl="1"/>
            <a:r>
              <a:rPr lang="en-US"/>
              <a:t>(type-name) expression</a:t>
            </a:r>
          </a:p>
          <a:p>
            <a:pPr lvl="1"/>
            <a:r>
              <a:rPr lang="en-US"/>
              <a:t>It is generally a good practice to use explicit casts than to rely on automatic type conversions.</a:t>
            </a:r>
          </a:p>
          <a:p>
            <a:pPr lvl="1"/>
            <a:r>
              <a:rPr lang="en-US"/>
              <a:t>Example</a:t>
            </a:r>
          </a:p>
          <a:p>
            <a:pPr lvl="1">
              <a:buFont typeface="Monotype Sorts" pitchFamily="2" charset="2"/>
              <a:buNone/>
            </a:pPr>
            <a:r>
              <a:rPr lang="en-US" b="1">
                <a:latin typeface="Courier New" pitchFamily="49" charset="0"/>
              </a:rPr>
              <a:t>	</a:t>
            </a:r>
            <a:r>
              <a:rPr lang="en-US">
                <a:latin typeface="Courier New" pitchFamily="49" charset="0"/>
              </a:rPr>
              <a:t>C = (float)9 / 5 * ( f – 32 )</a:t>
            </a:r>
          </a:p>
          <a:p>
            <a:pPr lvl="1"/>
            <a:r>
              <a:rPr lang="en-US">
                <a:latin typeface="Courier New" pitchFamily="49" charset="0"/>
              </a:rPr>
              <a:t>float</a:t>
            </a:r>
            <a:r>
              <a:rPr lang="en-US"/>
              <a:t> to </a:t>
            </a:r>
            <a:r>
              <a:rPr lang="en-US">
                <a:latin typeface="Courier New" pitchFamily="49" charset="0"/>
              </a:rPr>
              <a:t>int </a:t>
            </a:r>
            <a:r>
              <a:rPr lang="en-US"/>
              <a:t>conversion causes truncation of fractional part</a:t>
            </a:r>
          </a:p>
          <a:p>
            <a:pPr lvl="1"/>
            <a:r>
              <a:rPr lang="en-US">
                <a:latin typeface="Courier New" pitchFamily="49" charset="0"/>
              </a:rPr>
              <a:t>double </a:t>
            </a:r>
            <a:r>
              <a:rPr lang="en-US"/>
              <a:t>to </a:t>
            </a:r>
            <a:r>
              <a:rPr lang="en-US">
                <a:latin typeface="Courier New" pitchFamily="49" charset="0"/>
              </a:rPr>
              <a:t>float</a:t>
            </a:r>
            <a:r>
              <a:rPr lang="en-US"/>
              <a:t> conversion causes rounding of digits</a:t>
            </a:r>
          </a:p>
          <a:p>
            <a:pPr lvl="1"/>
            <a:r>
              <a:rPr lang="en-US">
                <a:latin typeface="Courier New" pitchFamily="49" charset="0"/>
              </a:rPr>
              <a:t>long int</a:t>
            </a:r>
            <a:r>
              <a:rPr lang="en-US"/>
              <a:t> to</a:t>
            </a:r>
            <a:r>
              <a:rPr lang="en-US">
                <a:latin typeface="Courier New" pitchFamily="49" charset="0"/>
              </a:rPr>
              <a:t> int </a:t>
            </a:r>
            <a:r>
              <a:rPr lang="en-US"/>
              <a:t>causes dropping of the higher order bits.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smtClean="0"/>
              <a:t>Vision Career Academy</a:t>
            </a:r>
            <a:endParaRPr lang="en-US"/>
          </a:p>
        </p:txBody>
      </p:sp>
      <p:sp>
        <p:nvSpPr>
          <p:cNvPr id="25602" name="Rectangle 2"/>
          <p:cNvSpPr>
            <a:spLocks noGrp="1" noChangeArrowheads="1"/>
          </p:cNvSpPr>
          <p:nvPr>
            <p:ph type="title"/>
          </p:nvPr>
        </p:nvSpPr>
        <p:spPr>
          <a:xfrm>
            <a:off x="914400" y="274638"/>
            <a:ext cx="7772400" cy="725470"/>
          </a:xfrm>
        </p:spPr>
        <p:txBody>
          <a:bodyPr>
            <a:normAutofit fontScale="90000"/>
          </a:bodyPr>
          <a:lstStyle/>
          <a:p>
            <a:r>
              <a:rPr lang="en-US" dirty="0"/>
              <a:t>Precedence and Order of evaluation</a:t>
            </a:r>
          </a:p>
        </p:txBody>
      </p:sp>
      <p:pic>
        <p:nvPicPr>
          <p:cNvPr id="25603" name="Picture 3" descr="D:\Courses\Numerical Methods\op1.bmp"/>
          <p:cNvPicPr>
            <a:picLocks noChangeAspect="1" noChangeArrowheads="1"/>
          </p:cNvPicPr>
          <p:nvPr/>
        </p:nvPicPr>
        <p:blipFill>
          <a:blip r:embed="rId2"/>
          <a:srcRect/>
          <a:stretch>
            <a:fillRect/>
          </a:stretch>
        </p:blipFill>
        <p:spPr bwMode="auto">
          <a:xfrm>
            <a:off x="533400" y="1066800"/>
            <a:ext cx="7467600" cy="516255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smtClean="0"/>
              <a:t>Vision Career Academy</a:t>
            </a:r>
            <a:endParaRPr lang="en-US"/>
          </a:p>
        </p:txBody>
      </p:sp>
      <p:sp>
        <p:nvSpPr>
          <p:cNvPr id="176130" name="Rectangle 2"/>
          <p:cNvSpPr>
            <a:spLocks noGrp="1" noChangeArrowheads="1"/>
          </p:cNvSpPr>
          <p:nvPr>
            <p:ph type="title"/>
          </p:nvPr>
        </p:nvSpPr>
        <p:spPr>
          <a:xfrm>
            <a:off x="914400" y="274638"/>
            <a:ext cx="7772400" cy="725470"/>
          </a:xfrm>
        </p:spPr>
        <p:txBody>
          <a:bodyPr>
            <a:normAutofit fontScale="90000"/>
          </a:bodyPr>
          <a:lstStyle/>
          <a:p>
            <a:r>
              <a:rPr lang="en-US" dirty="0"/>
              <a:t>Precedence and Order of evaluation</a:t>
            </a:r>
          </a:p>
        </p:txBody>
      </p:sp>
      <p:pic>
        <p:nvPicPr>
          <p:cNvPr id="176132" name="Picture 4" descr="D:\Courses\Numerical Methods\op2.bmp"/>
          <p:cNvPicPr>
            <a:picLocks noChangeAspect="1" noChangeArrowheads="1"/>
          </p:cNvPicPr>
          <p:nvPr/>
        </p:nvPicPr>
        <p:blipFill>
          <a:blip r:embed="rId2"/>
          <a:srcRect/>
          <a:stretch>
            <a:fillRect/>
          </a:stretch>
        </p:blipFill>
        <p:spPr bwMode="auto">
          <a:xfrm>
            <a:off x="642910" y="1205365"/>
            <a:ext cx="5942040" cy="5152594"/>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Vision Career Academy</a:t>
            </a:r>
            <a:endParaRPr lang="en-US"/>
          </a:p>
        </p:txBody>
      </p:sp>
      <p:sp>
        <p:nvSpPr>
          <p:cNvPr id="177154" name="Rectangle 2"/>
          <p:cNvSpPr>
            <a:spLocks noGrp="1" noChangeArrowheads="1"/>
          </p:cNvSpPr>
          <p:nvPr>
            <p:ph type="title"/>
          </p:nvPr>
        </p:nvSpPr>
        <p:spPr/>
        <p:txBody>
          <a:bodyPr/>
          <a:lstStyle/>
          <a:p>
            <a:r>
              <a:rPr lang="en-US"/>
              <a:t>Operators</a:t>
            </a:r>
          </a:p>
        </p:txBody>
      </p:sp>
      <p:sp>
        <p:nvSpPr>
          <p:cNvPr id="177155" name="Rectangle 3"/>
          <p:cNvSpPr>
            <a:spLocks noGrp="1" noChangeArrowheads="1"/>
          </p:cNvSpPr>
          <p:nvPr>
            <p:ph type="body" idx="1"/>
          </p:nvPr>
        </p:nvSpPr>
        <p:spPr/>
        <p:txBody>
          <a:bodyPr/>
          <a:lstStyle/>
          <a:p>
            <a:r>
              <a:rPr lang="en-US"/>
              <a:t>Relational Operators</a:t>
            </a:r>
          </a:p>
          <a:p>
            <a:pPr lvl="1"/>
            <a:r>
              <a:rPr lang="en-US"/>
              <a:t>&lt;, &lt;=, &gt; &gt;=, ==, != are the relational operators. The expression</a:t>
            </a:r>
          </a:p>
          <a:p>
            <a:pPr lvl="1">
              <a:buFont typeface="Monotype Sorts" pitchFamily="2" charset="2"/>
              <a:buNone/>
            </a:pPr>
            <a:r>
              <a:rPr lang="en-US"/>
              <a:t>	</a:t>
            </a:r>
            <a:r>
              <a:rPr lang="en-US">
                <a:latin typeface="Courier New" pitchFamily="49" charset="0"/>
              </a:rPr>
              <a:t>operand1 relational-operator operand2</a:t>
            </a:r>
          </a:p>
          <a:p>
            <a:pPr lvl="1">
              <a:buFont typeface="Monotype Sorts" pitchFamily="2" charset="2"/>
              <a:buNone/>
            </a:pPr>
            <a:r>
              <a:rPr lang="en-US"/>
              <a:t>	takes a value of 1(int) if the relationship is true and 0(int) if relationship is false.</a:t>
            </a:r>
          </a:p>
          <a:p>
            <a:pPr lvl="1"/>
            <a:r>
              <a:rPr lang="en-US"/>
              <a:t>Example</a:t>
            </a:r>
          </a:p>
          <a:p>
            <a:pPr lvl="1">
              <a:buFont typeface="Monotype Sorts" pitchFamily="2" charset="2"/>
              <a:buNone/>
            </a:pPr>
            <a:r>
              <a:rPr lang="en-US">
                <a:latin typeface="Courier New" pitchFamily="49" charset="0"/>
              </a:rPr>
              <a:t>	int a = 25, b = 30, c, d;</a:t>
            </a:r>
          </a:p>
          <a:p>
            <a:pPr lvl="1">
              <a:buFont typeface="Monotype Sorts" pitchFamily="2" charset="2"/>
              <a:buNone/>
            </a:pPr>
            <a:r>
              <a:rPr lang="en-US">
                <a:latin typeface="Courier New" pitchFamily="49" charset="0"/>
              </a:rPr>
              <a:t>	c = a &lt; b;</a:t>
            </a:r>
          </a:p>
          <a:p>
            <a:pPr lvl="1">
              <a:buFont typeface="Monotype Sorts" pitchFamily="2" charset="2"/>
              <a:buNone/>
            </a:pPr>
            <a:r>
              <a:rPr lang="en-US">
                <a:latin typeface="Courier New" pitchFamily="49" charset="0"/>
              </a:rPr>
              <a:t>	d = a &gt; b;</a:t>
            </a:r>
          </a:p>
          <a:p>
            <a:pPr lvl="1">
              <a:buFont typeface="Monotype Sorts" pitchFamily="2" charset="2"/>
              <a:buNone/>
            </a:pPr>
            <a:r>
              <a:rPr lang="en-US">
                <a:latin typeface="Courier New" pitchFamily="49" charset="0"/>
              </a:rPr>
              <a:t>	</a:t>
            </a:r>
            <a:r>
              <a:rPr lang="en-US"/>
              <a:t>value of c will be 1 and that of d will be 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Vision Career Academy</a:t>
            </a:r>
            <a:endParaRPr lang="en-US"/>
          </a:p>
        </p:txBody>
      </p:sp>
      <p:sp>
        <p:nvSpPr>
          <p:cNvPr id="178178" name="Rectangle 2"/>
          <p:cNvSpPr>
            <a:spLocks noGrp="1" noChangeArrowheads="1"/>
          </p:cNvSpPr>
          <p:nvPr>
            <p:ph type="title"/>
          </p:nvPr>
        </p:nvSpPr>
        <p:spPr/>
        <p:txBody>
          <a:bodyPr/>
          <a:lstStyle/>
          <a:p>
            <a:r>
              <a:rPr lang="en-US"/>
              <a:t>Operators</a:t>
            </a:r>
          </a:p>
        </p:txBody>
      </p:sp>
      <p:sp>
        <p:nvSpPr>
          <p:cNvPr id="178179" name="Rectangle 3"/>
          <p:cNvSpPr>
            <a:spLocks noGrp="1" noChangeArrowheads="1"/>
          </p:cNvSpPr>
          <p:nvPr>
            <p:ph type="body" idx="1"/>
          </p:nvPr>
        </p:nvSpPr>
        <p:spPr/>
        <p:txBody>
          <a:bodyPr>
            <a:normAutofit lnSpcReduction="10000"/>
          </a:bodyPr>
          <a:lstStyle/>
          <a:p>
            <a:r>
              <a:rPr lang="en-US"/>
              <a:t>Logical Operators</a:t>
            </a:r>
          </a:p>
          <a:p>
            <a:pPr lvl="1"/>
            <a:r>
              <a:rPr lang="en-US">
                <a:latin typeface="Courier New" pitchFamily="49" charset="0"/>
              </a:rPr>
              <a:t>&amp;&amp;, ||</a:t>
            </a:r>
            <a:r>
              <a:rPr lang="en-US"/>
              <a:t> and </a:t>
            </a:r>
            <a:r>
              <a:rPr lang="en-US">
                <a:latin typeface="Courier New" pitchFamily="49" charset="0"/>
              </a:rPr>
              <a:t>!</a:t>
            </a:r>
            <a:r>
              <a:rPr lang="en-US"/>
              <a:t> are the three logical operators.</a:t>
            </a:r>
          </a:p>
          <a:p>
            <a:pPr lvl="1"/>
            <a:r>
              <a:rPr lang="en-US">
                <a:latin typeface="Courier New" pitchFamily="49" charset="0"/>
              </a:rPr>
              <a:t>expr1 &amp;&amp; expr2</a:t>
            </a:r>
            <a:r>
              <a:rPr lang="en-US"/>
              <a:t> has a value 1 if </a:t>
            </a:r>
            <a:r>
              <a:rPr lang="en-US">
                <a:latin typeface="Courier New" pitchFamily="49" charset="0"/>
              </a:rPr>
              <a:t>expr1</a:t>
            </a:r>
            <a:r>
              <a:rPr lang="en-US"/>
              <a:t> and </a:t>
            </a:r>
            <a:r>
              <a:rPr lang="en-US">
                <a:latin typeface="Courier New" pitchFamily="49" charset="0"/>
              </a:rPr>
              <a:t>expr2 </a:t>
            </a:r>
            <a:r>
              <a:rPr lang="en-US"/>
              <a:t>both are nonzero.</a:t>
            </a:r>
          </a:p>
          <a:p>
            <a:pPr lvl="1"/>
            <a:r>
              <a:rPr lang="en-US">
                <a:latin typeface="Courier New" pitchFamily="49" charset="0"/>
              </a:rPr>
              <a:t>expr1 || expr2</a:t>
            </a:r>
            <a:r>
              <a:rPr lang="en-US"/>
              <a:t> has a value 1 if </a:t>
            </a:r>
            <a:r>
              <a:rPr lang="en-US">
                <a:latin typeface="Courier New" pitchFamily="49" charset="0"/>
              </a:rPr>
              <a:t>expr1</a:t>
            </a:r>
            <a:r>
              <a:rPr lang="en-US"/>
              <a:t> and </a:t>
            </a:r>
            <a:r>
              <a:rPr lang="en-US">
                <a:latin typeface="Courier New" pitchFamily="49" charset="0"/>
              </a:rPr>
              <a:t>expr2</a:t>
            </a:r>
            <a:r>
              <a:rPr lang="en-US"/>
              <a:t> both are nonzero.</a:t>
            </a:r>
          </a:p>
          <a:p>
            <a:pPr lvl="1"/>
            <a:r>
              <a:rPr lang="en-US">
                <a:latin typeface="Courier New" pitchFamily="49" charset="0"/>
              </a:rPr>
              <a:t>!expr1</a:t>
            </a:r>
            <a:r>
              <a:rPr lang="en-US"/>
              <a:t> has a value 1 if expr1 is zero else 0.</a:t>
            </a:r>
          </a:p>
          <a:p>
            <a:pPr lvl="1"/>
            <a:r>
              <a:rPr lang="en-US"/>
              <a:t>Example </a:t>
            </a:r>
          </a:p>
          <a:p>
            <a:pPr lvl="1"/>
            <a:r>
              <a:rPr lang="en-US">
                <a:latin typeface="Courier New" pitchFamily="49" charset="0"/>
              </a:rPr>
              <a:t>if ( marks &gt;= 40 &amp;&amp; attendance &gt;= 75 ) grade = ‘P’</a:t>
            </a:r>
          </a:p>
          <a:p>
            <a:pPr lvl="1"/>
            <a:r>
              <a:rPr lang="en-US">
                <a:latin typeface="Courier New" pitchFamily="49" charset="0"/>
              </a:rPr>
              <a:t>If ( marks &lt; 40 || attendance &lt; 75 ) grade = ‘N’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Vision Career Academy</a:t>
            </a:r>
            <a:endParaRPr lang="en-US"/>
          </a:p>
        </p:txBody>
      </p:sp>
      <p:sp>
        <p:nvSpPr>
          <p:cNvPr id="179202" name="Rectangle 2"/>
          <p:cNvSpPr>
            <a:spLocks noGrp="1" noChangeArrowheads="1"/>
          </p:cNvSpPr>
          <p:nvPr>
            <p:ph type="title"/>
          </p:nvPr>
        </p:nvSpPr>
        <p:spPr/>
        <p:txBody>
          <a:bodyPr/>
          <a:lstStyle/>
          <a:p>
            <a:r>
              <a:rPr lang="en-US"/>
              <a:t>Operators</a:t>
            </a:r>
          </a:p>
        </p:txBody>
      </p:sp>
      <p:sp>
        <p:nvSpPr>
          <p:cNvPr id="179203" name="Rectangle 3"/>
          <p:cNvSpPr>
            <a:spLocks noGrp="1" noChangeArrowheads="1"/>
          </p:cNvSpPr>
          <p:nvPr>
            <p:ph type="body" idx="1"/>
          </p:nvPr>
        </p:nvSpPr>
        <p:spPr/>
        <p:txBody>
          <a:bodyPr>
            <a:normAutofit fontScale="92500"/>
          </a:bodyPr>
          <a:lstStyle/>
          <a:p>
            <a:r>
              <a:rPr lang="en-US"/>
              <a:t>Assignment operators</a:t>
            </a:r>
          </a:p>
          <a:p>
            <a:pPr lvl="1"/>
            <a:r>
              <a:rPr lang="en-US"/>
              <a:t>The general form of an assignment operator is</a:t>
            </a:r>
          </a:p>
          <a:p>
            <a:pPr lvl="1"/>
            <a:r>
              <a:rPr lang="en-US">
                <a:latin typeface="Courier New" pitchFamily="49" charset="0"/>
              </a:rPr>
              <a:t>v op= exp</a:t>
            </a:r>
          </a:p>
          <a:p>
            <a:pPr lvl="1"/>
            <a:r>
              <a:rPr lang="en-US"/>
              <a:t>Where v is a variable and op is a binary arithmetic operator. This statement is equivalent to</a:t>
            </a:r>
          </a:p>
          <a:p>
            <a:pPr lvl="1"/>
            <a:r>
              <a:rPr lang="en-US">
                <a:latin typeface="Courier New" pitchFamily="49" charset="0"/>
              </a:rPr>
              <a:t>v = v op (exp)</a:t>
            </a:r>
          </a:p>
          <a:p>
            <a:pPr lvl="1"/>
            <a:r>
              <a:rPr lang="en-US">
                <a:latin typeface="Courier New" pitchFamily="49" charset="0"/>
              </a:rPr>
              <a:t>a = a + b</a:t>
            </a:r>
            <a:r>
              <a:rPr lang="en-US"/>
              <a:t>	 	can be written as		</a:t>
            </a:r>
            <a:r>
              <a:rPr lang="en-US">
                <a:latin typeface="Courier New" pitchFamily="49" charset="0"/>
              </a:rPr>
              <a:t>a += b</a:t>
            </a:r>
          </a:p>
          <a:p>
            <a:pPr lvl="1"/>
            <a:r>
              <a:rPr lang="en-US">
                <a:latin typeface="Courier New" pitchFamily="49" charset="0"/>
              </a:rPr>
              <a:t>a = a * b</a:t>
            </a:r>
            <a:r>
              <a:rPr lang="en-US"/>
              <a:t>	 	can be written as		</a:t>
            </a:r>
            <a:r>
              <a:rPr lang="en-US">
                <a:latin typeface="Courier New" pitchFamily="49" charset="0"/>
              </a:rPr>
              <a:t>a *= b</a:t>
            </a:r>
          </a:p>
          <a:p>
            <a:pPr lvl="1"/>
            <a:r>
              <a:rPr lang="en-US">
                <a:latin typeface="Courier New" pitchFamily="49" charset="0"/>
              </a:rPr>
              <a:t>a = a / b</a:t>
            </a:r>
            <a:r>
              <a:rPr lang="en-US"/>
              <a:t>	 	can be written as		</a:t>
            </a:r>
            <a:r>
              <a:rPr lang="en-US">
                <a:latin typeface="Courier New" pitchFamily="49" charset="0"/>
              </a:rPr>
              <a:t>a /= b</a:t>
            </a:r>
          </a:p>
          <a:p>
            <a:pPr lvl="1"/>
            <a:r>
              <a:rPr lang="en-US">
                <a:latin typeface="Courier New" pitchFamily="49" charset="0"/>
              </a:rPr>
              <a:t>a = a - b</a:t>
            </a:r>
            <a:r>
              <a:rPr lang="en-US"/>
              <a:t>	 	can be written as		</a:t>
            </a:r>
            <a:r>
              <a:rPr lang="en-US">
                <a:latin typeface="Courier New" pitchFamily="49" charset="0"/>
              </a:rPr>
              <a:t>a -= b</a:t>
            </a:r>
          </a:p>
          <a:p>
            <a:pPr lvl="1"/>
            <a:endParaRPr lang="en-US">
              <a:latin typeface="Courier New"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smtClean="0"/>
              <a:t>Vision Career Academy</a:t>
            </a:r>
            <a:endParaRPr lang="en-US"/>
          </a:p>
        </p:txBody>
      </p:sp>
      <p:sp>
        <p:nvSpPr>
          <p:cNvPr id="180226" name="Rectangle 2"/>
          <p:cNvSpPr>
            <a:spLocks noGrp="1" noChangeArrowheads="1"/>
          </p:cNvSpPr>
          <p:nvPr>
            <p:ph type="title"/>
          </p:nvPr>
        </p:nvSpPr>
        <p:spPr/>
        <p:txBody>
          <a:bodyPr/>
          <a:lstStyle/>
          <a:p>
            <a:r>
              <a:rPr lang="en-US"/>
              <a:t>Operators</a:t>
            </a:r>
          </a:p>
        </p:txBody>
      </p:sp>
      <p:sp>
        <p:nvSpPr>
          <p:cNvPr id="180227" name="Rectangle 3"/>
          <p:cNvSpPr>
            <a:spLocks noGrp="1" noChangeArrowheads="1"/>
          </p:cNvSpPr>
          <p:nvPr>
            <p:ph type="body" idx="1"/>
          </p:nvPr>
        </p:nvSpPr>
        <p:spPr/>
        <p:txBody>
          <a:bodyPr>
            <a:normAutofit fontScale="92500" lnSpcReduction="20000"/>
          </a:bodyPr>
          <a:lstStyle/>
          <a:p>
            <a:r>
              <a:rPr lang="en-US"/>
              <a:t>Increment and Decrement Operators</a:t>
            </a:r>
          </a:p>
          <a:p>
            <a:pPr lvl="1"/>
            <a:r>
              <a:rPr lang="en-US"/>
              <a:t>The operators </a:t>
            </a:r>
            <a:r>
              <a:rPr lang="en-US">
                <a:latin typeface="Courier New" pitchFamily="49" charset="0"/>
              </a:rPr>
              <a:t>++</a:t>
            </a:r>
            <a:r>
              <a:rPr lang="en-US"/>
              <a:t> and </a:t>
            </a:r>
            <a:r>
              <a:rPr lang="en-US">
                <a:latin typeface="Courier New" pitchFamily="49" charset="0"/>
              </a:rPr>
              <a:t>–-</a:t>
            </a:r>
            <a:r>
              <a:rPr lang="en-US"/>
              <a:t> are called increment and decrement operators.</a:t>
            </a:r>
          </a:p>
          <a:p>
            <a:pPr lvl="1"/>
            <a:r>
              <a:rPr lang="en-US">
                <a:latin typeface="Courier New" pitchFamily="49" charset="0"/>
              </a:rPr>
              <a:t>a++</a:t>
            </a:r>
            <a:r>
              <a:rPr lang="en-US"/>
              <a:t> and </a:t>
            </a:r>
            <a:r>
              <a:rPr lang="en-US">
                <a:latin typeface="Courier New" pitchFamily="49" charset="0"/>
              </a:rPr>
              <a:t>++a</a:t>
            </a:r>
            <a:r>
              <a:rPr lang="en-US"/>
              <a:t> are equivalent to </a:t>
            </a:r>
            <a:r>
              <a:rPr lang="en-US">
                <a:latin typeface="Courier New" pitchFamily="49" charset="0"/>
              </a:rPr>
              <a:t>a += 1</a:t>
            </a:r>
            <a:r>
              <a:rPr lang="en-US"/>
              <a:t>.</a:t>
            </a:r>
          </a:p>
          <a:p>
            <a:pPr lvl="1"/>
            <a:r>
              <a:rPr lang="en-US">
                <a:latin typeface="Courier New" pitchFamily="49" charset="0"/>
              </a:rPr>
              <a:t>a--</a:t>
            </a:r>
            <a:r>
              <a:rPr lang="en-US"/>
              <a:t> and </a:t>
            </a:r>
            <a:r>
              <a:rPr lang="en-US">
                <a:latin typeface="Courier New" pitchFamily="49" charset="0"/>
              </a:rPr>
              <a:t>--a</a:t>
            </a:r>
            <a:r>
              <a:rPr lang="en-US"/>
              <a:t> are equivalent to </a:t>
            </a:r>
            <a:r>
              <a:rPr lang="en-US">
                <a:latin typeface="Courier New" pitchFamily="49" charset="0"/>
              </a:rPr>
              <a:t>a -= 1</a:t>
            </a:r>
            <a:r>
              <a:rPr lang="en-US"/>
              <a:t>.</a:t>
            </a:r>
          </a:p>
          <a:p>
            <a:pPr lvl="1"/>
            <a:r>
              <a:rPr lang="en-US">
                <a:latin typeface="Courier New" pitchFamily="49" charset="0"/>
              </a:rPr>
              <a:t>++a op b</a:t>
            </a:r>
            <a:r>
              <a:rPr lang="en-US"/>
              <a:t> is equivalent to </a:t>
            </a:r>
            <a:r>
              <a:rPr lang="en-US">
                <a:latin typeface="Courier New" pitchFamily="49" charset="0"/>
              </a:rPr>
              <a:t>a ++; a op b;</a:t>
            </a:r>
          </a:p>
          <a:p>
            <a:pPr lvl="1"/>
            <a:r>
              <a:rPr lang="en-US">
                <a:latin typeface="Courier New" pitchFamily="49" charset="0"/>
              </a:rPr>
              <a:t>a++ op b</a:t>
            </a:r>
            <a:r>
              <a:rPr lang="en-US"/>
              <a:t> is equivalent to </a:t>
            </a:r>
            <a:r>
              <a:rPr lang="en-US">
                <a:latin typeface="Courier New" pitchFamily="49" charset="0"/>
              </a:rPr>
              <a:t>a op b; a++;</a:t>
            </a:r>
          </a:p>
          <a:p>
            <a:pPr lvl="1"/>
            <a:r>
              <a:rPr lang="en-US">
                <a:latin typeface="Courier New" pitchFamily="49" charset="0"/>
              </a:rPr>
              <a:t>Example</a:t>
            </a:r>
          </a:p>
          <a:p>
            <a:pPr lvl="1">
              <a:buFont typeface="Monotype Sorts" pitchFamily="2" charset="2"/>
              <a:buNone/>
            </a:pPr>
            <a:r>
              <a:rPr lang="en-US">
                <a:latin typeface="Courier New" pitchFamily="49" charset="0"/>
              </a:rPr>
              <a:t>	Let b = 10 then</a:t>
            </a:r>
          </a:p>
          <a:p>
            <a:pPr lvl="1">
              <a:buFont typeface="Monotype Sorts" pitchFamily="2" charset="2"/>
              <a:buNone/>
            </a:pPr>
            <a:r>
              <a:rPr lang="en-US">
                <a:latin typeface="Courier New" pitchFamily="49" charset="0"/>
              </a:rPr>
              <a:t>	(++b)+b+b = 33</a:t>
            </a:r>
          </a:p>
          <a:p>
            <a:pPr lvl="1">
              <a:buFont typeface="Monotype Sorts" pitchFamily="2" charset="2"/>
              <a:buNone/>
            </a:pPr>
            <a:r>
              <a:rPr lang="en-US">
                <a:latin typeface="Courier New" pitchFamily="49" charset="0"/>
              </a:rPr>
              <a:t>	b+(++b)+b = 33</a:t>
            </a:r>
          </a:p>
          <a:p>
            <a:pPr lvl="1">
              <a:buFont typeface="Monotype Sorts" pitchFamily="2" charset="2"/>
              <a:buNone/>
            </a:pPr>
            <a:r>
              <a:rPr lang="en-US">
                <a:latin typeface="Courier New" pitchFamily="49" charset="0"/>
              </a:rPr>
              <a:t>	b+b+(++b) = 31</a:t>
            </a:r>
          </a:p>
          <a:p>
            <a:pPr lvl="1">
              <a:buFont typeface="Monotype Sorts" pitchFamily="2" charset="2"/>
              <a:buNone/>
            </a:pPr>
            <a:r>
              <a:rPr lang="en-US">
                <a:latin typeface="Courier New" pitchFamily="49" charset="0"/>
              </a:rPr>
              <a:t>	b+b*(++b) = 132</a:t>
            </a:r>
          </a:p>
          <a:p>
            <a:pPr lvl="1"/>
            <a:endParaRPr lang="en-US">
              <a:latin typeface="Courier New" pitchFamily="49" charset="0"/>
            </a:endParaRPr>
          </a:p>
          <a:p>
            <a:pPr lvl="1">
              <a:buFont typeface="Monotype Sorts" pitchFamily="2" charset="2"/>
              <a:buNone/>
            </a:pPr>
            <a:endParaRPr lang="en-US">
              <a:latin typeface="Courier New" pitchFamily="49" charset="0"/>
            </a:endParaRPr>
          </a:p>
        </p:txBody>
      </p:sp>
      <p:sp>
        <p:nvSpPr>
          <p:cNvPr id="180231" name="AutoShape 7">
            <a:hlinkClick r:id="" action="ppaction://macro?name=runbisection" highlightClick="1"/>
          </p:cNvPr>
          <p:cNvSpPr>
            <a:spLocks noChangeArrowheads="1"/>
          </p:cNvSpPr>
          <p:nvPr/>
        </p:nvSpPr>
        <p:spPr bwMode="auto">
          <a:xfrm>
            <a:off x="6858000" y="4648200"/>
            <a:ext cx="1042988" cy="509588"/>
          </a:xfrm>
          <a:prstGeom prst="actionButtonBlank">
            <a:avLst/>
          </a:prstGeom>
          <a:solidFill>
            <a:srgbClr val="969696"/>
          </a:solidFill>
          <a:ln w="9525">
            <a:noFill/>
            <a:miter lim="800000"/>
            <a:headEnd/>
            <a:tailEnd/>
          </a:ln>
          <a:effectLst/>
        </p:spPr>
        <p:txBody>
          <a:bodyPr wrap="none" anchor="ctr"/>
          <a:lstStyle/>
          <a:p>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smtClean="0"/>
              <a:t>Vision Career Academy</a:t>
            </a:r>
            <a:endParaRPr lang="en-US"/>
          </a:p>
        </p:txBody>
      </p:sp>
      <p:sp>
        <p:nvSpPr>
          <p:cNvPr id="181250" name="Rectangle 2"/>
          <p:cNvSpPr>
            <a:spLocks noGrp="1" noChangeArrowheads="1"/>
          </p:cNvSpPr>
          <p:nvPr>
            <p:ph type="title"/>
          </p:nvPr>
        </p:nvSpPr>
        <p:spPr/>
        <p:txBody>
          <a:bodyPr/>
          <a:lstStyle/>
          <a:p>
            <a:r>
              <a:rPr lang="en-US"/>
              <a:t>Floating Point Arithmetic</a:t>
            </a:r>
          </a:p>
        </p:txBody>
      </p:sp>
      <p:sp>
        <p:nvSpPr>
          <p:cNvPr id="181251" name="Rectangle 3"/>
          <p:cNvSpPr>
            <a:spLocks noGrp="1" noChangeArrowheads="1"/>
          </p:cNvSpPr>
          <p:nvPr>
            <p:ph type="body" idx="1"/>
          </p:nvPr>
        </p:nvSpPr>
        <p:spPr/>
        <p:txBody>
          <a:bodyPr>
            <a:normAutofit fontScale="92500" lnSpcReduction="10000"/>
          </a:bodyPr>
          <a:lstStyle/>
          <a:p>
            <a:r>
              <a:rPr lang="en-US"/>
              <a:t>Representation</a:t>
            </a:r>
          </a:p>
          <a:p>
            <a:pPr lvl="1"/>
            <a:r>
              <a:rPr lang="en-US"/>
              <a:t>All floating point numbers are stored as</a:t>
            </a:r>
          </a:p>
          <a:p>
            <a:pPr lvl="1"/>
            <a:endParaRPr lang="en-US"/>
          </a:p>
          <a:p>
            <a:pPr lvl="1"/>
            <a:r>
              <a:rPr lang="en-US"/>
              <a:t>such that d</a:t>
            </a:r>
            <a:r>
              <a:rPr lang="en-US" baseline="-25000"/>
              <a:t>1</a:t>
            </a:r>
            <a:r>
              <a:rPr lang="en-US"/>
              <a:t> is nonzero. B is the base. p is the precision or number of significant digits. e is the exponent. All these put together have finite number of bits (usually 32 or 64 bits ) of storage.</a:t>
            </a:r>
          </a:p>
          <a:p>
            <a:pPr lvl="1"/>
            <a:r>
              <a:rPr lang="en-US"/>
              <a:t>Example</a:t>
            </a:r>
          </a:p>
          <a:p>
            <a:pPr lvl="1"/>
            <a:r>
              <a:rPr lang="en-US"/>
              <a:t>Assume B = 10 and p = 3.</a:t>
            </a:r>
          </a:p>
          <a:p>
            <a:pPr lvl="1"/>
            <a:r>
              <a:rPr lang="en-US">
                <a:latin typeface="Courier New" pitchFamily="49" charset="0"/>
              </a:rPr>
              <a:t>23.7 	= +0.237E2</a:t>
            </a:r>
          </a:p>
          <a:p>
            <a:pPr lvl="1"/>
            <a:r>
              <a:rPr lang="en-US">
                <a:latin typeface="Courier New" pitchFamily="49" charset="0"/>
              </a:rPr>
              <a:t>23.74 	= +0.237E2</a:t>
            </a:r>
          </a:p>
          <a:p>
            <a:pPr lvl="1"/>
            <a:r>
              <a:rPr lang="en-US">
                <a:latin typeface="Courier New" pitchFamily="49" charset="0"/>
              </a:rPr>
              <a:t>37000 	= +0.370E5</a:t>
            </a:r>
          </a:p>
          <a:p>
            <a:pPr lvl="1"/>
            <a:r>
              <a:rPr lang="en-US">
                <a:latin typeface="Courier New" pitchFamily="49" charset="0"/>
              </a:rPr>
              <a:t>37028 	= +0.370E5</a:t>
            </a:r>
          </a:p>
          <a:p>
            <a:pPr lvl="1"/>
            <a:r>
              <a:rPr lang="en-US">
                <a:latin typeface="Courier New" pitchFamily="49" charset="0"/>
              </a:rPr>
              <a:t>-0.000124	= -0.124E-4</a:t>
            </a:r>
          </a:p>
        </p:txBody>
      </p:sp>
      <p:graphicFrame>
        <p:nvGraphicFramePr>
          <p:cNvPr id="181252" name="Object 4"/>
          <p:cNvGraphicFramePr>
            <a:graphicFrameLocks noChangeAspect="1"/>
          </p:cNvGraphicFramePr>
          <p:nvPr/>
        </p:nvGraphicFramePr>
        <p:xfrm>
          <a:off x="1143000" y="1981200"/>
          <a:ext cx="1905000" cy="428625"/>
        </p:xfrm>
        <a:graphic>
          <a:graphicData uri="http://schemas.openxmlformats.org/presentationml/2006/ole">
            <p:oleObj spid="_x0000_s1026" name="Equation" r:id="rId3" imgW="1130040" imgH="253800" progId="Equation.3">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n-US" altLang="zh-TW" dirty="0" smtClean="0"/>
              <a:t>Conditional Statements : if </a:t>
            </a:r>
            <a:r>
              <a:rPr lang="en-US" altLang="zh-TW" dirty="0"/>
              <a:t>statement</a:t>
            </a:r>
          </a:p>
        </p:txBody>
      </p:sp>
      <p:sp>
        <p:nvSpPr>
          <p:cNvPr id="18435" name="Rectangle 3"/>
          <p:cNvSpPr>
            <a:spLocks noGrp="1" noChangeArrowheads="1"/>
          </p:cNvSpPr>
          <p:nvPr>
            <p:ph type="body" idx="1"/>
          </p:nvPr>
        </p:nvSpPr>
        <p:spPr/>
        <p:txBody>
          <a:bodyPr>
            <a:normAutofit lnSpcReduction="10000"/>
          </a:bodyPr>
          <a:lstStyle/>
          <a:p>
            <a:pPr>
              <a:lnSpc>
                <a:spcPct val="80000"/>
              </a:lnSpc>
              <a:buFont typeface="Wingdings" pitchFamily="2" charset="2"/>
              <a:buNone/>
            </a:pPr>
            <a:r>
              <a:rPr lang="en-IN" altLang="zh-TW" sz="1400" noProof="1"/>
              <a:t>#include &lt;stdio.h&gt;</a:t>
            </a:r>
            <a:endParaRPr lang="en-US" altLang="zh-TW" sz="1400"/>
          </a:p>
          <a:p>
            <a:pPr>
              <a:lnSpc>
                <a:spcPct val="80000"/>
              </a:lnSpc>
              <a:buFont typeface="Wingdings" pitchFamily="2" charset="2"/>
              <a:buNone/>
            </a:pPr>
            <a:r>
              <a:rPr lang="en-US" altLang="zh-TW" sz="1400" noProof="1"/>
              <a:t>int main() </a:t>
            </a:r>
          </a:p>
          <a:p>
            <a:pPr>
              <a:lnSpc>
                <a:spcPct val="80000"/>
              </a:lnSpc>
              <a:buFont typeface="Wingdings" pitchFamily="2" charset="2"/>
              <a:buNone/>
            </a:pPr>
            <a:r>
              <a:rPr lang="en-US" altLang="zh-TW" sz="1400" noProof="1"/>
              <a:t>{</a:t>
            </a:r>
          </a:p>
          <a:p>
            <a:pPr>
              <a:lnSpc>
                <a:spcPct val="80000"/>
              </a:lnSpc>
              <a:buFont typeface="Wingdings" pitchFamily="2" charset="2"/>
              <a:buNone/>
            </a:pPr>
            <a:r>
              <a:rPr lang="en-US" altLang="zh-TW" sz="1400" noProof="1"/>
              <a:t>	int age;                          /* Need a variable... */</a:t>
            </a:r>
          </a:p>
          <a:p>
            <a:pPr>
              <a:lnSpc>
                <a:spcPct val="80000"/>
              </a:lnSpc>
              <a:buFont typeface="Wingdings" pitchFamily="2" charset="2"/>
              <a:buNone/>
            </a:pPr>
            <a:r>
              <a:rPr lang="en-US" altLang="zh-TW" sz="1400" noProof="1"/>
              <a:t>	printf( "Please enter your age" );  /* Asks for age */</a:t>
            </a:r>
          </a:p>
          <a:p>
            <a:pPr>
              <a:lnSpc>
                <a:spcPct val="80000"/>
              </a:lnSpc>
              <a:buFont typeface="Wingdings" pitchFamily="2" charset="2"/>
              <a:buNone/>
            </a:pPr>
            <a:r>
              <a:rPr lang="en-US" altLang="zh-TW" sz="1400" noProof="1"/>
              <a:t>	scanf( "%d", &amp;age );                 /* The input is put in age */</a:t>
            </a:r>
          </a:p>
          <a:p>
            <a:pPr>
              <a:lnSpc>
                <a:spcPct val="80000"/>
              </a:lnSpc>
              <a:buFont typeface="Wingdings" pitchFamily="2" charset="2"/>
              <a:buNone/>
            </a:pPr>
            <a:r>
              <a:rPr lang="en-US" altLang="zh-TW" sz="1400" noProof="1"/>
              <a:t>	if ( age &lt; 100 ) </a:t>
            </a:r>
            <a:endParaRPr lang="en-US" altLang="zh-TW" sz="1400"/>
          </a:p>
          <a:p>
            <a:pPr>
              <a:lnSpc>
                <a:spcPct val="80000"/>
              </a:lnSpc>
              <a:buFont typeface="Wingdings" pitchFamily="2" charset="2"/>
              <a:buNone/>
            </a:pPr>
            <a:r>
              <a:rPr lang="en-US" altLang="zh-TW" sz="1400"/>
              <a:t>      </a:t>
            </a:r>
            <a:r>
              <a:rPr lang="en-US" altLang="zh-TW" sz="1400" noProof="1"/>
              <a:t>{                  /* If the age is less than 100 */</a:t>
            </a:r>
          </a:p>
          <a:p>
            <a:pPr>
              <a:lnSpc>
                <a:spcPct val="80000"/>
              </a:lnSpc>
              <a:buFont typeface="Wingdings" pitchFamily="2" charset="2"/>
              <a:buNone/>
            </a:pPr>
            <a:r>
              <a:rPr lang="en-US" altLang="zh-TW" sz="1400" noProof="1"/>
              <a:t>		printf ("You are pretty young!\n" ); /* Just to show you it works... */</a:t>
            </a:r>
          </a:p>
          <a:p>
            <a:pPr>
              <a:lnSpc>
                <a:spcPct val="80000"/>
              </a:lnSpc>
              <a:buFont typeface="Wingdings" pitchFamily="2" charset="2"/>
              <a:buNone/>
            </a:pPr>
            <a:r>
              <a:rPr lang="en-US" altLang="zh-TW" sz="1400" noProof="1"/>
              <a:t>	}</a:t>
            </a:r>
          </a:p>
          <a:p>
            <a:pPr>
              <a:lnSpc>
                <a:spcPct val="80000"/>
              </a:lnSpc>
              <a:buFont typeface="Wingdings" pitchFamily="2" charset="2"/>
              <a:buNone/>
            </a:pPr>
            <a:r>
              <a:rPr lang="en-US" altLang="zh-TW" sz="1400" noProof="1"/>
              <a:t>	else if ( age == 100 )</a:t>
            </a:r>
            <a:endParaRPr lang="en-US" altLang="zh-TW" sz="1400"/>
          </a:p>
          <a:p>
            <a:pPr>
              <a:lnSpc>
                <a:spcPct val="80000"/>
              </a:lnSpc>
              <a:buFont typeface="Wingdings" pitchFamily="2" charset="2"/>
              <a:buNone/>
            </a:pPr>
            <a:r>
              <a:rPr lang="en-US" altLang="zh-TW" sz="1400"/>
              <a:t>     </a:t>
            </a:r>
            <a:r>
              <a:rPr lang="en-US" altLang="zh-TW" sz="1400" noProof="1"/>
              <a:t> {            /* I use else just to show an example */ </a:t>
            </a:r>
          </a:p>
          <a:p>
            <a:pPr>
              <a:lnSpc>
                <a:spcPct val="80000"/>
              </a:lnSpc>
              <a:buFont typeface="Wingdings" pitchFamily="2" charset="2"/>
              <a:buNone/>
            </a:pPr>
            <a:r>
              <a:rPr lang="en-US" altLang="zh-TW" sz="1400" noProof="1"/>
              <a:t>		printf( "You are old\n" );       </a:t>
            </a:r>
          </a:p>
          <a:p>
            <a:pPr>
              <a:lnSpc>
                <a:spcPct val="80000"/>
              </a:lnSpc>
              <a:buFont typeface="Wingdings" pitchFamily="2" charset="2"/>
              <a:buNone/>
            </a:pPr>
            <a:r>
              <a:rPr lang="en-US" altLang="zh-TW" sz="1400" noProof="1"/>
              <a:t>	}</a:t>
            </a:r>
          </a:p>
          <a:p>
            <a:pPr>
              <a:lnSpc>
                <a:spcPct val="80000"/>
              </a:lnSpc>
              <a:buFont typeface="Wingdings" pitchFamily="2" charset="2"/>
              <a:buNone/>
            </a:pPr>
            <a:r>
              <a:rPr lang="en-US" altLang="zh-TW" sz="1400" noProof="1"/>
              <a:t>	else </a:t>
            </a:r>
            <a:endParaRPr lang="en-US" altLang="zh-TW" sz="1400"/>
          </a:p>
          <a:p>
            <a:pPr>
              <a:lnSpc>
                <a:spcPct val="80000"/>
              </a:lnSpc>
              <a:buFont typeface="Wingdings" pitchFamily="2" charset="2"/>
              <a:buNone/>
            </a:pPr>
            <a:r>
              <a:rPr lang="en-US" altLang="zh-TW" sz="1400"/>
              <a:t>      </a:t>
            </a:r>
            <a:r>
              <a:rPr lang="en-US" altLang="zh-TW" sz="1400" noProof="1"/>
              <a:t>{</a:t>
            </a:r>
          </a:p>
          <a:p>
            <a:pPr>
              <a:lnSpc>
                <a:spcPct val="80000"/>
              </a:lnSpc>
              <a:buFont typeface="Wingdings" pitchFamily="2" charset="2"/>
              <a:buNone/>
            </a:pPr>
            <a:r>
              <a:rPr lang="en-US" altLang="zh-TW" sz="1400" noProof="1"/>
              <a:t>		printf( "You are really old\n" );     /* Executed if no other statement is*/</a:t>
            </a:r>
          </a:p>
          <a:p>
            <a:pPr>
              <a:lnSpc>
                <a:spcPct val="80000"/>
              </a:lnSpc>
              <a:buFont typeface="Wingdings" pitchFamily="2" charset="2"/>
              <a:buNone/>
            </a:pPr>
            <a:r>
              <a:rPr lang="en-US" altLang="zh-TW" sz="1400" noProof="1"/>
              <a:t>	}</a:t>
            </a:r>
          </a:p>
          <a:p>
            <a:pPr>
              <a:lnSpc>
                <a:spcPct val="80000"/>
              </a:lnSpc>
              <a:buFont typeface="Wingdings" pitchFamily="2" charset="2"/>
              <a:buNone/>
            </a:pPr>
            <a:r>
              <a:rPr lang="en-US" altLang="zh-TW" sz="1400" noProof="1"/>
              <a:t>	return 0;</a:t>
            </a:r>
          </a:p>
          <a:p>
            <a:pPr>
              <a:lnSpc>
                <a:spcPct val="80000"/>
              </a:lnSpc>
              <a:buFont typeface="Wingdings" pitchFamily="2" charset="2"/>
              <a:buNone/>
            </a:pPr>
            <a:r>
              <a:rPr lang="en-US" altLang="zh-TW" sz="1400" noProof="1"/>
              <a:t>}</a:t>
            </a:r>
            <a:endParaRPr lang="en-US" altLang="zh-TW" sz="1400"/>
          </a:p>
        </p:txBody>
      </p:sp>
      <p:sp>
        <p:nvSpPr>
          <p:cNvPr id="5" name="Footer Placeholder 4"/>
          <p:cNvSpPr>
            <a:spLocks noGrp="1"/>
          </p:cNvSpPr>
          <p:nvPr>
            <p:ph type="ftr" sz="quarter" idx="11"/>
          </p:nvPr>
        </p:nvSpPr>
        <p:spPr/>
        <p:txBody>
          <a:bodyPr/>
          <a:lstStyle/>
          <a:p>
            <a:r>
              <a:rPr lang="en-IN" smtClean="0"/>
              <a:t>Vision Career Academy</a:t>
            </a:r>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TW" dirty="0" smtClean="0"/>
              <a:t>Loops(for</a:t>
            </a:r>
            <a:r>
              <a:rPr lang="en-US" altLang="zh-TW" dirty="0"/>
              <a:t>)</a:t>
            </a:r>
          </a:p>
        </p:txBody>
      </p:sp>
      <p:sp>
        <p:nvSpPr>
          <p:cNvPr id="20483" name="Rectangle 3"/>
          <p:cNvSpPr>
            <a:spLocks noGrp="1" noChangeArrowheads="1"/>
          </p:cNvSpPr>
          <p:nvPr>
            <p:ph type="body" idx="1"/>
          </p:nvPr>
        </p:nvSpPr>
        <p:spPr/>
        <p:txBody>
          <a:bodyPr/>
          <a:lstStyle/>
          <a:p>
            <a:pPr>
              <a:lnSpc>
                <a:spcPct val="80000"/>
              </a:lnSpc>
              <a:buFont typeface="Wingdings" pitchFamily="2" charset="2"/>
              <a:buNone/>
            </a:pPr>
            <a:r>
              <a:rPr lang="en-IN" altLang="zh-TW" sz="1600" noProof="1"/>
              <a:t>#include &lt;stdio.h&gt;</a:t>
            </a:r>
          </a:p>
          <a:p>
            <a:pPr>
              <a:lnSpc>
                <a:spcPct val="80000"/>
              </a:lnSpc>
              <a:buFont typeface="Wingdings" pitchFamily="2" charset="2"/>
              <a:buNone/>
            </a:pPr>
            <a:r>
              <a:rPr lang="en-IN" altLang="zh-TW" sz="1600" noProof="1"/>
              <a:t>int main()</a:t>
            </a:r>
          </a:p>
          <a:p>
            <a:pPr>
              <a:lnSpc>
                <a:spcPct val="80000"/>
              </a:lnSpc>
              <a:buFont typeface="Wingdings" pitchFamily="2" charset="2"/>
              <a:buNone/>
            </a:pPr>
            <a:r>
              <a:rPr lang="en-IN" altLang="zh-TW" sz="1600" noProof="1"/>
              <a:t>{</a:t>
            </a:r>
          </a:p>
          <a:p>
            <a:pPr>
              <a:lnSpc>
                <a:spcPct val="80000"/>
              </a:lnSpc>
              <a:buFont typeface="Wingdings" pitchFamily="2" charset="2"/>
              <a:buNone/>
            </a:pPr>
            <a:r>
              <a:rPr lang="en-IN" altLang="zh-TW" sz="1600" noProof="1"/>
              <a:t>    int x;</a:t>
            </a:r>
          </a:p>
          <a:p>
            <a:pPr>
              <a:lnSpc>
                <a:spcPct val="80000"/>
              </a:lnSpc>
              <a:buFont typeface="Wingdings" pitchFamily="2" charset="2"/>
              <a:buNone/>
            </a:pPr>
            <a:r>
              <a:rPr lang="en-IN" altLang="zh-TW" sz="1600" noProof="1"/>
              <a:t>    /* The loop goes while x &lt; 10, and x increases by one every loop*/</a:t>
            </a:r>
          </a:p>
          <a:p>
            <a:pPr>
              <a:lnSpc>
                <a:spcPct val="80000"/>
              </a:lnSpc>
              <a:buFont typeface="Wingdings" pitchFamily="2" charset="2"/>
              <a:buNone/>
            </a:pPr>
            <a:r>
              <a:rPr lang="en-IN" altLang="zh-TW" sz="1600" noProof="1"/>
              <a:t>    for ( x = 0; x &lt; 10; x++ ) </a:t>
            </a:r>
            <a:endParaRPr lang="en-US" altLang="zh-TW" sz="1600" dirty="0"/>
          </a:p>
          <a:p>
            <a:pPr>
              <a:lnSpc>
                <a:spcPct val="80000"/>
              </a:lnSpc>
              <a:buFont typeface="Wingdings" pitchFamily="2" charset="2"/>
              <a:buNone/>
            </a:pPr>
            <a:r>
              <a:rPr lang="en-US" altLang="zh-TW" sz="1600" dirty="0"/>
              <a:t>    </a:t>
            </a:r>
            <a:r>
              <a:rPr lang="en-US" altLang="zh-TW" sz="1600" noProof="1"/>
              <a:t>{</a:t>
            </a:r>
          </a:p>
          <a:p>
            <a:pPr>
              <a:lnSpc>
                <a:spcPct val="80000"/>
              </a:lnSpc>
              <a:buFont typeface="Wingdings" pitchFamily="2" charset="2"/>
              <a:buNone/>
            </a:pPr>
            <a:r>
              <a:rPr lang="en-US" altLang="zh-TW" sz="1600" noProof="1"/>
              <a:t>        /* Keep in mind that the loop condition checks </a:t>
            </a:r>
          </a:p>
          <a:p>
            <a:pPr>
              <a:lnSpc>
                <a:spcPct val="80000"/>
              </a:lnSpc>
              <a:buFont typeface="Wingdings" pitchFamily="2" charset="2"/>
              <a:buNone/>
            </a:pPr>
            <a:r>
              <a:rPr lang="en-US" altLang="zh-TW" sz="1600" noProof="1"/>
              <a:t>           the conditional statement before it loops again.</a:t>
            </a:r>
          </a:p>
          <a:p>
            <a:pPr>
              <a:lnSpc>
                <a:spcPct val="80000"/>
              </a:lnSpc>
              <a:buFont typeface="Wingdings" pitchFamily="2" charset="2"/>
              <a:buNone/>
            </a:pPr>
            <a:r>
              <a:rPr lang="en-US" altLang="zh-TW" sz="1600" noProof="1"/>
              <a:t>           consequently, when x equals 10 the loop breaks.</a:t>
            </a:r>
          </a:p>
          <a:p>
            <a:pPr>
              <a:lnSpc>
                <a:spcPct val="80000"/>
              </a:lnSpc>
              <a:buFont typeface="Wingdings" pitchFamily="2" charset="2"/>
              <a:buNone/>
            </a:pPr>
            <a:r>
              <a:rPr lang="en-US" altLang="zh-TW" sz="1600" noProof="1"/>
              <a:t>           x is updated before the condition is checked. */   </a:t>
            </a:r>
          </a:p>
          <a:p>
            <a:pPr>
              <a:lnSpc>
                <a:spcPct val="80000"/>
              </a:lnSpc>
              <a:buFont typeface="Wingdings" pitchFamily="2" charset="2"/>
              <a:buNone/>
            </a:pPr>
            <a:r>
              <a:rPr lang="en-US" altLang="zh-TW" sz="1600" noProof="1"/>
              <a:t>       </a:t>
            </a:r>
            <a:r>
              <a:rPr lang="en-US" altLang="zh-TW" sz="1600" dirty="0"/>
              <a:t>   </a:t>
            </a:r>
            <a:r>
              <a:rPr lang="en-US" altLang="zh-TW" sz="1600" noProof="1"/>
              <a:t> printf( "%d\n", x );</a:t>
            </a:r>
          </a:p>
          <a:p>
            <a:pPr>
              <a:lnSpc>
                <a:spcPct val="80000"/>
              </a:lnSpc>
              <a:buFont typeface="Wingdings" pitchFamily="2" charset="2"/>
              <a:buNone/>
            </a:pPr>
            <a:r>
              <a:rPr lang="en-US" altLang="zh-TW" sz="1600" noProof="1"/>
              <a:t>    }</a:t>
            </a:r>
            <a:endParaRPr lang="en-US" altLang="zh-TW" sz="1600" dirty="0"/>
          </a:p>
          <a:p>
            <a:pPr>
              <a:lnSpc>
                <a:spcPct val="80000"/>
              </a:lnSpc>
              <a:buFont typeface="Wingdings" pitchFamily="2" charset="2"/>
              <a:buNone/>
            </a:pPr>
            <a:r>
              <a:rPr lang="en-US" altLang="zh-TW" sz="1600" dirty="0"/>
              <a:t>    return 0;</a:t>
            </a:r>
            <a:endParaRPr lang="en-US" altLang="zh-TW" sz="1600" noProof="1"/>
          </a:p>
          <a:p>
            <a:pPr>
              <a:lnSpc>
                <a:spcPct val="80000"/>
              </a:lnSpc>
              <a:buFont typeface="Wingdings" pitchFamily="2" charset="2"/>
              <a:buNone/>
            </a:pPr>
            <a:r>
              <a:rPr lang="en-US" altLang="zh-TW" sz="1600" noProof="1"/>
              <a:t>}</a:t>
            </a:r>
          </a:p>
          <a:p>
            <a:pPr>
              <a:lnSpc>
                <a:spcPct val="80000"/>
              </a:lnSpc>
              <a:buFont typeface="Wingdings" pitchFamily="2" charset="2"/>
              <a:buNone/>
            </a:pPr>
            <a:endParaRPr lang="en-US" altLang="zh-TW" sz="1600" dirty="0"/>
          </a:p>
        </p:txBody>
      </p:sp>
      <p:sp>
        <p:nvSpPr>
          <p:cNvPr id="5" name="Footer Placeholder 4"/>
          <p:cNvSpPr>
            <a:spLocks noGrp="1"/>
          </p:cNvSpPr>
          <p:nvPr>
            <p:ph type="ftr" sz="quarter" idx="11"/>
          </p:nvPr>
        </p:nvSpPr>
        <p:spPr/>
        <p:txBody>
          <a:bodyPr/>
          <a:lstStyle/>
          <a:p>
            <a:r>
              <a:rPr lang="en-IN" smtClean="0"/>
              <a:t>Vision Career Academy</a:t>
            </a: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Vision Career Academy</a:t>
            </a:r>
            <a:endParaRPr lang="en-US"/>
          </a:p>
        </p:txBody>
      </p:sp>
      <p:sp>
        <p:nvSpPr>
          <p:cNvPr id="9218" name="Rectangle 2"/>
          <p:cNvSpPr>
            <a:spLocks noGrp="1" noChangeArrowheads="1"/>
          </p:cNvSpPr>
          <p:nvPr>
            <p:ph type="title"/>
          </p:nvPr>
        </p:nvSpPr>
        <p:spPr>
          <a:xfrm>
            <a:off x="914400" y="274638"/>
            <a:ext cx="7772400" cy="654032"/>
          </a:xfrm>
        </p:spPr>
        <p:txBody>
          <a:bodyPr>
            <a:normAutofit fontScale="90000"/>
          </a:bodyPr>
          <a:lstStyle/>
          <a:p>
            <a:r>
              <a:rPr lang="en-US" dirty="0"/>
              <a:t>Elements of a C Program</a:t>
            </a:r>
          </a:p>
        </p:txBody>
      </p:sp>
      <p:sp>
        <p:nvSpPr>
          <p:cNvPr id="9219" name="Rectangle 3"/>
          <p:cNvSpPr>
            <a:spLocks noGrp="1" noChangeArrowheads="1"/>
          </p:cNvSpPr>
          <p:nvPr>
            <p:ph type="body" idx="1"/>
          </p:nvPr>
        </p:nvSpPr>
        <p:spPr>
          <a:xfrm>
            <a:off x="185738" y="941388"/>
            <a:ext cx="8669337" cy="5546725"/>
          </a:xfrm>
        </p:spPr>
        <p:txBody>
          <a:bodyPr>
            <a:normAutofit/>
          </a:bodyPr>
          <a:lstStyle/>
          <a:p>
            <a:r>
              <a:rPr lang="en-US" sz="2400" dirty="0"/>
              <a:t>A C development environment includes </a:t>
            </a:r>
          </a:p>
          <a:p>
            <a:pPr lvl="1"/>
            <a:r>
              <a:rPr lang="en-US" sz="2000" i="1" dirty="0">
                <a:solidFill>
                  <a:schemeClr val="tx1"/>
                </a:solidFill>
              </a:rPr>
              <a:t>System libraries</a:t>
            </a:r>
            <a:r>
              <a:rPr lang="en-US" sz="2000" dirty="0"/>
              <a:t> and </a:t>
            </a:r>
            <a:r>
              <a:rPr lang="en-US" sz="2000" i="1" dirty="0">
                <a:solidFill>
                  <a:schemeClr val="tx1"/>
                </a:solidFill>
              </a:rPr>
              <a:t>headers</a:t>
            </a:r>
            <a:r>
              <a:rPr lang="en-US" sz="2000" dirty="0"/>
              <a:t>: a set of standard libraries and their header files. For example see </a:t>
            </a:r>
            <a:r>
              <a:rPr lang="en-US" sz="2000" dirty="0">
                <a:solidFill>
                  <a:schemeClr val="tx1"/>
                </a:solidFill>
                <a:latin typeface="Courier New" pitchFamily="49" charset="0"/>
              </a:rPr>
              <a:t>/</a:t>
            </a:r>
            <a:r>
              <a:rPr lang="en-US" sz="2000" dirty="0" err="1">
                <a:solidFill>
                  <a:schemeClr val="tx1"/>
                </a:solidFill>
                <a:latin typeface="Courier New" pitchFamily="49" charset="0"/>
              </a:rPr>
              <a:t>usr</a:t>
            </a:r>
            <a:r>
              <a:rPr lang="en-US" sz="2000" dirty="0">
                <a:solidFill>
                  <a:schemeClr val="tx1"/>
                </a:solidFill>
                <a:latin typeface="Courier New" pitchFamily="49" charset="0"/>
              </a:rPr>
              <a:t>/include</a:t>
            </a:r>
            <a:r>
              <a:rPr lang="en-US" sz="2000" dirty="0"/>
              <a:t> and </a:t>
            </a:r>
            <a:r>
              <a:rPr lang="en-US" sz="2000" dirty="0" err="1">
                <a:solidFill>
                  <a:schemeClr val="tx1"/>
                </a:solidFill>
                <a:latin typeface="Courier New" pitchFamily="49" charset="0"/>
              </a:rPr>
              <a:t>glibc</a:t>
            </a:r>
            <a:r>
              <a:rPr lang="en-US" sz="2000" dirty="0"/>
              <a:t>.</a:t>
            </a:r>
          </a:p>
          <a:p>
            <a:pPr lvl="1"/>
            <a:r>
              <a:rPr lang="en-US" sz="2000" i="1" dirty="0">
                <a:solidFill>
                  <a:schemeClr val="tx1"/>
                </a:solidFill>
              </a:rPr>
              <a:t>Application Source</a:t>
            </a:r>
            <a:r>
              <a:rPr lang="en-US" sz="2000" dirty="0"/>
              <a:t>: application source and header files</a:t>
            </a:r>
          </a:p>
          <a:p>
            <a:pPr lvl="1"/>
            <a:r>
              <a:rPr lang="en-US" sz="2000" i="1" dirty="0">
                <a:solidFill>
                  <a:schemeClr val="tx1"/>
                </a:solidFill>
              </a:rPr>
              <a:t>Compiler</a:t>
            </a:r>
            <a:r>
              <a:rPr lang="en-US" sz="2000" dirty="0"/>
              <a:t>:  converts source to object code for a specific platform</a:t>
            </a:r>
          </a:p>
          <a:p>
            <a:pPr lvl="1"/>
            <a:r>
              <a:rPr lang="en-US" sz="2000" i="1" dirty="0">
                <a:solidFill>
                  <a:schemeClr val="tx1"/>
                </a:solidFill>
              </a:rPr>
              <a:t>Linker</a:t>
            </a:r>
            <a:r>
              <a:rPr lang="en-US" sz="2000" dirty="0"/>
              <a:t>:  resolves external references and produces the executable module</a:t>
            </a:r>
          </a:p>
          <a:p>
            <a:r>
              <a:rPr lang="en-US" sz="2400" dirty="0"/>
              <a:t>User program structure</a:t>
            </a:r>
          </a:p>
          <a:p>
            <a:pPr lvl="1"/>
            <a:r>
              <a:rPr lang="en-US" sz="2000" dirty="0"/>
              <a:t>there must be one main function where execution begins when the program is run. This function is called main</a:t>
            </a:r>
          </a:p>
          <a:p>
            <a:pPr lvl="2"/>
            <a:r>
              <a:rPr lang="en-US" sz="1800" dirty="0" err="1">
                <a:latin typeface="Courier New" pitchFamily="49" charset="0"/>
              </a:rPr>
              <a:t>int</a:t>
            </a:r>
            <a:r>
              <a:rPr lang="en-US" sz="1800" dirty="0">
                <a:latin typeface="Courier New" pitchFamily="49" charset="0"/>
              </a:rPr>
              <a:t> main (void) { ... },</a:t>
            </a:r>
          </a:p>
          <a:p>
            <a:pPr lvl="2"/>
            <a:r>
              <a:rPr lang="en-US" sz="1800" dirty="0" err="1">
                <a:latin typeface="Courier New" pitchFamily="49" charset="0"/>
              </a:rPr>
              <a:t>int</a:t>
            </a:r>
            <a:r>
              <a:rPr lang="en-US" sz="1800" dirty="0">
                <a:latin typeface="Courier New" pitchFamily="49" charset="0"/>
              </a:rPr>
              <a:t> main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argc</a:t>
            </a:r>
            <a:r>
              <a:rPr lang="en-US" sz="1800" dirty="0">
                <a:latin typeface="Courier New" pitchFamily="49" charset="0"/>
              </a:rPr>
              <a:t>, char *</a:t>
            </a:r>
            <a:r>
              <a:rPr lang="en-US" sz="1800" dirty="0" err="1">
                <a:latin typeface="Courier New" pitchFamily="49" charset="0"/>
              </a:rPr>
              <a:t>argv</a:t>
            </a:r>
            <a:r>
              <a:rPr lang="en-US" sz="1800" dirty="0">
                <a:latin typeface="Courier New" pitchFamily="49" charset="0"/>
              </a:rPr>
              <a:t>[]) { ... }</a:t>
            </a:r>
          </a:p>
          <a:p>
            <a:pPr lvl="2"/>
            <a:r>
              <a:rPr lang="en-US" sz="1800" dirty="0"/>
              <a:t>UNIX Systems have a 3</a:t>
            </a:r>
            <a:r>
              <a:rPr lang="en-US" sz="1800" baseline="30000" dirty="0"/>
              <a:t>rd</a:t>
            </a:r>
            <a:r>
              <a:rPr lang="en-US" sz="1800" dirty="0"/>
              <a:t> way to define main(), though it is not POSIX.1 compliant</a:t>
            </a:r>
            <a:br>
              <a:rPr lang="en-US" sz="1800" dirty="0"/>
            </a:br>
            <a:r>
              <a:rPr lang="en-US" sz="1800" dirty="0" err="1">
                <a:latin typeface="Courier New" pitchFamily="49" charset="0"/>
              </a:rPr>
              <a:t>int</a:t>
            </a:r>
            <a:r>
              <a:rPr lang="en-US" sz="1800" dirty="0">
                <a:latin typeface="Courier New" pitchFamily="49" charset="0"/>
              </a:rPr>
              <a:t> main (</a:t>
            </a: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argc</a:t>
            </a:r>
            <a:r>
              <a:rPr lang="en-US" sz="1800" dirty="0">
                <a:latin typeface="Courier New" pitchFamily="49" charset="0"/>
              </a:rPr>
              <a:t>, char *</a:t>
            </a:r>
            <a:r>
              <a:rPr lang="en-US" sz="1800" dirty="0" err="1">
                <a:latin typeface="Courier New" pitchFamily="49" charset="0"/>
              </a:rPr>
              <a:t>argv</a:t>
            </a:r>
            <a:r>
              <a:rPr lang="en-US" sz="1800" dirty="0">
                <a:latin typeface="Courier New" pitchFamily="49" charset="0"/>
              </a:rPr>
              <a:t>[], char *</a:t>
            </a:r>
            <a:r>
              <a:rPr lang="en-US" sz="1800" dirty="0" err="1">
                <a:latin typeface="Courier New" pitchFamily="49" charset="0"/>
              </a:rPr>
              <a:t>envp</a:t>
            </a:r>
            <a:r>
              <a:rPr lang="en-US" sz="1800" dirty="0">
                <a:latin typeface="Courier New" pitchFamily="49" charset="0"/>
              </a:rPr>
              <a:t>[])</a:t>
            </a:r>
          </a:p>
          <a:p>
            <a:pPr lvl="1"/>
            <a:r>
              <a:rPr lang="en-US" sz="2000" dirty="0"/>
              <a:t>additional local and external functions and variables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dirty="0" smtClean="0"/>
              <a:t>Loops(while</a:t>
            </a:r>
            <a:r>
              <a:rPr lang="en-US" altLang="zh-TW" dirty="0"/>
              <a:t>)</a:t>
            </a:r>
          </a:p>
        </p:txBody>
      </p:sp>
      <p:sp>
        <p:nvSpPr>
          <p:cNvPr id="21507" name="Rectangle 3"/>
          <p:cNvSpPr>
            <a:spLocks noGrp="1" noChangeArrowheads="1"/>
          </p:cNvSpPr>
          <p:nvPr>
            <p:ph type="body" idx="1"/>
          </p:nvPr>
        </p:nvSpPr>
        <p:spPr/>
        <p:txBody>
          <a:bodyPr/>
          <a:lstStyle/>
          <a:p>
            <a:pPr>
              <a:lnSpc>
                <a:spcPct val="90000"/>
              </a:lnSpc>
              <a:buFont typeface="Wingdings" pitchFamily="2" charset="2"/>
              <a:buNone/>
            </a:pPr>
            <a:r>
              <a:rPr lang="en-IN" altLang="zh-TW" sz="1800" noProof="1"/>
              <a:t>#include &lt;stdio.h&gt;</a:t>
            </a:r>
          </a:p>
          <a:p>
            <a:pPr>
              <a:lnSpc>
                <a:spcPct val="90000"/>
              </a:lnSpc>
              <a:buFont typeface="Wingdings" pitchFamily="2" charset="2"/>
              <a:buNone/>
            </a:pPr>
            <a:endParaRPr lang="en-IN" altLang="zh-TW" sz="1800" noProof="1"/>
          </a:p>
          <a:p>
            <a:pPr>
              <a:lnSpc>
                <a:spcPct val="90000"/>
              </a:lnSpc>
              <a:buFont typeface="Wingdings" pitchFamily="2" charset="2"/>
              <a:buNone/>
            </a:pPr>
            <a:r>
              <a:rPr lang="en-IN" altLang="zh-TW" sz="1800" noProof="1"/>
              <a:t>int main()</a:t>
            </a:r>
          </a:p>
          <a:p>
            <a:pPr>
              <a:lnSpc>
                <a:spcPct val="90000"/>
              </a:lnSpc>
              <a:buFont typeface="Wingdings" pitchFamily="2" charset="2"/>
              <a:buNone/>
            </a:pPr>
            <a:r>
              <a:rPr lang="en-IN" altLang="zh-TW" sz="1800" noProof="1"/>
              <a:t>{ </a:t>
            </a:r>
          </a:p>
          <a:p>
            <a:pPr>
              <a:lnSpc>
                <a:spcPct val="90000"/>
              </a:lnSpc>
              <a:buFont typeface="Wingdings" pitchFamily="2" charset="2"/>
              <a:buNone/>
            </a:pPr>
            <a:r>
              <a:rPr lang="en-IN" altLang="zh-TW" sz="1800" noProof="1"/>
              <a:t>  int x = 0;  /* Don't forget to declare variables */</a:t>
            </a:r>
          </a:p>
          <a:p>
            <a:pPr>
              <a:lnSpc>
                <a:spcPct val="90000"/>
              </a:lnSpc>
              <a:buFont typeface="Wingdings" pitchFamily="2" charset="2"/>
              <a:buNone/>
            </a:pPr>
            <a:r>
              <a:rPr lang="en-IN" altLang="zh-TW" sz="1800" noProof="1"/>
              <a:t>  while ( x &lt; 10 ) </a:t>
            </a:r>
          </a:p>
          <a:p>
            <a:pPr>
              <a:lnSpc>
                <a:spcPct val="90000"/>
              </a:lnSpc>
              <a:buFont typeface="Wingdings" pitchFamily="2" charset="2"/>
              <a:buNone/>
            </a:pPr>
            <a:r>
              <a:rPr lang="en-IN" altLang="zh-TW" sz="1800" noProof="1"/>
              <a:t>  {   /* While x is less than 10 */</a:t>
            </a:r>
          </a:p>
          <a:p>
            <a:pPr>
              <a:lnSpc>
                <a:spcPct val="90000"/>
              </a:lnSpc>
              <a:buFont typeface="Wingdings" pitchFamily="2" charset="2"/>
              <a:buNone/>
            </a:pPr>
            <a:r>
              <a:rPr lang="en-IN" altLang="zh-TW" sz="1800" noProof="1"/>
              <a:t>      printf( "%d\n", x );</a:t>
            </a:r>
          </a:p>
          <a:p>
            <a:pPr>
              <a:lnSpc>
                <a:spcPct val="90000"/>
              </a:lnSpc>
              <a:buFont typeface="Wingdings" pitchFamily="2" charset="2"/>
              <a:buNone/>
            </a:pPr>
            <a:r>
              <a:rPr lang="en-IN" altLang="zh-TW" sz="1800" noProof="1"/>
              <a:t>      x++;    /* Update x so the condition can be met eventually */</a:t>
            </a:r>
          </a:p>
          <a:p>
            <a:pPr>
              <a:lnSpc>
                <a:spcPct val="90000"/>
              </a:lnSpc>
              <a:buFont typeface="Wingdings" pitchFamily="2" charset="2"/>
              <a:buNone/>
            </a:pPr>
            <a:r>
              <a:rPr lang="en-IN" altLang="zh-TW" sz="1800" noProof="1"/>
              <a:t>  }</a:t>
            </a:r>
          </a:p>
          <a:p>
            <a:pPr>
              <a:lnSpc>
                <a:spcPct val="90000"/>
              </a:lnSpc>
              <a:buFont typeface="Wingdings" pitchFamily="2" charset="2"/>
              <a:buNone/>
            </a:pPr>
            <a:r>
              <a:rPr lang="en-IN" altLang="zh-TW" sz="1800" noProof="1"/>
              <a:t>  return 0;</a:t>
            </a:r>
          </a:p>
          <a:p>
            <a:pPr>
              <a:lnSpc>
                <a:spcPct val="90000"/>
              </a:lnSpc>
              <a:buFont typeface="Wingdings" pitchFamily="2" charset="2"/>
              <a:buNone/>
            </a:pPr>
            <a:r>
              <a:rPr lang="en-IN" altLang="zh-TW" sz="1800" noProof="1"/>
              <a:t>}</a:t>
            </a:r>
          </a:p>
          <a:p>
            <a:pPr>
              <a:lnSpc>
                <a:spcPct val="90000"/>
              </a:lnSpc>
              <a:buFont typeface="Wingdings" pitchFamily="2" charset="2"/>
              <a:buNone/>
            </a:pPr>
            <a:endParaRPr lang="en-US" altLang="zh-TW" sz="1800"/>
          </a:p>
        </p:txBody>
      </p:sp>
      <p:sp>
        <p:nvSpPr>
          <p:cNvPr id="5" name="Footer Placeholder 4"/>
          <p:cNvSpPr>
            <a:spLocks noGrp="1"/>
          </p:cNvSpPr>
          <p:nvPr>
            <p:ph type="ftr" sz="quarter" idx="11"/>
          </p:nvPr>
        </p:nvSpPr>
        <p:spPr/>
        <p:txBody>
          <a:bodyPr/>
          <a:lstStyle/>
          <a:p>
            <a:r>
              <a:rPr lang="en-IN" smtClean="0"/>
              <a:t>Vision Career Academy</a:t>
            </a:r>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TW" dirty="0" smtClean="0"/>
              <a:t>Loops(do </a:t>
            </a:r>
            <a:r>
              <a:rPr lang="en-US" altLang="zh-TW" dirty="0"/>
              <a:t>while)</a:t>
            </a:r>
          </a:p>
        </p:txBody>
      </p:sp>
      <p:sp>
        <p:nvSpPr>
          <p:cNvPr id="22531" name="Rectangle 3"/>
          <p:cNvSpPr>
            <a:spLocks noGrp="1" noChangeArrowheads="1"/>
          </p:cNvSpPr>
          <p:nvPr>
            <p:ph type="body" idx="1"/>
          </p:nvPr>
        </p:nvSpPr>
        <p:spPr/>
        <p:txBody>
          <a:bodyPr/>
          <a:lstStyle/>
          <a:p>
            <a:pPr>
              <a:lnSpc>
                <a:spcPct val="80000"/>
              </a:lnSpc>
              <a:buFont typeface="Wingdings" pitchFamily="2" charset="2"/>
              <a:buNone/>
            </a:pPr>
            <a:r>
              <a:rPr lang="en-IN" altLang="zh-TW" sz="1800" noProof="1"/>
              <a:t>#include &lt;stdio.h&gt;</a:t>
            </a:r>
          </a:p>
          <a:p>
            <a:pPr>
              <a:lnSpc>
                <a:spcPct val="80000"/>
              </a:lnSpc>
              <a:buFont typeface="Wingdings" pitchFamily="2" charset="2"/>
              <a:buNone/>
            </a:pPr>
            <a:r>
              <a:rPr lang="en-IN" altLang="zh-TW" sz="1800" noProof="1"/>
              <a:t>int main()</a:t>
            </a:r>
          </a:p>
          <a:p>
            <a:pPr>
              <a:lnSpc>
                <a:spcPct val="80000"/>
              </a:lnSpc>
              <a:buFont typeface="Wingdings" pitchFamily="2" charset="2"/>
              <a:buNone/>
            </a:pPr>
            <a:r>
              <a:rPr lang="en-IN" altLang="zh-TW" sz="1800" noProof="1"/>
              <a:t>{</a:t>
            </a:r>
          </a:p>
          <a:p>
            <a:pPr>
              <a:lnSpc>
                <a:spcPct val="80000"/>
              </a:lnSpc>
              <a:buFont typeface="Wingdings" pitchFamily="2" charset="2"/>
              <a:buNone/>
            </a:pPr>
            <a:r>
              <a:rPr lang="en-IN" altLang="zh-TW" sz="1800" noProof="1"/>
              <a:t>  int x;</a:t>
            </a:r>
          </a:p>
          <a:p>
            <a:pPr>
              <a:lnSpc>
                <a:spcPct val="80000"/>
              </a:lnSpc>
              <a:buFont typeface="Wingdings" pitchFamily="2" charset="2"/>
              <a:buNone/>
            </a:pPr>
            <a:r>
              <a:rPr lang="en-IN" altLang="zh-TW" sz="1800" noProof="1"/>
              <a:t>  x = 0;</a:t>
            </a:r>
          </a:p>
          <a:p>
            <a:pPr>
              <a:lnSpc>
                <a:spcPct val="80000"/>
              </a:lnSpc>
              <a:buFont typeface="Wingdings" pitchFamily="2" charset="2"/>
              <a:buNone/>
            </a:pPr>
            <a:r>
              <a:rPr lang="en-IN" altLang="zh-TW" sz="1800" noProof="1"/>
              <a:t>  do </a:t>
            </a:r>
          </a:p>
          <a:p>
            <a:pPr>
              <a:lnSpc>
                <a:spcPct val="80000"/>
              </a:lnSpc>
              <a:buFont typeface="Wingdings" pitchFamily="2" charset="2"/>
              <a:buNone/>
            </a:pPr>
            <a:r>
              <a:rPr lang="en-IN" altLang="zh-TW" sz="1800" noProof="1"/>
              <a:t>  {</a:t>
            </a:r>
          </a:p>
          <a:p>
            <a:pPr>
              <a:lnSpc>
                <a:spcPct val="80000"/>
              </a:lnSpc>
              <a:buFont typeface="Wingdings" pitchFamily="2" charset="2"/>
              <a:buNone/>
            </a:pPr>
            <a:r>
              <a:rPr lang="en-IN" altLang="zh-TW" sz="1800" noProof="1"/>
              <a:t>    /* "Hello, world!" is printed at least one time</a:t>
            </a:r>
          </a:p>
          <a:p>
            <a:pPr>
              <a:lnSpc>
                <a:spcPct val="80000"/>
              </a:lnSpc>
              <a:buFont typeface="Wingdings" pitchFamily="2" charset="2"/>
              <a:buNone/>
            </a:pPr>
            <a:r>
              <a:rPr lang="en-IN" altLang="zh-TW" sz="1800" noProof="1"/>
              <a:t>      even though the condition is false*/</a:t>
            </a:r>
          </a:p>
          <a:p>
            <a:pPr>
              <a:lnSpc>
                <a:spcPct val="80000"/>
              </a:lnSpc>
              <a:buFont typeface="Wingdings" pitchFamily="2" charset="2"/>
              <a:buNone/>
            </a:pPr>
            <a:r>
              <a:rPr lang="en-IN" altLang="zh-TW" sz="1800" noProof="1"/>
              <a:t>    </a:t>
            </a:r>
            <a:r>
              <a:rPr lang="en-US" altLang="zh-TW" sz="1800" dirty="0"/>
              <a:t> </a:t>
            </a:r>
            <a:r>
              <a:rPr lang="en-US" altLang="zh-TW" sz="1800" noProof="1"/>
              <a:t>printf( "%d\n", x );</a:t>
            </a:r>
          </a:p>
          <a:p>
            <a:pPr>
              <a:lnSpc>
                <a:spcPct val="80000"/>
              </a:lnSpc>
              <a:buFont typeface="Wingdings" pitchFamily="2" charset="2"/>
              <a:buNone/>
            </a:pPr>
            <a:r>
              <a:rPr lang="en-US" altLang="zh-TW" sz="1800" noProof="1"/>
              <a:t>	x++;</a:t>
            </a:r>
          </a:p>
          <a:p>
            <a:pPr>
              <a:lnSpc>
                <a:spcPct val="80000"/>
              </a:lnSpc>
              <a:buFont typeface="Wingdings" pitchFamily="2" charset="2"/>
              <a:buNone/>
            </a:pPr>
            <a:r>
              <a:rPr lang="en-US" altLang="zh-TW" sz="1800" noProof="1"/>
              <a:t>  } while ( x != 10 )</a:t>
            </a:r>
            <a:r>
              <a:rPr lang="en-US" altLang="zh-TW" sz="1800" noProof="1">
                <a:solidFill>
                  <a:srgbClr val="FF0000"/>
                </a:solidFill>
              </a:rPr>
              <a:t>;</a:t>
            </a:r>
          </a:p>
          <a:p>
            <a:pPr>
              <a:lnSpc>
                <a:spcPct val="80000"/>
              </a:lnSpc>
              <a:buFont typeface="Wingdings" pitchFamily="2" charset="2"/>
              <a:buNone/>
            </a:pPr>
            <a:r>
              <a:rPr lang="en-US" altLang="zh-TW" sz="1800" noProof="1"/>
              <a:t>  return 0;</a:t>
            </a:r>
          </a:p>
          <a:p>
            <a:pPr>
              <a:lnSpc>
                <a:spcPct val="80000"/>
              </a:lnSpc>
              <a:buFont typeface="Wingdings" pitchFamily="2" charset="2"/>
              <a:buNone/>
            </a:pPr>
            <a:r>
              <a:rPr lang="en-US" altLang="zh-TW" sz="1800" noProof="1"/>
              <a:t>}</a:t>
            </a:r>
          </a:p>
          <a:p>
            <a:pPr>
              <a:lnSpc>
                <a:spcPct val="80000"/>
              </a:lnSpc>
              <a:buFont typeface="Wingdings" pitchFamily="2" charset="2"/>
              <a:buNone/>
            </a:pPr>
            <a:endParaRPr lang="en-US" altLang="zh-TW" sz="1800" dirty="0"/>
          </a:p>
        </p:txBody>
      </p:sp>
      <p:sp>
        <p:nvSpPr>
          <p:cNvPr id="5" name="Footer Placeholder 4"/>
          <p:cNvSpPr>
            <a:spLocks noGrp="1"/>
          </p:cNvSpPr>
          <p:nvPr>
            <p:ph type="ftr" sz="quarter" idx="11"/>
          </p:nvPr>
        </p:nvSpPr>
        <p:spPr/>
        <p:txBody>
          <a:bodyPr/>
          <a:lstStyle/>
          <a:p>
            <a:r>
              <a:rPr lang="en-IN" smtClean="0"/>
              <a:t>Vision Career Academy</a:t>
            </a:r>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4400" y="274638"/>
            <a:ext cx="7772400" cy="725470"/>
          </a:xfrm>
        </p:spPr>
        <p:txBody>
          <a:bodyPr>
            <a:normAutofit fontScale="90000"/>
          </a:bodyPr>
          <a:lstStyle/>
          <a:p>
            <a:r>
              <a:rPr lang="en-US" altLang="zh-TW" dirty="0" smtClean="0"/>
              <a:t>Loops(break </a:t>
            </a:r>
            <a:r>
              <a:rPr lang="en-US" altLang="zh-TW" dirty="0"/>
              <a:t>and continue)</a:t>
            </a:r>
          </a:p>
        </p:txBody>
      </p:sp>
      <p:sp>
        <p:nvSpPr>
          <p:cNvPr id="23555" name="Rectangle 3"/>
          <p:cNvSpPr>
            <a:spLocks noGrp="1" noChangeArrowheads="1"/>
          </p:cNvSpPr>
          <p:nvPr>
            <p:ph type="body" idx="1"/>
          </p:nvPr>
        </p:nvSpPr>
        <p:spPr>
          <a:xfrm>
            <a:off x="457200" y="1981200"/>
            <a:ext cx="4114800" cy="3886200"/>
          </a:xfrm>
        </p:spPr>
        <p:txBody>
          <a:bodyPr/>
          <a:lstStyle/>
          <a:p>
            <a:pPr>
              <a:lnSpc>
                <a:spcPct val="80000"/>
              </a:lnSpc>
              <a:buFont typeface="Wingdings" pitchFamily="2" charset="2"/>
              <a:buNone/>
            </a:pPr>
            <a:r>
              <a:rPr lang="en-IN" altLang="zh-TW" sz="1600" noProof="1"/>
              <a:t>#include &lt;stdio.h&gt;</a:t>
            </a:r>
          </a:p>
          <a:p>
            <a:pPr>
              <a:lnSpc>
                <a:spcPct val="80000"/>
              </a:lnSpc>
              <a:buFont typeface="Wingdings" pitchFamily="2" charset="2"/>
              <a:buNone/>
            </a:pPr>
            <a:r>
              <a:rPr lang="en-IN" altLang="zh-TW" sz="1600" noProof="1"/>
              <a:t>int main()</a:t>
            </a:r>
          </a:p>
          <a:p>
            <a:pPr>
              <a:lnSpc>
                <a:spcPct val="80000"/>
              </a:lnSpc>
              <a:buFont typeface="Wingdings" pitchFamily="2" charset="2"/>
              <a:buNone/>
            </a:pPr>
            <a:r>
              <a:rPr lang="en-IN" altLang="zh-TW" sz="1600" noProof="1"/>
              <a:t>{</a:t>
            </a:r>
          </a:p>
          <a:p>
            <a:pPr>
              <a:lnSpc>
                <a:spcPct val="80000"/>
              </a:lnSpc>
              <a:buFont typeface="Wingdings" pitchFamily="2" charset="2"/>
              <a:buNone/>
            </a:pPr>
            <a:r>
              <a:rPr lang="en-IN" altLang="zh-TW" sz="1600" noProof="1"/>
              <a:t>  int x;</a:t>
            </a:r>
          </a:p>
          <a:p>
            <a:pPr>
              <a:lnSpc>
                <a:spcPct val="80000"/>
              </a:lnSpc>
              <a:buFont typeface="Wingdings" pitchFamily="2" charset="2"/>
              <a:buNone/>
            </a:pPr>
            <a:r>
              <a:rPr lang="en-IN" altLang="zh-TW" sz="1600" noProof="1"/>
              <a:t>  for(x=0;x&lt;10;x++)</a:t>
            </a:r>
          </a:p>
          <a:p>
            <a:pPr>
              <a:lnSpc>
                <a:spcPct val="80000"/>
              </a:lnSpc>
              <a:buFont typeface="Wingdings" pitchFamily="2" charset="2"/>
              <a:buNone/>
            </a:pPr>
            <a:r>
              <a:rPr lang="en-IN" altLang="zh-TW" sz="1600" noProof="1"/>
              <a:t>  {	  </a:t>
            </a:r>
          </a:p>
          <a:p>
            <a:pPr>
              <a:lnSpc>
                <a:spcPct val="80000"/>
              </a:lnSpc>
              <a:buFont typeface="Wingdings" pitchFamily="2" charset="2"/>
              <a:buNone/>
            </a:pPr>
            <a:r>
              <a:rPr lang="en-IN" altLang="zh-TW" sz="1600" noProof="1"/>
              <a:t>	  if(x==5)</a:t>
            </a:r>
          </a:p>
          <a:p>
            <a:pPr>
              <a:lnSpc>
                <a:spcPct val="80000"/>
              </a:lnSpc>
              <a:buFont typeface="Wingdings" pitchFamily="2" charset="2"/>
              <a:buNone/>
            </a:pPr>
            <a:r>
              <a:rPr lang="en-IN" altLang="zh-TW" sz="1600" noProof="1"/>
              <a:t>	  {</a:t>
            </a:r>
          </a:p>
          <a:p>
            <a:pPr>
              <a:lnSpc>
                <a:spcPct val="80000"/>
              </a:lnSpc>
              <a:buFont typeface="Wingdings" pitchFamily="2" charset="2"/>
              <a:buNone/>
            </a:pPr>
            <a:r>
              <a:rPr lang="en-IN" altLang="zh-TW" sz="1600" noProof="1"/>
              <a:t>		  break;</a:t>
            </a:r>
          </a:p>
          <a:p>
            <a:pPr>
              <a:lnSpc>
                <a:spcPct val="80000"/>
              </a:lnSpc>
              <a:buFont typeface="Wingdings" pitchFamily="2" charset="2"/>
              <a:buNone/>
            </a:pPr>
            <a:r>
              <a:rPr lang="en-IN" altLang="zh-TW" sz="1600" noProof="1"/>
              <a:t>	  }</a:t>
            </a:r>
          </a:p>
          <a:p>
            <a:pPr>
              <a:lnSpc>
                <a:spcPct val="80000"/>
              </a:lnSpc>
              <a:buFont typeface="Wingdings" pitchFamily="2" charset="2"/>
              <a:buNone/>
            </a:pPr>
            <a:r>
              <a:rPr lang="en-IN" altLang="zh-TW" sz="1600" noProof="1"/>
              <a:t>	  printf("%d\n",x);</a:t>
            </a:r>
          </a:p>
          <a:p>
            <a:pPr>
              <a:lnSpc>
                <a:spcPct val="80000"/>
              </a:lnSpc>
              <a:buFont typeface="Wingdings" pitchFamily="2" charset="2"/>
              <a:buNone/>
            </a:pPr>
            <a:r>
              <a:rPr lang="en-IN" altLang="zh-TW" sz="1600" noProof="1"/>
              <a:t>  }</a:t>
            </a:r>
          </a:p>
          <a:p>
            <a:pPr>
              <a:lnSpc>
                <a:spcPct val="80000"/>
              </a:lnSpc>
              <a:buFont typeface="Wingdings" pitchFamily="2" charset="2"/>
              <a:buNone/>
            </a:pPr>
            <a:r>
              <a:rPr lang="en-IN" altLang="zh-TW" sz="1600" noProof="1"/>
              <a:t>  return 0;</a:t>
            </a:r>
          </a:p>
          <a:p>
            <a:pPr>
              <a:lnSpc>
                <a:spcPct val="80000"/>
              </a:lnSpc>
              <a:buFont typeface="Wingdings" pitchFamily="2" charset="2"/>
              <a:buNone/>
            </a:pPr>
            <a:r>
              <a:rPr lang="en-IN" altLang="zh-TW" sz="1600" noProof="1"/>
              <a:t>}</a:t>
            </a:r>
            <a:endParaRPr lang="en-US" altLang="zh-TW" sz="1600"/>
          </a:p>
        </p:txBody>
      </p:sp>
      <p:sp>
        <p:nvSpPr>
          <p:cNvPr id="23556" name="Rectangle 4"/>
          <p:cNvSpPr>
            <a:spLocks noChangeArrowheads="1"/>
          </p:cNvSpPr>
          <p:nvPr/>
        </p:nvSpPr>
        <p:spPr bwMode="auto">
          <a:xfrm>
            <a:off x="4800600" y="1828800"/>
            <a:ext cx="4114800" cy="3886200"/>
          </a:xfrm>
          <a:prstGeom prst="rect">
            <a:avLst/>
          </a:prstGeom>
          <a:noFill/>
          <a:ln w="9525">
            <a:noFill/>
            <a:miter lim="800000"/>
            <a:headEnd/>
            <a:tailEnd/>
          </a:ln>
          <a:effectLst/>
        </p:spPr>
        <p:txBody>
          <a:bodyPr/>
          <a:lstStyle/>
          <a:p>
            <a:pPr marL="342900" indent="-342900">
              <a:spcBef>
                <a:spcPct val="20000"/>
              </a:spcBef>
              <a:buClr>
                <a:schemeClr val="bg2"/>
              </a:buClr>
              <a:buSzPct val="75000"/>
              <a:buFont typeface="Wingdings" pitchFamily="2" charset="2"/>
              <a:buNone/>
            </a:pPr>
            <a:r>
              <a:rPr lang="en-IN" altLang="zh-TW" sz="1600" noProof="1"/>
              <a:t>#include &lt;stdio.h&gt;</a:t>
            </a:r>
          </a:p>
          <a:p>
            <a:pPr marL="342900" indent="-342900">
              <a:spcBef>
                <a:spcPct val="20000"/>
              </a:spcBef>
              <a:buClr>
                <a:schemeClr val="bg2"/>
              </a:buClr>
              <a:buSzPct val="75000"/>
              <a:buFont typeface="Wingdings" pitchFamily="2" charset="2"/>
              <a:buNone/>
            </a:pPr>
            <a:r>
              <a:rPr lang="en-IN" altLang="zh-TW" sz="1600" noProof="1"/>
              <a:t>int main()</a:t>
            </a:r>
          </a:p>
          <a:p>
            <a:pPr marL="342900" indent="-342900">
              <a:spcBef>
                <a:spcPct val="20000"/>
              </a:spcBef>
              <a:buClr>
                <a:schemeClr val="bg2"/>
              </a:buClr>
              <a:buSzPct val="75000"/>
              <a:buFont typeface="Wingdings" pitchFamily="2" charset="2"/>
              <a:buNone/>
            </a:pPr>
            <a:r>
              <a:rPr lang="en-IN" altLang="zh-TW" sz="1600" noProof="1"/>
              <a:t>{</a:t>
            </a:r>
          </a:p>
          <a:p>
            <a:pPr marL="342900" indent="-342900">
              <a:spcBef>
                <a:spcPct val="20000"/>
              </a:spcBef>
              <a:buClr>
                <a:schemeClr val="bg2"/>
              </a:buClr>
              <a:buSzPct val="75000"/>
              <a:buFont typeface="Wingdings" pitchFamily="2" charset="2"/>
              <a:buNone/>
            </a:pPr>
            <a:r>
              <a:rPr lang="en-IN" altLang="zh-TW" sz="1600" noProof="1"/>
              <a:t>  int x;</a:t>
            </a:r>
          </a:p>
          <a:p>
            <a:pPr marL="342900" indent="-342900">
              <a:spcBef>
                <a:spcPct val="20000"/>
              </a:spcBef>
              <a:buClr>
                <a:schemeClr val="bg2"/>
              </a:buClr>
              <a:buSzPct val="75000"/>
              <a:buFont typeface="Wingdings" pitchFamily="2" charset="2"/>
              <a:buNone/>
            </a:pPr>
            <a:r>
              <a:rPr lang="en-IN" altLang="zh-TW" sz="1600" noProof="1"/>
              <a:t>  for(x=0;x&lt;10;x++)</a:t>
            </a:r>
          </a:p>
          <a:p>
            <a:pPr marL="342900" indent="-342900">
              <a:spcBef>
                <a:spcPct val="20000"/>
              </a:spcBef>
              <a:buClr>
                <a:schemeClr val="bg2"/>
              </a:buClr>
              <a:buSzPct val="75000"/>
              <a:buFont typeface="Wingdings" pitchFamily="2" charset="2"/>
              <a:buNone/>
            </a:pPr>
            <a:r>
              <a:rPr lang="en-IN" altLang="zh-TW" sz="1600" noProof="1"/>
              <a:t>  {	  </a:t>
            </a:r>
          </a:p>
          <a:p>
            <a:pPr marL="342900" indent="-342900">
              <a:spcBef>
                <a:spcPct val="20000"/>
              </a:spcBef>
              <a:buClr>
                <a:schemeClr val="bg2"/>
              </a:buClr>
              <a:buSzPct val="75000"/>
              <a:buFont typeface="Wingdings" pitchFamily="2" charset="2"/>
              <a:buNone/>
            </a:pPr>
            <a:r>
              <a:rPr lang="en-IN" altLang="zh-TW" sz="1600" noProof="1"/>
              <a:t>	  if(x==5)</a:t>
            </a:r>
          </a:p>
          <a:p>
            <a:pPr marL="342900" indent="-342900">
              <a:spcBef>
                <a:spcPct val="20000"/>
              </a:spcBef>
              <a:buClr>
                <a:schemeClr val="bg2"/>
              </a:buClr>
              <a:buSzPct val="75000"/>
              <a:buFont typeface="Wingdings" pitchFamily="2" charset="2"/>
              <a:buNone/>
            </a:pPr>
            <a:r>
              <a:rPr lang="en-IN" altLang="zh-TW" sz="1600" noProof="1"/>
              <a:t>	  {</a:t>
            </a:r>
          </a:p>
          <a:p>
            <a:pPr marL="342900" indent="-342900">
              <a:spcBef>
                <a:spcPct val="20000"/>
              </a:spcBef>
              <a:buClr>
                <a:schemeClr val="bg2"/>
              </a:buClr>
              <a:buSzPct val="75000"/>
              <a:buFont typeface="Wingdings" pitchFamily="2" charset="2"/>
              <a:buNone/>
            </a:pPr>
            <a:r>
              <a:rPr lang="en-IN" altLang="zh-TW" sz="1600" noProof="1"/>
              <a:t>		  continue;</a:t>
            </a:r>
          </a:p>
          <a:p>
            <a:pPr marL="342900" indent="-342900">
              <a:spcBef>
                <a:spcPct val="20000"/>
              </a:spcBef>
              <a:buClr>
                <a:schemeClr val="bg2"/>
              </a:buClr>
              <a:buSzPct val="75000"/>
              <a:buFont typeface="Wingdings" pitchFamily="2" charset="2"/>
              <a:buNone/>
            </a:pPr>
            <a:r>
              <a:rPr lang="en-IN" altLang="zh-TW" sz="1600" noProof="1"/>
              <a:t>	  }</a:t>
            </a:r>
          </a:p>
          <a:p>
            <a:pPr marL="342900" indent="-342900">
              <a:spcBef>
                <a:spcPct val="20000"/>
              </a:spcBef>
              <a:buClr>
                <a:schemeClr val="bg2"/>
              </a:buClr>
              <a:buSzPct val="75000"/>
              <a:buFont typeface="Wingdings" pitchFamily="2" charset="2"/>
              <a:buNone/>
            </a:pPr>
            <a:r>
              <a:rPr lang="en-IN" altLang="zh-TW" sz="1600" noProof="1"/>
              <a:t>	  printf("%d\n",x);</a:t>
            </a:r>
          </a:p>
          <a:p>
            <a:pPr marL="342900" indent="-342900">
              <a:spcBef>
                <a:spcPct val="20000"/>
              </a:spcBef>
              <a:buClr>
                <a:schemeClr val="bg2"/>
              </a:buClr>
              <a:buSzPct val="75000"/>
              <a:buFont typeface="Wingdings" pitchFamily="2" charset="2"/>
              <a:buNone/>
            </a:pPr>
            <a:r>
              <a:rPr lang="en-IN" altLang="zh-TW" sz="1600" noProof="1"/>
              <a:t>  }</a:t>
            </a:r>
          </a:p>
          <a:p>
            <a:pPr marL="342900" indent="-342900">
              <a:spcBef>
                <a:spcPct val="20000"/>
              </a:spcBef>
              <a:buClr>
                <a:schemeClr val="bg2"/>
              </a:buClr>
              <a:buSzPct val="75000"/>
              <a:buFont typeface="Wingdings" pitchFamily="2" charset="2"/>
              <a:buNone/>
            </a:pPr>
            <a:r>
              <a:rPr lang="en-IN" altLang="zh-TW" sz="1600" noProof="1"/>
              <a:t>  return 0;</a:t>
            </a:r>
          </a:p>
          <a:p>
            <a:pPr marL="342900" indent="-342900">
              <a:spcBef>
                <a:spcPct val="20000"/>
              </a:spcBef>
              <a:buClr>
                <a:schemeClr val="bg2"/>
              </a:buClr>
              <a:buSzPct val="75000"/>
              <a:buFont typeface="Wingdings" pitchFamily="2" charset="2"/>
              <a:buNone/>
            </a:pPr>
            <a:r>
              <a:rPr lang="en-IN" altLang="zh-TW" sz="1600" noProof="1"/>
              <a:t>}</a:t>
            </a:r>
          </a:p>
        </p:txBody>
      </p:sp>
      <p:sp>
        <p:nvSpPr>
          <p:cNvPr id="23558" name="Text Box 6"/>
          <p:cNvSpPr txBox="1">
            <a:spLocks noChangeArrowheads="1"/>
          </p:cNvSpPr>
          <p:nvPr/>
        </p:nvSpPr>
        <p:spPr bwMode="auto">
          <a:xfrm>
            <a:off x="2895600" y="2743200"/>
            <a:ext cx="838200" cy="2017713"/>
          </a:xfrm>
          <a:prstGeom prst="rect">
            <a:avLst/>
          </a:prstGeom>
          <a:noFill/>
          <a:ln w="9525">
            <a:noFill/>
            <a:miter lim="800000"/>
            <a:headEnd/>
            <a:tailEnd/>
          </a:ln>
          <a:effectLst/>
        </p:spPr>
        <p:txBody>
          <a:bodyPr>
            <a:spAutoFit/>
          </a:bodyPr>
          <a:lstStyle/>
          <a:p>
            <a:pPr>
              <a:spcBef>
                <a:spcPct val="50000"/>
              </a:spcBef>
            </a:pPr>
            <a:r>
              <a:rPr lang="en-US" altLang="zh-TW"/>
              <a:t>0</a:t>
            </a:r>
          </a:p>
          <a:p>
            <a:pPr>
              <a:spcBef>
                <a:spcPct val="50000"/>
              </a:spcBef>
            </a:pPr>
            <a:r>
              <a:rPr lang="en-US" altLang="zh-TW"/>
              <a:t>1</a:t>
            </a:r>
          </a:p>
          <a:p>
            <a:pPr>
              <a:spcBef>
                <a:spcPct val="50000"/>
              </a:spcBef>
            </a:pPr>
            <a:r>
              <a:rPr lang="en-US" altLang="zh-TW"/>
              <a:t>2</a:t>
            </a:r>
          </a:p>
          <a:p>
            <a:pPr>
              <a:spcBef>
                <a:spcPct val="50000"/>
              </a:spcBef>
            </a:pPr>
            <a:r>
              <a:rPr lang="en-US" altLang="zh-TW"/>
              <a:t>3</a:t>
            </a:r>
          </a:p>
          <a:p>
            <a:pPr>
              <a:spcBef>
                <a:spcPct val="50000"/>
              </a:spcBef>
            </a:pPr>
            <a:r>
              <a:rPr lang="en-US" altLang="zh-TW"/>
              <a:t>4</a:t>
            </a:r>
          </a:p>
        </p:txBody>
      </p:sp>
      <p:sp>
        <p:nvSpPr>
          <p:cNvPr id="23559" name="Text Box 7"/>
          <p:cNvSpPr txBox="1">
            <a:spLocks noChangeArrowheads="1"/>
          </p:cNvSpPr>
          <p:nvPr/>
        </p:nvSpPr>
        <p:spPr bwMode="auto">
          <a:xfrm>
            <a:off x="7467600" y="2286000"/>
            <a:ext cx="838200" cy="3668713"/>
          </a:xfrm>
          <a:prstGeom prst="rect">
            <a:avLst/>
          </a:prstGeom>
          <a:noFill/>
          <a:ln w="9525">
            <a:noFill/>
            <a:miter lim="800000"/>
            <a:headEnd/>
            <a:tailEnd/>
          </a:ln>
          <a:effectLst/>
        </p:spPr>
        <p:txBody>
          <a:bodyPr>
            <a:spAutoFit/>
          </a:bodyPr>
          <a:lstStyle/>
          <a:p>
            <a:pPr>
              <a:spcBef>
                <a:spcPct val="50000"/>
              </a:spcBef>
            </a:pPr>
            <a:r>
              <a:rPr lang="en-US" altLang="zh-TW"/>
              <a:t>0</a:t>
            </a:r>
          </a:p>
          <a:p>
            <a:pPr>
              <a:spcBef>
                <a:spcPct val="50000"/>
              </a:spcBef>
            </a:pPr>
            <a:r>
              <a:rPr lang="en-US" altLang="zh-TW"/>
              <a:t>1</a:t>
            </a:r>
          </a:p>
          <a:p>
            <a:pPr>
              <a:spcBef>
                <a:spcPct val="50000"/>
              </a:spcBef>
            </a:pPr>
            <a:r>
              <a:rPr lang="en-US" altLang="zh-TW"/>
              <a:t>2</a:t>
            </a:r>
          </a:p>
          <a:p>
            <a:pPr>
              <a:spcBef>
                <a:spcPct val="50000"/>
              </a:spcBef>
            </a:pPr>
            <a:r>
              <a:rPr lang="en-US" altLang="zh-TW"/>
              <a:t>3</a:t>
            </a:r>
          </a:p>
          <a:p>
            <a:pPr>
              <a:spcBef>
                <a:spcPct val="50000"/>
              </a:spcBef>
            </a:pPr>
            <a:r>
              <a:rPr lang="en-US" altLang="zh-TW"/>
              <a:t>4</a:t>
            </a:r>
          </a:p>
          <a:p>
            <a:pPr>
              <a:spcBef>
                <a:spcPct val="50000"/>
              </a:spcBef>
            </a:pPr>
            <a:r>
              <a:rPr lang="en-US" altLang="zh-TW"/>
              <a:t>6</a:t>
            </a:r>
          </a:p>
          <a:p>
            <a:pPr>
              <a:spcBef>
                <a:spcPct val="50000"/>
              </a:spcBef>
            </a:pPr>
            <a:r>
              <a:rPr lang="en-US" altLang="zh-TW"/>
              <a:t>7</a:t>
            </a:r>
          </a:p>
          <a:p>
            <a:pPr>
              <a:spcBef>
                <a:spcPct val="50000"/>
              </a:spcBef>
            </a:pPr>
            <a:r>
              <a:rPr lang="en-US" altLang="zh-TW"/>
              <a:t>8</a:t>
            </a:r>
          </a:p>
          <a:p>
            <a:pPr>
              <a:spcBef>
                <a:spcPct val="50000"/>
              </a:spcBef>
            </a:pPr>
            <a:r>
              <a:rPr lang="en-US" altLang="zh-TW"/>
              <a:t>9</a:t>
            </a:r>
          </a:p>
        </p:txBody>
      </p:sp>
      <p:sp>
        <p:nvSpPr>
          <p:cNvPr id="8" name="Footer Placeholder 7"/>
          <p:cNvSpPr>
            <a:spLocks noGrp="1"/>
          </p:cNvSpPr>
          <p:nvPr>
            <p:ph type="ftr" sz="quarter" idx="11"/>
          </p:nvPr>
        </p:nvSpPr>
        <p:spPr/>
        <p:txBody>
          <a:bodyPr/>
          <a:lstStyle/>
          <a:p>
            <a:r>
              <a:rPr lang="en-IN" smtClean="0"/>
              <a:t>Vision Career Academy</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blinds(horizontal)">
                                      <p:cBhvr>
                                        <p:cTn id="7" dur="500"/>
                                        <p:tgtEl>
                                          <p:spTgt spid="235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9"/>
                                        </p:tgtEl>
                                        <p:attrNameLst>
                                          <p:attrName>style.visibility</p:attrName>
                                        </p:attrNameLst>
                                      </p:cBhvr>
                                      <p:to>
                                        <p:strVal val="visible"/>
                                      </p:to>
                                    </p:set>
                                    <p:animEffect transition="in" filter="blinds(horizontal)">
                                      <p:cBhvr>
                                        <p:cTn id="12"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p:bldP spid="2355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14400" y="228600"/>
            <a:ext cx="7772400" cy="704850"/>
          </a:xfrm>
          <a:noFill/>
          <a:ln/>
        </p:spPr>
        <p:txBody>
          <a:bodyPr>
            <a:normAutofit fontScale="90000"/>
          </a:bodyPr>
          <a:lstStyle/>
          <a:p>
            <a:r>
              <a:rPr lang="en-US"/>
              <a:t>Multiple Selection with if-else</a:t>
            </a:r>
            <a:endParaRPr lang="en-US" sz="1600"/>
          </a:p>
        </p:txBody>
      </p:sp>
      <p:sp>
        <p:nvSpPr>
          <p:cNvPr id="6147" name="Rectangle 3"/>
          <p:cNvSpPr>
            <a:spLocks noGrp="1" noChangeArrowheads="1"/>
          </p:cNvSpPr>
          <p:nvPr>
            <p:ph type="body" idx="1"/>
          </p:nvPr>
        </p:nvSpPr>
        <p:spPr>
          <a:xfrm>
            <a:off x="457200" y="1219200"/>
            <a:ext cx="3200400" cy="5105400"/>
          </a:xfrm>
          <a:noFill/>
          <a:ln/>
        </p:spPr>
        <p:txBody>
          <a:bodyPr>
            <a:normAutofit lnSpcReduction="10000"/>
          </a:bodyPr>
          <a:lstStyle/>
          <a:p>
            <a:pPr>
              <a:buFontTx/>
              <a:buNone/>
            </a:pPr>
            <a:r>
              <a:rPr lang="en-US" sz="1600" dirty="0"/>
              <a:t>if (day == 0 ) {</a:t>
            </a:r>
          </a:p>
          <a:p>
            <a:pPr>
              <a:buFontTx/>
              <a:buNone/>
            </a:pPr>
            <a:r>
              <a:rPr lang="en-US" sz="1600" dirty="0"/>
              <a:t>    </a:t>
            </a:r>
            <a:r>
              <a:rPr lang="en-US" sz="1600" dirty="0" err="1"/>
              <a:t>printf</a:t>
            </a:r>
            <a:r>
              <a:rPr lang="en-US" sz="1600" dirty="0"/>
              <a:t> (“Sunday”) ;</a:t>
            </a:r>
          </a:p>
          <a:p>
            <a:pPr>
              <a:buFontTx/>
              <a:buNone/>
            </a:pPr>
            <a:r>
              <a:rPr lang="en-US" sz="1600" dirty="0"/>
              <a:t>} else if (day == 1 ) {</a:t>
            </a:r>
          </a:p>
          <a:p>
            <a:pPr>
              <a:buFontTx/>
              <a:buNone/>
            </a:pPr>
            <a:r>
              <a:rPr lang="en-US" sz="1600" dirty="0"/>
              <a:t>    </a:t>
            </a:r>
            <a:r>
              <a:rPr lang="en-US" sz="1600" dirty="0" err="1"/>
              <a:t>printf</a:t>
            </a:r>
            <a:r>
              <a:rPr lang="en-US" sz="1600" dirty="0"/>
              <a:t> (“Monday”) ;</a:t>
            </a:r>
          </a:p>
          <a:p>
            <a:pPr>
              <a:buFontTx/>
              <a:buNone/>
            </a:pPr>
            <a:r>
              <a:rPr lang="en-US" sz="1600" dirty="0"/>
              <a:t>} else if (day == 2) {</a:t>
            </a:r>
          </a:p>
          <a:p>
            <a:pPr>
              <a:buFontTx/>
              <a:buNone/>
            </a:pPr>
            <a:r>
              <a:rPr lang="en-US" sz="1600" dirty="0"/>
              <a:t>    </a:t>
            </a:r>
            <a:r>
              <a:rPr lang="en-US" sz="1600" dirty="0" err="1"/>
              <a:t>printf</a:t>
            </a:r>
            <a:r>
              <a:rPr lang="en-US" sz="1600" dirty="0"/>
              <a:t> (“Tuesday”) ;</a:t>
            </a:r>
          </a:p>
          <a:p>
            <a:pPr>
              <a:buFontTx/>
              <a:buNone/>
            </a:pPr>
            <a:r>
              <a:rPr lang="en-US" sz="1600" dirty="0"/>
              <a:t>} else if (day == 3) {</a:t>
            </a:r>
          </a:p>
          <a:p>
            <a:pPr>
              <a:buFontTx/>
              <a:buNone/>
            </a:pPr>
            <a:r>
              <a:rPr lang="en-US" sz="1600" dirty="0"/>
              <a:t>    </a:t>
            </a:r>
            <a:r>
              <a:rPr lang="en-US" sz="1600" dirty="0" err="1"/>
              <a:t>printf</a:t>
            </a:r>
            <a:r>
              <a:rPr lang="en-US" sz="1600" dirty="0"/>
              <a:t> (“Wednesday”) ;</a:t>
            </a:r>
          </a:p>
          <a:p>
            <a:pPr>
              <a:buFontTx/>
              <a:buNone/>
            </a:pPr>
            <a:r>
              <a:rPr lang="en-US" sz="1600" dirty="0"/>
              <a:t>} else if (day == 4) {</a:t>
            </a:r>
          </a:p>
          <a:p>
            <a:pPr>
              <a:buFontTx/>
              <a:buNone/>
            </a:pPr>
            <a:r>
              <a:rPr lang="en-US" sz="1600" dirty="0"/>
              <a:t>    </a:t>
            </a:r>
            <a:r>
              <a:rPr lang="en-US" sz="1600" dirty="0" err="1"/>
              <a:t>printf</a:t>
            </a:r>
            <a:r>
              <a:rPr lang="en-US" sz="1600" dirty="0"/>
              <a:t> (“Thursday”) ;</a:t>
            </a:r>
          </a:p>
          <a:p>
            <a:pPr>
              <a:buFontTx/>
              <a:buNone/>
            </a:pPr>
            <a:r>
              <a:rPr lang="en-US" sz="1600" dirty="0"/>
              <a:t>} else if (day == 5) {</a:t>
            </a:r>
          </a:p>
          <a:p>
            <a:pPr>
              <a:buFontTx/>
              <a:buNone/>
            </a:pPr>
            <a:r>
              <a:rPr lang="en-US" sz="1600" dirty="0"/>
              <a:t>    </a:t>
            </a:r>
            <a:r>
              <a:rPr lang="en-US" sz="1600" dirty="0" err="1"/>
              <a:t>printf</a:t>
            </a:r>
            <a:r>
              <a:rPr lang="en-US" sz="1600" dirty="0"/>
              <a:t> (“Friday”) ;</a:t>
            </a:r>
          </a:p>
          <a:p>
            <a:pPr>
              <a:buFontTx/>
              <a:buNone/>
            </a:pPr>
            <a:r>
              <a:rPr lang="en-US" sz="1600" dirty="0"/>
              <a:t>} else if (day = 6) {</a:t>
            </a:r>
          </a:p>
          <a:p>
            <a:pPr>
              <a:buFontTx/>
              <a:buNone/>
            </a:pPr>
            <a:r>
              <a:rPr lang="en-US" sz="1600" dirty="0"/>
              <a:t>    </a:t>
            </a:r>
            <a:r>
              <a:rPr lang="en-US" sz="1600" dirty="0" err="1"/>
              <a:t>printf</a:t>
            </a:r>
            <a:r>
              <a:rPr lang="en-US" sz="1600" dirty="0"/>
              <a:t> (“Saturday”) ;</a:t>
            </a:r>
          </a:p>
          <a:p>
            <a:pPr>
              <a:buFontTx/>
              <a:buNone/>
            </a:pPr>
            <a:r>
              <a:rPr lang="en-US" sz="1600" dirty="0"/>
              <a:t>} else {</a:t>
            </a:r>
          </a:p>
          <a:p>
            <a:pPr>
              <a:buFontTx/>
              <a:buNone/>
            </a:pPr>
            <a:r>
              <a:rPr lang="en-US" sz="1600" dirty="0"/>
              <a:t>    </a:t>
            </a:r>
            <a:r>
              <a:rPr lang="en-US" sz="1600" dirty="0" err="1"/>
              <a:t>printf</a:t>
            </a:r>
            <a:r>
              <a:rPr lang="en-US" sz="1600" dirty="0"/>
              <a:t> (“Error - invalid day.\n”) ;</a:t>
            </a:r>
          </a:p>
          <a:p>
            <a:pPr>
              <a:buFontTx/>
              <a:buNone/>
            </a:pPr>
            <a:r>
              <a:rPr lang="en-US" sz="1600" dirty="0"/>
              <a:t>}</a:t>
            </a:r>
          </a:p>
          <a:p>
            <a:pPr>
              <a:buFontTx/>
              <a:buNone/>
            </a:pPr>
            <a:endParaRPr lang="en-US" sz="1600" dirty="0"/>
          </a:p>
        </p:txBody>
      </p:sp>
      <p:sp>
        <p:nvSpPr>
          <p:cNvPr id="6148" name="Text Box 4"/>
          <p:cNvSpPr txBox="1">
            <a:spLocks noChangeArrowheads="1"/>
          </p:cNvSpPr>
          <p:nvPr/>
        </p:nvSpPr>
        <p:spPr bwMode="auto">
          <a:xfrm>
            <a:off x="3657600" y="2209800"/>
            <a:ext cx="5181600" cy="1373188"/>
          </a:xfrm>
          <a:prstGeom prst="rect">
            <a:avLst/>
          </a:prstGeom>
          <a:noFill/>
          <a:ln w="12700">
            <a:noFill/>
            <a:miter lim="800000"/>
            <a:headEnd/>
            <a:tailEnd/>
          </a:ln>
          <a:effectLst/>
        </p:spPr>
        <p:txBody>
          <a:bodyPr>
            <a:spAutoFit/>
          </a:bodyPr>
          <a:lstStyle/>
          <a:p>
            <a:pPr>
              <a:spcBef>
                <a:spcPct val="50000"/>
              </a:spcBef>
            </a:pPr>
            <a:r>
              <a:rPr lang="en-US" sz="2800" dirty="0"/>
              <a:t>This if-else structure is more efficient than the corresponding if structure.  Why?</a:t>
            </a:r>
          </a:p>
        </p:txBody>
      </p:sp>
      <p:sp>
        <p:nvSpPr>
          <p:cNvPr id="6" name="Footer Placeholder 5"/>
          <p:cNvSpPr>
            <a:spLocks noGrp="1"/>
          </p:cNvSpPr>
          <p:nvPr>
            <p:ph type="ftr" sz="quarter" idx="11"/>
          </p:nvPr>
        </p:nvSpPr>
        <p:spPr/>
        <p:txBody>
          <a:bodyPr/>
          <a:lstStyle/>
          <a:p>
            <a:r>
              <a:rPr lang="en-IN" smtClean="0"/>
              <a:t>Vision Career Academy</a:t>
            </a:r>
            <a:endParaRPr lang="en-IN"/>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304800"/>
            <a:ext cx="8534400" cy="609600"/>
          </a:xfrm>
          <a:noFill/>
          <a:ln/>
        </p:spPr>
        <p:txBody>
          <a:bodyPr>
            <a:normAutofit fontScale="90000"/>
          </a:bodyPr>
          <a:lstStyle/>
          <a:p>
            <a:r>
              <a:rPr lang="en-US"/>
              <a:t>The </a:t>
            </a:r>
            <a:r>
              <a:rPr lang="en-US" b="1"/>
              <a:t>switch</a:t>
            </a:r>
            <a:r>
              <a:rPr lang="en-US"/>
              <a:t> Multiple-Selection Structure</a:t>
            </a:r>
          </a:p>
        </p:txBody>
      </p:sp>
      <p:sp>
        <p:nvSpPr>
          <p:cNvPr id="7171" name="Rectangle 3"/>
          <p:cNvSpPr>
            <a:spLocks noGrp="1" noChangeArrowheads="1"/>
          </p:cNvSpPr>
          <p:nvPr>
            <p:ph type="body" idx="1"/>
          </p:nvPr>
        </p:nvSpPr>
        <p:spPr>
          <a:xfrm>
            <a:off x="457200" y="1295400"/>
            <a:ext cx="7772400" cy="5181600"/>
          </a:xfrm>
          <a:noFill/>
          <a:ln/>
        </p:spPr>
        <p:txBody>
          <a:bodyPr/>
          <a:lstStyle/>
          <a:p>
            <a:pPr>
              <a:buFontTx/>
              <a:buNone/>
            </a:pPr>
            <a:r>
              <a:rPr lang="en-US" sz="2000"/>
              <a:t>switch ( </a:t>
            </a:r>
            <a:r>
              <a:rPr lang="en-US" sz="2000" i="1"/>
              <a:t>integer expression </a:t>
            </a:r>
            <a:r>
              <a:rPr lang="en-US" sz="2000"/>
              <a:t>)</a:t>
            </a:r>
          </a:p>
          <a:p>
            <a:pPr>
              <a:buFontTx/>
              <a:buNone/>
            </a:pPr>
            <a:r>
              <a:rPr lang="en-US" sz="2000"/>
              <a:t>{</a:t>
            </a:r>
          </a:p>
          <a:p>
            <a:pPr>
              <a:buFontTx/>
              <a:buNone/>
            </a:pPr>
            <a:r>
              <a:rPr lang="en-US" sz="2000"/>
              <a:t>	case </a:t>
            </a:r>
            <a:r>
              <a:rPr lang="en-US" sz="2000" i="1"/>
              <a:t>constant</a:t>
            </a:r>
            <a:r>
              <a:rPr lang="en-US" sz="2000" i="1" baseline="-25000"/>
              <a:t>1</a:t>
            </a:r>
            <a:r>
              <a:rPr lang="en-US" sz="2000"/>
              <a:t> :</a:t>
            </a:r>
          </a:p>
          <a:p>
            <a:pPr>
              <a:buFontTx/>
              <a:buNone/>
            </a:pPr>
            <a:r>
              <a:rPr lang="en-US" sz="2000"/>
              <a:t>		</a:t>
            </a:r>
            <a:r>
              <a:rPr lang="en-US" sz="2000" i="1"/>
              <a:t>statement(s)</a:t>
            </a:r>
            <a:endParaRPr lang="en-US" sz="2000"/>
          </a:p>
          <a:p>
            <a:pPr>
              <a:buFontTx/>
              <a:buNone/>
            </a:pPr>
            <a:r>
              <a:rPr lang="en-US" sz="2000"/>
              <a:t>	        break ;</a:t>
            </a:r>
          </a:p>
          <a:p>
            <a:pPr>
              <a:buFontTx/>
              <a:buNone/>
            </a:pPr>
            <a:r>
              <a:rPr lang="en-US" sz="2000"/>
              <a:t>	case </a:t>
            </a:r>
            <a:r>
              <a:rPr lang="en-US" sz="2000" i="1"/>
              <a:t>constant</a:t>
            </a:r>
            <a:r>
              <a:rPr lang="en-US" sz="2000" i="1" baseline="-25000"/>
              <a:t>2</a:t>
            </a:r>
            <a:r>
              <a:rPr lang="en-US" sz="2000"/>
              <a:t> :</a:t>
            </a:r>
          </a:p>
          <a:p>
            <a:pPr>
              <a:buFontTx/>
              <a:buNone/>
            </a:pPr>
            <a:r>
              <a:rPr lang="en-US" sz="2000"/>
              <a:t>		</a:t>
            </a:r>
            <a:r>
              <a:rPr lang="en-US" sz="2000" i="1"/>
              <a:t>statement(s)</a:t>
            </a:r>
            <a:endParaRPr lang="en-US" sz="2000"/>
          </a:p>
          <a:p>
            <a:pPr>
              <a:buFontTx/>
              <a:buNone/>
            </a:pPr>
            <a:r>
              <a:rPr lang="en-US" sz="2000"/>
              <a:t>		break ;</a:t>
            </a:r>
          </a:p>
          <a:p>
            <a:pPr>
              <a:buFontTx/>
              <a:buNone/>
            </a:pPr>
            <a:r>
              <a:rPr lang="en-US"/>
              <a:t>		</a:t>
            </a:r>
            <a:r>
              <a:rPr lang="en-US" b="1"/>
              <a:t>. . .</a:t>
            </a:r>
            <a:endParaRPr lang="en-US"/>
          </a:p>
          <a:p>
            <a:pPr>
              <a:buFontTx/>
              <a:buNone/>
            </a:pPr>
            <a:r>
              <a:rPr lang="en-US" sz="2000"/>
              <a:t>	default: :</a:t>
            </a:r>
          </a:p>
          <a:p>
            <a:pPr>
              <a:buFontTx/>
              <a:buNone/>
            </a:pPr>
            <a:r>
              <a:rPr lang="en-US" sz="2000"/>
              <a:t>		</a:t>
            </a:r>
            <a:r>
              <a:rPr lang="en-US" sz="2000" i="1"/>
              <a:t>statement(s)</a:t>
            </a:r>
            <a:endParaRPr lang="en-US" sz="2000"/>
          </a:p>
          <a:p>
            <a:pPr>
              <a:buFontTx/>
              <a:buNone/>
            </a:pPr>
            <a:r>
              <a:rPr lang="en-US" sz="2000"/>
              <a:t>		break ;</a:t>
            </a:r>
          </a:p>
          <a:p>
            <a:pPr>
              <a:buFontTx/>
              <a:buNone/>
            </a:pPr>
            <a:r>
              <a:rPr lang="en-US" sz="2000"/>
              <a:t>}	</a:t>
            </a:r>
          </a:p>
        </p:txBody>
      </p:sp>
      <p:sp>
        <p:nvSpPr>
          <p:cNvPr id="5" name="Footer Placeholder 4"/>
          <p:cNvSpPr>
            <a:spLocks noGrp="1"/>
          </p:cNvSpPr>
          <p:nvPr>
            <p:ph type="ftr" sz="quarter" idx="11"/>
          </p:nvPr>
        </p:nvSpPr>
        <p:spPr/>
        <p:txBody>
          <a:bodyPr/>
          <a:lstStyle/>
          <a:p>
            <a:r>
              <a:rPr lang="en-IN" smtClean="0"/>
              <a:t>Vision Career Academy</a:t>
            </a:r>
            <a:endParaRPr lang="en-IN"/>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lstStyle/>
          <a:p>
            <a:r>
              <a:rPr lang="en-US"/>
              <a:t>switch Statement Details</a:t>
            </a:r>
          </a:p>
        </p:txBody>
      </p:sp>
      <p:sp>
        <p:nvSpPr>
          <p:cNvPr id="8195" name="Rectangle 3"/>
          <p:cNvSpPr>
            <a:spLocks noGrp="1" noChangeArrowheads="1"/>
          </p:cNvSpPr>
          <p:nvPr>
            <p:ph type="body" idx="1"/>
          </p:nvPr>
        </p:nvSpPr>
        <p:spPr>
          <a:xfrm>
            <a:off x="304800" y="1371600"/>
            <a:ext cx="8534400" cy="4876800"/>
          </a:xfrm>
          <a:noFill/>
          <a:ln/>
        </p:spPr>
        <p:txBody>
          <a:bodyPr/>
          <a:lstStyle/>
          <a:p>
            <a:r>
              <a:rPr lang="en-US"/>
              <a:t>The last statement of each case in the switch should almost always be a break.</a:t>
            </a:r>
          </a:p>
          <a:p>
            <a:r>
              <a:rPr lang="en-US"/>
              <a:t>The break causes program control to jump to the closing brace of the switch structure.</a:t>
            </a:r>
          </a:p>
          <a:p>
            <a:r>
              <a:rPr lang="en-US"/>
              <a:t>Without the break, the code flows into the next case.  This is almost never what you want.</a:t>
            </a:r>
          </a:p>
          <a:p>
            <a:r>
              <a:rPr lang="en-US"/>
              <a:t>A switch statement will compile without a default case, but always consider using one.</a:t>
            </a:r>
          </a:p>
        </p:txBody>
      </p:sp>
      <p:sp>
        <p:nvSpPr>
          <p:cNvPr id="5" name="Footer Placeholder 4"/>
          <p:cNvSpPr>
            <a:spLocks noGrp="1"/>
          </p:cNvSpPr>
          <p:nvPr>
            <p:ph type="ftr" sz="quarter" idx="11"/>
          </p:nvPr>
        </p:nvSpPr>
        <p:spPr/>
        <p:txBody>
          <a:bodyPr/>
          <a:lstStyle/>
          <a:p>
            <a:r>
              <a:rPr lang="en-IN" smtClean="0"/>
              <a:t>Vision Career Academy</a:t>
            </a:r>
            <a:endParaRPr lang="en-IN"/>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r>
              <a:rPr lang="en-US" dirty="0" smtClean="0"/>
              <a:t>Functions</a:t>
            </a:r>
            <a:r>
              <a:rPr lang="en-US" dirty="0"/>
              <a:t>	</a:t>
            </a:r>
          </a:p>
        </p:txBody>
      </p:sp>
      <p:sp>
        <p:nvSpPr>
          <p:cNvPr id="8197" name="Rectangle 5"/>
          <p:cNvSpPr>
            <a:spLocks noGrp="1" noChangeArrowheads="1"/>
          </p:cNvSpPr>
          <p:nvPr>
            <p:ph type="body" idx="1"/>
          </p:nvPr>
        </p:nvSpPr>
        <p:spPr/>
        <p:txBody>
          <a:bodyPr>
            <a:normAutofit fontScale="92500" lnSpcReduction="10000"/>
          </a:bodyPr>
          <a:lstStyle/>
          <a:p>
            <a:pPr>
              <a:lnSpc>
                <a:spcPct val="90000"/>
              </a:lnSpc>
            </a:pPr>
            <a:r>
              <a:rPr lang="en-US"/>
              <a:t>Functions</a:t>
            </a:r>
          </a:p>
          <a:p>
            <a:pPr lvl="1">
              <a:lnSpc>
                <a:spcPct val="90000"/>
              </a:lnSpc>
            </a:pPr>
            <a:r>
              <a:rPr lang="en-US"/>
              <a:t>Modularize a program</a:t>
            </a:r>
          </a:p>
          <a:p>
            <a:pPr lvl="1">
              <a:lnSpc>
                <a:spcPct val="90000"/>
              </a:lnSpc>
            </a:pPr>
            <a:r>
              <a:rPr lang="en-US"/>
              <a:t>All variables declared inside functions are local variables</a:t>
            </a:r>
          </a:p>
          <a:p>
            <a:pPr lvl="2">
              <a:lnSpc>
                <a:spcPct val="90000"/>
              </a:lnSpc>
            </a:pPr>
            <a:r>
              <a:rPr lang="en-US"/>
              <a:t>Known only in function defined</a:t>
            </a:r>
          </a:p>
          <a:p>
            <a:pPr lvl="1">
              <a:lnSpc>
                <a:spcPct val="90000"/>
              </a:lnSpc>
            </a:pPr>
            <a:r>
              <a:rPr lang="en-US"/>
              <a:t>Parameters</a:t>
            </a:r>
          </a:p>
          <a:p>
            <a:pPr lvl="2">
              <a:lnSpc>
                <a:spcPct val="90000"/>
              </a:lnSpc>
            </a:pPr>
            <a:r>
              <a:rPr lang="en-US"/>
              <a:t>Communicate information between functions</a:t>
            </a:r>
          </a:p>
          <a:p>
            <a:pPr lvl="2">
              <a:lnSpc>
                <a:spcPct val="90000"/>
              </a:lnSpc>
            </a:pPr>
            <a:r>
              <a:rPr lang="en-US"/>
              <a:t>Local variables</a:t>
            </a:r>
          </a:p>
          <a:p>
            <a:pPr>
              <a:lnSpc>
                <a:spcPct val="90000"/>
              </a:lnSpc>
            </a:pPr>
            <a:r>
              <a:rPr lang="en-US"/>
              <a:t>Benefits of functions</a:t>
            </a:r>
          </a:p>
          <a:p>
            <a:pPr lvl="1">
              <a:lnSpc>
                <a:spcPct val="90000"/>
              </a:lnSpc>
            </a:pPr>
            <a:r>
              <a:rPr lang="en-US"/>
              <a:t>Divide and conquer</a:t>
            </a:r>
          </a:p>
          <a:p>
            <a:pPr lvl="2">
              <a:lnSpc>
                <a:spcPct val="90000"/>
              </a:lnSpc>
            </a:pPr>
            <a:r>
              <a:rPr lang="en-US"/>
              <a:t>Manageable program development</a:t>
            </a:r>
          </a:p>
          <a:p>
            <a:pPr lvl="1">
              <a:lnSpc>
                <a:spcPct val="90000"/>
              </a:lnSpc>
            </a:pPr>
            <a:r>
              <a:rPr lang="en-US"/>
              <a:t>Software reusability</a:t>
            </a:r>
          </a:p>
          <a:p>
            <a:pPr lvl="2">
              <a:lnSpc>
                <a:spcPct val="90000"/>
              </a:lnSpc>
            </a:pPr>
            <a:r>
              <a:rPr lang="en-US"/>
              <a:t>Use existing functions as building blocks for new programs</a:t>
            </a:r>
          </a:p>
          <a:p>
            <a:pPr lvl="2">
              <a:lnSpc>
                <a:spcPct val="90000"/>
              </a:lnSpc>
            </a:pPr>
            <a:r>
              <a:rPr lang="en-US"/>
              <a:t>Abstraction - hide internal details (library functions)</a:t>
            </a:r>
          </a:p>
          <a:p>
            <a:pPr lvl="1">
              <a:lnSpc>
                <a:spcPct val="90000"/>
              </a:lnSpc>
            </a:pPr>
            <a:r>
              <a:rPr lang="en-US"/>
              <a:t>Avoid code repetition</a:t>
            </a:r>
          </a:p>
        </p:txBody>
      </p:sp>
      <p:sp>
        <p:nvSpPr>
          <p:cNvPr id="5" name="Footer Placeholder 4"/>
          <p:cNvSpPr>
            <a:spLocks noGrp="1"/>
          </p:cNvSpPr>
          <p:nvPr>
            <p:ph type="ftr" sz="quarter" idx="11"/>
          </p:nvPr>
        </p:nvSpPr>
        <p:spPr/>
        <p:txBody>
          <a:bodyPr/>
          <a:lstStyle/>
          <a:p>
            <a:r>
              <a:rPr lang="en-IN" smtClean="0"/>
              <a:t>Vision Career Academy</a:t>
            </a:r>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dirty="0"/>
              <a:t>	Function Definitions</a:t>
            </a:r>
          </a:p>
        </p:txBody>
      </p:sp>
      <p:sp>
        <p:nvSpPr>
          <p:cNvPr id="9221" name="Rectangle 5"/>
          <p:cNvSpPr>
            <a:spLocks noGrp="1" noChangeArrowheads="1"/>
          </p:cNvSpPr>
          <p:nvPr>
            <p:ph type="body" idx="1"/>
          </p:nvPr>
        </p:nvSpPr>
        <p:spPr/>
        <p:txBody>
          <a:bodyPr/>
          <a:lstStyle/>
          <a:p>
            <a:r>
              <a:rPr lang="en-US"/>
              <a:t>Function definition format</a:t>
            </a:r>
          </a:p>
          <a:p>
            <a:pPr lvl="2">
              <a:buFontTx/>
              <a:buNone/>
            </a:pPr>
            <a:r>
              <a:rPr lang="en-US" i="1"/>
              <a:t>return-value-type  function-name( parameter-list )</a:t>
            </a:r>
            <a:br>
              <a:rPr lang="en-US" i="1"/>
            </a:br>
            <a:r>
              <a:rPr lang="en-US" b="1">
                <a:latin typeface="Courier New" pitchFamily="49" charset="0"/>
              </a:rPr>
              <a:t>{</a:t>
            </a:r>
            <a:br>
              <a:rPr lang="en-US" b="1">
                <a:latin typeface="Courier New" pitchFamily="49" charset="0"/>
              </a:rPr>
            </a:br>
            <a:r>
              <a:rPr lang="en-US" i="1"/>
              <a:t>   declarations and statements</a:t>
            </a:r>
            <a:br>
              <a:rPr lang="en-US" i="1"/>
            </a:br>
            <a:r>
              <a:rPr lang="en-US" b="1">
                <a:latin typeface="Courier New" pitchFamily="49" charset="0"/>
              </a:rPr>
              <a:t>} </a:t>
            </a:r>
          </a:p>
          <a:p>
            <a:pPr lvl="1"/>
            <a:r>
              <a:rPr lang="en-US"/>
              <a:t>Function-name: any valid identifier</a:t>
            </a:r>
          </a:p>
          <a:p>
            <a:pPr lvl="1"/>
            <a:r>
              <a:rPr lang="en-US"/>
              <a:t>Return-value-type: data type of the result (default </a:t>
            </a:r>
            <a:r>
              <a:rPr lang="en-US" b="1">
                <a:latin typeface="Courier New" pitchFamily="49" charset="0"/>
              </a:rPr>
              <a:t>int</a:t>
            </a:r>
            <a:r>
              <a:rPr lang="en-US"/>
              <a:t>)</a:t>
            </a:r>
          </a:p>
          <a:p>
            <a:pPr lvl="2"/>
            <a:r>
              <a:rPr lang="en-US" b="1">
                <a:latin typeface="Courier New" pitchFamily="49" charset="0"/>
              </a:rPr>
              <a:t>void</a:t>
            </a:r>
            <a:r>
              <a:rPr lang="en-US"/>
              <a:t> </a:t>
            </a:r>
            <a:r>
              <a:rPr lang="en-US">
                <a:cs typeface="Times New Roman" pitchFamily="18" charset="0"/>
              </a:rPr>
              <a:t>–</a:t>
            </a:r>
            <a:r>
              <a:rPr lang="en-US"/>
              <a:t> indicates that the function returns nothing</a:t>
            </a:r>
          </a:p>
          <a:p>
            <a:pPr lvl="1"/>
            <a:r>
              <a:rPr lang="en-US"/>
              <a:t>Parameter-list: comma separated list, declares parameters</a:t>
            </a:r>
          </a:p>
          <a:p>
            <a:pPr lvl="2"/>
            <a:r>
              <a:rPr lang="en-US"/>
              <a:t>A type must be listed explicitly for each parameter unless, the parameter is of type </a:t>
            </a:r>
            <a:r>
              <a:rPr lang="en-US" b="1">
                <a:latin typeface="Courier New" pitchFamily="49" charset="0"/>
              </a:rPr>
              <a:t>int</a:t>
            </a:r>
          </a:p>
        </p:txBody>
      </p:sp>
      <p:sp>
        <p:nvSpPr>
          <p:cNvPr id="5" name="Footer Placeholder 4"/>
          <p:cNvSpPr>
            <a:spLocks noGrp="1"/>
          </p:cNvSpPr>
          <p:nvPr>
            <p:ph type="ftr" sz="quarter" idx="11"/>
          </p:nvPr>
        </p:nvSpPr>
        <p:spPr/>
        <p:txBody>
          <a:bodyPr/>
          <a:lstStyle/>
          <a:p>
            <a:r>
              <a:rPr lang="en-IN" smtClean="0"/>
              <a:t>Vision Career Academy</a:t>
            </a:r>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Grp="1" noChangeArrowheads="1"/>
          </p:cNvSpPr>
          <p:nvPr>
            <p:ph type="title"/>
          </p:nvPr>
        </p:nvSpPr>
        <p:spPr/>
        <p:txBody>
          <a:bodyPr/>
          <a:lstStyle/>
          <a:p>
            <a:r>
              <a:rPr lang="en-US" dirty="0" smtClean="0"/>
              <a:t>Function </a:t>
            </a:r>
            <a:r>
              <a:rPr lang="en-US" dirty="0"/>
              <a:t>Definitions</a:t>
            </a:r>
          </a:p>
        </p:txBody>
      </p:sp>
      <p:sp>
        <p:nvSpPr>
          <p:cNvPr id="39941" name="Rectangle 5"/>
          <p:cNvSpPr>
            <a:spLocks noGrp="1" noChangeArrowheads="1"/>
          </p:cNvSpPr>
          <p:nvPr>
            <p:ph type="body" idx="1"/>
          </p:nvPr>
        </p:nvSpPr>
        <p:spPr/>
        <p:txBody>
          <a:bodyPr>
            <a:normAutofit fontScale="92500" lnSpcReduction="10000"/>
          </a:bodyPr>
          <a:lstStyle/>
          <a:p>
            <a:r>
              <a:rPr lang="en-US"/>
              <a:t>Function definition format (continued)</a:t>
            </a:r>
          </a:p>
          <a:p>
            <a:pPr lvl="2">
              <a:buFontTx/>
              <a:buNone/>
            </a:pPr>
            <a:r>
              <a:rPr lang="en-US" i="1"/>
              <a:t>return-value-type  function-name( parameter-list )</a:t>
            </a:r>
            <a:br>
              <a:rPr lang="en-US" i="1"/>
            </a:br>
            <a:r>
              <a:rPr lang="en-US" b="1">
                <a:latin typeface="Courier New" pitchFamily="49" charset="0"/>
              </a:rPr>
              <a:t>{</a:t>
            </a:r>
            <a:br>
              <a:rPr lang="en-US" b="1">
                <a:latin typeface="Courier New" pitchFamily="49" charset="0"/>
              </a:rPr>
            </a:br>
            <a:r>
              <a:rPr lang="en-US" i="1"/>
              <a:t>   declarations and statements</a:t>
            </a:r>
            <a:br>
              <a:rPr lang="en-US" i="1"/>
            </a:br>
            <a:r>
              <a:rPr lang="en-US" b="1">
                <a:latin typeface="Courier New" pitchFamily="49" charset="0"/>
              </a:rPr>
              <a:t>} </a:t>
            </a:r>
          </a:p>
          <a:p>
            <a:pPr lvl="1"/>
            <a:r>
              <a:rPr lang="en-US"/>
              <a:t>Declarations and statements: function body (block)</a:t>
            </a:r>
          </a:p>
          <a:p>
            <a:pPr lvl="2"/>
            <a:r>
              <a:rPr lang="en-US"/>
              <a:t>Variables can be declared inside blocks (can be nested)</a:t>
            </a:r>
          </a:p>
          <a:p>
            <a:pPr lvl="2"/>
            <a:r>
              <a:rPr lang="en-US"/>
              <a:t>Functions can not be defined inside other functions</a:t>
            </a:r>
          </a:p>
          <a:p>
            <a:pPr lvl="1"/>
            <a:r>
              <a:rPr lang="en-US"/>
              <a:t>Returning control</a:t>
            </a:r>
          </a:p>
          <a:p>
            <a:pPr lvl="2"/>
            <a:r>
              <a:rPr lang="en-US"/>
              <a:t>If nothing returned </a:t>
            </a:r>
          </a:p>
          <a:p>
            <a:pPr lvl="3"/>
            <a:r>
              <a:rPr lang="en-US" b="1">
                <a:latin typeface="Courier New" pitchFamily="49" charset="0"/>
              </a:rPr>
              <a:t>return;</a:t>
            </a:r>
            <a:r>
              <a:rPr lang="en-US"/>
              <a:t> </a:t>
            </a:r>
          </a:p>
          <a:p>
            <a:pPr lvl="3"/>
            <a:r>
              <a:rPr lang="en-US"/>
              <a:t>or, until reaches right brace</a:t>
            </a:r>
          </a:p>
          <a:p>
            <a:pPr lvl="2"/>
            <a:r>
              <a:rPr lang="en-US"/>
              <a:t>If something returned </a:t>
            </a:r>
          </a:p>
          <a:p>
            <a:pPr lvl="3"/>
            <a:r>
              <a:rPr lang="en-US" b="1">
                <a:latin typeface="Courier New" pitchFamily="49" charset="0"/>
              </a:rPr>
              <a:t>return</a:t>
            </a:r>
            <a:r>
              <a:rPr lang="en-US"/>
              <a:t> </a:t>
            </a:r>
            <a:r>
              <a:rPr lang="en-US" i="1"/>
              <a:t>expression</a:t>
            </a:r>
            <a:r>
              <a:rPr lang="en-US" b="1">
                <a:latin typeface="Courier New" pitchFamily="49" charset="0"/>
              </a:rPr>
              <a:t>;</a:t>
            </a:r>
          </a:p>
          <a:p>
            <a:pPr lvl="1"/>
            <a:endParaRPr lang="en-US"/>
          </a:p>
        </p:txBody>
      </p:sp>
      <p:sp>
        <p:nvSpPr>
          <p:cNvPr id="5" name="Footer Placeholder 4"/>
          <p:cNvSpPr>
            <a:spLocks noGrp="1"/>
          </p:cNvSpPr>
          <p:nvPr>
            <p:ph type="ftr" sz="quarter" idx="11"/>
          </p:nvPr>
        </p:nvSpPr>
        <p:spPr/>
        <p:txBody>
          <a:bodyPr/>
          <a:lstStyle/>
          <a:p>
            <a:r>
              <a:rPr lang="en-IN" smtClean="0"/>
              <a:t>Vision Career Academy</a:t>
            </a:r>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r>
              <a:rPr lang="en-US" smtClean="0"/>
              <a:t>Vision Career Academy</a:t>
            </a:r>
            <a:endParaRPr lang="en-US"/>
          </a:p>
        </p:txBody>
      </p:sp>
      <p:sp>
        <p:nvSpPr>
          <p:cNvPr id="378882" name="Rectangle 2"/>
          <p:cNvSpPr>
            <a:spLocks noGrp="1" noChangeArrowheads="1"/>
          </p:cNvSpPr>
          <p:nvPr>
            <p:ph type="title" idx="4294967295"/>
          </p:nvPr>
        </p:nvSpPr>
        <p:spPr/>
        <p:txBody>
          <a:bodyPr/>
          <a:lstStyle/>
          <a:p>
            <a:r>
              <a:rPr lang="en-US"/>
              <a:t>Functions in </a:t>
            </a:r>
            <a:r>
              <a:rPr lang="en-US" i="1"/>
              <a:t>C</a:t>
            </a:r>
            <a:endParaRPr lang="en-US"/>
          </a:p>
        </p:txBody>
      </p:sp>
      <p:sp>
        <p:nvSpPr>
          <p:cNvPr id="378883" name="Rectangle 3"/>
          <p:cNvSpPr>
            <a:spLocks noGrp="1" noChangeArrowheads="1"/>
          </p:cNvSpPr>
          <p:nvPr>
            <p:ph type="body" idx="4294967295"/>
          </p:nvPr>
        </p:nvSpPr>
        <p:spPr/>
        <p:txBody>
          <a:bodyPr/>
          <a:lstStyle/>
          <a:p>
            <a:pPr>
              <a:buFontTx/>
              <a:buNone/>
            </a:pPr>
            <a:r>
              <a:rPr lang="en-US" sz="2800" i="1"/>
              <a:t>resultType </a:t>
            </a:r>
            <a:r>
              <a:rPr lang="en-US" sz="2800" b="1">
                <a:latin typeface="Courier New" pitchFamily="49" charset="0"/>
              </a:rPr>
              <a:t>functionName(</a:t>
            </a:r>
            <a:r>
              <a:rPr lang="en-US" sz="2800" i="1"/>
              <a:t>type</a:t>
            </a:r>
            <a:r>
              <a:rPr lang="en-US" sz="2800" i="1" baseline="-25000"/>
              <a:t>1</a:t>
            </a:r>
            <a:r>
              <a:rPr lang="en-US" sz="2800" i="1"/>
              <a:t> </a:t>
            </a:r>
            <a:r>
              <a:rPr lang="en-US" sz="2800" b="1">
                <a:latin typeface="Courier New" pitchFamily="49" charset="0"/>
              </a:rPr>
              <a:t>param1,</a:t>
            </a:r>
            <a:r>
              <a:rPr lang="en-US" sz="2800" i="1"/>
              <a:t> type</a:t>
            </a:r>
            <a:r>
              <a:rPr lang="en-US" sz="2800" i="1" baseline="-25000"/>
              <a:t>2</a:t>
            </a:r>
            <a:r>
              <a:rPr lang="en-US" sz="2800" i="1"/>
              <a:t> </a:t>
            </a:r>
            <a:r>
              <a:rPr lang="en-US" sz="2800" b="1">
                <a:latin typeface="Courier New" pitchFamily="49" charset="0"/>
              </a:rPr>
              <a:t>param2, …) {</a:t>
            </a:r>
          </a:p>
          <a:p>
            <a:pPr>
              <a:buFontTx/>
              <a:buNone/>
            </a:pPr>
            <a:r>
              <a:rPr lang="en-US" sz="2800" b="1">
                <a:latin typeface="Courier New" pitchFamily="49" charset="0"/>
              </a:rPr>
              <a:t>	…</a:t>
            </a:r>
          </a:p>
          <a:p>
            <a:pPr>
              <a:buFontTx/>
              <a:buNone/>
            </a:pPr>
            <a:r>
              <a:rPr lang="en-US" sz="2800" b="1">
                <a:latin typeface="Courier New" pitchFamily="49" charset="0"/>
              </a:rPr>
              <a:t>	</a:t>
            </a:r>
            <a:r>
              <a:rPr lang="en-US" sz="2800" i="1"/>
              <a:t>body</a:t>
            </a:r>
          </a:p>
          <a:p>
            <a:pPr>
              <a:buFontTx/>
              <a:buNone/>
            </a:pPr>
            <a:r>
              <a:rPr lang="en-US" sz="2800" b="1">
                <a:latin typeface="Courier New" pitchFamily="49" charset="0"/>
              </a:rPr>
              <a:t>	…</a:t>
            </a:r>
          </a:p>
          <a:p>
            <a:pPr>
              <a:buFontTx/>
              <a:buNone/>
            </a:pPr>
            <a:r>
              <a:rPr lang="en-US" sz="2800" b="1">
                <a:latin typeface="Courier New" pitchFamily="49" charset="0"/>
              </a:rPr>
              <a:t>}</a:t>
            </a:r>
          </a:p>
          <a:p>
            <a:r>
              <a:rPr lang="en-US"/>
              <a:t>If no result, </a:t>
            </a:r>
            <a:r>
              <a:rPr lang="en-US" sz="2800" i="1"/>
              <a:t>resultType</a:t>
            </a:r>
            <a:r>
              <a:rPr lang="en-US"/>
              <a:t> should be </a:t>
            </a:r>
            <a:r>
              <a:rPr lang="en-US" sz="2800" b="1">
                <a:latin typeface="Courier New" pitchFamily="49" charset="0"/>
              </a:rPr>
              <a:t>void</a:t>
            </a:r>
          </a:p>
          <a:p>
            <a:pPr lvl="2"/>
            <a:r>
              <a:rPr lang="en-US"/>
              <a:t>Warning if not!</a:t>
            </a:r>
          </a:p>
          <a:p>
            <a:r>
              <a:rPr lang="en-US"/>
              <a:t>If no parameters, use </a:t>
            </a:r>
            <a:r>
              <a:rPr lang="en-US" sz="2800" b="1">
                <a:latin typeface="Courier New" pitchFamily="49" charset="0"/>
              </a:rPr>
              <a:t>void</a:t>
            </a:r>
            <a:r>
              <a:rPr lang="en-US"/>
              <a:t> between </a:t>
            </a:r>
            <a:r>
              <a:rPr lang="en-US" sz="2800" b="1">
                <a:latin typeface="Courier New" pitchFamily="49"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smtClean="0"/>
              <a:t>Vision Career Academy</a:t>
            </a:r>
            <a:endParaRPr lang="en-US"/>
          </a:p>
        </p:txBody>
      </p:sp>
      <p:sp>
        <p:nvSpPr>
          <p:cNvPr id="45058" name="Rectangle 2"/>
          <p:cNvSpPr>
            <a:spLocks noGrp="1" noChangeArrowheads="1"/>
          </p:cNvSpPr>
          <p:nvPr>
            <p:ph type="title"/>
          </p:nvPr>
        </p:nvSpPr>
        <p:spPr>
          <a:xfrm>
            <a:off x="914400" y="274638"/>
            <a:ext cx="7229500" cy="725470"/>
          </a:xfrm>
        </p:spPr>
        <p:txBody>
          <a:bodyPr>
            <a:normAutofit fontScale="90000"/>
          </a:bodyPr>
          <a:lstStyle/>
          <a:p>
            <a:r>
              <a:rPr lang="en-US" dirty="0"/>
              <a:t>A </a:t>
            </a:r>
            <a:r>
              <a:rPr lang="en-US" dirty="0" smtClean="0"/>
              <a:t>Simple Hello World </a:t>
            </a:r>
            <a:r>
              <a:rPr lang="en-US" dirty="0"/>
              <a:t>C Program</a:t>
            </a:r>
          </a:p>
        </p:txBody>
      </p:sp>
      <p:sp>
        <p:nvSpPr>
          <p:cNvPr id="45059" name="Rectangle 3"/>
          <p:cNvSpPr>
            <a:spLocks noGrp="1" noChangeArrowheads="1"/>
          </p:cNvSpPr>
          <p:nvPr>
            <p:ph type="body" idx="1"/>
          </p:nvPr>
        </p:nvSpPr>
        <p:spPr>
          <a:xfrm>
            <a:off x="25400" y="993775"/>
            <a:ext cx="5319713" cy="5475288"/>
          </a:xfrm>
        </p:spPr>
        <p:txBody>
          <a:bodyPr/>
          <a:lstStyle/>
          <a:p>
            <a:r>
              <a:rPr lang="en-US" sz="2000" i="1" dirty="0"/>
              <a:t>Create</a:t>
            </a:r>
            <a:r>
              <a:rPr lang="en-US" sz="2000" dirty="0"/>
              <a:t> example file: </a:t>
            </a:r>
            <a:r>
              <a:rPr lang="en-US" sz="2000" dirty="0" err="1">
                <a:latin typeface="Courier New" pitchFamily="49" charset="0"/>
              </a:rPr>
              <a:t>try.c</a:t>
            </a:r>
            <a:endParaRPr lang="en-US" sz="2000" dirty="0">
              <a:latin typeface="Courier New" pitchFamily="49" charset="0"/>
            </a:endParaRPr>
          </a:p>
          <a:p>
            <a:r>
              <a:rPr lang="en-US" sz="2000" i="1" dirty="0"/>
              <a:t>Compile</a:t>
            </a:r>
            <a:r>
              <a:rPr lang="en-US" sz="2000" dirty="0"/>
              <a:t> using </a:t>
            </a:r>
            <a:r>
              <a:rPr lang="en-US" sz="2000" dirty="0" err="1"/>
              <a:t>gcc</a:t>
            </a:r>
            <a:r>
              <a:rPr lang="en-US" sz="2000" dirty="0"/>
              <a:t>:</a:t>
            </a:r>
            <a:br>
              <a:rPr lang="en-US" sz="2000" dirty="0"/>
            </a:br>
            <a:r>
              <a:rPr lang="en-US" sz="2000" dirty="0" err="1">
                <a:latin typeface="Courier New" pitchFamily="49" charset="0"/>
              </a:rPr>
              <a:t>gcc</a:t>
            </a:r>
            <a:r>
              <a:rPr lang="en-US" sz="2000" dirty="0">
                <a:latin typeface="Courier New" pitchFamily="49" charset="0"/>
              </a:rPr>
              <a:t> –o try </a:t>
            </a:r>
            <a:r>
              <a:rPr lang="en-US" sz="2000" dirty="0" err="1">
                <a:latin typeface="Courier New" pitchFamily="49" charset="0"/>
              </a:rPr>
              <a:t>try.c</a:t>
            </a:r>
            <a:endParaRPr lang="en-US" sz="2000" dirty="0">
              <a:latin typeface="Courier New" pitchFamily="49" charset="0"/>
            </a:endParaRPr>
          </a:p>
          <a:p>
            <a:r>
              <a:rPr lang="en-US" sz="2000" dirty="0"/>
              <a:t>The standard C library </a:t>
            </a:r>
            <a:r>
              <a:rPr lang="en-US" sz="2000" i="1" dirty="0" err="1"/>
              <a:t>libc</a:t>
            </a:r>
            <a:r>
              <a:rPr lang="en-US" sz="2000" dirty="0"/>
              <a:t> is included automatically</a:t>
            </a:r>
          </a:p>
          <a:p>
            <a:r>
              <a:rPr lang="en-US" sz="2000" i="1" dirty="0"/>
              <a:t>Execute</a:t>
            </a:r>
            <a:r>
              <a:rPr lang="en-US" sz="2000" dirty="0"/>
              <a:t> program</a:t>
            </a:r>
            <a:br>
              <a:rPr lang="en-US" sz="2000" dirty="0"/>
            </a:br>
            <a:r>
              <a:rPr lang="en-US" sz="2000" dirty="0">
                <a:latin typeface="Courier New" pitchFamily="49" charset="0"/>
              </a:rPr>
              <a:t>./try</a:t>
            </a:r>
          </a:p>
          <a:p>
            <a:r>
              <a:rPr lang="en-US" sz="2000" dirty="0"/>
              <a:t>Note, I always specify an absolute path</a:t>
            </a:r>
          </a:p>
          <a:p>
            <a:r>
              <a:rPr lang="en-US" sz="2000" dirty="0"/>
              <a:t>Normal termination:</a:t>
            </a:r>
            <a:br>
              <a:rPr lang="en-US" sz="2000" dirty="0"/>
            </a:br>
            <a:r>
              <a:rPr lang="en-US" sz="2000" dirty="0">
                <a:latin typeface="Courier New" pitchFamily="49" charset="0"/>
              </a:rPr>
              <a:t>void </a:t>
            </a:r>
            <a:r>
              <a:rPr lang="en-US" sz="2000" b="1" dirty="0">
                <a:latin typeface="Courier New" pitchFamily="49" charset="0"/>
              </a:rPr>
              <a:t>exit</a:t>
            </a:r>
            <a:r>
              <a:rPr lang="en-US" sz="2000" dirty="0">
                <a:latin typeface="Courier New" pitchFamily="49" charset="0"/>
              </a:rPr>
              <a:t>(</a:t>
            </a:r>
            <a:r>
              <a:rPr lang="en-US" sz="2000" dirty="0" err="1">
                <a:latin typeface="Courier New" pitchFamily="49" charset="0"/>
              </a:rPr>
              <a:t>int</a:t>
            </a:r>
            <a:r>
              <a:rPr lang="en-US" sz="2000" dirty="0">
                <a:latin typeface="Courier New" pitchFamily="49" charset="0"/>
              </a:rPr>
              <a:t> status);</a:t>
            </a:r>
          </a:p>
          <a:p>
            <a:pPr lvl="1"/>
            <a:r>
              <a:rPr lang="en-US" sz="1800" dirty="0"/>
              <a:t>calls functions registered with </a:t>
            </a:r>
            <a:r>
              <a:rPr lang="en-US" sz="1800" dirty="0" err="1">
                <a:latin typeface="Courier New" pitchFamily="49" charset="0"/>
              </a:rPr>
              <a:t>atexit</a:t>
            </a:r>
            <a:r>
              <a:rPr lang="en-US" sz="1800" dirty="0">
                <a:latin typeface="Courier New" pitchFamily="49" charset="0"/>
              </a:rPr>
              <a:t>()</a:t>
            </a:r>
          </a:p>
          <a:p>
            <a:pPr lvl="1"/>
            <a:r>
              <a:rPr lang="en-US" sz="1800" dirty="0"/>
              <a:t>flush output streams</a:t>
            </a:r>
          </a:p>
          <a:p>
            <a:pPr lvl="1"/>
            <a:r>
              <a:rPr lang="en-US" sz="1800" dirty="0"/>
              <a:t>close all open streams</a:t>
            </a:r>
          </a:p>
          <a:p>
            <a:pPr lvl="1"/>
            <a:r>
              <a:rPr lang="en-US" sz="1800" dirty="0"/>
              <a:t>return status value and control to host environment</a:t>
            </a:r>
          </a:p>
        </p:txBody>
      </p:sp>
      <p:sp>
        <p:nvSpPr>
          <p:cNvPr id="45060" name="Text Box 4"/>
          <p:cNvSpPr txBox="1">
            <a:spLocks noChangeArrowheads="1"/>
          </p:cNvSpPr>
          <p:nvPr/>
        </p:nvSpPr>
        <p:spPr bwMode="auto">
          <a:xfrm>
            <a:off x="5245100" y="2316163"/>
            <a:ext cx="3732213" cy="3035300"/>
          </a:xfrm>
          <a:prstGeom prst="rect">
            <a:avLst/>
          </a:prstGeom>
          <a:noFill/>
          <a:ln w="9525">
            <a:solidFill>
              <a:schemeClr val="tx1"/>
            </a:solidFill>
            <a:miter lim="800000"/>
            <a:headEnd/>
            <a:tailEnd/>
          </a:ln>
          <a:effectLst/>
        </p:spPr>
        <p:txBody>
          <a:bodyPr>
            <a:spAutoFit/>
          </a:bodyPr>
          <a:lstStyle/>
          <a:p>
            <a:pPr algn="l" eaLnBrk="1" hangingPunct="1">
              <a:tabLst>
                <a:tab pos="228600" algn="l"/>
              </a:tabLst>
            </a:pPr>
            <a:r>
              <a:rPr lang="en-US" sz="1600" b="1">
                <a:solidFill>
                  <a:srgbClr val="0000CC"/>
                </a:solidFill>
                <a:latin typeface="Courier New" pitchFamily="49" charset="0"/>
              </a:rPr>
              <a:t>/* </a:t>
            </a:r>
            <a:r>
              <a:rPr lang="en-US" sz="1600" b="1" i="1">
                <a:solidFill>
                  <a:srgbClr val="0000CC"/>
                </a:solidFill>
                <a:latin typeface="Courier New" pitchFamily="49" charset="0"/>
              </a:rPr>
              <a:t>you generally want to</a:t>
            </a:r>
          </a:p>
          <a:p>
            <a:pPr algn="l" eaLnBrk="1" hangingPunct="1">
              <a:tabLst>
                <a:tab pos="228600" algn="l"/>
              </a:tabLst>
            </a:pPr>
            <a:r>
              <a:rPr lang="en-US" sz="1600" b="1" i="1">
                <a:solidFill>
                  <a:srgbClr val="0000CC"/>
                </a:solidFill>
                <a:latin typeface="Courier New" pitchFamily="49" charset="0"/>
              </a:rPr>
              <a:t> * include stdio.h and</a:t>
            </a:r>
          </a:p>
          <a:p>
            <a:pPr algn="l" eaLnBrk="1" hangingPunct="1">
              <a:tabLst>
                <a:tab pos="228600" algn="l"/>
              </a:tabLst>
            </a:pPr>
            <a:r>
              <a:rPr lang="en-US" sz="1600" b="1" i="1">
                <a:solidFill>
                  <a:srgbClr val="0000CC"/>
                </a:solidFill>
                <a:latin typeface="Courier New" pitchFamily="49" charset="0"/>
              </a:rPr>
              <a:t> * stdlib.h</a:t>
            </a:r>
          </a:p>
          <a:p>
            <a:pPr algn="l" eaLnBrk="1" hangingPunct="1">
              <a:tabLst>
                <a:tab pos="228600" algn="l"/>
              </a:tabLst>
            </a:pPr>
            <a:r>
              <a:rPr lang="en-US" sz="1600" b="1" i="1">
                <a:solidFill>
                  <a:srgbClr val="0000CC"/>
                </a:solidFill>
                <a:latin typeface="Courier New" pitchFamily="49" charset="0"/>
              </a:rPr>
              <a:t> * </a:t>
            </a:r>
            <a:r>
              <a:rPr lang="en-US" sz="1600" b="1">
                <a:solidFill>
                  <a:srgbClr val="0000CC"/>
                </a:solidFill>
                <a:latin typeface="Courier New" pitchFamily="49" charset="0"/>
              </a:rPr>
              <a:t>*/</a:t>
            </a:r>
          </a:p>
          <a:p>
            <a:pPr algn="l" eaLnBrk="1" hangingPunct="1">
              <a:tabLst>
                <a:tab pos="228600" algn="l"/>
              </a:tabLst>
            </a:pPr>
            <a:r>
              <a:rPr lang="en-US" sz="1600" b="1">
                <a:latin typeface="Courier New" pitchFamily="49" charset="0"/>
              </a:rPr>
              <a:t>#include &lt;stdio.h&gt;</a:t>
            </a:r>
          </a:p>
          <a:p>
            <a:pPr algn="l" eaLnBrk="1" hangingPunct="1">
              <a:tabLst>
                <a:tab pos="228600" algn="l"/>
              </a:tabLst>
            </a:pPr>
            <a:r>
              <a:rPr lang="en-US" sz="1600" b="1">
                <a:latin typeface="Courier New" pitchFamily="49" charset="0"/>
              </a:rPr>
              <a:t>#include &lt;stdlib.h&gt;</a:t>
            </a:r>
          </a:p>
          <a:p>
            <a:pPr algn="l" eaLnBrk="1" hangingPunct="1">
              <a:tabLst>
                <a:tab pos="228600" algn="l"/>
              </a:tabLst>
            </a:pPr>
            <a:endParaRPr lang="en-US" sz="1600" b="1">
              <a:latin typeface="Courier New" pitchFamily="49" charset="0"/>
            </a:endParaRPr>
          </a:p>
          <a:p>
            <a:pPr algn="l" eaLnBrk="1" hangingPunct="1">
              <a:tabLst>
                <a:tab pos="228600" algn="l"/>
              </a:tabLst>
            </a:pPr>
            <a:r>
              <a:rPr lang="en-US" sz="1600" b="1">
                <a:latin typeface="Courier New" pitchFamily="49" charset="0"/>
              </a:rPr>
              <a:t>int main (void)</a:t>
            </a:r>
          </a:p>
          <a:p>
            <a:pPr algn="l" eaLnBrk="1" hangingPunct="1">
              <a:tabLst>
                <a:tab pos="228600" algn="l"/>
              </a:tabLst>
            </a:pPr>
            <a:r>
              <a:rPr lang="en-US" sz="1600" b="1">
                <a:latin typeface="Courier New" pitchFamily="49" charset="0"/>
              </a:rPr>
              <a:t>{</a:t>
            </a:r>
          </a:p>
          <a:p>
            <a:pPr algn="l" eaLnBrk="1" hangingPunct="1">
              <a:tabLst>
                <a:tab pos="228600" algn="l"/>
              </a:tabLst>
            </a:pPr>
            <a:r>
              <a:rPr lang="en-US" sz="1600" b="1">
                <a:latin typeface="Courier New" pitchFamily="49" charset="0"/>
              </a:rPr>
              <a:t>   </a:t>
            </a:r>
            <a:r>
              <a:rPr lang="en-US" sz="1600" b="1">
                <a:solidFill>
                  <a:srgbClr val="A50021"/>
                </a:solidFill>
                <a:latin typeface="Courier New" pitchFamily="49" charset="0"/>
              </a:rPr>
              <a:t>printf</a:t>
            </a:r>
            <a:r>
              <a:rPr lang="en-US" sz="1600" b="1">
                <a:latin typeface="Courier New" pitchFamily="49" charset="0"/>
              </a:rPr>
              <a:t>(“Hello World</a:t>
            </a:r>
            <a:r>
              <a:rPr lang="en-US" sz="1600" b="1">
                <a:solidFill>
                  <a:srgbClr val="0000CC"/>
                </a:solidFill>
                <a:latin typeface="Courier New" pitchFamily="49" charset="0"/>
              </a:rPr>
              <a:t>\n</a:t>
            </a:r>
            <a:r>
              <a:rPr lang="en-US" sz="1600" b="1">
                <a:latin typeface="Courier New" pitchFamily="49" charset="0"/>
              </a:rPr>
              <a:t>”);</a:t>
            </a:r>
          </a:p>
          <a:p>
            <a:pPr algn="l" eaLnBrk="1" hangingPunct="1">
              <a:tabLst>
                <a:tab pos="228600" algn="l"/>
              </a:tabLst>
            </a:pPr>
            <a:r>
              <a:rPr lang="en-US" sz="1600" b="1">
                <a:latin typeface="Courier New" pitchFamily="49" charset="0"/>
              </a:rPr>
              <a:t>   exit(0);</a:t>
            </a:r>
          </a:p>
          <a:p>
            <a:pPr algn="l" eaLnBrk="1" hangingPunct="1">
              <a:tabLst>
                <a:tab pos="228600" algn="l"/>
              </a:tabLst>
            </a:pPr>
            <a:r>
              <a:rPr lang="en-US" sz="1600" b="1">
                <a:latin typeface="Courier New" pitchFamily="49" charset="0"/>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r>
              <a:rPr lang="en-US" smtClean="0"/>
              <a:t>Vision Career Academy</a:t>
            </a:r>
            <a:endParaRPr lang="en-US"/>
          </a:p>
        </p:txBody>
      </p:sp>
      <p:sp>
        <p:nvSpPr>
          <p:cNvPr id="380930" name="Rectangle 2"/>
          <p:cNvSpPr>
            <a:spLocks noGrp="1" noChangeArrowheads="1"/>
          </p:cNvSpPr>
          <p:nvPr>
            <p:ph type="title" idx="4294967295"/>
          </p:nvPr>
        </p:nvSpPr>
        <p:spPr/>
        <p:txBody>
          <a:bodyPr/>
          <a:lstStyle/>
          <a:p>
            <a:r>
              <a:rPr lang="en-US"/>
              <a:t>Functions in </a:t>
            </a:r>
            <a:r>
              <a:rPr lang="en-US" i="1"/>
              <a:t>C</a:t>
            </a:r>
            <a:endParaRPr lang="en-US"/>
          </a:p>
        </p:txBody>
      </p:sp>
      <p:sp>
        <p:nvSpPr>
          <p:cNvPr id="380931" name="Rectangle 3"/>
          <p:cNvSpPr>
            <a:spLocks noGrp="1" noChangeArrowheads="1"/>
          </p:cNvSpPr>
          <p:nvPr>
            <p:ph type="body" idx="4294967295"/>
          </p:nvPr>
        </p:nvSpPr>
        <p:spPr/>
        <p:txBody>
          <a:bodyPr/>
          <a:lstStyle/>
          <a:p>
            <a:pPr>
              <a:buFontTx/>
              <a:buNone/>
            </a:pPr>
            <a:r>
              <a:rPr lang="en-US" sz="2800" i="1"/>
              <a:t>resultType </a:t>
            </a:r>
            <a:r>
              <a:rPr lang="en-US" sz="2800" b="1">
                <a:latin typeface="Courier New" pitchFamily="49" charset="0"/>
              </a:rPr>
              <a:t>functionName(</a:t>
            </a:r>
            <a:r>
              <a:rPr lang="en-US" sz="2800" i="1"/>
              <a:t>type</a:t>
            </a:r>
            <a:r>
              <a:rPr lang="en-US" sz="2800" i="1" baseline="-25000"/>
              <a:t>1</a:t>
            </a:r>
            <a:r>
              <a:rPr lang="en-US" sz="2800" i="1"/>
              <a:t> </a:t>
            </a:r>
            <a:r>
              <a:rPr lang="en-US" sz="2800" b="1">
                <a:latin typeface="Courier New" pitchFamily="49" charset="0"/>
              </a:rPr>
              <a:t>param1,</a:t>
            </a:r>
            <a:r>
              <a:rPr lang="en-US" sz="2800" i="1"/>
              <a:t> type</a:t>
            </a:r>
            <a:r>
              <a:rPr lang="en-US" sz="2800" i="1" baseline="-25000"/>
              <a:t>2</a:t>
            </a:r>
            <a:r>
              <a:rPr lang="en-US" sz="2800" i="1"/>
              <a:t> </a:t>
            </a:r>
            <a:r>
              <a:rPr lang="en-US" sz="2800" b="1">
                <a:latin typeface="Courier New" pitchFamily="49" charset="0"/>
              </a:rPr>
              <a:t>param2, …) {</a:t>
            </a:r>
          </a:p>
          <a:p>
            <a:pPr>
              <a:buFontTx/>
              <a:buNone/>
            </a:pPr>
            <a:r>
              <a:rPr lang="en-US" sz="2800" b="1">
                <a:latin typeface="Courier New" pitchFamily="49" charset="0"/>
              </a:rPr>
              <a:t>	…</a:t>
            </a:r>
          </a:p>
          <a:p>
            <a:pPr>
              <a:buFontTx/>
              <a:buNone/>
            </a:pPr>
            <a:r>
              <a:rPr lang="en-US" sz="2800" b="1">
                <a:latin typeface="Courier New" pitchFamily="49" charset="0"/>
              </a:rPr>
              <a:t>	</a:t>
            </a:r>
            <a:r>
              <a:rPr lang="en-US" sz="2800" i="1"/>
              <a:t>body</a:t>
            </a:r>
          </a:p>
          <a:p>
            <a:pPr>
              <a:buFontTx/>
              <a:buNone/>
            </a:pPr>
            <a:r>
              <a:rPr lang="en-US" sz="2800" b="1">
                <a:latin typeface="Courier New" pitchFamily="49" charset="0"/>
              </a:rPr>
              <a:t>	…</a:t>
            </a:r>
          </a:p>
          <a:p>
            <a:pPr>
              <a:buFontTx/>
              <a:buNone/>
            </a:pPr>
            <a:r>
              <a:rPr lang="en-US" sz="2800" b="1">
                <a:latin typeface="Courier New" pitchFamily="49" charset="0"/>
              </a:rPr>
              <a:t>}		// functionName</a:t>
            </a:r>
          </a:p>
          <a:p>
            <a:r>
              <a:rPr lang="en-US"/>
              <a:t>If no result, </a:t>
            </a:r>
            <a:r>
              <a:rPr lang="en-US" sz="2800" i="1"/>
              <a:t>resultType</a:t>
            </a:r>
            <a:r>
              <a:rPr lang="en-US"/>
              <a:t> should be </a:t>
            </a:r>
            <a:r>
              <a:rPr lang="en-US" sz="2800" b="1">
                <a:latin typeface="Courier New" pitchFamily="49" charset="0"/>
              </a:rPr>
              <a:t>void</a:t>
            </a:r>
          </a:p>
          <a:p>
            <a:pPr lvl="2"/>
            <a:r>
              <a:rPr lang="en-US"/>
              <a:t>Warning if not!</a:t>
            </a:r>
          </a:p>
          <a:p>
            <a:r>
              <a:rPr lang="en-US"/>
              <a:t>If no parameters, use </a:t>
            </a:r>
            <a:r>
              <a:rPr lang="en-US" sz="2800" b="1">
                <a:latin typeface="Courier New" pitchFamily="49" charset="0"/>
              </a:rPr>
              <a:t>void</a:t>
            </a:r>
            <a:r>
              <a:rPr lang="en-US"/>
              <a:t> between </a:t>
            </a:r>
            <a:r>
              <a:rPr lang="en-US" sz="2800" b="1">
                <a:latin typeface="Courier New" pitchFamily="49" charset="0"/>
              </a:rPr>
              <a:t>()</a:t>
            </a:r>
          </a:p>
        </p:txBody>
      </p:sp>
      <p:grpSp>
        <p:nvGrpSpPr>
          <p:cNvPr id="2" name="Group 4"/>
          <p:cNvGrpSpPr>
            <a:grpSpLocks/>
          </p:cNvGrpSpPr>
          <p:nvPr/>
        </p:nvGrpSpPr>
        <p:grpSpPr bwMode="auto">
          <a:xfrm>
            <a:off x="4343400" y="2895600"/>
            <a:ext cx="4424363" cy="1196975"/>
            <a:chOff x="2616" y="2554"/>
            <a:chExt cx="2787" cy="754"/>
          </a:xfrm>
        </p:grpSpPr>
        <p:sp>
          <p:nvSpPr>
            <p:cNvPr id="380933" name="Line 5"/>
            <p:cNvSpPr>
              <a:spLocks noChangeShapeType="1"/>
            </p:cNvSpPr>
            <p:nvPr/>
          </p:nvSpPr>
          <p:spPr bwMode="auto">
            <a:xfrm rot="-724156" flipH="1" flipV="1">
              <a:off x="2616" y="3222"/>
              <a:ext cx="564" cy="4"/>
            </a:xfrm>
            <a:prstGeom prst="line">
              <a:avLst/>
            </a:prstGeom>
            <a:noFill/>
            <a:ln w="9525">
              <a:solidFill>
                <a:schemeClr val="tx1"/>
              </a:solidFill>
              <a:round/>
              <a:headEnd/>
              <a:tailEnd type="triangle" w="med" len="med"/>
            </a:ln>
          </p:spPr>
          <p:txBody>
            <a:bodyPr/>
            <a:lstStyle/>
            <a:p>
              <a:endParaRPr lang="en-IN"/>
            </a:p>
          </p:txBody>
        </p:sp>
        <p:sp>
          <p:nvSpPr>
            <p:cNvPr id="380934" name="Text Box 6"/>
            <p:cNvSpPr txBox="1">
              <a:spLocks noChangeArrowheads="1"/>
            </p:cNvSpPr>
            <p:nvPr/>
          </p:nvSpPr>
          <p:spPr bwMode="auto">
            <a:xfrm rot="-724156">
              <a:off x="3137" y="2554"/>
              <a:ext cx="2266" cy="754"/>
            </a:xfrm>
            <a:prstGeom prst="rect">
              <a:avLst/>
            </a:prstGeom>
            <a:solidFill>
              <a:srgbClr val="CCFFCC"/>
            </a:solidFill>
            <a:ln w="9525" algn="ctr">
              <a:solidFill>
                <a:schemeClr val="tx1"/>
              </a:solidFill>
              <a:miter lim="800000"/>
              <a:headEnd/>
              <a:tailEnd/>
            </a:ln>
          </p:spPr>
          <p:txBody>
            <a:bodyPr anchor="ctr">
              <a:spAutoFit/>
            </a:bodyPr>
            <a:lstStyle/>
            <a:p>
              <a:r>
                <a:rPr lang="en-US" sz="2400">
                  <a:latin typeface="Times New Roman" pitchFamily="18" charset="0"/>
                </a:rPr>
                <a:t>It is good style to always end a function with a comment showing its name</a:t>
              </a: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smtClean="0"/>
              <a:t>Vision Career Academy</a:t>
            </a:r>
            <a:endParaRPr lang="en-US"/>
          </a:p>
        </p:txBody>
      </p:sp>
      <p:sp>
        <p:nvSpPr>
          <p:cNvPr id="382978" name="Rectangle 2"/>
          <p:cNvSpPr>
            <a:spLocks noChangeArrowheads="1"/>
          </p:cNvSpPr>
          <p:nvPr/>
        </p:nvSpPr>
        <p:spPr bwMode="auto">
          <a:xfrm>
            <a:off x="2971800" y="4648200"/>
            <a:ext cx="3429000" cy="304800"/>
          </a:xfrm>
          <a:prstGeom prst="rect">
            <a:avLst/>
          </a:prstGeom>
          <a:solidFill>
            <a:srgbClr val="FFFF00"/>
          </a:solidFill>
          <a:ln w="9525" algn="ctr">
            <a:solidFill>
              <a:schemeClr val="tx1"/>
            </a:solidFill>
            <a:miter lim="800000"/>
            <a:headEnd/>
            <a:tailEnd/>
          </a:ln>
          <a:effectLst/>
        </p:spPr>
        <p:txBody>
          <a:bodyPr wrap="none" anchor="ctr"/>
          <a:lstStyle/>
          <a:p>
            <a:endParaRPr lang="en-IN"/>
          </a:p>
        </p:txBody>
      </p:sp>
      <p:sp>
        <p:nvSpPr>
          <p:cNvPr id="382979" name="Rectangle 3"/>
          <p:cNvSpPr>
            <a:spLocks noGrp="1" noChangeArrowheads="1"/>
          </p:cNvSpPr>
          <p:nvPr>
            <p:ph type="title"/>
          </p:nvPr>
        </p:nvSpPr>
        <p:spPr/>
        <p:txBody>
          <a:bodyPr/>
          <a:lstStyle/>
          <a:p>
            <a:r>
              <a:rPr lang="en-US"/>
              <a:t>Using Functions</a:t>
            </a:r>
          </a:p>
        </p:txBody>
      </p:sp>
      <p:sp>
        <p:nvSpPr>
          <p:cNvPr id="382980" name="Rectangle 4"/>
          <p:cNvSpPr>
            <a:spLocks noGrp="1" noChangeArrowheads="1"/>
          </p:cNvSpPr>
          <p:nvPr>
            <p:ph type="body" idx="1"/>
          </p:nvPr>
        </p:nvSpPr>
        <p:spPr/>
        <p:txBody>
          <a:bodyPr/>
          <a:lstStyle/>
          <a:p>
            <a:r>
              <a:rPr lang="en-US"/>
              <a:t>Let </a:t>
            </a:r>
            <a:r>
              <a:rPr lang="en-US" sz="2800" b="1">
                <a:latin typeface="Courier New" pitchFamily="49" charset="0"/>
              </a:rPr>
              <a:t>int f(double x, int a)</a:t>
            </a:r>
            <a:r>
              <a:rPr lang="en-US"/>
              <a:t> be </a:t>
            </a:r>
            <a:r>
              <a:rPr lang="en-US" sz="2400"/>
              <a:t>(the beginning of)</a:t>
            </a:r>
            <a:r>
              <a:rPr lang="en-US"/>
              <a:t> a declaration of a function.</a:t>
            </a:r>
          </a:p>
          <a:p>
            <a:pPr lvl="2"/>
            <a:endParaRPr lang="en-US"/>
          </a:p>
          <a:p>
            <a:r>
              <a:rPr lang="en-US"/>
              <a:t>Then </a:t>
            </a:r>
            <a:r>
              <a:rPr lang="en-US" sz="2800" b="1">
                <a:latin typeface="Courier New" pitchFamily="49" charset="0"/>
              </a:rPr>
              <a:t>f(expr</a:t>
            </a:r>
            <a:r>
              <a:rPr lang="en-US" sz="2800" b="1" baseline="-25000">
                <a:latin typeface="Courier New" pitchFamily="49" charset="0"/>
              </a:rPr>
              <a:t>1</a:t>
            </a:r>
            <a:r>
              <a:rPr lang="en-US" sz="2800" b="1">
                <a:latin typeface="Courier New" pitchFamily="49" charset="0"/>
              </a:rPr>
              <a:t>, expr</a:t>
            </a:r>
            <a:r>
              <a:rPr lang="en-US" sz="2800" b="1" baseline="-25000">
                <a:latin typeface="Courier New" pitchFamily="49" charset="0"/>
              </a:rPr>
              <a:t>2</a:t>
            </a:r>
            <a:r>
              <a:rPr lang="en-US" sz="2800" b="1">
                <a:latin typeface="Courier New" pitchFamily="49" charset="0"/>
              </a:rPr>
              <a:t>)</a:t>
            </a:r>
            <a:r>
              <a:rPr lang="en-US"/>
              <a:t> can be used in </a:t>
            </a:r>
            <a:r>
              <a:rPr lang="en-US" i="1"/>
              <a:t>any</a:t>
            </a:r>
            <a:r>
              <a:rPr lang="en-US"/>
              <a:t> expression where a </a:t>
            </a:r>
            <a:r>
              <a:rPr lang="en-US" i="1"/>
              <a:t>value</a:t>
            </a:r>
            <a:r>
              <a:rPr lang="en-US"/>
              <a:t> of type </a:t>
            </a:r>
            <a:r>
              <a:rPr lang="en-US" sz="2800" b="1">
                <a:latin typeface="Courier New" pitchFamily="49" charset="0"/>
              </a:rPr>
              <a:t>int</a:t>
            </a:r>
            <a:r>
              <a:rPr lang="en-US"/>
              <a:t> can be used – e.g.,</a:t>
            </a:r>
          </a:p>
          <a:p>
            <a:pPr lvl="1" algn="ctr">
              <a:buFontTx/>
              <a:buNone/>
            </a:pPr>
            <a:r>
              <a:rPr lang="en-US" sz="2400" b="1">
                <a:latin typeface="Courier New" pitchFamily="49" charset="0"/>
              </a:rPr>
              <a:t>N = f(pi*pow(r,2), b+c) + d;</a:t>
            </a:r>
          </a:p>
          <a:p>
            <a:pPr lvl="2" algn="ctr">
              <a:buFontTx/>
              <a:buNone/>
            </a:pPr>
            <a:endParaRPr lang="en-US" sz="2000" b="1">
              <a:latin typeface="Courier New"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3"/>
          <p:cNvSpPr>
            <a:spLocks noGrp="1"/>
          </p:cNvSpPr>
          <p:nvPr>
            <p:ph type="ftr" sz="quarter" idx="10"/>
          </p:nvPr>
        </p:nvSpPr>
        <p:spPr/>
        <p:txBody>
          <a:bodyPr/>
          <a:lstStyle/>
          <a:p>
            <a:r>
              <a:rPr lang="en-US" smtClean="0"/>
              <a:t>Vision Career Academy</a:t>
            </a:r>
            <a:endParaRPr lang="en-US"/>
          </a:p>
        </p:txBody>
      </p:sp>
      <p:sp>
        <p:nvSpPr>
          <p:cNvPr id="385026" name="Rectangle 2"/>
          <p:cNvSpPr>
            <a:spLocks noGrp="1" noChangeArrowheads="1"/>
          </p:cNvSpPr>
          <p:nvPr>
            <p:ph type="body" idx="1"/>
          </p:nvPr>
        </p:nvSpPr>
        <p:spPr/>
        <p:txBody>
          <a:bodyPr/>
          <a:lstStyle/>
          <a:p>
            <a:r>
              <a:rPr lang="en-US" dirty="0"/>
              <a:t>Let </a:t>
            </a:r>
            <a:r>
              <a:rPr lang="en-US" sz="2800" b="1" dirty="0" err="1">
                <a:latin typeface="Courier New" pitchFamily="49" charset="0"/>
              </a:rPr>
              <a:t>int</a:t>
            </a:r>
            <a:r>
              <a:rPr lang="en-US" sz="2800" b="1" dirty="0">
                <a:latin typeface="Courier New" pitchFamily="49" charset="0"/>
              </a:rPr>
              <a:t> f(double x, </a:t>
            </a:r>
            <a:r>
              <a:rPr lang="en-US" sz="2800" b="1" dirty="0" err="1">
                <a:latin typeface="Courier New" pitchFamily="49" charset="0"/>
              </a:rPr>
              <a:t>int</a:t>
            </a:r>
            <a:r>
              <a:rPr lang="en-US" sz="2800" b="1" dirty="0">
                <a:latin typeface="Courier New" pitchFamily="49" charset="0"/>
              </a:rPr>
              <a:t> a)</a:t>
            </a:r>
            <a:r>
              <a:rPr lang="en-US" dirty="0"/>
              <a:t> be </a:t>
            </a:r>
            <a:r>
              <a:rPr lang="en-US" sz="2400" dirty="0"/>
              <a:t>(the beginning of)</a:t>
            </a:r>
            <a:r>
              <a:rPr lang="en-US" dirty="0"/>
              <a:t> a declaration of a function.</a:t>
            </a:r>
          </a:p>
          <a:p>
            <a:pPr lvl="2"/>
            <a:endParaRPr lang="en-US" dirty="0"/>
          </a:p>
          <a:p>
            <a:r>
              <a:rPr lang="en-US" dirty="0"/>
              <a:t>Then </a:t>
            </a:r>
            <a:r>
              <a:rPr lang="en-US" sz="2800" b="1" dirty="0">
                <a:latin typeface="Courier New" pitchFamily="49" charset="0"/>
              </a:rPr>
              <a:t>f(expr</a:t>
            </a:r>
            <a:r>
              <a:rPr lang="en-US" sz="2800" b="1" baseline="-25000" dirty="0">
                <a:latin typeface="Courier New" pitchFamily="49" charset="0"/>
              </a:rPr>
              <a:t>1</a:t>
            </a:r>
            <a:r>
              <a:rPr lang="en-US" sz="2800" b="1" dirty="0">
                <a:latin typeface="Courier New" pitchFamily="49" charset="0"/>
              </a:rPr>
              <a:t>, expr</a:t>
            </a:r>
            <a:r>
              <a:rPr lang="en-US" sz="2800" b="1" baseline="-25000" dirty="0">
                <a:latin typeface="Courier New" pitchFamily="49" charset="0"/>
              </a:rPr>
              <a:t>2</a:t>
            </a:r>
            <a:r>
              <a:rPr lang="en-US" sz="2800" b="1" dirty="0">
                <a:latin typeface="Courier New" pitchFamily="49" charset="0"/>
              </a:rPr>
              <a:t>)</a:t>
            </a:r>
            <a:r>
              <a:rPr lang="en-US" dirty="0"/>
              <a:t> can be used in </a:t>
            </a:r>
            <a:r>
              <a:rPr lang="en-US" i="1" dirty="0"/>
              <a:t>any</a:t>
            </a:r>
            <a:r>
              <a:rPr lang="en-US" dirty="0"/>
              <a:t> expression where a value of type </a:t>
            </a:r>
            <a:r>
              <a:rPr lang="en-US" sz="2800" b="1" dirty="0" err="1">
                <a:latin typeface="Courier New" pitchFamily="49" charset="0"/>
              </a:rPr>
              <a:t>int</a:t>
            </a:r>
            <a:r>
              <a:rPr lang="en-US" dirty="0"/>
              <a:t> can be used – e.g.,</a:t>
            </a:r>
          </a:p>
          <a:p>
            <a:pPr lvl="1" algn="ctr">
              <a:buFontTx/>
              <a:buNone/>
            </a:pPr>
            <a:r>
              <a:rPr lang="en-US" sz="2400" b="1" dirty="0">
                <a:latin typeface="Courier New" pitchFamily="49" charset="0"/>
              </a:rPr>
              <a:t>N = f(pi*</a:t>
            </a:r>
            <a:r>
              <a:rPr lang="en-US" sz="2400" b="1" dirty="0" err="1">
                <a:latin typeface="Courier New" pitchFamily="49" charset="0"/>
              </a:rPr>
              <a:t>pow</a:t>
            </a:r>
            <a:r>
              <a:rPr lang="en-US" sz="2400" b="1" dirty="0">
                <a:latin typeface="Courier New" pitchFamily="49" charset="0"/>
              </a:rPr>
              <a:t>(r,2), </a:t>
            </a:r>
            <a:r>
              <a:rPr lang="en-US" sz="2400" b="1" dirty="0" err="1">
                <a:latin typeface="Courier New" pitchFamily="49" charset="0"/>
              </a:rPr>
              <a:t>b+c</a:t>
            </a:r>
            <a:r>
              <a:rPr lang="en-US" sz="2400" b="1" dirty="0">
                <a:latin typeface="Courier New" pitchFamily="49" charset="0"/>
              </a:rPr>
              <a:t>) + d;</a:t>
            </a:r>
          </a:p>
          <a:p>
            <a:pPr lvl="2" algn="ctr">
              <a:buFontTx/>
              <a:buNone/>
            </a:pPr>
            <a:endParaRPr lang="en-US" sz="2000" b="1" dirty="0">
              <a:latin typeface="Courier New" pitchFamily="49" charset="0"/>
            </a:endParaRPr>
          </a:p>
        </p:txBody>
      </p:sp>
      <p:sp>
        <p:nvSpPr>
          <p:cNvPr id="385027" name="Rectangle 3"/>
          <p:cNvSpPr>
            <a:spLocks noGrp="1" noChangeArrowheads="1"/>
          </p:cNvSpPr>
          <p:nvPr>
            <p:ph type="title"/>
          </p:nvPr>
        </p:nvSpPr>
        <p:spPr>
          <a:xfrm>
            <a:off x="914400" y="274638"/>
            <a:ext cx="7772400" cy="654032"/>
          </a:xfrm>
        </p:spPr>
        <p:txBody>
          <a:bodyPr>
            <a:normAutofit fontScale="90000"/>
          </a:bodyPr>
          <a:lstStyle/>
          <a:p>
            <a:r>
              <a:rPr lang="en-US" dirty="0"/>
              <a:t>Using Functions </a:t>
            </a:r>
            <a:r>
              <a:rPr lang="en-US" sz="2800" dirty="0"/>
              <a:t>(continued)</a:t>
            </a:r>
            <a:endParaRPr lang="en-US" dirty="0"/>
          </a:p>
        </p:txBody>
      </p:sp>
      <p:grpSp>
        <p:nvGrpSpPr>
          <p:cNvPr id="2" name="Group 4"/>
          <p:cNvGrpSpPr>
            <a:grpSpLocks/>
          </p:cNvGrpSpPr>
          <p:nvPr/>
        </p:nvGrpSpPr>
        <p:grpSpPr bwMode="auto">
          <a:xfrm>
            <a:off x="228600" y="990600"/>
            <a:ext cx="4419600" cy="644525"/>
            <a:chOff x="144" y="624"/>
            <a:chExt cx="2784" cy="406"/>
          </a:xfrm>
        </p:grpSpPr>
        <p:sp>
          <p:nvSpPr>
            <p:cNvPr id="385029" name="Text Box 5"/>
            <p:cNvSpPr txBox="1">
              <a:spLocks noChangeArrowheads="1"/>
            </p:cNvSpPr>
            <p:nvPr/>
          </p:nvSpPr>
          <p:spPr bwMode="auto">
            <a:xfrm>
              <a:off x="144" y="624"/>
              <a:ext cx="1536" cy="236"/>
            </a:xfrm>
            <a:prstGeom prst="rect">
              <a:avLst/>
            </a:prstGeom>
            <a:solidFill>
              <a:srgbClr val="00CCFF"/>
            </a:solidFill>
            <a:ln w="9525" algn="ctr">
              <a:solidFill>
                <a:schemeClr val="tx1"/>
              </a:solidFill>
              <a:miter lim="800000"/>
              <a:headEnd/>
              <a:tailEnd/>
            </a:ln>
            <a:effectLst/>
          </p:spPr>
          <p:txBody>
            <a:bodyPr lIns="0" tIns="0" rIns="0" bIns="0" anchor="ctr">
              <a:spAutoFit/>
            </a:bodyPr>
            <a:lstStyle/>
            <a:p>
              <a:pPr>
                <a:spcBef>
                  <a:spcPct val="50000"/>
                </a:spcBef>
              </a:pPr>
              <a:r>
                <a:rPr lang="en-US" sz="2400">
                  <a:latin typeface="Times New Roman" pitchFamily="18" charset="0"/>
                </a:rPr>
                <a:t>This is a </a:t>
              </a:r>
              <a:r>
                <a:rPr lang="en-US" sz="2400" i="1">
                  <a:latin typeface="Times New Roman" pitchFamily="18" charset="0"/>
                </a:rPr>
                <a:t>parameter</a:t>
              </a:r>
              <a:endParaRPr lang="en-US" sz="2400">
                <a:latin typeface="Times New Roman" pitchFamily="18" charset="0"/>
              </a:endParaRPr>
            </a:p>
          </p:txBody>
        </p:sp>
        <p:grpSp>
          <p:nvGrpSpPr>
            <p:cNvPr id="3" name="Group 6"/>
            <p:cNvGrpSpPr>
              <a:grpSpLocks/>
            </p:cNvGrpSpPr>
            <p:nvPr/>
          </p:nvGrpSpPr>
          <p:grpSpPr bwMode="auto">
            <a:xfrm>
              <a:off x="1680" y="742"/>
              <a:ext cx="1248" cy="288"/>
              <a:chOff x="1680" y="720"/>
              <a:chExt cx="1248" cy="288"/>
            </a:xfrm>
          </p:grpSpPr>
          <p:sp>
            <p:nvSpPr>
              <p:cNvPr id="385031" name="Line 7"/>
              <p:cNvSpPr>
                <a:spLocks noChangeShapeType="1"/>
              </p:cNvSpPr>
              <p:nvPr/>
            </p:nvSpPr>
            <p:spPr bwMode="auto">
              <a:xfrm>
                <a:off x="1680" y="720"/>
                <a:ext cx="1248" cy="0"/>
              </a:xfrm>
              <a:prstGeom prst="line">
                <a:avLst/>
              </a:prstGeom>
              <a:noFill/>
              <a:ln w="9525">
                <a:solidFill>
                  <a:schemeClr val="tx1"/>
                </a:solidFill>
                <a:round/>
                <a:headEnd/>
                <a:tailEnd/>
              </a:ln>
              <a:effectLst/>
            </p:spPr>
            <p:txBody>
              <a:bodyPr/>
              <a:lstStyle/>
              <a:p>
                <a:endParaRPr lang="en-IN"/>
              </a:p>
            </p:txBody>
          </p:sp>
          <p:sp>
            <p:nvSpPr>
              <p:cNvPr id="385032" name="Line 8"/>
              <p:cNvSpPr>
                <a:spLocks noChangeShapeType="1"/>
              </p:cNvSpPr>
              <p:nvPr/>
            </p:nvSpPr>
            <p:spPr bwMode="auto">
              <a:xfrm>
                <a:off x="2928" y="720"/>
                <a:ext cx="0" cy="288"/>
              </a:xfrm>
              <a:prstGeom prst="line">
                <a:avLst/>
              </a:prstGeom>
              <a:noFill/>
              <a:ln w="9525">
                <a:solidFill>
                  <a:schemeClr val="tx1"/>
                </a:solidFill>
                <a:round/>
                <a:headEnd/>
                <a:tailEnd type="stealth" w="lg" len="lg"/>
              </a:ln>
              <a:effectLst/>
            </p:spPr>
            <p:txBody>
              <a:bodyPr/>
              <a:lstStyle/>
              <a:p>
                <a:endParaRPr lang="en-IN"/>
              </a:p>
            </p:txBody>
          </p:sp>
        </p:grpSp>
      </p:grpSp>
      <p:grpSp>
        <p:nvGrpSpPr>
          <p:cNvPr id="4" name="Group 9"/>
          <p:cNvGrpSpPr>
            <a:grpSpLocks/>
          </p:cNvGrpSpPr>
          <p:nvPr/>
        </p:nvGrpSpPr>
        <p:grpSpPr bwMode="auto">
          <a:xfrm rot="843785">
            <a:off x="3664888" y="4730331"/>
            <a:ext cx="3733800" cy="638175"/>
            <a:chOff x="2640" y="3216"/>
            <a:chExt cx="2352" cy="402"/>
          </a:xfrm>
        </p:grpSpPr>
        <p:sp>
          <p:nvSpPr>
            <p:cNvPr id="385034" name="Text Box 10"/>
            <p:cNvSpPr txBox="1">
              <a:spLocks noChangeArrowheads="1"/>
            </p:cNvSpPr>
            <p:nvPr/>
          </p:nvSpPr>
          <p:spPr bwMode="auto">
            <a:xfrm>
              <a:off x="3360" y="3385"/>
              <a:ext cx="1632" cy="233"/>
            </a:xfrm>
            <a:prstGeom prst="rect">
              <a:avLst/>
            </a:prstGeom>
            <a:solidFill>
              <a:srgbClr val="00CCFF"/>
            </a:solidFill>
            <a:ln w="9525" algn="ctr">
              <a:solidFill>
                <a:schemeClr val="tx1"/>
              </a:solidFill>
              <a:miter lim="800000"/>
              <a:headEnd/>
              <a:tailEnd/>
            </a:ln>
            <a:effectLst/>
          </p:spPr>
          <p:txBody>
            <a:bodyPr wrap="square" lIns="0" tIns="0" rIns="0" bIns="0" anchor="ctr">
              <a:spAutoFit/>
            </a:bodyPr>
            <a:lstStyle/>
            <a:p>
              <a:pPr>
                <a:spcBef>
                  <a:spcPct val="50000"/>
                </a:spcBef>
              </a:pPr>
              <a:r>
                <a:rPr lang="en-US" sz="2400" dirty="0">
                  <a:latin typeface="Times New Roman" pitchFamily="18" charset="0"/>
                </a:rPr>
                <a:t>This is an  </a:t>
              </a:r>
              <a:r>
                <a:rPr lang="en-US" sz="2400" i="1" dirty="0">
                  <a:latin typeface="Times New Roman" pitchFamily="18" charset="0"/>
                </a:rPr>
                <a:t>argument</a:t>
              </a:r>
              <a:endParaRPr lang="en-US" sz="2400" dirty="0">
                <a:latin typeface="Times New Roman" pitchFamily="18" charset="0"/>
              </a:endParaRPr>
            </a:p>
          </p:txBody>
        </p:sp>
        <p:grpSp>
          <p:nvGrpSpPr>
            <p:cNvPr id="5" name="Group 11"/>
            <p:cNvGrpSpPr>
              <a:grpSpLocks/>
            </p:cNvGrpSpPr>
            <p:nvPr/>
          </p:nvGrpSpPr>
          <p:grpSpPr bwMode="auto">
            <a:xfrm>
              <a:off x="2640" y="3216"/>
              <a:ext cx="720" cy="288"/>
              <a:chOff x="1968" y="3041"/>
              <a:chExt cx="720" cy="288"/>
            </a:xfrm>
          </p:grpSpPr>
          <p:sp>
            <p:nvSpPr>
              <p:cNvPr id="385036" name="Line 12"/>
              <p:cNvSpPr>
                <a:spLocks noChangeShapeType="1"/>
              </p:cNvSpPr>
              <p:nvPr/>
            </p:nvSpPr>
            <p:spPr bwMode="auto">
              <a:xfrm rot="-10800000">
                <a:off x="1968" y="3329"/>
                <a:ext cx="720" cy="0"/>
              </a:xfrm>
              <a:prstGeom prst="line">
                <a:avLst/>
              </a:prstGeom>
              <a:noFill/>
              <a:ln w="9525">
                <a:solidFill>
                  <a:schemeClr val="tx1"/>
                </a:solidFill>
                <a:round/>
                <a:headEnd/>
                <a:tailEnd/>
              </a:ln>
              <a:effectLst/>
            </p:spPr>
            <p:txBody>
              <a:bodyPr/>
              <a:lstStyle/>
              <a:p>
                <a:endParaRPr lang="en-IN"/>
              </a:p>
            </p:txBody>
          </p:sp>
          <p:sp>
            <p:nvSpPr>
              <p:cNvPr id="385037" name="Line 13"/>
              <p:cNvSpPr>
                <a:spLocks noChangeShapeType="1"/>
              </p:cNvSpPr>
              <p:nvPr/>
            </p:nvSpPr>
            <p:spPr bwMode="auto">
              <a:xfrm rot="-10800000">
                <a:off x="1968" y="3041"/>
                <a:ext cx="0" cy="288"/>
              </a:xfrm>
              <a:prstGeom prst="line">
                <a:avLst/>
              </a:prstGeom>
              <a:noFill/>
              <a:ln w="9525">
                <a:solidFill>
                  <a:schemeClr val="tx1"/>
                </a:solidFill>
                <a:round/>
                <a:headEnd/>
                <a:tailEnd type="stealth" w="lg" len="lg"/>
              </a:ln>
              <a:effectLst/>
            </p:spPr>
            <p:txBody>
              <a:bodyPr/>
              <a:lstStyle/>
              <a:p>
                <a:endParaRPr lang="en-IN"/>
              </a:p>
            </p:txBody>
          </p:sp>
        </p:grpSp>
      </p:grpSp>
      <p:grpSp>
        <p:nvGrpSpPr>
          <p:cNvPr id="6" name="Group 14"/>
          <p:cNvGrpSpPr>
            <a:grpSpLocks/>
          </p:cNvGrpSpPr>
          <p:nvPr/>
        </p:nvGrpSpPr>
        <p:grpSpPr bwMode="auto">
          <a:xfrm>
            <a:off x="5929323" y="3929066"/>
            <a:ext cx="2757488" cy="738188"/>
            <a:chOff x="2928" y="3238"/>
            <a:chExt cx="1737" cy="465"/>
          </a:xfrm>
        </p:grpSpPr>
        <p:sp>
          <p:nvSpPr>
            <p:cNvPr id="385039" name="Text Box 15"/>
            <p:cNvSpPr txBox="1">
              <a:spLocks noChangeArrowheads="1"/>
            </p:cNvSpPr>
            <p:nvPr/>
          </p:nvSpPr>
          <p:spPr bwMode="auto">
            <a:xfrm>
              <a:off x="3513" y="3238"/>
              <a:ext cx="1152" cy="465"/>
            </a:xfrm>
            <a:prstGeom prst="rect">
              <a:avLst/>
            </a:prstGeom>
            <a:solidFill>
              <a:srgbClr val="00CCFF"/>
            </a:solidFill>
            <a:ln w="9525" algn="ctr">
              <a:solidFill>
                <a:schemeClr val="tx1"/>
              </a:solidFill>
              <a:miter lim="800000"/>
              <a:headEnd/>
              <a:tailEnd/>
            </a:ln>
            <a:effectLst/>
          </p:spPr>
          <p:txBody>
            <a:bodyPr wrap="square" lIns="0" tIns="0" rIns="0" bIns="0" anchor="ctr">
              <a:spAutoFit/>
            </a:bodyPr>
            <a:lstStyle/>
            <a:p>
              <a:pPr>
                <a:spcBef>
                  <a:spcPct val="50000"/>
                </a:spcBef>
              </a:pPr>
              <a:r>
                <a:rPr lang="en-US" sz="2400" dirty="0">
                  <a:latin typeface="Times New Roman" pitchFamily="18" charset="0"/>
                </a:rPr>
                <a:t>This is also an  </a:t>
              </a:r>
              <a:r>
                <a:rPr lang="en-US" sz="2400" i="1" dirty="0">
                  <a:latin typeface="Times New Roman" pitchFamily="18" charset="0"/>
                </a:rPr>
                <a:t>argument</a:t>
              </a:r>
              <a:endParaRPr lang="en-US" sz="2400" dirty="0">
                <a:latin typeface="Times New Roman" pitchFamily="18" charset="0"/>
              </a:endParaRPr>
            </a:p>
          </p:txBody>
        </p:sp>
        <p:grpSp>
          <p:nvGrpSpPr>
            <p:cNvPr id="7" name="Group 16"/>
            <p:cNvGrpSpPr>
              <a:grpSpLocks/>
            </p:cNvGrpSpPr>
            <p:nvPr/>
          </p:nvGrpSpPr>
          <p:grpSpPr bwMode="auto">
            <a:xfrm>
              <a:off x="2928" y="3312"/>
              <a:ext cx="508" cy="288"/>
              <a:chOff x="1968" y="3041"/>
              <a:chExt cx="720" cy="288"/>
            </a:xfrm>
          </p:grpSpPr>
          <p:sp>
            <p:nvSpPr>
              <p:cNvPr id="385041" name="Line 17"/>
              <p:cNvSpPr>
                <a:spLocks noChangeShapeType="1"/>
              </p:cNvSpPr>
              <p:nvPr/>
            </p:nvSpPr>
            <p:spPr bwMode="auto">
              <a:xfrm rot="-10800000">
                <a:off x="1968" y="3329"/>
                <a:ext cx="720" cy="0"/>
              </a:xfrm>
              <a:prstGeom prst="line">
                <a:avLst/>
              </a:prstGeom>
              <a:noFill/>
              <a:ln w="9525">
                <a:solidFill>
                  <a:schemeClr val="tx1"/>
                </a:solidFill>
                <a:round/>
                <a:headEnd/>
                <a:tailEnd/>
              </a:ln>
              <a:effectLst/>
            </p:spPr>
            <p:txBody>
              <a:bodyPr/>
              <a:lstStyle/>
              <a:p>
                <a:endParaRPr lang="en-IN"/>
              </a:p>
            </p:txBody>
          </p:sp>
          <p:sp>
            <p:nvSpPr>
              <p:cNvPr id="385042" name="Line 18"/>
              <p:cNvSpPr>
                <a:spLocks noChangeShapeType="1"/>
              </p:cNvSpPr>
              <p:nvPr/>
            </p:nvSpPr>
            <p:spPr bwMode="auto">
              <a:xfrm rot="-10800000">
                <a:off x="1968" y="3041"/>
                <a:ext cx="0" cy="288"/>
              </a:xfrm>
              <a:prstGeom prst="line">
                <a:avLst/>
              </a:prstGeom>
              <a:noFill/>
              <a:ln w="9525">
                <a:solidFill>
                  <a:schemeClr val="tx1"/>
                </a:solidFill>
                <a:round/>
                <a:headEnd/>
                <a:tailEnd type="stealth" w="lg" len="lg"/>
              </a:ln>
              <a:effectLst/>
            </p:spPr>
            <p:txBody>
              <a:bodyPr/>
              <a:lstStyle/>
              <a:p>
                <a:endParaRPr lang="en-IN"/>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3.33333E-6 4.81481E-6 L 0.15833 4.81481E-6 " pathEditMode="relative" rAng="0" ptsTypes="AA">
                                      <p:cBhvr>
                                        <p:cTn id="10" dur="2000" fill="hold"/>
                                        <p:tgtEl>
                                          <p:spTgt spid="2"/>
                                        </p:tgtEl>
                                        <p:attrNameLst>
                                          <p:attrName>ppt_x</p:attrName>
                                          <p:attrName>ppt_y</p:attrName>
                                        </p:attrNameLst>
                                      </p:cBhvr>
                                      <p:rCtr x="79" y="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Vision Career Academy</a:t>
            </a:r>
            <a:endParaRPr lang="en-US"/>
          </a:p>
        </p:txBody>
      </p:sp>
      <p:sp>
        <p:nvSpPr>
          <p:cNvPr id="387074" name="Rectangle 2"/>
          <p:cNvSpPr>
            <a:spLocks noGrp="1" noChangeArrowheads="1"/>
          </p:cNvSpPr>
          <p:nvPr>
            <p:ph type="title"/>
          </p:nvPr>
        </p:nvSpPr>
        <p:spPr/>
        <p:txBody>
          <a:bodyPr/>
          <a:lstStyle/>
          <a:p>
            <a:r>
              <a:rPr lang="en-US"/>
              <a:t>Definitions</a:t>
            </a:r>
          </a:p>
        </p:txBody>
      </p:sp>
      <p:sp>
        <p:nvSpPr>
          <p:cNvPr id="387075" name="Rectangle 3"/>
          <p:cNvSpPr>
            <a:spLocks noGrp="1" noChangeArrowheads="1"/>
          </p:cNvSpPr>
          <p:nvPr>
            <p:ph type="body" idx="1"/>
          </p:nvPr>
        </p:nvSpPr>
        <p:spPr/>
        <p:txBody>
          <a:bodyPr/>
          <a:lstStyle/>
          <a:p>
            <a:r>
              <a:rPr lang="en-US" i="1">
                <a:solidFill>
                  <a:schemeClr val="folHlink"/>
                </a:solidFill>
              </a:rPr>
              <a:t>Parameter:–</a:t>
            </a:r>
            <a:r>
              <a:rPr lang="en-US" i="1"/>
              <a:t> </a:t>
            </a:r>
            <a:r>
              <a:rPr lang="en-US"/>
              <a:t>a declaration of an identifier within the </a:t>
            </a:r>
            <a:r>
              <a:rPr lang="en-US" sz="2800" b="1">
                <a:latin typeface="Courier New" pitchFamily="49" charset="0"/>
                <a:cs typeface="Courier New" pitchFamily="49" charset="0"/>
              </a:rPr>
              <a:t>'</a:t>
            </a:r>
            <a:r>
              <a:rPr lang="en-US" sz="2800" b="1">
                <a:latin typeface="Courier New" pitchFamily="49" charset="0"/>
              </a:rPr>
              <a:t>()</a:t>
            </a:r>
            <a:r>
              <a:rPr lang="en-US" sz="2800" b="1">
                <a:latin typeface="Courier New" pitchFamily="49" charset="0"/>
                <a:cs typeface="Courier New" pitchFamily="49" charset="0"/>
              </a:rPr>
              <a:t>'</a:t>
            </a:r>
            <a:r>
              <a:rPr lang="en-US"/>
              <a:t> of a function declaration</a:t>
            </a:r>
          </a:p>
          <a:p>
            <a:pPr lvl="2"/>
            <a:r>
              <a:rPr lang="en-US"/>
              <a:t>Used within the body of the function as a </a:t>
            </a:r>
            <a:r>
              <a:rPr lang="en-US" i="1"/>
              <a:t>variable</a:t>
            </a:r>
            <a:r>
              <a:rPr lang="en-US"/>
              <a:t> of that function</a:t>
            </a:r>
          </a:p>
          <a:p>
            <a:pPr lvl="2"/>
            <a:r>
              <a:rPr lang="en-US"/>
              <a:t>Initialized to the value of the corresponding </a:t>
            </a:r>
            <a:r>
              <a:rPr lang="en-US" i="1"/>
              <a:t>argument</a:t>
            </a:r>
            <a:r>
              <a:rPr lang="en-US"/>
              <a:t>.</a:t>
            </a:r>
          </a:p>
          <a:p>
            <a:r>
              <a:rPr lang="en-US" i="1">
                <a:solidFill>
                  <a:schemeClr val="folHlink"/>
                </a:solidFill>
              </a:rPr>
              <a:t>Argument:–</a:t>
            </a:r>
            <a:r>
              <a:rPr lang="en-US"/>
              <a:t> an expression passed when a function is </a:t>
            </a:r>
            <a:r>
              <a:rPr lang="en-US" i="1"/>
              <a:t>called</a:t>
            </a:r>
            <a:r>
              <a:rPr lang="en-US"/>
              <a:t>; becomes the initial value of the corresponding parameter</a:t>
            </a:r>
            <a:endParaRPr lang="en-US" i="1"/>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p>
            <a:r>
              <a:rPr lang="en-US" smtClean="0"/>
              <a:t>Vision Career Academy</a:t>
            </a:r>
            <a:endParaRPr lang="en-US"/>
          </a:p>
        </p:txBody>
      </p:sp>
      <p:sp>
        <p:nvSpPr>
          <p:cNvPr id="389122" name="Rectangle 2"/>
          <p:cNvSpPr>
            <a:spLocks noChangeArrowheads="1"/>
          </p:cNvSpPr>
          <p:nvPr/>
        </p:nvSpPr>
        <p:spPr bwMode="auto">
          <a:xfrm>
            <a:off x="3276600" y="4648200"/>
            <a:ext cx="2057400" cy="304800"/>
          </a:xfrm>
          <a:prstGeom prst="rect">
            <a:avLst/>
          </a:prstGeom>
          <a:solidFill>
            <a:srgbClr val="FFFF00"/>
          </a:solidFill>
          <a:ln w="9525" algn="ctr">
            <a:solidFill>
              <a:schemeClr val="tx1"/>
            </a:solidFill>
            <a:miter lim="800000"/>
            <a:headEnd/>
            <a:tailEnd/>
          </a:ln>
          <a:effectLst/>
        </p:spPr>
        <p:txBody>
          <a:bodyPr wrap="none" anchor="ctr"/>
          <a:lstStyle/>
          <a:p>
            <a:endParaRPr lang="en-IN"/>
          </a:p>
        </p:txBody>
      </p:sp>
      <p:sp>
        <p:nvSpPr>
          <p:cNvPr id="389123" name="Rectangle 3"/>
          <p:cNvSpPr>
            <a:spLocks noChangeArrowheads="1"/>
          </p:cNvSpPr>
          <p:nvPr/>
        </p:nvSpPr>
        <p:spPr bwMode="auto">
          <a:xfrm>
            <a:off x="5715000" y="4648200"/>
            <a:ext cx="609600" cy="304800"/>
          </a:xfrm>
          <a:prstGeom prst="rect">
            <a:avLst/>
          </a:prstGeom>
          <a:solidFill>
            <a:srgbClr val="FFFF00"/>
          </a:solidFill>
          <a:ln w="9525" algn="ctr">
            <a:solidFill>
              <a:schemeClr val="tx1"/>
            </a:solidFill>
            <a:miter lim="800000"/>
            <a:headEnd/>
            <a:tailEnd/>
          </a:ln>
          <a:effectLst/>
        </p:spPr>
        <p:txBody>
          <a:bodyPr wrap="none" anchor="ctr"/>
          <a:lstStyle/>
          <a:p>
            <a:endParaRPr lang="en-IN"/>
          </a:p>
        </p:txBody>
      </p:sp>
      <p:sp>
        <p:nvSpPr>
          <p:cNvPr id="389124" name="Rectangle 4"/>
          <p:cNvSpPr>
            <a:spLocks noGrp="1" noChangeArrowheads="1"/>
          </p:cNvSpPr>
          <p:nvPr>
            <p:ph type="body" idx="1"/>
          </p:nvPr>
        </p:nvSpPr>
        <p:spPr/>
        <p:txBody>
          <a:bodyPr/>
          <a:lstStyle/>
          <a:p>
            <a:r>
              <a:rPr lang="en-US" dirty="0"/>
              <a:t>Let </a:t>
            </a:r>
            <a:r>
              <a:rPr lang="en-US" sz="2800" b="1" dirty="0" err="1">
                <a:latin typeface="Courier New" pitchFamily="49" charset="0"/>
              </a:rPr>
              <a:t>int</a:t>
            </a:r>
            <a:r>
              <a:rPr lang="en-US" sz="2800" b="1" dirty="0">
                <a:latin typeface="Courier New" pitchFamily="49" charset="0"/>
              </a:rPr>
              <a:t> f(double x, </a:t>
            </a:r>
            <a:r>
              <a:rPr lang="en-US" sz="2800" b="1" dirty="0" err="1">
                <a:latin typeface="Courier New" pitchFamily="49" charset="0"/>
              </a:rPr>
              <a:t>int</a:t>
            </a:r>
            <a:r>
              <a:rPr lang="en-US" sz="2800" b="1" dirty="0">
                <a:latin typeface="Courier New" pitchFamily="49" charset="0"/>
              </a:rPr>
              <a:t> a)</a:t>
            </a:r>
            <a:r>
              <a:rPr lang="en-US" dirty="0"/>
              <a:t> be </a:t>
            </a:r>
            <a:r>
              <a:rPr lang="en-US" sz="2400" dirty="0"/>
              <a:t>(the beginning of)</a:t>
            </a:r>
            <a:r>
              <a:rPr lang="en-US" dirty="0"/>
              <a:t> a declaration of a function.</a:t>
            </a:r>
          </a:p>
          <a:p>
            <a:pPr lvl="2"/>
            <a:endParaRPr lang="en-US" dirty="0"/>
          </a:p>
          <a:p>
            <a:r>
              <a:rPr lang="en-US" dirty="0"/>
              <a:t>Then </a:t>
            </a:r>
            <a:r>
              <a:rPr lang="en-US" sz="2800" b="1" dirty="0">
                <a:latin typeface="Courier New" pitchFamily="49" charset="0"/>
              </a:rPr>
              <a:t>f(expr</a:t>
            </a:r>
            <a:r>
              <a:rPr lang="en-US" sz="2800" b="1" baseline="-25000" dirty="0">
                <a:latin typeface="Courier New" pitchFamily="49" charset="0"/>
              </a:rPr>
              <a:t>1</a:t>
            </a:r>
            <a:r>
              <a:rPr lang="en-US" sz="2800" b="1" dirty="0">
                <a:latin typeface="Courier New" pitchFamily="49" charset="0"/>
              </a:rPr>
              <a:t>, expr</a:t>
            </a:r>
            <a:r>
              <a:rPr lang="en-US" sz="2800" b="1" baseline="-25000" dirty="0">
                <a:latin typeface="Courier New" pitchFamily="49" charset="0"/>
              </a:rPr>
              <a:t>2</a:t>
            </a:r>
            <a:r>
              <a:rPr lang="en-US" sz="2800" b="1" dirty="0">
                <a:latin typeface="Courier New" pitchFamily="49" charset="0"/>
              </a:rPr>
              <a:t>)</a:t>
            </a:r>
            <a:r>
              <a:rPr lang="en-US" dirty="0"/>
              <a:t> can be used in </a:t>
            </a:r>
            <a:r>
              <a:rPr lang="en-US" i="1" dirty="0"/>
              <a:t>any</a:t>
            </a:r>
            <a:r>
              <a:rPr lang="en-US" dirty="0"/>
              <a:t> expression where a value of type </a:t>
            </a:r>
            <a:r>
              <a:rPr lang="en-US" sz="2800" b="1" dirty="0" err="1">
                <a:latin typeface="Courier New" pitchFamily="49" charset="0"/>
              </a:rPr>
              <a:t>int</a:t>
            </a:r>
            <a:r>
              <a:rPr lang="en-US" dirty="0"/>
              <a:t> can be used – e.g.,</a:t>
            </a:r>
          </a:p>
          <a:p>
            <a:pPr lvl="1" algn="ctr">
              <a:buFontTx/>
              <a:buNone/>
            </a:pPr>
            <a:r>
              <a:rPr lang="en-US" sz="2400" b="1" dirty="0">
                <a:latin typeface="Courier New" pitchFamily="49" charset="0"/>
              </a:rPr>
              <a:t>N = f(pi*</a:t>
            </a:r>
            <a:r>
              <a:rPr lang="en-US" sz="2400" b="1" dirty="0" err="1">
                <a:latin typeface="Courier New" pitchFamily="49" charset="0"/>
              </a:rPr>
              <a:t>pow</a:t>
            </a:r>
            <a:r>
              <a:rPr lang="en-US" sz="2400" b="1" dirty="0">
                <a:latin typeface="Courier New" pitchFamily="49" charset="0"/>
              </a:rPr>
              <a:t>(r,2), </a:t>
            </a:r>
            <a:r>
              <a:rPr lang="en-US" sz="2400" b="1" dirty="0" err="1">
                <a:latin typeface="Courier New" pitchFamily="49" charset="0"/>
              </a:rPr>
              <a:t>b+c</a:t>
            </a:r>
            <a:r>
              <a:rPr lang="en-US" sz="2400" b="1" dirty="0">
                <a:latin typeface="Courier New" pitchFamily="49" charset="0"/>
              </a:rPr>
              <a:t>) + d;</a:t>
            </a:r>
          </a:p>
          <a:p>
            <a:pPr lvl="2" algn="ctr">
              <a:buFontTx/>
              <a:buNone/>
            </a:pPr>
            <a:endParaRPr lang="en-US" sz="2400" dirty="0">
              <a:latin typeface="Times New Roman" pitchFamily="18" charset="0"/>
            </a:endParaRPr>
          </a:p>
        </p:txBody>
      </p:sp>
      <p:sp>
        <p:nvSpPr>
          <p:cNvPr id="389125" name="Rectangle 5"/>
          <p:cNvSpPr>
            <a:spLocks noGrp="1" noChangeArrowheads="1"/>
          </p:cNvSpPr>
          <p:nvPr>
            <p:ph type="title"/>
          </p:nvPr>
        </p:nvSpPr>
        <p:spPr/>
        <p:txBody>
          <a:bodyPr/>
          <a:lstStyle/>
          <a:p>
            <a:r>
              <a:rPr lang="en-US"/>
              <a:t>Using Functions </a:t>
            </a:r>
            <a:r>
              <a:rPr lang="en-US" sz="2800"/>
              <a:t>(continued)</a:t>
            </a:r>
          </a:p>
        </p:txBody>
      </p:sp>
      <p:grpSp>
        <p:nvGrpSpPr>
          <p:cNvPr id="2" name="Group 6"/>
          <p:cNvGrpSpPr>
            <a:grpSpLocks/>
          </p:cNvGrpSpPr>
          <p:nvPr/>
        </p:nvGrpSpPr>
        <p:grpSpPr bwMode="auto">
          <a:xfrm rot="1598322">
            <a:off x="0" y="2971800"/>
            <a:ext cx="4800600" cy="1104900"/>
            <a:chOff x="0" y="1898"/>
            <a:chExt cx="3024" cy="696"/>
          </a:xfrm>
        </p:grpSpPr>
        <p:sp>
          <p:nvSpPr>
            <p:cNvPr id="389127" name="Text Box 7"/>
            <p:cNvSpPr txBox="1">
              <a:spLocks noChangeArrowheads="1"/>
            </p:cNvSpPr>
            <p:nvPr/>
          </p:nvSpPr>
          <p:spPr bwMode="auto">
            <a:xfrm>
              <a:off x="0" y="1898"/>
              <a:ext cx="2544" cy="696"/>
            </a:xfrm>
            <a:prstGeom prst="rect">
              <a:avLst/>
            </a:prstGeom>
            <a:solidFill>
              <a:srgbClr val="00CCFF"/>
            </a:solidFill>
            <a:ln w="9525" algn="ctr">
              <a:solidFill>
                <a:schemeClr val="tx1"/>
              </a:solidFill>
              <a:miter lim="800000"/>
              <a:headEnd/>
              <a:tailEnd/>
            </a:ln>
            <a:effectLst/>
          </p:spPr>
          <p:txBody>
            <a:bodyPr lIns="0" tIns="0" rIns="0" bIns="0" anchor="ctr">
              <a:spAutoFit/>
            </a:bodyPr>
            <a:lstStyle/>
            <a:p>
              <a:pPr>
                <a:spcBef>
                  <a:spcPct val="50000"/>
                </a:spcBef>
              </a:pPr>
              <a:r>
                <a:rPr lang="en-US" sz="2400" dirty="0">
                  <a:latin typeface="Times New Roman" pitchFamily="18" charset="0"/>
                </a:rPr>
                <a:t>The first argument expression is evaluated, converted to </a:t>
              </a:r>
              <a:r>
                <a:rPr lang="en-US" sz="2000" b="1" dirty="0">
                  <a:latin typeface="Courier New" pitchFamily="49" charset="0"/>
                </a:rPr>
                <a:t>double</a:t>
              </a:r>
              <a:r>
                <a:rPr lang="en-US" sz="2400" dirty="0">
                  <a:latin typeface="Times New Roman" pitchFamily="18" charset="0"/>
                </a:rPr>
                <a:t>, and assigned to parameter </a:t>
              </a:r>
              <a:r>
                <a:rPr lang="en-US" sz="2000" b="1" dirty="0">
                  <a:latin typeface="Courier New" pitchFamily="49" charset="0"/>
                </a:rPr>
                <a:t>x</a:t>
              </a:r>
            </a:p>
          </p:txBody>
        </p:sp>
        <p:sp>
          <p:nvSpPr>
            <p:cNvPr id="389128" name="Line 8"/>
            <p:cNvSpPr>
              <a:spLocks noChangeShapeType="1"/>
            </p:cNvSpPr>
            <p:nvPr/>
          </p:nvSpPr>
          <p:spPr bwMode="auto">
            <a:xfrm>
              <a:off x="2544" y="2246"/>
              <a:ext cx="480" cy="0"/>
            </a:xfrm>
            <a:prstGeom prst="line">
              <a:avLst/>
            </a:prstGeom>
            <a:noFill/>
            <a:ln w="9525">
              <a:solidFill>
                <a:schemeClr val="tx1"/>
              </a:solidFill>
              <a:round/>
              <a:headEnd/>
              <a:tailEnd type="triangle" w="med" len="med"/>
            </a:ln>
            <a:effectLst/>
          </p:spPr>
          <p:txBody>
            <a:bodyPr/>
            <a:lstStyle/>
            <a:p>
              <a:endParaRPr lang="en-IN"/>
            </a:p>
          </p:txBody>
        </p:sp>
      </p:grpSp>
      <p:grpSp>
        <p:nvGrpSpPr>
          <p:cNvPr id="3" name="Group 9"/>
          <p:cNvGrpSpPr>
            <a:grpSpLocks/>
          </p:cNvGrpSpPr>
          <p:nvPr/>
        </p:nvGrpSpPr>
        <p:grpSpPr bwMode="auto">
          <a:xfrm rot="1598322">
            <a:off x="1295400" y="2894013"/>
            <a:ext cx="4800600" cy="1104900"/>
            <a:chOff x="0" y="1897"/>
            <a:chExt cx="3024" cy="696"/>
          </a:xfrm>
        </p:grpSpPr>
        <p:sp>
          <p:nvSpPr>
            <p:cNvPr id="389130" name="Text Box 10"/>
            <p:cNvSpPr txBox="1">
              <a:spLocks noChangeArrowheads="1"/>
            </p:cNvSpPr>
            <p:nvPr/>
          </p:nvSpPr>
          <p:spPr bwMode="auto">
            <a:xfrm>
              <a:off x="0" y="1897"/>
              <a:ext cx="2544" cy="696"/>
            </a:xfrm>
            <a:prstGeom prst="rect">
              <a:avLst/>
            </a:prstGeom>
            <a:solidFill>
              <a:srgbClr val="00CCFF"/>
            </a:solidFill>
            <a:ln w="9525" algn="ctr">
              <a:solidFill>
                <a:schemeClr val="tx1"/>
              </a:solidFill>
              <a:miter lim="800000"/>
              <a:headEnd/>
              <a:tailEnd/>
            </a:ln>
            <a:effectLst/>
          </p:spPr>
          <p:txBody>
            <a:bodyPr lIns="0" tIns="0" rIns="0" bIns="0" anchor="ctr">
              <a:spAutoFit/>
            </a:bodyPr>
            <a:lstStyle/>
            <a:p>
              <a:pPr>
                <a:spcBef>
                  <a:spcPct val="50000"/>
                </a:spcBef>
              </a:pPr>
              <a:r>
                <a:rPr lang="en-US" sz="2400" dirty="0">
                  <a:latin typeface="Times New Roman" pitchFamily="18" charset="0"/>
                </a:rPr>
                <a:t>The second argument expression is evaluated, </a:t>
              </a:r>
              <a:r>
                <a:rPr lang="en-US" sz="2400" dirty="0" err="1" smtClean="0">
                  <a:latin typeface="Times New Roman" pitchFamily="18" charset="0"/>
                </a:rPr>
                <a:t>convrted</a:t>
              </a:r>
              <a:r>
                <a:rPr lang="en-US" sz="2400" dirty="0" smtClean="0">
                  <a:latin typeface="Times New Roman" pitchFamily="18" charset="0"/>
                </a:rPr>
                <a:t> </a:t>
              </a:r>
              <a:r>
                <a:rPr lang="en-US" sz="2400" dirty="0">
                  <a:latin typeface="Times New Roman" pitchFamily="18" charset="0"/>
                </a:rPr>
                <a:t>to </a:t>
              </a:r>
              <a:r>
                <a:rPr lang="en-US" sz="2000" b="1" dirty="0" err="1">
                  <a:latin typeface="Courier New" pitchFamily="49" charset="0"/>
                </a:rPr>
                <a:t>int</a:t>
              </a:r>
              <a:r>
                <a:rPr lang="en-US" sz="2400" dirty="0">
                  <a:latin typeface="Times New Roman" pitchFamily="18" charset="0"/>
                </a:rPr>
                <a:t>, and assigned </a:t>
              </a:r>
              <a:r>
                <a:rPr lang="en-US" sz="2400" dirty="0" smtClean="0">
                  <a:latin typeface="Times New Roman" pitchFamily="18" charset="0"/>
                </a:rPr>
                <a:t>t </a:t>
              </a:r>
              <a:r>
                <a:rPr lang="en-US" sz="2400" dirty="0">
                  <a:latin typeface="Times New Roman" pitchFamily="18" charset="0"/>
                </a:rPr>
                <a:t>parameter </a:t>
              </a:r>
              <a:r>
                <a:rPr lang="en-US" sz="2000" b="1" dirty="0">
                  <a:latin typeface="Courier New" pitchFamily="49" charset="0"/>
                </a:rPr>
                <a:t>a</a:t>
              </a:r>
            </a:p>
          </p:txBody>
        </p:sp>
        <p:sp>
          <p:nvSpPr>
            <p:cNvPr id="389131" name="Line 11"/>
            <p:cNvSpPr>
              <a:spLocks noChangeShapeType="1"/>
            </p:cNvSpPr>
            <p:nvPr/>
          </p:nvSpPr>
          <p:spPr bwMode="auto">
            <a:xfrm>
              <a:off x="2544" y="2246"/>
              <a:ext cx="480" cy="0"/>
            </a:xfrm>
            <a:prstGeom prst="line">
              <a:avLst/>
            </a:prstGeom>
            <a:noFill/>
            <a:ln w="9525">
              <a:solidFill>
                <a:schemeClr val="tx1"/>
              </a:solidFill>
              <a:round/>
              <a:headEnd/>
              <a:tailEnd type="triangle" w="med" len="med"/>
            </a:ln>
            <a:effectLst/>
          </p:spPr>
          <p:txBody>
            <a:bodyP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1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8912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89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2" grpId="0" animBg="1"/>
      <p:bldP spid="389122" grpId="1" animBg="1"/>
      <p:bldP spid="38912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0"/>
          </p:nvPr>
        </p:nvSpPr>
        <p:spPr/>
        <p:txBody>
          <a:bodyPr/>
          <a:lstStyle/>
          <a:p>
            <a:r>
              <a:rPr lang="en-US" smtClean="0"/>
              <a:t>Vision Career Academy</a:t>
            </a:r>
            <a:endParaRPr lang="en-US"/>
          </a:p>
        </p:txBody>
      </p:sp>
      <p:sp>
        <p:nvSpPr>
          <p:cNvPr id="391170" name="Rectangle 2"/>
          <p:cNvSpPr>
            <a:spLocks noGrp="1" noChangeArrowheads="1"/>
          </p:cNvSpPr>
          <p:nvPr>
            <p:ph type="body" idx="1"/>
          </p:nvPr>
        </p:nvSpPr>
        <p:spPr/>
        <p:txBody>
          <a:bodyPr/>
          <a:lstStyle/>
          <a:p>
            <a:r>
              <a:rPr lang="en-US" dirty="0"/>
              <a:t>Let </a:t>
            </a:r>
            <a:r>
              <a:rPr lang="en-US" sz="2800" b="1" dirty="0" err="1">
                <a:latin typeface="Courier New" pitchFamily="49" charset="0"/>
              </a:rPr>
              <a:t>int</a:t>
            </a:r>
            <a:r>
              <a:rPr lang="en-US" sz="2800" b="1" dirty="0">
                <a:latin typeface="Courier New" pitchFamily="49" charset="0"/>
              </a:rPr>
              <a:t> f(double x, </a:t>
            </a:r>
            <a:r>
              <a:rPr lang="en-US" sz="2800" b="1" dirty="0" err="1">
                <a:latin typeface="Courier New" pitchFamily="49" charset="0"/>
              </a:rPr>
              <a:t>int</a:t>
            </a:r>
            <a:r>
              <a:rPr lang="en-US" sz="2800" b="1" dirty="0">
                <a:latin typeface="Courier New" pitchFamily="49" charset="0"/>
              </a:rPr>
              <a:t> a)</a:t>
            </a:r>
            <a:r>
              <a:rPr lang="en-US" dirty="0"/>
              <a:t> be </a:t>
            </a:r>
            <a:r>
              <a:rPr lang="en-US" sz="2400" dirty="0"/>
              <a:t>(the beginning of)</a:t>
            </a:r>
            <a:r>
              <a:rPr lang="en-US" dirty="0"/>
              <a:t> a declaration of a function.</a:t>
            </a:r>
          </a:p>
          <a:p>
            <a:pPr lvl="2"/>
            <a:endParaRPr lang="en-US" dirty="0"/>
          </a:p>
          <a:p>
            <a:r>
              <a:rPr lang="en-US" dirty="0"/>
              <a:t>Then </a:t>
            </a:r>
            <a:r>
              <a:rPr lang="en-US" sz="2800" b="1" dirty="0">
                <a:latin typeface="Courier New" pitchFamily="49" charset="0"/>
              </a:rPr>
              <a:t>f(expr</a:t>
            </a:r>
            <a:r>
              <a:rPr lang="en-US" sz="2800" b="1" baseline="-25000" dirty="0">
                <a:latin typeface="Courier New" pitchFamily="49" charset="0"/>
              </a:rPr>
              <a:t>1</a:t>
            </a:r>
            <a:r>
              <a:rPr lang="en-US" sz="2800" b="1" dirty="0">
                <a:latin typeface="Courier New" pitchFamily="49" charset="0"/>
              </a:rPr>
              <a:t>, expr</a:t>
            </a:r>
            <a:r>
              <a:rPr lang="en-US" sz="2800" b="1" baseline="-25000" dirty="0">
                <a:latin typeface="Courier New" pitchFamily="49" charset="0"/>
              </a:rPr>
              <a:t>2</a:t>
            </a:r>
            <a:r>
              <a:rPr lang="en-US" sz="2800" b="1" dirty="0">
                <a:latin typeface="Courier New" pitchFamily="49" charset="0"/>
              </a:rPr>
              <a:t>)</a:t>
            </a:r>
            <a:r>
              <a:rPr lang="en-US" dirty="0"/>
              <a:t> can be used in </a:t>
            </a:r>
            <a:r>
              <a:rPr lang="en-US" i="1" dirty="0"/>
              <a:t>any</a:t>
            </a:r>
            <a:r>
              <a:rPr lang="en-US" dirty="0"/>
              <a:t> expression where a value of type </a:t>
            </a:r>
            <a:r>
              <a:rPr lang="en-US" sz="2800" b="1" dirty="0" err="1">
                <a:latin typeface="Courier New" pitchFamily="49" charset="0"/>
              </a:rPr>
              <a:t>int</a:t>
            </a:r>
            <a:r>
              <a:rPr lang="en-US" dirty="0"/>
              <a:t> can be used – e.g.,</a:t>
            </a:r>
          </a:p>
          <a:p>
            <a:pPr lvl="1" algn="ctr">
              <a:buFontTx/>
              <a:buNone/>
            </a:pPr>
            <a:r>
              <a:rPr lang="en-US" sz="2400" b="1" dirty="0">
                <a:latin typeface="Courier New" pitchFamily="49" charset="0"/>
              </a:rPr>
              <a:t>N = f(pi*</a:t>
            </a:r>
            <a:r>
              <a:rPr lang="en-US" sz="2400" b="1" dirty="0" err="1">
                <a:latin typeface="Courier New" pitchFamily="49" charset="0"/>
              </a:rPr>
              <a:t>pow</a:t>
            </a:r>
            <a:r>
              <a:rPr lang="en-US" sz="2400" b="1" dirty="0">
                <a:latin typeface="Courier New" pitchFamily="49" charset="0"/>
              </a:rPr>
              <a:t>(r,2), </a:t>
            </a:r>
            <a:r>
              <a:rPr lang="en-US" sz="2400" b="1" dirty="0" err="1">
                <a:latin typeface="Courier New" pitchFamily="49" charset="0"/>
              </a:rPr>
              <a:t>b+c</a:t>
            </a:r>
            <a:r>
              <a:rPr lang="en-US" sz="2400" b="1" dirty="0">
                <a:latin typeface="Courier New" pitchFamily="49" charset="0"/>
              </a:rPr>
              <a:t>) + d;</a:t>
            </a:r>
          </a:p>
          <a:p>
            <a:pPr lvl="2" algn="ctr">
              <a:buFontTx/>
              <a:buNone/>
            </a:pPr>
            <a:endParaRPr lang="en-US" sz="2000" b="1" dirty="0">
              <a:latin typeface="Courier New" pitchFamily="49" charset="0"/>
            </a:endParaRPr>
          </a:p>
        </p:txBody>
      </p:sp>
      <p:sp>
        <p:nvSpPr>
          <p:cNvPr id="391171" name="Rectangle 3"/>
          <p:cNvSpPr>
            <a:spLocks noGrp="1" noChangeArrowheads="1"/>
          </p:cNvSpPr>
          <p:nvPr>
            <p:ph type="title"/>
          </p:nvPr>
        </p:nvSpPr>
        <p:spPr/>
        <p:txBody>
          <a:bodyPr/>
          <a:lstStyle/>
          <a:p>
            <a:r>
              <a:rPr lang="en-US"/>
              <a:t>Using Functions </a:t>
            </a:r>
            <a:r>
              <a:rPr lang="en-US" sz="2800"/>
              <a:t>(continued)</a:t>
            </a:r>
          </a:p>
        </p:txBody>
      </p:sp>
      <p:grpSp>
        <p:nvGrpSpPr>
          <p:cNvPr id="4" name="Group 10"/>
          <p:cNvGrpSpPr>
            <a:grpSpLocks/>
          </p:cNvGrpSpPr>
          <p:nvPr/>
        </p:nvGrpSpPr>
        <p:grpSpPr bwMode="auto">
          <a:xfrm>
            <a:off x="1142976" y="4000504"/>
            <a:ext cx="2743200" cy="1106488"/>
            <a:chOff x="3216" y="3216"/>
            <a:chExt cx="1728" cy="697"/>
          </a:xfrm>
        </p:grpSpPr>
        <p:sp>
          <p:nvSpPr>
            <p:cNvPr id="391179" name="Text Box 11"/>
            <p:cNvSpPr txBox="1">
              <a:spLocks noChangeArrowheads="1"/>
            </p:cNvSpPr>
            <p:nvPr/>
          </p:nvSpPr>
          <p:spPr bwMode="auto">
            <a:xfrm>
              <a:off x="3216" y="3619"/>
              <a:ext cx="1728" cy="294"/>
            </a:xfrm>
            <a:prstGeom prst="rect">
              <a:avLst/>
            </a:prstGeom>
            <a:solidFill>
              <a:srgbClr val="00CCFF"/>
            </a:solidFill>
            <a:ln w="9525" algn="ctr">
              <a:solidFill>
                <a:schemeClr val="tx1"/>
              </a:solidFill>
              <a:miter lim="800000"/>
              <a:headEnd/>
              <a:tailEnd/>
            </a:ln>
            <a:effectLst/>
          </p:spPr>
          <p:txBody>
            <a:bodyPr anchor="ctr" anchorCtr="1">
              <a:spAutoFit/>
            </a:bodyPr>
            <a:lstStyle/>
            <a:p>
              <a:pPr>
                <a:spcBef>
                  <a:spcPct val="50000"/>
                </a:spcBef>
              </a:pPr>
              <a:r>
                <a:rPr lang="en-US" sz="2400" dirty="0">
                  <a:latin typeface="Times New Roman" pitchFamily="18" charset="0"/>
                </a:rPr>
                <a:t>Sum is </a:t>
              </a:r>
              <a:r>
                <a:rPr lang="en-US" sz="2400" dirty="0" err="1" smtClean="0">
                  <a:latin typeface="Times New Roman" pitchFamily="18" charset="0"/>
                </a:rPr>
                <a:t>ssigned</a:t>
              </a:r>
              <a:r>
                <a:rPr lang="en-US" sz="2400" dirty="0" smtClean="0">
                  <a:latin typeface="Times New Roman" pitchFamily="18" charset="0"/>
                </a:rPr>
                <a:t> </a:t>
              </a:r>
              <a:r>
                <a:rPr lang="en-US" sz="2400" dirty="0">
                  <a:latin typeface="Times New Roman" pitchFamily="18" charset="0"/>
                </a:rPr>
                <a:t>to </a:t>
              </a:r>
              <a:r>
                <a:rPr lang="en-US" sz="2000" b="1" dirty="0">
                  <a:latin typeface="Courier New" pitchFamily="49" charset="0"/>
                </a:rPr>
                <a:t>N</a:t>
              </a:r>
            </a:p>
          </p:txBody>
        </p:sp>
        <p:sp>
          <p:nvSpPr>
            <p:cNvPr id="391180" name="Line 12"/>
            <p:cNvSpPr>
              <a:spLocks noChangeShapeType="1"/>
            </p:cNvSpPr>
            <p:nvPr/>
          </p:nvSpPr>
          <p:spPr bwMode="auto">
            <a:xfrm flipV="1">
              <a:off x="4080" y="3216"/>
              <a:ext cx="0" cy="384"/>
            </a:xfrm>
            <a:prstGeom prst="line">
              <a:avLst/>
            </a:prstGeom>
            <a:noFill/>
            <a:ln w="9525">
              <a:solidFill>
                <a:schemeClr val="tx1"/>
              </a:solidFill>
              <a:round/>
              <a:headEnd/>
              <a:tailEnd type="stealth" w="lg" len="lg"/>
            </a:ln>
            <a:effectLst/>
          </p:spPr>
          <p:txBody>
            <a:bodyP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smtClean="0">
                <a:latin typeface="Arial" pitchFamily="34" charset="0"/>
                <a:ea typeface="ＭＳ Ｐゴシック" pitchFamily="34" charset="-128"/>
              </a:rPr>
              <a:t>Vision Career Academy</a:t>
            </a:r>
            <a:endParaRPr lang="en-US" smtClean="0">
              <a:latin typeface="Arial" pitchFamily="34" charset="0"/>
              <a:ea typeface="ＭＳ Ｐゴシック" pitchFamily="34" charset="-128"/>
            </a:endParaRPr>
          </a:p>
        </p:txBody>
      </p:sp>
      <p:sp>
        <p:nvSpPr>
          <p:cNvPr id="17412" name="Rectangle 2"/>
          <p:cNvSpPr>
            <a:spLocks noGrp="1" noChangeArrowheads="1"/>
          </p:cNvSpPr>
          <p:nvPr>
            <p:ph type="title"/>
          </p:nvPr>
        </p:nvSpPr>
        <p:spPr/>
        <p:txBody>
          <a:bodyPr/>
          <a:lstStyle/>
          <a:p>
            <a:pPr eaLnBrk="1" hangingPunct="1"/>
            <a:r>
              <a:rPr lang="en-US" smtClean="0">
                <a:ea typeface="ＭＳ Ｐゴシック" pitchFamily="34" charset="-128"/>
              </a:rPr>
              <a:t>Arrays in C</a:t>
            </a:r>
          </a:p>
        </p:txBody>
      </p:sp>
      <p:sp>
        <p:nvSpPr>
          <p:cNvPr id="86020" name="Text Box 4"/>
          <p:cNvSpPr txBox="1">
            <a:spLocks noChangeArrowheads="1"/>
          </p:cNvSpPr>
          <p:nvPr/>
        </p:nvSpPr>
        <p:spPr bwMode="auto">
          <a:xfrm>
            <a:off x="2209800" y="5019675"/>
            <a:ext cx="4514850" cy="930275"/>
          </a:xfrm>
          <a:prstGeom prst="rect">
            <a:avLst/>
          </a:prstGeom>
          <a:noFill/>
          <a:ln w="19050">
            <a:noFill/>
            <a:miter lim="800000"/>
            <a:headEnd/>
            <a:tailEnd/>
          </a:ln>
        </p:spPr>
        <p:txBody>
          <a:bodyPr wrap="none">
            <a:spAutoFit/>
          </a:bodyPr>
          <a:lstStyle/>
          <a:p>
            <a:pPr eaLnBrk="0" hangingPunct="0">
              <a:spcBef>
                <a:spcPct val="20000"/>
              </a:spcBef>
            </a:pPr>
            <a:r>
              <a:rPr lang="en-US" sz="1600" b="1">
                <a:latin typeface="Tahoma" pitchFamily="34" charset="0"/>
              </a:rPr>
              <a:t>No bounds checking!</a:t>
            </a:r>
          </a:p>
          <a:p>
            <a:pPr eaLnBrk="0" hangingPunct="0">
              <a:spcBef>
                <a:spcPct val="20000"/>
              </a:spcBef>
            </a:pPr>
            <a:r>
              <a:rPr lang="en-US" sz="1600" b="1">
                <a:latin typeface="Tahoma" pitchFamily="34" charset="0"/>
              </a:rPr>
              <a:t>Allowed – usually causes no </a:t>
            </a:r>
            <a:r>
              <a:rPr lang="en-US" sz="1600" b="1" i="1">
                <a:latin typeface="Tahoma" pitchFamily="34" charset="0"/>
              </a:rPr>
              <a:t>obvious</a:t>
            </a:r>
            <a:r>
              <a:rPr lang="en-US" sz="1600" b="1">
                <a:latin typeface="Tahoma" pitchFamily="34" charset="0"/>
              </a:rPr>
              <a:t> error</a:t>
            </a:r>
          </a:p>
          <a:p>
            <a:pPr eaLnBrk="0" hangingPunct="0">
              <a:spcBef>
                <a:spcPct val="20000"/>
              </a:spcBef>
            </a:pPr>
            <a:r>
              <a:rPr lang="en-US" sz="1600" b="1">
                <a:latin typeface="Tahoma" pitchFamily="34" charset="0"/>
              </a:rPr>
              <a:t>  array[10] may overwrite b</a:t>
            </a:r>
          </a:p>
        </p:txBody>
      </p:sp>
      <p:sp>
        <p:nvSpPr>
          <p:cNvPr id="17414" name="Text Box 7"/>
          <p:cNvSpPr txBox="1">
            <a:spLocks noChangeArrowheads="1"/>
          </p:cNvSpPr>
          <p:nvPr/>
        </p:nvSpPr>
        <p:spPr bwMode="auto">
          <a:xfrm>
            <a:off x="4243388" y="2028825"/>
            <a:ext cx="3940175" cy="336550"/>
          </a:xfrm>
          <a:prstGeom prst="rect">
            <a:avLst/>
          </a:prstGeom>
          <a:noFill/>
          <a:ln w="19050">
            <a:noFill/>
            <a:miter lim="800000"/>
            <a:headEnd/>
            <a:tailEnd/>
          </a:ln>
        </p:spPr>
        <p:txBody>
          <a:bodyPr wrap="none">
            <a:spAutoFit/>
          </a:bodyPr>
          <a:lstStyle/>
          <a:p>
            <a:pPr eaLnBrk="0" hangingPunct="0"/>
            <a:r>
              <a:rPr lang="en-US" sz="1600" b="1">
                <a:latin typeface="Tahoma" pitchFamily="34" charset="0"/>
              </a:rPr>
              <a:t>Unlike Java, array size in declaration</a:t>
            </a:r>
          </a:p>
        </p:txBody>
      </p:sp>
      <p:sp>
        <p:nvSpPr>
          <p:cNvPr id="17415" name="Line 8"/>
          <p:cNvSpPr>
            <a:spLocks noChangeShapeType="1"/>
          </p:cNvSpPr>
          <p:nvPr/>
        </p:nvSpPr>
        <p:spPr bwMode="auto">
          <a:xfrm flipH="1">
            <a:off x="2590800" y="2209800"/>
            <a:ext cx="1676400" cy="381000"/>
          </a:xfrm>
          <a:prstGeom prst="line">
            <a:avLst/>
          </a:prstGeom>
          <a:noFill/>
          <a:ln w="19050">
            <a:solidFill>
              <a:schemeClr val="tx1"/>
            </a:solidFill>
            <a:round/>
            <a:headEnd/>
            <a:tailEnd type="triangle" w="med" len="med"/>
          </a:ln>
        </p:spPr>
        <p:txBody>
          <a:bodyPr wrap="none" anchor="ctr"/>
          <a:lstStyle/>
          <a:p>
            <a:endParaRPr lang="en-IN"/>
          </a:p>
        </p:txBody>
      </p:sp>
      <p:sp>
        <p:nvSpPr>
          <p:cNvPr id="17416" name="Text Box 9"/>
          <p:cNvSpPr txBox="1">
            <a:spLocks noChangeArrowheads="1"/>
          </p:cNvSpPr>
          <p:nvPr/>
        </p:nvSpPr>
        <p:spPr bwMode="auto">
          <a:xfrm>
            <a:off x="762000" y="2519363"/>
            <a:ext cx="2241550" cy="2357437"/>
          </a:xfrm>
          <a:prstGeom prst="rect">
            <a:avLst/>
          </a:prstGeom>
          <a:noFill/>
          <a:ln w="9525">
            <a:solidFill>
              <a:schemeClr val="tx1"/>
            </a:solidFill>
            <a:miter lim="800000"/>
            <a:headEnd/>
            <a:tailEnd/>
          </a:ln>
        </p:spPr>
        <p:txBody>
          <a:bodyPr wrap="none">
            <a:spAutoFit/>
          </a:bodyPr>
          <a:lstStyle/>
          <a:p>
            <a:pPr eaLnBrk="0" hangingPunct="0">
              <a:spcBef>
                <a:spcPct val="20000"/>
              </a:spcBef>
            </a:pPr>
            <a:r>
              <a:rPr lang="en-US" b="1">
                <a:latin typeface="Courier New" pitchFamily="49" charset="0"/>
              </a:rPr>
              <a:t>int array[10];</a:t>
            </a:r>
          </a:p>
          <a:p>
            <a:pPr eaLnBrk="0" hangingPunct="0">
              <a:spcBef>
                <a:spcPct val="20000"/>
              </a:spcBef>
            </a:pPr>
            <a:r>
              <a:rPr lang="en-US" b="1">
                <a:latin typeface="Courier New" pitchFamily="49" charset="0"/>
              </a:rPr>
              <a:t>int b;</a:t>
            </a:r>
          </a:p>
          <a:p>
            <a:pPr eaLnBrk="0" hangingPunct="0">
              <a:spcBef>
                <a:spcPct val="20000"/>
              </a:spcBef>
            </a:pPr>
            <a:endParaRPr lang="en-US" b="1">
              <a:latin typeface="Courier New" pitchFamily="49" charset="0"/>
            </a:endParaRPr>
          </a:p>
          <a:p>
            <a:pPr eaLnBrk="0" hangingPunct="0">
              <a:spcBef>
                <a:spcPct val="20000"/>
              </a:spcBef>
            </a:pPr>
            <a:r>
              <a:rPr lang="en-US" b="1">
                <a:latin typeface="Courier New" pitchFamily="49" charset="0"/>
              </a:rPr>
              <a:t>array[0]   = 3;</a:t>
            </a:r>
          </a:p>
          <a:p>
            <a:pPr eaLnBrk="0" hangingPunct="0">
              <a:spcBef>
                <a:spcPct val="20000"/>
              </a:spcBef>
            </a:pPr>
            <a:r>
              <a:rPr lang="en-US" b="1">
                <a:latin typeface="Courier New" pitchFamily="49" charset="0"/>
              </a:rPr>
              <a:t>array[9]   = 4;</a:t>
            </a:r>
          </a:p>
          <a:p>
            <a:pPr eaLnBrk="0" hangingPunct="0">
              <a:spcBef>
                <a:spcPct val="20000"/>
              </a:spcBef>
            </a:pPr>
            <a:r>
              <a:rPr lang="en-US" b="1">
                <a:latin typeface="Courier New" pitchFamily="49" charset="0"/>
              </a:rPr>
              <a:t>array[10]  = 5;</a:t>
            </a:r>
          </a:p>
          <a:p>
            <a:pPr eaLnBrk="0" hangingPunct="0">
              <a:spcBef>
                <a:spcPct val="20000"/>
              </a:spcBef>
            </a:pPr>
            <a:r>
              <a:rPr lang="en-US" b="1">
                <a:latin typeface="Courier New" pitchFamily="49" charset="0"/>
              </a:rPr>
              <a:t>array[-1]  = 6;</a:t>
            </a:r>
          </a:p>
        </p:txBody>
      </p:sp>
      <p:grpSp>
        <p:nvGrpSpPr>
          <p:cNvPr id="2" name="Group 10"/>
          <p:cNvGrpSpPr>
            <a:grpSpLocks/>
          </p:cNvGrpSpPr>
          <p:nvPr/>
        </p:nvGrpSpPr>
        <p:grpSpPr bwMode="auto">
          <a:xfrm>
            <a:off x="2971800" y="2590800"/>
            <a:ext cx="5724525" cy="630238"/>
            <a:chOff x="1872" y="2112"/>
            <a:chExt cx="3606" cy="397"/>
          </a:xfrm>
        </p:grpSpPr>
        <p:sp>
          <p:nvSpPr>
            <p:cNvPr id="17426" name="Text Box 11"/>
            <p:cNvSpPr txBox="1">
              <a:spLocks noChangeArrowheads="1"/>
            </p:cNvSpPr>
            <p:nvPr/>
          </p:nvSpPr>
          <p:spPr bwMode="auto">
            <a:xfrm>
              <a:off x="2784" y="2112"/>
              <a:ext cx="2694" cy="397"/>
            </a:xfrm>
            <a:prstGeom prst="rect">
              <a:avLst/>
            </a:prstGeom>
            <a:noFill/>
            <a:ln w="9525">
              <a:noFill/>
              <a:miter lim="800000"/>
              <a:headEnd/>
              <a:tailEnd/>
            </a:ln>
          </p:spPr>
          <p:txBody>
            <a:bodyPr wrap="none">
              <a:spAutoFit/>
            </a:bodyPr>
            <a:lstStyle/>
            <a:p>
              <a:pPr>
                <a:spcBef>
                  <a:spcPct val="20000"/>
                </a:spcBef>
              </a:pPr>
              <a:r>
                <a:rPr lang="en-US" sz="1600" b="1" u="sng">
                  <a:latin typeface="Tahoma" pitchFamily="34" charset="0"/>
                </a:rPr>
                <a:t>Compare:</a:t>
              </a:r>
              <a:r>
                <a:rPr lang="en-US" sz="1600" b="1">
                  <a:latin typeface="Tahoma" pitchFamily="34" charset="0"/>
                </a:rPr>
                <a:t>  C:</a:t>
              </a:r>
              <a:r>
                <a:rPr lang="en-US" sz="1600" b="1">
                  <a:latin typeface="Courier New" pitchFamily="49" charset="0"/>
                </a:rPr>
                <a:t>	int array[10];</a:t>
              </a:r>
            </a:p>
            <a:p>
              <a:pPr>
                <a:spcBef>
                  <a:spcPct val="20000"/>
                </a:spcBef>
              </a:pPr>
              <a:r>
                <a:rPr lang="en-US" sz="1600" b="1">
                  <a:latin typeface="Tahoma" pitchFamily="34" charset="0"/>
                </a:rPr>
                <a:t>Java:</a:t>
              </a:r>
              <a:r>
                <a:rPr lang="en-US" sz="1600" b="1">
                  <a:latin typeface="Courier New" pitchFamily="49" charset="0"/>
                </a:rPr>
                <a:t>	int[] array = new int[10];</a:t>
              </a:r>
            </a:p>
          </p:txBody>
        </p:sp>
        <p:sp>
          <p:nvSpPr>
            <p:cNvPr id="17427" name="Line 12"/>
            <p:cNvSpPr>
              <a:spLocks noChangeShapeType="1"/>
            </p:cNvSpPr>
            <p:nvPr/>
          </p:nvSpPr>
          <p:spPr bwMode="auto">
            <a:xfrm flipH="1">
              <a:off x="1872" y="2199"/>
              <a:ext cx="912" cy="0"/>
            </a:xfrm>
            <a:prstGeom prst="line">
              <a:avLst/>
            </a:prstGeom>
            <a:noFill/>
            <a:ln w="19050">
              <a:solidFill>
                <a:schemeClr val="tx1"/>
              </a:solidFill>
              <a:round/>
              <a:headEnd/>
              <a:tailEnd type="triangle" w="med" len="med"/>
            </a:ln>
          </p:spPr>
          <p:txBody>
            <a:bodyPr wrap="none" anchor="ctr"/>
            <a:lstStyle/>
            <a:p>
              <a:endParaRPr lang="en-IN"/>
            </a:p>
          </p:txBody>
        </p:sp>
      </p:grpSp>
      <p:sp>
        <p:nvSpPr>
          <p:cNvPr id="17418" name="Text Box 14"/>
          <p:cNvSpPr txBox="1">
            <a:spLocks noChangeArrowheads="1"/>
          </p:cNvSpPr>
          <p:nvPr/>
        </p:nvSpPr>
        <p:spPr bwMode="auto">
          <a:xfrm>
            <a:off x="4251325" y="1571625"/>
            <a:ext cx="4386263" cy="336550"/>
          </a:xfrm>
          <a:prstGeom prst="rect">
            <a:avLst/>
          </a:prstGeom>
          <a:noFill/>
          <a:ln w="19050">
            <a:noFill/>
            <a:miter lim="800000"/>
            <a:headEnd/>
            <a:tailEnd/>
          </a:ln>
        </p:spPr>
        <p:txBody>
          <a:bodyPr wrap="none">
            <a:spAutoFit/>
          </a:bodyPr>
          <a:lstStyle/>
          <a:p>
            <a:pPr eaLnBrk="0" hangingPunct="0"/>
            <a:r>
              <a:rPr lang="en-US" sz="1600" b="1">
                <a:latin typeface="Tahoma" pitchFamily="34" charset="0"/>
              </a:rPr>
              <a:t>All elements of same type – homogenous</a:t>
            </a:r>
          </a:p>
        </p:txBody>
      </p:sp>
      <p:sp>
        <p:nvSpPr>
          <p:cNvPr id="17419" name="Line 15"/>
          <p:cNvSpPr>
            <a:spLocks noChangeShapeType="1"/>
          </p:cNvSpPr>
          <p:nvPr/>
        </p:nvSpPr>
        <p:spPr bwMode="auto">
          <a:xfrm flipH="1">
            <a:off x="1143000" y="1752600"/>
            <a:ext cx="3124200" cy="838200"/>
          </a:xfrm>
          <a:prstGeom prst="line">
            <a:avLst/>
          </a:prstGeom>
          <a:noFill/>
          <a:ln w="19050">
            <a:solidFill>
              <a:schemeClr val="tx1"/>
            </a:solidFill>
            <a:round/>
            <a:headEnd/>
            <a:tailEnd type="triangle" w="med" len="med"/>
          </a:ln>
        </p:spPr>
        <p:txBody>
          <a:bodyPr wrap="none" anchor="ctr"/>
          <a:lstStyle/>
          <a:p>
            <a:endParaRPr lang="en-IN"/>
          </a:p>
        </p:txBody>
      </p:sp>
      <p:sp>
        <p:nvSpPr>
          <p:cNvPr id="86032" name="Line 16"/>
          <p:cNvSpPr>
            <a:spLocks noChangeShapeType="1"/>
          </p:cNvSpPr>
          <p:nvPr/>
        </p:nvSpPr>
        <p:spPr bwMode="auto">
          <a:xfrm flipH="1" flipV="1">
            <a:off x="1905000" y="4953000"/>
            <a:ext cx="304800" cy="228600"/>
          </a:xfrm>
          <a:prstGeom prst="line">
            <a:avLst/>
          </a:prstGeom>
          <a:noFill/>
          <a:ln w="19050">
            <a:solidFill>
              <a:schemeClr val="tx1"/>
            </a:solidFill>
            <a:round/>
            <a:headEnd/>
            <a:tailEnd type="triangle" w="med" len="med"/>
          </a:ln>
        </p:spPr>
        <p:txBody>
          <a:bodyPr/>
          <a:lstStyle/>
          <a:p>
            <a:endParaRPr lang="en-IN"/>
          </a:p>
        </p:txBody>
      </p:sp>
      <p:sp>
        <p:nvSpPr>
          <p:cNvPr id="86033" name="Oval 17"/>
          <p:cNvSpPr>
            <a:spLocks noChangeArrowheads="1"/>
          </p:cNvSpPr>
          <p:nvPr/>
        </p:nvSpPr>
        <p:spPr bwMode="auto">
          <a:xfrm>
            <a:off x="1524000" y="4151313"/>
            <a:ext cx="609600" cy="762000"/>
          </a:xfrm>
          <a:prstGeom prst="ellipse">
            <a:avLst/>
          </a:prstGeom>
          <a:noFill/>
          <a:ln w="28575">
            <a:solidFill>
              <a:schemeClr val="tx2"/>
            </a:solidFill>
            <a:round/>
            <a:headEnd/>
            <a:tailEnd/>
          </a:ln>
        </p:spPr>
        <p:txBody>
          <a:bodyPr wrap="none" anchor="ctr"/>
          <a:lstStyle/>
          <a:p>
            <a:endParaRPr lang="en-US"/>
          </a:p>
        </p:txBody>
      </p:sp>
      <p:sp>
        <p:nvSpPr>
          <p:cNvPr id="86034" name="Line 18"/>
          <p:cNvSpPr>
            <a:spLocks noChangeShapeType="1"/>
          </p:cNvSpPr>
          <p:nvPr/>
        </p:nvSpPr>
        <p:spPr bwMode="auto">
          <a:xfrm flipH="1">
            <a:off x="1905000" y="3429000"/>
            <a:ext cx="1447800" cy="228600"/>
          </a:xfrm>
          <a:prstGeom prst="line">
            <a:avLst/>
          </a:prstGeom>
          <a:noFill/>
          <a:ln w="19050">
            <a:solidFill>
              <a:schemeClr val="tx1"/>
            </a:solidFill>
            <a:round/>
            <a:headEnd/>
            <a:tailEnd type="triangle" w="med" len="med"/>
          </a:ln>
        </p:spPr>
        <p:txBody>
          <a:bodyPr/>
          <a:lstStyle/>
          <a:p>
            <a:endParaRPr lang="en-IN"/>
          </a:p>
        </p:txBody>
      </p:sp>
      <p:sp>
        <p:nvSpPr>
          <p:cNvPr id="86035" name="Text Box 19"/>
          <p:cNvSpPr txBox="1">
            <a:spLocks noChangeArrowheads="1"/>
          </p:cNvSpPr>
          <p:nvPr/>
        </p:nvSpPr>
        <p:spPr bwMode="auto">
          <a:xfrm>
            <a:off x="3352800" y="3276600"/>
            <a:ext cx="2532063" cy="336550"/>
          </a:xfrm>
          <a:prstGeom prst="rect">
            <a:avLst/>
          </a:prstGeom>
          <a:noFill/>
          <a:ln w="19050">
            <a:noFill/>
            <a:miter lim="800000"/>
            <a:headEnd/>
            <a:tailEnd/>
          </a:ln>
        </p:spPr>
        <p:txBody>
          <a:bodyPr wrap="none">
            <a:spAutoFit/>
          </a:bodyPr>
          <a:lstStyle/>
          <a:p>
            <a:pPr eaLnBrk="0" hangingPunct="0"/>
            <a:r>
              <a:rPr lang="en-US" sz="1600" b="1">
                <a:latin typeface="Tahoma" pitchFamily="34" charset="0"/>
              </a:rPr>
              <a:t>First element (index 0)</a:t>
            </a:r>
          </a:p>
        </p:txBody>
      </p:sp>
      <p:sp>
        <p:nvSpPr>
          <p:cNvPr id="86036" name="Line 20"/>
          <p:cNvSpPr>
            <a:spLocks noChangeShapeType="1"/>
          </p:cNvSpPr>
          <p:nvPr/>
        </p:nvSpPr>
        <p:spPr bwMode="auto">
          <a:xfrm flipH="1">
            <a:off x="1905000" y="3733800"/>
            <a:ext cx="1447800" cy="228600"/>
          </a:xfrm>
          <a:prstGeom prst="line">
            <a:avLst/>
          </a:prstGeom>
          <a:noFill/>
          <a:ln w="19050">
            <a:solidFill>
              <a:schemeClr val="tx1"/>
            </a:solidFill>
            <a:round/>
            <a:headEnd/>
            <a:tailEnd type="triangle" w="med" len="med"/>
          </a:ln>
        </p:spPr>
        <p:txBody>
          <a:bodyPr/>
          <a:lstStyle/>
          <a:p>
            <a:endParaRPr lang="en-IN"/>
          </a:p>
        </p:txBody>
      </p:sp>
      <p:sp>
        <p:nvSpPr>
          <p:cNvPr id="86037" name="Text Box 21"/>
          <p:cNvSpPr txBox="1">
            <a:spLocks noChangeArrowheads="1"/>
          </p:cNvSpPr>
          <p:nvPr/>
        </p:nvSpPr>
        <p:spPr bwMode="auto">
          <a:xfrm>
            <a:off x="3352800" y="3549650"/>
            <a:ext cx="3103563" cy="336550"/>
          </a:xfrm>
          <a:prstGeom prst="rect">
            <a:avLst/>
          </a:prstGeom>
          <a:noFill/>
          <a:ln w="19050">
            <a:noFill/>
            <a:miter lim="800000"/>
            <a:headEnd/>
            <a:tailEnd/>
          </a:ln>
        </p:spPr>
        <p:txBody>
          <a:bodyPr wrap="none">
            <a:spAutoFit/>
          </a:bodyPr>
          <a:lstStyle/>
          <a:p>
            <a:pPr eaLnBrk="0" hangingPunct="0"/>
            <a:r>
              <a:rPr lang="en-US" sz="1600" b="1">
                <a:latin typeface="Tahoma" pitchFamily="34" charset="0"/>
              </a:rPr>
              <a:t>Last element (index size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0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0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03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60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0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P spid="86032" grpId="0" animBg="1"/>
      <p:bldP spid="86033" grpId="0" animBg="1"/>
      <p:bldP spid="86034" grpId="0" animBg="1"/>
      <p:bldP spid="86035" grpId="0"/>
      <p:bldP spid="86036" grpId="0" animBg="1"/>
      <p:bldP spid="86037"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p>
            <a:r>
              <a:rPr lang="en-US" smtClean="0">
                <a:latin typeface="Arial" pitchFamily="34" charset="0"/>
                <a:ea typeface="ＭＳ Ｐゴシック" pitchFamily="34" charset="-128"/>
              </a:rPr>
              <a:t>Vision Career Academy</a:t>
            </a:r>
            <a:endParaRPr lang="en-US" smtClean="0">
              <a:latin typeface="Arial" pitchFamily="34" charset="0"/>
              <a:ea typeface="ＭＳ Ｐゴシック" pitchFamily="34" charset="-128"/>
            </a:endParaRPr>
          </a:p>
        </p:txBody>
      </p:sp>
      <p:sp>
        <p:nvSpPr>
          <p:cNvPr id="18436" name="Rectangle 2"/>
          <p:cNvSpPr>
            <a:spLocks noGrp="1" noChangeArrowheads="1"/>
          </p:cNvSpPr>
          <p:nvPr>
            <p:ph type="title"/>
          </p:nvPr>
        </p:nvSpPr>
        <p:spPr>
          <a:xfrm>
            <a:off x="914400" y="274638"/>
            <a:ext cx="7772400" cy="796908"/>
          </a:xfrm>
        </p:spPr>
        <p:txBody>
          <a:bodyPr/>
          <a:lstStyle/>
          <a:p>
            <a:pPr eaLnBrk="1" hangingPunct="1"/>
            <a:r>
              <a:rPr lang="en-US" dirty="0" smtClean="0">
                <a:ea typeface="ＭＳ Ｐゴシック" pitchFamily="34" charset="-128"/>
              </a:rPr>
              <a:t>Array Representation</a:t>
            </a:r>
          </a:p>
        </p:txBody>
      </p:sp>
      <p:sp>
        <p:nvSpPr>
          <p:cNvPr id="18437" name="Rectangle 3"/>
          <p:cNvSpPr>
            <a:spLocks noGrp="1" noChangeArrowheads="1"/>
          </p:cNvSpPr>
          <p:nvPr>
            <p:ph type="body" idx="1"/>
          </p:nvPr>
        </p:nvSpPr>
        <p:spPr>
          <a:xfrm>
            <a:off x="457200" y="1295400"/>
            <a:ext cx="8229600" cy="3125788"/>
          </a:xfrm>
        </p:spPr>
        <p:txBody>
          <a:bodyPr/>
          <a:lstStyle/>
          <a:p>
            <a:pPr eaLnBrk="1" hangingPunct="1"/>
            <a:r>
              <a:rPr lang="en-US" sz="2000" dirty="0" smtClean="0">
                <a:ea typeface="ＭＳ Ｐゴシック" pitchFamily="34" charset="-128"/>
              </a:rPr>
              <a:t>Homogeneous </a:t>
            </a:r>
            <a:r>
              <a:rPr lang="en-US" sz="2000" dirty="0" smtClean="0">
                <a:ea typeface="ＭＳ Ｐゴシック" pitchFamily="34" charset="-128"/>
                <a:sym typeface="Symbol" pitchFamily="18" charset="2"/>
              </a:rPr>
              <a:t></a:t>
            </a:r>
            <a:r>
              <a:rPr lang="en-US" sz="2000" dirty="0" smtClean="0">
                <a:ea typeface="ＭＳ Ｐゴシック" pitchFamily="34" charset="-128"/>
              </a:rPr>
              <a:t> Each element same size – s bytes</a:t>
            </a:r>
          </a:p>
          <a:p>
            <a:pPr lvl="1" eaLnBrk="1" hangingPunct="1"/>
            <a:r>
              <a:rPr lang="en-US" sz="1800" dirty="0" smtClean="0"/>
              <a:t>An array of m data values is a sequence of </a:t>
            </a:r>
            <a:r>
              <a:rPr lang="en-US" sz="1800" dirty="0" err="1" smtClean="0"/>
              <a:t>m</a:t>
            </a:r>
            <a:r>
              <a:rPr lang="en-US" sz="1800" dirty="0" err="1" smtClean="0">
                <a:sym typeface="Symbol" pitchFamily="18" charset="2"/>
              </a:rPr>
              <a:t></a:t>
            </a:r>
            <a:r>
              <a:rPr lang="en-US" sz="1800" dirty="0" err="1" smtClean="0"/>
              <a:t>s</a:t>
            </a:r>
            <a:r>
              <a:rPr lang="en-US" sz="1800" dirty="0" smtClean="0"/>
              <a:t> bytes</a:t>
            </a:r>
          </a:p>
          <a:p>
            <a:pPr lvl="1" eaLnBrk="1" hangingPunct="1"/>
            <a:r>
              <a:rPr lang="en-US" sz="1800" dirty="0" smtClean="0"/>
              <a:t>Indexing: 0</a:t>
            </a:r>
            <a:r>
              <a:rPr lang="en-US" sz="1800" baseline="30000" dirty="0" smtClean="0"/>
              <a:t>th</a:t>
            </a:r>
            <a:r>
              <a:rPr lang="en-US" sz="1800" dirty="0" smtClean="0"/>
              <a:t> value at byte s</a:t>
            </a:r>
            <a:r>
              <a:rPr lang="en-US" sz="1800" dirty="0" smtClean="0">
                <a:sym typeface="Symbol" pitchFamily="18" charset="2"/>
              </a:rPr>
              <a:t>0, </a:t>
            </a:r>
            <a:r>
              <a:rPr lang="en-US" sz="1800" dirty="0" smtClean="0"/>
              <a:t>1</a:t>
            </a:r>
            <a:r>
              <a:rPr lang="en-US" sz="1800" baseline="30000" dirty="0" smtClean="0"/>
              <a:t>st</a:t>
            </a:r>
            <a:r>
              <a:rPr lang="en-US" sz="1800" dirty="0" smtClean="0"/>
              <a:t> value at byte s</a:t>
            </a:r>
            <a:r>
              <a:rPr lang="en-US" sz="1800" dirty="0" smtClean="0">
                <a:sym typeface="Symbol" pitchFamily="18" charset="2"/>
              </a:rPr>
              <a:t>1, …</a:t>
            </a:r>
          </a:p>
          <a:p>
            <a:pPr eaLnBrk="1" hangingPunct="1"/>
            <a:endParaRPr lang="en-US" sz="2000" dirty="0" smtClean="0">
              <a:ea typeface="ＭＳ Ｐゴシック" pitchFamily="34" charset="-128"/>
            </a:endParaRPr>
          </a:p>
          <a:p>
            <a:pPr eaLnBrk="1" hangingPunct="1"/>
            <a:r>
              <a:rPr lang="en-US" sz="2000" dirty="0" smtClean="0">
                <a:ea typeface="ＭＳ Ｐゴシック" pitchFamily="34" charset="-128"/>
              </a:rPr>
              <a:t>m and s are </a:t>
            </a:r>
            <a:r>
              <a:rPr lang="en-US" sz="2000" u="sng" dirty="0" smtClean="0">
                <a:ea typeface="ＭＳ Ｐゴシック" pitchFamily="34" charset="-128"/>
              </a:rPr>
              <a:t>not</a:t>
            </a:r>
            <a:r>
              <a:rPr lang="en-US" sz="2000" dirty="0" smtClean="0">
                <a:ea typeface="ＭＳ Ｐゴシック" pitchFamily="34" charset="-128"/>
              </a:rPr>
              <a:t> part of representation</a:t>
            </a:r>
          </a:p>
          <a:p>
            <a:pPr lvl="1" eaLnBrk="1" hangingPunct="1"/>
            <a:r>
              <a:rPr lang="en-US" sz="1800" dirty="0" smtClean="0"/>
              <a:t>Unlike in some other languages</a:t>
            </a:r>
          </a:p>
          <a:p>
            <a:pPr lvl="1" eaLnBrk="1" hangingPunct="1"/>
            <a:r>
              <a:rPr lang="en-US" sz="1800" dirty="0" smtClean="0"/>
              <a:t>s known by compiler – usually irrelevant to programmer</a:t>
            </a:r>
          </a:p>
          <a:p>
            <a:pPr lvl="1" eaLnBrk="1" hangingPunct="1"/>
            <a:r>
              <a:rPr lang="en-US" sz="1800" dirty="0" smtClean="0"/>
              <a:t>m often known by compiler – if not, must be saved by programmer</a:t>
            </a:r>
          </a:p>
        </p:txBody>
      </p:sp>
      <p:grpSp>
        <p:nvGrpSpPr>
          <p:cNvPr id="2" name="Group 4"/>
          <p:cNvGrpSpPr>
            <a:grpSpLocks/>
          </p:cNvGrpSpPr>
          <p:nvPr/>
        </p:nvGrpSpPr>
        <p:grpSpPr bwMode="auto">
          <a:xfrm>
            <a:off x="2057400" y="4572000"/>
            <a:ext cx="4111625" cy="1371600"/>
            <a:chOff x="1250" y="3072"/>
            <a:chExt cx="2590" cy="864"/>
          </a:xfrm>
        </p:grpSpPr>
        <p:sp>
          <p:nvSpPr>
            <p:cNvPr id="18440" name="Rectangle 5"/>
            <p:cNvSpPr>
              <a:spLocks noChangeArrowheads="1"/>
            </p:cNvSpPr>
            <p:nvPr/>
          </p:nvSpPr>
          <p:spPr bwMode="auto">
            <a:xfrm>
              <a:off x="1920" y="3648"/>
              <a:ext cx="1920" cy="288"/>
            </a:xfrm>
            <a:prstGeom prst="rect">
              <a:avLst/>
            </a:prstGeom>
            <a:solidFill>
              <a:srgbClr val="00CC00"/>
            </a:solidFill>
            <a:ln w="9525">
              <a:solidFill>
                <a:schemeClr val="tx1"/>
              </a:solidFill>
              <a:miter lim="800000"/>
              <a:headEnd/>
              <a:tailEnd/>
            </a:ln>
          </p:spPr>
          <p:txBody>
            <a:bodyPr wrap="none" anchor="ctr"/>
            <a:lstStyle/>
            <a:p>
              <a:pPr algn="ctr"/>
              <a:r>
                <a:rPr lang="en-US" sz="2000" b="1">
                  <a:latin typeface="Courier New" pitchFamily="49" charset="0"/>
                </a:rPr>
                <a:t>a[0]</a:t>
              </a:r>
            </a:p>
          </p:txBody>
        </p:sp>
        <p:sp>
          <p:nvSpPr>
            <p:cNvPr id="18441" name="Rectangle 6"/>
            <p:cNvSpPr>
              <a:spLocks noChangeArrowheads="1"/>
            </p:cNvSpPr>
            <p:nvPr/>
          </p:nvSpPr>
          <p:spPr bwMode="auto">
            <a:xfrm>
              <a:off x="1920" y="3360"/>
              <a:ext cx="1920" cy="288"/>
            </a:xfrm>
            <a:prstGeom prst="rect">
              <a:avLst/>
            </a:prstGeom>
            <a:solidFill>
              <a:srgbClr val="00CC00"/>
            </a:solidFill>
            <a:ln w="9525">
              <a:solidFill>
                <a:schemeClr val="tx1"/>
              </a:solidFill>
              <a:miter lim="800000"/>
              <a:headEnd/>
              <a:tailEnd/>
            </a:ln>
          </p:spPr>
          <p:txBody>
            <a:bodyPr wrap="none" anchor="ctr"/>
            <a:lstStyle/>
            <a:p>
              <a:pPr algn="ctr"/>
              <a:r>
                <a:rPr lang="en-US" sz="2000" b="1">
                  <a:latin typeface="Courier New" pitchFamily="49" charset="0"/>
                </a:rPr>
                <a:t>a[1]</a:t>
              </a:r>
            </a:p>
          </p:txBody>
        </p:sp>
        <p:sp>
          <p:nvSpPr>
            <p:cNvPr id="18442" name="Rectangle 7"/>
            <p:cNvSpPr>
              <a:spLocks noChangeArrowheads="1"/>
            </p:cNvSpPr>
            <p:nvPr/>
          </p:nvSpPr>
          <p:spPr bwMode="auto">
            <a:xfrm>
              <a:off x="1920" y="3072"/>
              <a:ext cx="1920" cy="288"/>
            </a:xfrm>
            <a:prstGeom prst="rect">
              <a:avLst/>
            </a:prstGeom>
            <a:solidFill>
              <a:srgbClr val="00CC00"/>
            </a:solidFill>
            <a:ln w="9525">
              <a:solidFill>
                <a:schemeClr val="tx1"/>
              </a:solidFill>
              <a:miter lim="800000"/>
              <a:headEnd/>
              <a:tailEnd/>
            </a:ln>
          </p:spPr>
          <p:txBody>
            <a:bodyPr wrap="none" anchor="ctr"/>
            <a:lstStyle/>
            <a:p>
              <a:pPr algn="ctr"/>
              <a:r>
                <a:rPr lang="en-US" sz="2000" b="1">
                  <a:latin typeface="Courier New" pitchFamily="49" charset="0"/>
                </a:rPr>
                <a:t>a[2]</a:t>
              </a:r>
            </a:p>
          </p:txBody>
        </p:sp>
        <p:sp>
          <p:nvSpPr>
            <p:cNvPr id="18443" name="Text Box 8"/>
            <p:cNvSpPr txBox="1">
              <a:spLocks noChangeArrowheads="1"/>
            </p:cNvSpPr>
            <p:nvPr/>
          </p:nvSpPr>
          <p:spPr bwMode="auto">
            <a:xfrm>
              <a:off x="1250" y="3679"/>
              <a:ext cx="529" cy="212"/>
            </a:xfrm>
            <a:prstGeom prst="rect">
              <a:avLst/>
            </a:prstGeom>
            <a:noFill/>
            <a:ln w="9525">
              <a:noFill/>
              <a:miter lim="800000"/>
              <a:headEnd/>
              <a:tailEnd/>
            </a:ln>
          </p:spPr>
          <p:txBody>
            <a:bodyPr wrap="none">
              <a:spAutoFit/>
            </a:bodyPr>
            <a:lstStyle/>
            <a:p>
              <a:pPr algn="ctr"/>
              <a:r>
                <a:rPr lang="en-US" sz="1600">
                  <a:latin typeface="Tahoma" pitchFamily="34" charset="0"/>
                </a:rPr>
                <a:t>0x1000</a:t>
              </a:r>
            </a:p>
          </p:txBody>
        </p:sp>
        <p:sp>
          <p:nvSpPr>
            <p:cNvPr id="18444" name="Text Box 9"/>
            <p:cNvSpPr txBox="1">
              <a:spLocks noChangeArrowheads="1"/>
            </p:cNvSpPr>
            <p:nvPr/>
          </p:nvSpPr>
          <p:spPr bwMode="auto">
            <a:xfrm>
              <a:off x="1250" y="3391"/>
              <a:ext cx="529" cy="212"/>
            </a:xfrm>
            <a:prstGeom prst="rect">
              <a:avLst/>
            </a:prstGeom>
            <a:noFill/>
            <a:ln w="9525">
              <a:noFill/>
              <a:miter lim="800000"/>
              <a:headEnd/>
              <a:tailEnd/>
            </a:ln>
          </p:spPr>
          <p:txBody>
            <a:bodyPr wrap="none">
              <a:spAutoFit/>
            </a:bodyPr>
            <a:lstStyle/>
            <a:p>
              <a:pPr algn="ctr"/>
              <a:r>
                <a:rPr lang="en-US" sz="1600">
                  <a:latin typeface="Tahoma" pitchFamily="34" charset="0"/>
                </a:rPr>
                <a:t>0x1004</a:t>
              </a:r>
            </a:p>
          </p:txBody>
        </p:sp>
        <p:sp>
          <p:nvSpPr>
            <p:cNvPr id="18445" name="Text Box 10"/>
            <p:cNvSpPr txBox="1">
              <a:spLocks noChangeArrowheads="1"/>
            </p:cNvSpPr>
            <p:nvPr/>
          </p:nvSpPr>
          <p:spPr bwMode="auto">
            <a:xfrm>
              <a:off x="1250" y="3103"/>
              <a:ext cx="529" cy="212"/>
            </a:xfrm>
            <a:prstGeom prst="rect">
              <a:avLst/>
            </a:prstGeom>
            <a:noFill/>
            <a:ln w="9525">
              <a:noFill/>
              <a:miter lim="800000"/>
              <a:headEnd/>
              <a:tailEnd/>
            </a:ln>
          </p:spPr>
          <p:txBody>
            <a:bodyPr wrap="none">
              <a:spAutoFit/>
            </a:bodyPr>
            <a:lstStyle/>
            <a:p>
              <a:pPr algn="ctr"/>
              <a:r>
                <a:rPr lang="en-US" sz="1600">
                  <a:latin typeface="Tahoma" pitchFamily="34" charset="0"/>
                </a:rPr>
                <a:t>0x1008</a:t>
              </a:r>
            </a:p>
          </p:txBody>
        </p:sp>
      </p:grpSp>
      <p:sp>
        <p:nvSpPr>
          <p:cNvPr id="18439" name="Text Box 4"/>
          <p:cNvSpPr txBox="1">
            <a:spLocks noChangeArrowheads="1"/>
          </p:cNvSpPr>
          <p:nvPr/>
        </p:nvSpPr>
        <p:spPr bwMode="auto">
          <a:xfrm>
            <a:off x="6629400" y="5029200"/>
            <a:ext cx="1565275" cy="406400"/>
          </a:xfrm>
          <a:prstGeom prst="rect">
            <a:avLst/>
          </a:prstGeom>
          <a:noFill/>
          <a:ln w="9525">
            <a:solidFill>
              <a:schemeClr val="tx1"/>
            </a:solidFill>
            <a:miter lim="800000"/>
            <a:headEnd/>
            <a:tailEnd/>
          </a:ln>
        </p:spPr>
        <p:txBody>
          <a:bodyPr wrap="none">
            <a:spAutoFit/>
          </a:bodyPr>
          <a:lstStyle/>
          <a:p>
            <a:pPr algn="ctr"/>
            <a:r>
              <a:rPr lang="en-US" sz="2000" b="1">
                <a:latin typeface="Courier New" pitchFamily="49" charset="0"/>
              </a:rPr>
              <a:t>int a[3];</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smtClean="0">
                <a:latin typeface="Arial" pitchFamily="34" charset="0"/>
                <a:ea typeface="ＭＳ Ｐゴシック" pitchFamily="34" charset="-128"/>
              </a:rPr>
              <a:t>Vision Career Academy</a:t>
            </a:r>
            <a:endParaRPr lang="en-US" smtClean="0">
              <a:latin typeface="Arial" pitchFamily="34" charset="0"/>
              <a:ea typeface="ＭＳ Ｐゴシック" pitchFamily="34" charset="-128"/>
            </a:endParaRPr>
          </a:p>
        </p:txBody>
      </p:sp>
      <p:sp>
        <p:nvSpPr>
          <p:cNvPr id="19460" name="Rectangle 2"/>
          <p:cNvSpPr>
            <a:spLocks noGrp="1" noChangeArrowheads="1"/>
          </p:cNvSpPr>
          <p:nvPr>
            <p:ph type="title"/>
          </p:nvPr>
        </p:nvSpPr>
        <p:spPr>
          <a:xfrm>
            <a:off x="914400" y="274638"/>
            <a:ext cx="7772400" cy="725470"/>
          </a:xfrm>
        </p:spPr>
        <p:txBody>
          <a:bodyPr>
            <a:normAutofit fontScale="90000"/>
          </a:bodyPr>
          <a:lstStyle/>
          <a:p>
            <a:pPr eaLnBrk="1" hangingPunct="1"/>
            <a:r>
              <a:rPr lang="en-US" dirty="0" smtClean="0">
                <a:ea typeface="ＭＳ Ｐゴシック" pitchFamily="34" charset="-128"/>
              </a:rPr>
              <a:t>Array Representation</a:t>
            </a:r>
          </a:p>
        </p:txBody>
      </p:sp>
      <p:sp>
        <p:nvSpPr>
          <p:cNvPr id="19461" name="Text Box 3"/>
          <p:cNvSpPr txBox="1">
            <a:spLocks noChangeArrowheads="1"/>
          </p:cNvSpPr>
          <p:nvPr/>
        </p:nvSpPr>
        <p:spPr bwMode="auto">
          <a:xfrm>
            <a:off x="2822575" y="1247775"/>
            <a:ext cx="2174875" cy="1320800"/>
          </a:xfrm>
          <a:prstGeom prst="rect">
            <a:avLst/>
          </a:prstGeom>
          <a:noFill/>
          <a:ln w="9525">
            <a:solidFill>
              <a:schemeClr val="tx1"/>
            </a:solidFill>
            <a:miter lim="800000"/>
            <a:headEnd/>
            <a:tailEnd/>
          </a:ln>
        </p:spPr>
        <p:txBody>
          <a:bodyPr wrap="none">
            <a:spAutoFit/>
          </a:bodyPr>
          <a:lstStyle/>
          <a:p>
            <a:r>
              <a:rPr lang="en-US" sz="2000" b="1" dirty="0">
                <a:latin typeface="Courier New" pitchFamily="49" charset="0"/>
              </a:rPr>
              <a:t>char    c1;</a:t>
            </a:r>
          </a:p>
          <a:p>
            <a:r>
              <a:rPr lang="en-US" sz="2000" b="1" dirty="0" err="1">
                <a:latin typeface="Courier New" pitchFamily="49" charset="0"/>
              </a:rPr>
              <a:t>int</a:t>
            </a:r>
            <a:r>
              <a:rPr lang="en-US" sz="2000" b="1" dirty="0">
                <a:latin typeface="Courier New" pitchFamily="49" charset="0"/>
              </a:rPr>
              <a:t>     a[3];</a:t>
            </a:r>
          </a:p>
          <a:p>
            <a:r>
              <a:rPr lang="en-US" sz="2000" b="1" dirty="0">
                <a:latin typeface="Courier New" pitchFamily="49" charset="0"/>
              </a:rPr>
              <a:t>char    c2;</a:t>
            </a:r>
          </a:p>
          <a:p>
            <a:r>
              <a:rPr lang="en-US" sz="2000" b="1" dirty="0" err="1">
                <a:latin typeface="Courier New" pitchFamily="49" charset="0"/>
              </a:rPr>
              <a:t>int</a:t>
            </a:r>
            <a:r>
              <a:rPr lang="en-US" sz="2000" b="1" dirty="0">
                <a:latin typeface="Courier New" pitchFamily="49" charset="0"/>
              </a:rPr>
              <a:t>     </a:t>
            </a:r>
            <a:r>
              <a:rPr lang="en-US" sz="2000" b="1" dirty="0" err="1">
                <a:latin typeface="Courier New" pitchFamily="49" charset="0"/>
              </a:rPr>
              <a:t>i</a:t>
            </a:r>
            <a:r>
              <a:rPr lang="en-US" sz="2000" b="1" dirty="0">
                <a:latin typeface="Courier New" pitchFamily="49" charset="0"/>
              </a:rPr>
              <a:t>;</a:t>
            </a:r>
          </a:p>
        </p:txBody>
      </p:sp>
      <p:grpSp>
        <p:nvGrpSpPr>
          <p:cNvPr id="2" name="Group 5"/>
          <p:cNvGrpSpPr>
            <a:grpSpLocks/>
          </p:cNvGrpSpPr>
          <p:nvPr/>
        </p:nvGrpSpPr>
        <p:grpSpPr bwMode="auto">
          <a:xfrm>
            <a:off x="1295400" y="3000375"/>
            <a:ext cx="4117975" cy="2747963"/>
            <a:chOff x="1246" y="2160"/>
            <a:chExt cx="2594" cy="1731"/>
          </a:xfrm>
        </p:grpSpPr>
        <p:sp>
          <p:nvSpPr>
            <p:cNvPr id="19468" name="Rectangle 6"/>
            <p:cNvSpPr>
              <a:spLocks noChangeArrowheads="1"/>
            </p:cNvSpPr>
            <p:nvPr/>
          </p:nvSpPr>
          <p:spPr bwMode="auto">
            <a:xfrm>
              <a:off x="1920" y="3600"/>
              <a:ext cx="480" cy="288"/>
            </a:xfrm>
            <a:prstGeom prst="rect">
              <a:avLst/>
            </a:prstGeom>
            <a:solidFill>
              <a:srgbClr val="00CC00"/>
            </a:solidFill>
            <a:ln w="9525">
              <a:solidFill>
                <a:schemeClr val="tx1"/>
              </a:solidFill>
              <a:miter lim="800000"/>
              <a:headEnd/>
              <a:tailEnd/>
            </a:ln>
          </p:spPr>
          <p:txBody>
            <a:bodyPr wrap="none" anchor="ctr"/>
            <a:lstStyle/>
            <a:p>
              <a:pPr algn="ctr"/>
              <a:r>
                <a:rPr lang="en-US" sz="2000" b="1">
                  <a:latin typeface="Courier New" pitchFamily="49" charset="0"/>
                </a:rPr>
                <a:t>c1</a:t>
              </a:r>
            </a:p>
          </p:txBody>
        </p:sp>
        <p:sp>
          <p:nvSpPr>
            <p:cNvPr id="19469" name="Rectangle 7"/>
            <p:cNvSpPr>
              <a:spLocks noChangeArrowheads="1"/>
            </p:cNvSpPr>
            <p:nvPr/>
          </p:nvSpPr>
          <p:spPr bwMode="auto">
            <a:xfrm>
              <a:off x="2400" y="3600"/>
              <a:ext cx="1440"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9470" name="Rectangle 8"/>
            <p:cNvSpPr>
              <a:spLocks noChangeArrowheads="1"/>
            </p:cNvSpPr>
            <p:nvPr/>
          </p:nvSpPr>
          <p:spPr bwMode="auto">
            <a:xfrm>
              <a:off x="1920" y="3312"/>
              <a:ext cx="1920" cy="288"/>
            </a:xfrm>
            <a:prstGeom prst="rect">
              <a:avLst/>
            </a:prstGeom>
            <a:solidFill>
              <a:srgbClr val="00CC00"/>
            </a:solidFill>
            <a:ln w="9525">
              <a:solidFill>
                <a:schemeClr val="tx1"/>
              </a:solidFill>
              <a:miter lim="800000"/>
              <a:headEnd/>
              <a:tailEnd/>
            </a:ln>
          </p:spPr>
          <p:txBody>
            <a:bodyPr wrap="none" anchor="ctr"/>
            <a:lstStyle/>
            <a:p>
              <a:pPr algn="ctr"/>
              <a:r>
                <a:rPr lang="en-US" sz="2000" b="1">
                  <a:latin typeface="Courier New" pitchFamily="49" charset="0"/>
                </a:rPr>
                <a:t>a[0]</a:t>
              </a:r>
            </a:p>
          </p:txBody>
        </p:sp>
        <p:sp>
          <p:nvSpPr>
            <p:cNvPr id="19471" name="Rectangle 9"/>
            <p:cNvSpPr>
              <a:spLocks noChangeArrowheads="1"/>
            </p:cNvSpPr>
            <p:nvPr/>
          </p:nvSpPr>
          <p:spPr bwMode="auto">
            <a:xfrm>
              <a:off x="1920" y="3024"/>
              <a:ext cx="1920" cy="288"/>
            </a:xfrm>
            <a:prstGeom prst="rect">
              <a:avLst/>
            </a:prstGeom>
            <a:solidFill>
              <a:srgbClr val="00CC00"/>
            </a:solidFill>
            <a:ln w="9525">
              <a:solidFill>
                <a:schemeClr val="tx1"/>
              </a:solidFill>
              <a:miter lim="800000"/>
              <a:headEnd/>
              <a:tailEnd/>
            </a:ln>
          </p:spPr>
          <p:txBody>
            <a:bodyPr wrap="none" anchor="ctr"/>
            <a:lstStyle/>
            <a:p>
              <a:pPr algn="ctr"/>
              <a:r>
                <a:rPr lang="en-US" sz="2000" b="1">
                  <a:latin typeface="Courier New" pitchFamily="49" charset="0"/>
                </a:rPr>
                <a:t>a[1]</a:t>
              </a:r>
            </a:p>
          </p:txBody>
        </p:sp>
        <p:sp>
          <p:nvSpPr>
            <p:cNvPr id="19472" name="Rectangle 10"/>
            <p:cNvSpPr>
              <a:spLocks noChangeArrowheads="1"/>
            </p:cNvSpPr>
            <p:nvPr/>
          </p:nvSpPr>
          <p:spPr bwMode="auto">
            <a:xfrm>
              <a:off x="1920" y="2736"/>
              <a:ext cx="1920" cy="288"/>
            </a:xfrm>
            <a:prstGeom prst="rect">
              <a:avLst/>
            </a:prstGeom>
            <a:solidFill>
              <a:srgbClr val="00CC00"/>
            </a:solidFill>
            <a:ln w="9525">
              <a:solidFill>
                <a:schemeClr val="tx1"/>
              </a:solidFill>
              <a:miter lim="800000"/>
              <a:headEnd/>
              <a:tailEnd/>
            </a:ln>
          </p:spPr>
          <p:txBody>
            <a:bodyPr wrap="none" anchor="ctr"/>
            <a:lstStyle/>
            <a:p>
              <a:pPr algn="ctr"/>
              <a:r>
                <a:rPr lang="en-US" sz="2000" b="1">
                  <a:latin typeface="Courier New" pitchFamily="49" charset="0"/>
                </a:rPr>
                <a:t>a[2]</a:t>
              </a:r>
            </a:p>
          </p:txBody>
        </p:sp>
        <p:sp>
          <p:nvSpPr>
            <p:cNvPr id="19473" name="Rectangle 11"/>
            <p:cNvSpPr>
              <a:spLocks noChangeArrowheads="1"/>
            </p:cNvSpPr>
            <p:nvPr/>
          </p:nvSpPr>
          <p:spPr bwMode="auto">
            <a:xfrm>
              <a:off x="1920" y="2160"/>
              <a:ext cx="1920" cy="288"/>
            </a:xfrm>
            <a:prstGeom prst="rect">
              <a:avLst/>
            </a:prstGeom>
            <a:solidFill>
              <a:srgbClr val="00CC00"/>
            </a:solidFill>
            <a:ln w="9525">
              <a:solidFill>
                <a:schemeClr val="tx1"/>
              </a:solidFill>
              <a:miter lim="800000"/>
              <a:headEnd/>
              <a:tailEnd/>
            </a:ln>
          </p:spPr>
          <p:txBody>
            <a:bodyPr wrap="none" anchor="ctr"/>
            <a:lstStyle/>
            <a:p>
              <a:pPr algn="ctr"/>
              <a:r>
                <a:rPr lang="en-US" sz="2000" b="1">
                  <a:latin typeface="Courier New" pitchFamily="49" charset="0"/>
                </a:rPr>
                <a:t>i</a:t>
              </a:r>
            </a:p>
          </p:txBody>
        </p:sp>
        <p:sp>
          <p:nvSpPr>
            <p:cNvPr id="19474" name="Text Box 12"/>
            <p:cNvSpPr txBox="1">
              <a:spLocks noChangeArrowheads="1"/>
            </p:cNvSpPr>
            <p:nvPr/>
          </p:nvSpPr>
          <p:spPr bwMode="auto">
            <a:xfrm>
              <a:off x="1250" y="3679"/>
              <a:ext cx="529" cy="212"/>
            </a:xfrm>
            <a:prstGeom prst="rect">
              <a:avLst/>
            </a:prstGeom>
            <a:noFill/>
            <a:ln w="9525">
              <a:noFill/>
              <a:miter lim="800000"/>
              <a:headEnd/>
              <a:tailEnd/>
            </a:ln>
          </p:spPr>
          <p:txBody>
            <a:bodyPr wrap="none">
              <a:spAutoFit/>
            </a:bodyPr>
            <a:lstStyle/>
            <a:p>
              <a:pPr algn="ctr"/>
              <a:r>
                <a:rPr lang="en-US" sz="1600">
                  <a:latin typeface="Tahoma" pitchFamily="34" charset="0"/>
                </a:rPr>
                <a:t>0x1000</a:t>
              </a:r>
            </a:p>
          </p:txBody>
        </p:sp>
        <p:sp>
          <p:nvSpPr>
            <p:cNvPr id="19475" name="Text Box 13"/>
            <p:cNvSpPr txBox="1">
              <a:spLocks noChangeArrowheads="1"/>
            </p:cNvSpPr>
            <p:nvPr/>
          </p:nvSpPr>
          <p:spPr bwMode="auto">
            <a:xfrm>
              <a:off x="1250" y="3391"/>
              <a:ext cx="529" cy="212"/>
            </a:xfrm>
            <a:prstGeom prst="rect">
              <a:avLst/>
            </a:prstGeom>
            <a:noFill/>
            <a:ln w="9525">
              <a:noFill/>
              <a:miter lim="800000"/>
              <a:headEnd/>
              <a:tailEnd/>
            </a:ln>
          </p:spPr>
          <p:txBody>
            <a:bodyPr wrap="none">
              <a:spAutoFit/>
            </a:bodyPr>
            <a:lstStyle/>
            <a:p>
              <a:pPr algn="ctr"/>
              <a:r>
                <a:rPr lang="en-US" sz="1600">
                  <a:latin typeface="Tahoma" pitchFamily="34" charset="0"/>
                </a:rPr>
                <a:t>0x1004</a:t>
              </a:r>
            </a:p>
          </p:txBody>
        </p:sp>
        <p:sp>
          <p:nvSpPr>
            <p:cNvPr id="19476" name="Text Box 14"/>
            <p:cNvSpPr txBox="1">
              <a:spLocks noChangeArrowheads="1"/>
            </p:cNvSpPr>
            <p:nvPr/>
          </p:nvSpPr>
          <p:spPr bwMode="auto">
            <a:xfrm>
              <a:off x="1250" y="3103"/>
              <a:ext cx="529" cy="212"/>
            </a:xfrm>
            <a:prstGeom prst="rect">
              <a:avLst/>
            </a:prstGeom>
            <a:noFill/>
            <a:ln w="9525">
              <a:noFill/>
              <a:miter lim="800000"/>
              <a:headEnd/>
              <a:tailEnd/>
            </a:ln>
          </p:spPr>
          <p:txBody>
            <a:bodyPr wrap="none">
              <a:spAutoFit/>
            </a:bodyPr>
            <a:lstStyle/>
            <a:p>
              <a:pPr algn="ctr"/>
              <a:r>
                <a:rPr lang="en-US" sz="1600">
                  <a:latin typeface="Tahoma" pitchFamily="34" charset="0"/>
                </a:rPr>
                <a:t>0x1008</a:t>
              </a:r>
            </a:p>
          </p:txBody>
        </p:sp>
        <p:sp>
          <p:nvSpPr>
            <p:cNvPr id="19477" name="Text Box 15"/>
            <p:cNvSpPr txBox="1">
              <a:spLocks noChangeArrowheads="1"/>
            </p:cNvSpPr>
            <p:nvPr/>
          </p:nvSpPr>
          <p:spPr bwMode="auto">
            <a:xfrm>
              <a:off x="1246" y="2815"/>
              <a:ext cx="536" cy="212"/>
            </a:xfrm>
            <a:prstGeom prst="rect">
              <a:avLst/>
            </a:prstGeom>
            <a:noFill/>
            <a:ln w="9525">
              <a:noFill/>
              <a:miter lim="800000"/>
              <a:headEnd/>
              <a:tailEnd/>
            </a:ln>
          </p:spPr>
          <p:txBody>
            <a:bodyPr wrap="none">
              <a:spAutoFit/>
            </a:bodyPr>
            <a:lstStyle/>
            <a:p>
              <a:pPr algn="ctr"/>
              <a:r>
                <a:rPr lang="en-US" sz="1600">
                  <a:latin typeface="Tahoma" pitchFamily="34" charset="0"/>
                </a:rPr>
                <a:t>0x100C</a:t>
              </a:r>
            </a:p>
          </p:txBody>
        </p:sp>
        <p:sp>
          <p:nvSpPr>
            <p:cNvPr id="19478" name="Text Box 16"/>
            <p:cNvSpPr txBox="1">
              <a:spLocks noChangeArrowheads="1"/>
            </p:cNvSpPr>
            <p:nvPr/>
          </p:nvSpPr>
          <p:spPr bwMode="auto">
            <a:xfrm>
              <a:off x="1248" y="2208"/>
              <a:ext cx="529" cy="212"/>
            </a:xfrm>
            <a:prstGeom prst="rect">
              <a:avLst/>
            </a:prstGeom>
            <a:noFill/>
            <a:ln w="9525">
              <a:noFill/>
              <a:miter lim="800000"/>
              <a:headEnd/>
              <a:tailEnd/>
            </a:ln>
          </p:spPr>
          <p:txBody>
            <a:bodyPr wrap="none">
              <a:spAutoFit/>
            </a:bodyPr>
            <a:lstStyle/>
            <a:p>
              <a:pPr algn="ctr"/>
              <a:r>
                <a:rPr lang="en-US" sz="1600">
                  <a:latin typeface="Tahoma" pitchFamily="34" charset="0"/>
                </a:rPr>
                <a:t>0x1014</a:t>
              </a:r>
            </a:p>
          </p:txBody>
        </p:sp>
        <p:sp>
          <p:nvSpPr>
            <p:cNvPr id="19479" name="Rectangle 17"/>
            <p:cNvSpPr>
              <a:spLocks noChangeArrowheads="1"/>
            </p:cNvSpPr>
            <p:nvPr/>
          </p:nvSpPr>
          <p:spPr bwMode="auto">
            <a:xfrm>
              <a:off x="1920" y="2448"/>
              <a:ext cx="480" cy="288"/>
            </a:xfrm>
            <a:prstGeom prst="rect">
              <a:avLst/>
            </a:prstGeom>
            <a:solidFill>
              <a:srgbClr val="00CC00"/>
            </a:solidFill>
            <a:ln w="9525">
              <a:solidFill>
                <a:schemeClr val="tx1"/>
              </a:solidFill>
              <a:miter lim="800000"/>
              <a:headEnd/>
              <a:tailEnd/>
            </a:ln>
          </p:spPr>
          <p:txBody>
            <a:bodyPr wrap="none" anchor="ctr"/>
            <a:lstStyle/>
            <a:p>
              <a:pPr algn="ctr"/>
              <a:r>
                <a:rPr lang="en-US" sz="2000" b="1">
                  <a:latin typeface="Courier New" pitchFamily="49" charset="0"/>
                </a:rPr>
                <a:t>c2</a:t>
              </a:r>
            </a:p>
          </p:txBody>
        </p:sp>
        <p:sp>
          <p:nvSpPr>
            <p:cNvPr id="19480" name="Rectangle 18"/>
            <p:cNvSpPr>
              <a:spLocks noChangeArrowheads="1"/>
            </p:cNvSpPr>
            <p:nvPr/>
          </p:nvSpPr>
          <p:spPr bwMode="auto">
            <a:xfrm>
              <a:off x="2400" y="2448"/>
              <a:ext cx="1440" cy="288"/>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19481" name="Text Box 19"/>
            <p:cNvSpPr txBox="1">
              <a:spLocks noChangeArrowheads="1"/>
            </p:cNvSpPr>
            <p:nvPr/>
          </p:nvSpPr>
          <p:spPr bwMode="auto">
            <a:xfrm>
              <a:off x="1248" y="2496"/>
              <a:ext cx="529" cy="212"/>
            </a:xfrm>
            <a:prstGeom prst="rect">
              <a:avLst/>
            </a:prstGeom>
            <a:noFill/>
            <a:ln w="9525">
              <a:noFill/>
              <a:miter lim="800000"/>
              <a:headEnd/>
              <a:tailEnd/>
            </a:ln>
          </p:spPr>
          <p:txBody>
            <a:bodyPr wrap="none">
              <a:spAutoFit/>
            </a:bodyPr>
            <a:lstStyle/>
            <a:p>
              <a:pPr algn="ctr"/>
              <a:r>
                <a:rPr lang="en-US" sz="1600">
                  <a:latin typeface="Tahoma" pitchFamily="34" charset="0"/>
                </a:rPr>
                <a:t>0x1010</a:t>
              </a:r>
            </a:p>
          </p:txBody>
        </p:sp>
      </p:grpSp>
      <p:sp>
        <p:nvSpPr>
          <p:cNvPr id="19463" name="Text Box 21"/>
          <p:cNvSpPr txBox="1">
            <a:spLocks noChangeArrowheads="1"/>
          </p:cNvSpPr>
          <p:nvPr/>
        </p:nvSpPr>
        <p:spPr bwMode="auto">
          <a:xfrm>
            <a:off x="5870575" y="4114800"/>
            <a:ext cx="2587625" cy="1069975"/>
          </a:xfrm>
          <a:prstGeom prst="rect">
            <a:avLst/>
          </a:prstGeom>
          <a:noFill/>
          <a:ln w="9525">
            <a:noFill/>
            <a:miter lim="800000"/>
            <a:headEnd/>
            <a:tailEnd/>
          </a:ln>
        </p:spPr>
        <p:txBody>
          <a:bodyPr>
            <a:spAutoFit/>
          </a:bodyPr>
          <a:lstStyle/>
          <a:p>
            <a:pPr algn="ctr"/>
            <a:r>
              <a:rPr lang="en-US" sz="1600" b="1">
                <a:latin typeface="Tahoma" pitchFamily="34" charset="0"/>
              </a:rPr>
              <a:t>Could be optimized by making these adjacent, and reducing padding  (by default, not)</a:t>
            </a:r>
          </a:p>
        </p:txBody>
      </p:sp>
      <p:sp>
        <p:nvSpPr>
          <p:cNvPr id="19464" name="Line 22"/>
          <p:cNvSpPr>
            <a:spLocks noChangeShapeType="1"/>
          </p:cNvSpPr>
          <p:nvPr/>
        </p:nvSpPr>
        <p:spPr bwMode="auto">
          <a:xfrm flipH="1" flipV="1">
            <a:off x="5413375" y="3733800"/>
            <a:ext cx="566738" cy="609600"/>
          </a:xfrm>
          <a:prstGeom prst="line">
            <a:avLst/>
          </a:prstGeom>
          <a:noFill/>
          <a:ln w="15875">
            <a:solidFill>
              <a:schemeClr val="tx1"/>
            </a:solidFill>
            <a:round/>
            <a:headEnd/>
            <a:tailEnd type="triangle" w="med" len="med"/>
          </a:ln>
        </p:spPr>
        <p:txBody>
          <a:bodyPr wrap="none" anchor="ctr"/>
          <a:lstStyle/>
          <a:p>
            <a:endParaRPr lang="en-IN"/>
          </a:p>
        </p:txBody>
      </p:sp>
      <p:sp>
        <p:nvSpPr>
          <p:cNvPr id="19465" name="Line 23"/>
          <p:cNvSpPr>
            <a:spLocks noChangeShapeType="1"/>
          </p:cNvSpPr>
          <p:nvPr/>
        </p:nvSpPr>
        <p:spPr bwMode="auto">
          <a:xfrm flipH="1">
            <a:off x="5413375" y="4876800"/>
            <a:ext cx="566738" cy="609600"/>
          </a:xfrm>
          <a:prstGeom prst="line">
            <a:avLst/>
          </a:prstGeom>
          <a:noFill/>
          <a:ln w="15875">
            <a:solidFill>
              <a:schemeClr val="tx1"/>
            </a:solidFill>
            <a:round/>
            <a:headEnd/>
            <a:tailEnd type="triangle" w="med" len="med"/>
          </a:ln>
        </p:spPr>
        <p:txBody>
          <a:bodyPr wrap="none" anchor="ctr"/>
          <a:lstStyle/>
          <a:p>
            <a:endParaRPr lang="en-IN"/>
          </a:p>
        </p:txBody>
      </p:sp>
      <p:sp>
        <p:nvSpPr>
          <p:cNvPr id="19466" name="Line 25"/>
          <p:cNvSpPr>
            <a:spLocks noChangeShapeType="1"/>
          </p:cNvSpPr>
          <p:nvPr/>
        </p:nvSpPr>
        <p:spPr bwMode="auto">
          <a:xfrm flipH="1" flipV="1">
            <a:off x="5413375" y="5057775"/>
            <a:ext cx="685800" cy="762000"/>
          </a:xfrm>
          <a:prstGeom prst="line">
            <a:avLst/>
          </a:prstGeom>
          <a:noFill/>
          <a:ln w="15875">
            <a:solidFill>
              <a:schemeClr val="tx1"/>
            </a:solidFill>
            <a:round/>
            <a:headEnd/>
            <a:tailEnd type="triangle" w="med" len="med"/>
          </a:ln>
        </p:spPr>
        <p:txBody>
          <a:bodyPr wrap="none" anchor="ctr"/>
          <a:lstStyle/>
          <a:p>
            <a:endParaRPr lang="en-IN"/>
          </a:p>
        </p:txBody>
      </p:sp>
      <p:sp>
        <p:nvSpPr>
          <p:cNvPr id="19467" name="Text Box 26"/>
          <p:cNvSpPr txBox="1">
            <a:spLocks noChangeArrowheads="1"/>
          </p:cNvSpPr>
          <p:nvPr/>
        </p:nvSpPr>
        <p:spPr bwMode="auto">
          <a:xfrm>
            <a:off x="6099175" y="5514975"/>
            <a:ext cx="1862138" cy="581025"/>
          </a:xfrm>
          <a:prstGeom prst="rect">
            <a:avLst/>
          </a:prstGeom>
          <a:noFill/>
          <a:ln w="9525">
            <a:noFill/>
            <a:miter lim="800000"/>
            <a:headEnd/>
            <a:tailEnd/>
          </a:ln>
        </p:spPr>
        <p:txBody>
          <a:bodyPr wrap="none">
            <a:spAutoFit/>
          </a:bodyPr>
          <a:lstStyle/>
          <a:p>
            <a:r>
              <a:rPr lang="en-US" sz="1600" b="1">
                <a:latin typeface="Tahoma" pitchFamily="34" charset="0"/>
              </a:rPr>
              <a:t>Array aligned by</a:t>
            </a:r>
          </a:p>
          <a:p>
            <a:r>
              <a:rPr lang="en-US" sz="1600" b="1">
                <a:latin typeface="Tahoma" pitchFamily="34" charset="0"/>
              </a:rPr>
              <a:t>size of elements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smtClean="0">
                <a:latin typeface="Arial" pitchFamily="34" charset="0"/>
                <a:ea typeface="ＭＳ Ｐゴシック" pitchFamily="34" charset="-128"/>
              </a:rPr>
              <a:t>Vision Career Academy</a:t>
            </a:r>
            <a:endParaRPr lang="en-US" smtClean="0">
              <a:latin typeface="Arial" pitchFamily="34" charset="0"/>
              <a:ea typeface="ＭＳ Ｐゴシック" pitchFamily="34" charset="-128"/>
            </a:endParaRPr>
          </a:p>
        </p:txBody>
      </p:sp>
      <p:sp>
        <p:nvSpPr>
          <p:cNvPr id="21508" name="Rectangle 2"/>
          <p:cNvSpPr>
            <a:spLocks noGrp="1" noChangeArrowheads="1"/>
          </p:cNvSpPr>
          <p:nvPr>
            <p:ph type="title"/>
          </p:nvPr>
        </p:nvSpPr>
        <p:spPr/>
        <p:txBody>
          <a:bodyPr/>
          <a:lstStyle/>
          <a:p>
            <a:pPr eaLnBrk="1" hangingPunct="1"/>
            <a:r>
              <a:rPr lang="en-US" smtClean="0">
                <a:ea typeface="ＭＳ Ｐゴシック" pitchFamily="34" charset="-128"/>
              </a:rPr>
              <a:t>Multi-Dimensional Arrays</a:t>
            </a:r>
          </a:p>
        </p:txBody>
      </p:sp>
      <p:sp>
        <p:nvSpPr>
          <p:cNvPr id="21509" name="Text Box 3"/>
          <p:cNvSpPr txBox="1">
            <a:spLocks noChangeArrowheads="1"/>
          </p:cNvSpPr>
          <p:nvPr/>
        </p:nvSpPr>
        <p:spPr bwMode="auto">
          <a:xfrm>
            <a:off x="457200" y="2133600"/>
            <a:ext cx="2936875" cy="1136650"/>
          </a:xfrm>
          <a:prstGeom prst="rect">
            <a:avLst/>
          </a:prstGeom>
          <a:noFill/>
          <a:ln w="9525">
            <a:solidFill>
              <a:schemeClr val="tx1"/>
            </a:solidFill>
            <a:miter lim="800000"/>
            <a:headEnd/>
            <a:tailEnd/>
          </a:ln>
        </p:spPr>
        <p:txBody>
          <a:bodyPr wrap="none">
            <a:spAutoFit/>
          </a:bodyPr>
          <a:lstStyle/>
          <a:p>
            <a:pPr eaLnBrk="0" hangingPunct="0">
              <a:spcBef>
                <a:spcPct val="20000"/>
              </a:spcBef>
            </a:pPr>
            <a:r>
              <a:rPr lang="en-US" sz="2000" b="1">
                <a:latin typeface="Courier New" pitchFamily="49" charset="0"/>
              </a:rPr>
              <a:t>int  matrix[2][3];</a:t>
            </a:r>
          </a:p>
          <a:p>
            <a:pPr eaLnBrk="0" hangingPunct="0">
              <a:spcBef>
                <a:spcPct val="20000"/>
              </a:spcBef>
            </a:pPr>
            <a:endParaRPr lang="en-US" sz="2000" b="1">
              <a:latin typeface="Courier New" pitchFamily="49" charset="0"/>
            </a:endParaRPr>
          </a:p>
          <a:p>
            <a:pPr eaLnBrk="0" hangingPunct="0">
              <a:spcBef>
                <a:spcPct val="20000"/>
              </a:spcBef>
            </a:pPr>
            <a:r>
              <a:rPr lang="en-US" sz="2000" b="1">
                <a:latin typeface="Courier New" pitchFamily="49" charset="0"/>
              </a:rPr>
              <a:t>matrix[1][0] = 17;</a:t>
            </a:r>
          </a:p>
        </p:txBody>
      </p:sp>
      <p:grpSp>
        <p:nvGrpSpPr>
          <p:cNvPr id="2" name="Group 4"/>
          <p:cNvGrpSpPr>
            <a:grpSpLocks/>
          </p:cNvGrpSpPr>
          <p:nvPr/>
        </p:nvGrpSpPr>
        <p:grpSpPr bwMode="auto">
          <a:xfrm>
            <a:off x="4572000" y="1371600"/>
            <a:ext cx="4116388" cy="2743200"/>
            <a:chOff x="1583" y="2352"/>
            <a:chExt cx="2593" cy="1728"/>
          </a:xfrm>
        </p:grpSpPr>
        <p:sp>
          <p:nvSpPr>
            <p:cNvPr id="21513" name="Rectangle 5"/>
            <p:cNvSpPr>
              <a:spLocks noChangeArrowheads="1"/>
            </p:cNvSpPr>
            <p:nvPr/>
          </p:nvSpPr>
          <p:spPr bwMode="auto">
            <a:xfrm>
              <a:off x="2256" y="3792"/>
              <a:ext cx="1920" cy="288"/>
            </a:xfrm>
            <a:prstGeom prst="rect">
              <a:avLst/>
            </a:prstGeom>
            <a:solidFill>
              <a:srgbClr val="00CC00"/>
            </a:solidFill>
            <a:ln w="9525">
              <a:solidFill>
                <a:schemeClr val="tx1"/>
              </a:solidFill>
              <a:miter lim="800000"/>
              <a:headEnd/>
              <a:tailEnd/>
            </a:ln>
          </p:spPr>
          <p:txBody>
            <a:bodyPr wrap="none" anchor="ctr"/>
            <a:lstStyle/>
            <a:p>
              <a:pPr algn="ctr"/>
              <a:r>
                <a:rPr lang="en-US" sz="2000" b="1">
                  <a:latin typeface="Courier New" pitchFamily="49" charset="0"/>
                </a:rPr>
                <a:t>matrix[0][0]</a:t>
              </a:r>
            </a:p>
          </p:txBody>
        </p:sp>
        <p:sp>
          <p:nvSpPr>
            <p:cNvPr id="21514" name="Rectangle 6"/>
            <p:cNvSpPr>
              <a:spLocks noChangeArrowheads="1"/>
            </p:cNvSpPr>
            <p:nvPr/>
          </p:nvSpPr>
          <p:spPr bwMode="auto">
            <a:xfrm>
              <a:off x="2256" y="3504"/>
              <a:ext cx="1920" cy="288"/>
            </a:xfrm>
            <a:prstGeom prst="rect">
              <a:avLst/>
            </a:prstGeom>
            <a:solidFill>
              <a:srgbClr val="00CC00"/>
            </a:solidFill>
            <a:ln w="9525">
              <a:solidFill>
                <a:schemeClr val="tx1"/>
              </a:solidFill>
              <a:miter lim="800000"/>
              <a:headEnd/>
              <a:tailEnd/>
            </a:ln>
          </p:spPr>
          <p:txBody>
            <a:bodyPr wrap="none" anchor="ctr"/>
            <a:lstStyle/>
            <a:p>
              <a:pPr algn="ctr"/>
              <a:r>
                <a:rPr lang="en-US" sz="2000" b="1">
                  <a:latin typeface="Courier New" pitchFamily="49" charset="0"/>
                </a:rPr>
                <a:t>matrix[0][1]</a:t>
              </a:r>
            </a:p>
          </p:txBody>
        </p:sp>
        <p:sp>
          <p:nvSpPr>
            <p:cNvPr id="21515" name="Rectangle 7"/>
            <p:cNvSpPr>
              <a:spLocks noChangeArrowheads="1"/>
            </p:cNvSpPr>
            <p:nvPr/>
          </p:nvSpPr>
          <p:spPr bwMode="auto">
            <a:xfrm>
              <a:off x="2256" y="3216"/>
              <a:ext cx="1920" cy="288"/>
            </a:xfrm>
            <a:prstGeom prst="rect">
              <a:avLst/>
            </a:prstGeom>
            <a:solidFill>
              <a:srgbClr val="00CC00"/>
            </a:solidFill>
            <a:ln w="9525">
              <a:solidFill>
                <a:schemeClr val="tx1"/>
              </a:solidFill>
              <a:miter lim="800000"/>
              <a:headEnd/>
              <a:tailEnd/>
            </a:ln>
          </p:spPr>
          <p:txBody>
            <a:bodyPr wrap="none" anchor="ctr"/>
            <a:lstStyle/>
            <a:p>
              <a:pPr algn="ctr"/>
              <a:r>
                <a:rPr lang="en-US" sz="2000" b="1">
                  <a:latin typeface="Courier New" pitchFamily="49" charset="0"/>
                </a:rPr>
                <a:t>matrix[0][2]</a:t>
              </a:r>
            </a:p>
          </p:txBody>
        </p:sp>
        <p:sp>
          <p:nvSpPr>
            <p:cNvPr id="21516" name="Text Box 8"/>
            <p:cNvSpPr txBox="1">
              <a:spLocks noChangeArrowheads="1"/>
            </p:cNvSpPr>
            <p:nvPr/>
          </p:nvSpPr>
          <p:spPr bwMode="auto">
            <a:xfrm>
              <a:off x="1586" y="3823"/>
              <a:ext cx="529" cy="212"/>
            </a:xfrm>
            <a:prstGeom prst="rect">
              <a:avLst/>
            </a:prstGeom>
            <a:noFill/>
            <a:ln w="9525">
              <a:noFill/>
              <a:miter lim="800000"/>
              <a:headEnd/>
              <a:tailEnd/>
            </a:ln>
          </p:spPr>
          <p:txBody>
            <a:bodyPr wrap="none">
              <a:spAutoFit/>
            </a:bodyPr>
            <a:lstStyle/>
            <a:p>
              <a:pPr algn="ctr"/>
              <a:r>
                <a:rPr lang="en-US" sz="1600">
                  <a:latin typeface="Tahoma" pitchFamily="34" charset="0"/>
                </a:rPr>
                <a:t>0x1000</a:t>
              </a:r>
            </a:p>
          </p:txBody>
        </p:sp>
        <p:sp>
          <p:nvSpPr>
            <p:cNvPr id="21517" name="Text Box 9"/>
            <p:cNvSpPr txBox="1">
              <a:spLocks noChangeArrowheads="1"/>
            </p:cNvSpPr>
            <p:nvPr/>
          </p:nvSpPr>
          <p:spPr bwMode="auto">
            <a:xfrm>
              <a:off x="1586" y="3535"/>
              <a:ext cx="529" cy="212"/>
            </a:xfrm>
            <a:prstGeom prst="rect">
              <a:avLst/>
            </a:prstGeom>
            <a:noFill/>
            <a:ln w="9525">
              <a:noFill/>
              <a:miter lim="800000"/>
              <a:headEnd/>
              <a:tailEnd/>
            </a:ln>
          </p:spPr>
          <p:txBody>
            <a:bodyPr wrap="none">
              <a:spAutoFit/>
            </a:bodyPr>
            <a:lstStyle/>
            <a:p>
              <a:pPr algn="ctr"/>
              <a:r>
                <a:rPr lang="en-US" sz="1600">
                  <a:latin typeface="Tahoma" pitchFamily="34" charset="0"/>
                </a:rPr>
                <a:t>0x1004</a:t>
              </a:r>
            </a:p>
          </p:txBody>
        </p:sp>
        <p:sp>
          <p:nvSpPr>
            <p:cNvPr id="21518" name="Text Box 10"/>
            <p:cNvSpPr txBox="1">
              <a:spLocks noChangeArrowheads="1"/>
            </p:cNvSpPr>
            <p:nvPr/>
          </p:nvSpPr>
          <p:spPr bwMode="auto">
            <a:xfrm>
              <a:off x="1586" y="3247"/>
              <a:ext cx="529" cy="212"/>
            </a:xfrm>
            <a:prstGeom prst="rect">
              <a:avLst/>
            </a:prstGeom>
            <a:noFill/>
            <a:ln w="9525">
              <a:noFill/>
              <a:miter lim="800000"/>
              <a:headEnd/>
              <a:tailEnd/>
            </a:ln>
          </p:spPr>
          <p:txBody>
            <a:bodyPr wrap="none">
              <a:spAutoFit/>
            </a:bodyPr>
            <a:lstStyle/>
            <a:p>
              <a:pPr algn="ctr"/>
              <a:r>
                <a:rPr lang="en-US" sz="1600">
                  <a:latin typeface="Tahoma" pitchFamily="34" charset="0"/>
                </a:rPr>
                <a:t>0x1008</a:t>
              </a:r>
            </a:p>
          </p:txBody>
        </p:sp>
        <p:sp>
          <p:nvSpPr>
            <p:cNvPr id="21519" name="Rectangle 11"/>
            <p:cNvSpPr>
              <a:spLocks noChangeArrowheads="1"/>
            </p:cNvSpPr>
            <p:nvPr/>
          </p:nvSpPr>
          <p:spPr bwMode="auto">
            <a:xfrm>
              <a:off x="2256" y="2928"/>
              <a:ext cx="1920" cy="288"/>
            </a:xfrm>
            <a:prstGeom prst="rect">
              <a:avLst/>
            </a:prstGeom>
            <a:solidFill>
              <a:srgbClr val="00CC00"/>
            </a:solidFill>
            <a:ln w="9525">
              <a:solidFill>
                <a:schemeClr val="tx1"/>
              </a:solidFill>
              <a:miter lim="800000"/>
              <a:headEnd/>
              <a:tailEnd/>
            </a:ln>
          </p:spPr>
          <p:txBody>
            <a:bodyPr wrap="none" anchor="ctr"/>
            <a:lstStyle/>
            <a:p>
              <a:pPr algn="ctr"/>
              <a:r>
                <a:rPr lang="en-US" sz="2000" b="1">
                  <a:latin typeface="Courier New" pitchFamily="49" charset="0"/>
                </a:rPr>
                <a:t>matrix[1][0]</a:t>
              </a:r>
            </a:p>
          </p:txBody>
        </p:sp>
        <p:sp>
          <p:nvSpPr>
            <p:cNvPr id="21520" name="Rectangle 12"/>
            <p:cNvSpPr>
              <a:spLocks noChangeArrowheads="1"/>
            </p:cNvSpPr>
            <p:nvPr/>
          </p:nvSpPr>
          <p:spPr bwMode="auto">
            <a:xfrm>
              <a:off x="2256" y="2640"/>
              <a:ext cx="1920" cy="288"/>
            </a:xfrm>
            <a:prstGeom prst="rect">
              <a:avLst/>
            </a:prstGeom>
            <a:solidFill>
              <a:srgbClr val="00CC00"/>
            </a:solidFill>
            <a:ln w="9525">
              <a:solidFill>
                <a:schemeClr val="tx1"/>
              </a:solidFill>
              <a:miter lim="800000"/>
              <a:headEnd/>
              <a:tailEnd/>
            </a:ln>
          </p:spPr>
          <p:txBody>
            <a:bodyPr wrap="none" anchor="ctr"/>
            <a:lstStyle/>
            <a:p>
              <a:pPr algn="ctr"/>
              <a:r>
                <a:rPr lang="en-US" sz="2000" b="1">
                  <a:latin typeface="Courier New" pitchFamily="49" charset="0"/>
                </a:rPr>
                <a:t>matrix[1][1]</a:t>
              </a:r>
            </a:p>
          </p:txBody>
        </p:sp>
        <p:sp>
          <p:nvSpPr>
            <p:cNvPr id="21521" name="Rectangle 13"/>
            <p:cNvSpPr>
              <a:spLocks noChangeArrowheads="1"/>
            </p:cNvSpPr>
            <p:nvPr/>
          </p:nvSpPr>
          <p:spPr bwMode="auto">
            <a:xfrm>
              <a:off x="2256" y="2352"/>
              <a:ext cx="1920" cy="288"/>
            </a:xfrm>
            <a:prstGeom prst="rect">
              <a:avLst/>
            </a:prstGeom>
            <a:solidFill>
              <a:srgbClr val="00CC00"/>
            </a:solidFill>
            <a:ln w="9525">
              <a:solidFill>
                <a:schemeClr val="tx1"/>
              </a:solidFill>
              <a:miter lim="800000"/>
              <a:headEnd/>
              <a:tailEnd/>
            </a:ln>
          </p:spPr>
          <p:txBody>
            <a:bodyPr wrap="none" anchor="ctr"/>
            <a:lstStyle/>
            <a:p>
              <a:pPr algn="ctr"/>
              <a:r>
                <a:rPr lang="en-US" sz="2000" b="1">
                  <a:latin typeface="Courier New" pitchFamily="49" charset="0"/>
                </a:rPr>
                <a:t>matrix[1][2]</a:t>
              </a:r>
            </a:p>
          </p:txBody>
        </p:sp>
        <p:sp>
          <p:nvSpPr>
            <p:cNvPr id="21522" name="Text Box 14"/>
            <p:cNvSpPr txBox="1">
              <a:spLocks noChangeArrowheads="1"/>
            </p:cNvSpPr>
            <p:nvPr/>
          </p:nvSpPr>
          <p:spPr bwMode="auto">
            <a:xfrm>
              <a:off x="1583" y="2959"/>
              <a:ext cx="536" cy="212"/>
            </a:xfrm>
            <a:prstGeom prst="rect">
              <a:avLst/>
            </a:prstGeom>
            <a:noFill/>
            <a:ln w="9525">
              <a:noFill/>
              <a:miter lim="800000"/>
              <a:headEnd/>
              <a:tailEnd/>
            </a:ln>
          </p:spPr>
          <p:txBody>
            <a:bodyPr wrap="none">
              <a:spAutoFit/>
            </a:bodyPr>
            <a:lstStyle/>
            <a:p>
              <a:pPr algn="ctr"/>
              <a:r>
                <a:rPr lang="en-US" sz="1600">
                  <a:latin typeface="Tahoma" pitchFamily="34" charset="0"/>
                </a:rPr>
                <a:t>0x100C</a:t>
              </a:r>
            </a:p>
          </p:txBody>
        </p:sp>
        <p:sp>
          <p:nvSpPr>
            <p:cNvPr id="21523" name="Text Box 15"/>
            <p:cNvSpPr txBox="1">
              <a:spLocks noChangeArrowheads="1"/>
            </p:cNvSpPr>
            <p:nvPr/>
          </p:nvSpPr>
          <p:spPr bwMode="auto">
            <a:xfrm>
              <a:off x="1586" y="2671"/>
              <a:ext cx="529" cy="212"/>
            </a:xfrm>
            <a:prstGeom prst="rect">
              <a:avLst/>
            </a:prstGeom>
            <a:noFill/>
            <a:ln w="9525">
              <a:noFill/>
              <a:miter lim="800000"/>
              <a:headEnd/>
              <a:tailEnd/>
            </a:ln>
          </p:spPr>
          <p:txBody>
            <a:bodyPr wrap="none">
              <a:spAutoFit/>
            </a:bodyPr>
            <a:lstStyle/>
            <a:p>
              <a:pPr algn="ctr"/>
              <a:r>
                <a:rPr lang="en-US" sz="1600">
                  <a:latin typeface="Tahoma" pitchFamily="34" charset="0"/>
                </a:rPr>
                <a:t>0x1010</a:t>
              </a:r>
            </a:p>
          </p:txBody>
        </p:sp>
        <p:sp>
          <p:nvSpPr>
            <p:cNvPr id="21524" name="Text Box 16"/>
            <p:cNvSpPr txBox="1">
              <a:spLocks noChangeArrowheads="1"/>
            </p:cNvSpPr>
            <p:nvPr/>
          </p:nvSpPr>
          <p:spPr bwMode="auto">
            <a:xfrm>
              <a:off x="1586" y="2383"/>
              <a:ext cx="529" cy="212"/>
            </a:xfrm>
            <a:prstGeom prst="rect">
              <a:avLst/>
            </a:prstGeom>
            <a:noFill/>
            <a:ln w="9525">
              <a:noFill/>
              <a:miter lim="800000"/>
              <a:headEnd/>
              <a:tailEnd/>
            </a:ln>
          </p:spPr>
          <p:txBody>
            <a:bodyPr wrap="none">
              <a:spAutoFit/>
            </a:bodyPr>
            <a:lstStyle/>
            <a:p>
              <a:pPr algn="ctr"/>
              <a:r>
                <a:rPr lang="en-US" sz="1600">
                  <a:latin typeface="Tahoma" pitchFamily="34" charset="0"/>
                </a:rPr>
                <a:t>0x1014</a:t>
              </a:r>
            </a:p>
          </p:txBody>
        </p:sp>
      </p:grpSp>
      <p:sp>
        <p:nvSpPr>
          <p:cNvPr id="21511" name="Text Box 17"/>
          <p:cNvSpPr txBox="1">
            <a:spLocks noChangeArrowheads="1"/>
          </p:cNvSpPr>
          <p:nvPr/>
        </p:nvSpPr>
        <p:spPr bwMode="auto">
          <a:xfrm>
            <a:off x="457200" y="4014788"/>
            <a:ext cx="3770313" cy="1757362"/>
          </a:xfrm>
          <a:prstGeom prst="rect">
            <a:avLst/>
          </a:prstGeom>
          <a:noFill/>
          <a:ln w="19050">
            <a:noFill/>
            <a:miter lim="800000"/>
            <a:headEnd/>
            <a:tailEnd/>
          </a:ln>
        </p:spPr>
        <p:txBody>
          <a:bodyPr wrap="none">
            <a:spAutoFit/>
          </a:bodyPr>
          <a:lstStyle/>
          <a:p>
            <a:pPr eaLnBrk="0" hangingPunct="0">
              <a:spcBef>
                <a:spcPct val="20000"/>
              </a:spcBef>
            </a:pPr>
            <a:r>
              <a:rPr lang="en-US" b="1">
                <a:latin typeface="Tahoma" pitchFamily="34" charset="0"/>
              </a:rPr>
              <a:t>Recall: no bounds checking</a:t>
            </a:r>
          </a:p>
          <a:p>
            <a:pPr eaLnBrk="0" hangingPunct="0">
              <a:spcBef>
                <a:spcPct val="20000"/>
              </a:spcBef>
            </a:pPr>
            <a:endParaRPr lang="en-US" b="1">
              <a:latin typeface="Tahoma" pitchFamily="34" charset="0"/>
            </a:endParaRPr>
          </a:p>
          <a:p>
            <a:pPr eaLnBrk="0" hangingPunct="0">
              <a:spcBef>
                <a:spcPct val="20000"/>
              </a:spcBef>
            </a:pPr>
            <a:r>
              <a:rPr lang="en-US" b="1">
                <a:latin typeface="Tahoma" pitchFamily="34" charset="0"/>
              </a:rPr>
              <a:t>What happens when you write:</a:t>
            </a:r>
          </a:p>
          <a:p>
            <a:pPr eaLnBrk="0" hangingPunct="0">
              <a:spcBef>
                <a:spcPct val="20000"/>
              </a:spcBef>
            </a:pPr>
            <a:endParaRPr lang="en-US" sz="2000">
              <a:latin typeface="Tahoma" pitchFamily="34" charset="0"/>
            </a:endParaRPr>
          </a:p>
          <a:p>
            <a:pPr eaLnBrk="0" hangingPunct="0">
              <a:spcBef>
                <a:spcPct val="20000"/>
              </a:spcBef>
            </a:pPr>
            <a:r>
              <a:rPr lang="en-US" sz="2000" b="1">
                <a:latin typeface="Courier New" pitchFamily="49" charset="0"/>
              </a:rPr>
              <a:t>  matrix[0][3] = 42;</a:t>
            </a:r>
          </a:p>
        </p:txBody>
      </p:sp>
      <p:sp>
        <p:nvSpPr>
          <p:cNvPr id="21512" name="Text Box 18"/>
          <p:cNvSpPr txBox="1">
            <a:spLocks noChangeArrowheads="1"/>
          </p:cNvSpPr>
          <p:nvPr/>
        </p:nvSpPr>
        <p:spPr bwMode="auto">
          <a:xfrm>
            <a:off x="6477000" y="4648200"/>
            <a:ext cx="1581150" cy="641350"/>
          </a:xfrm>
          <a:prstGeom prst="rect">
            <a:avLst/>
          </a:prstGeom>
          <a:noFill/>
          <a:ln w="9525">
            <a:noFill/>
            <a:miter lim="800000"/>
            <a:headEnd/>
            <a:tailEnd/>
          </a:ln>
        </p:spPr>
        <p:txBody>
          <a:bodyPr wrap="none">
            <a:spAutoFit/>
          </a:bodyPr>
          <a:lstStyle/>
          <a:p>
            <a:r>
              <a:rPr lang="ja-JP" altLang="en-US" b="1"/>
              <a:t>“</a:t>
            </a:r>
            <a:r>
              <a:rPr lang="en-US" altLang="ja-JP" b="1"/>
              <a:t>Row Major</a:t>
            </a:r>
            <a:r>
              <a:rPr lang="ja-JP" altLang="en-US" b="1"/>
              <a:t>”</a:t>
            </a:r>
            <a:endParaRPr lang="en-US" altLang="ja-JP" b="1"/>
          </a:p>
          <a:p>
            <a:r>
              <a:rPr lang="en-US" b="1"/>
              <a:t>Organization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smtClean="0"/>
              <a:t>Vision Career Academy</a:t>
            </a:r>
            <a:endParaRPr lang="en-US"/>
          </a:p>
        </p:txBody>
      </p:sp>
      <p:sp>
        <p:nvSpPr>
          <p:cNvPr id="19458" name="Rectangle 2"/>
          <p:cNvSpPr>
            <a:spLocks noGrp="1" noChangeArrowheads="1"/>
          </p:cNvSpPr>
          <p:nvPr>
            <p:ph type="title"/>
          </p:nvPr>
        </p:nvSpPr>
        <p:spPr/>
        <p:txBody>
          <a:bodyPr/>
          <a:lstStyle/>
          <a:p>
            <a:r>
              <a:rPr lang="en-US"/>
              <a:t>Tokens in C</a:t>
            </a:r>
          </a:p>
        </p:txBody>
      </p:sp>
      <p:sp>
        <p:nvSpPr>
          <p:cNvPr id="19462" name="Rectangle 6"/>
          <p:cNvSpPr>
            <a:spLocks noGrp="1" noChangeArrowheads="1"/>
          </p:cNvSpPr>
          <p:nvPr>
            <p:ph type="body" idx="4294967295"/>
          </p:nvPr>
        </p:nvSpPr>
        <p:spPr/>
        <p:txBody>
          <a:bodyPr>
            <a:normAutofit fontScale="92500" lnSpcReduction="10000"/>
          </a:bodyPr>
          <a:lstStyle/>
          <a:p>
            <a:r>
              <a:rPr lang="en-US" dirty="0"/>
              <a:t>Keywords</a:t>
            </a:r>
          </a:p>
          <a:p>
            <a:pPr lvl="1"/>
            <a:r>
              <a:rPr lang="en-US" dirty="0"/>
              <a:t>These are reserved words of the C language. For example </a:t>
            </a:r>
            <a:r>
              <a:rPr lang="en-US" b="1" dirty="0" err="1">
                <a:latin typeface="Courier New" pitchFamily="49" charset="0"/>
              </a:rPr>
              <a:t>int</a:t>
            </a:r>
            <a:r>
              <a:rPr lang="en-US" b="1" dirty="0">
                <a:latin typeface="Courier New" pitchFamily="49" charset="0"/>
              </a:rPr>
              <a:t>, float, if, else, for, while</a:t>
            </a:r>
            <a:r>
              <a:rPr lang="en-US" dirty="0"/>
              <a:t> etc.</a:t>
            </a:r>
          </a:p>
          <a:p>
            <a:r>
              <a:rPr lang="en-US" dirty="0"/>
              <a:t>Identifiers</a:t>
            </a:r>
          </a:p>
          <a:p>
            <a:pPr lvl="1"/>
            <a:r>
              <a:rPr lang="en-US" dirty="0"/>
              <a:t>An Identifier is a sequence of letters and digits, but must start with a letter. Underscore ( _ ) is treated as a letter. Identifiers are case sensitive. Identifiers are used to name variables, functions etc.</a:t>
            </a:r>
          </a:p>
          <a:p>
            <a:pPr lvl="1"/>
            <a:r>
              <a:rPr lang="en-US" dirty="0"/>
              <a:t>Valid:  </a:t>
            </a:r>
            <a:r>
              <a:rPr lang="en-US" b="1" dirty="0">
                <a:latin typeface="Courier New" pitchFamily="49" charset="0"/>
              </a:rPr>
              <a:t>Root, _</a:t>
            </a:r>
            <a:r>
              <a:rPr lang="en-US" b="1" dirty="0" err="1">
                <a:latin typeface="Courier New" pitchFamily="49" charset="0"/>
              </a:rPr>
              <a:t>getchar</a:t>
            </a:r>
            <a:r>
              <a:rPr lang="en-US" b="1" dirty="0">
                <a:latin typeface="Courier New" pitchFamily="49" charset="0"/>
              </a:rPr>
              <a:t>, __sin, x1, x2, x3, x_1, If</a:t>
            </a:r>
          </a:p>
          <a:p>
            <a:pPr lvl="1"/>
            <a:r>
              <a:rPr lang="en-US" dirty="0"/>
              <a:t>Invalid: </a:t>
            </a:r>
            <a:r>
              <a:rPr lang="en-US" b="1" dirty="0">
                <a:latin typeface="Courier New" pitchFamily="49" charset="0"/>
              </a:rPr>
              <a:t>324, short, price$, My Name</a:t>
            </a:r>
          </a:p>
          <a:p>
            <a:r>
              <a:rPr lang="en-US" dirty="0"/>
              <a:t>Constants</a:t>
            </a:r>
          </a:p>
          <a:p>
            <a:pPr lvl="1"/>
            <a:r>
              <a:rPr lang="en-US" dirty="0"/>
              <a:t>Constants like 13, ‘a’, 1.3e-5 etc.</a:t>
            </a:r>
          </a:p>
        </p:txBody>
      </p:sp>
    </p:spTree>
  </p:cSld>
  <p:clrMapOvr>
    <a:masterClrMapping/>
  </p:clrMapOvr>
  <p:transition advTm="2902"/>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p:spPr>
        <p:txBody>
          <a:bodyPr/>
          <a:lstStyle/>
          <a:p>
            <a:r>
              <a:rPr lang="en-US" smtClean="0">
                <a:latin typeface="Arial" pitchFamily="34" charset="0"/>
                <a:ea typeface="ＭＳ Ｐゴシック" pitchFamily="34" charset="-128"/>
              </a:rPr>
              <a:t>Vision Career Academy</a:t>
            </a:r>
            <a:endParaRPr lang="en-US" smtClean="0">
              <a:latin typeface="Arial" pitchFamily="34" charset="0"/>
              <a:ea typeface="ＭＳ Ｐゴシック" pitchFamily="34" charset="-128"/>
            </a:endParaRPr>
          </a:p>
        </p:txBody>
      </p:sp>
      <p:sp>
        <p:nvSpPr>
          <p:cNvPr id="22532" name="Rectangle 2"/>
          <p:cNvSpPr>
            <a:spLocks noGrp="1" noChangeArrowheads="1"/>
          </p:cNvSpPr>
          <p:nvPr>
            <p:ph type="title"/>
          </p:nvPr>
        </p:nvSpPr>
        <p:spPr/>
        <p:txBody>
          <a:bodyPr/>
          <a:lstStyle/>
          <a:p>
            <a:pPr eaLnBrk="1" hangingPunct="1"/>
            <a:r>
              <a:rPr lang="en-US" smtClean="0">
                <a:ea typeface="ＭＳ Ｐゴシック" pitchFamily="34" charset="-128"/>
              </a:rPr>
              <a:t>Variable-Length Arrays</a:t>
            </a:r>
          </a:p>
        </p:txBody>
      </p:sp>
      <p:sp>
        <p:nvSpPr>
          <p:cNvPr id="22533" name="Text Box 3"/>
          <p:cNvSpPr txBox="1">
            <a:spLocks noChangeArrowheads="1"/>
          </p:cNvSpPr>
          <p:nvPr/>
        </p:nvSpPr>
        <p:spPr bwMode="auto">
          <a:xfrm>
            <a:off x="2971800" y="1828800"/>
            <a:ext cx="3089275" cy="1866900"/>
          </a:xfrm>
          <a:prstGeom prst="rect">
            <a:avLst/>
          </a:prstGeom>
          <a:noFill/>
          <a:ln w="9525">
            <a:solidFill>
              <a:schemeClr val="tx1"/>
            </a:solidFill>
            <a:miter lim="800000"/>
            <a:headEnd/>
            <a:tailEnd/>
          </a:ln>
        </p:spPr>
        <p:txBody>
          <a:bodyPr wrap="none">
            <a:spAutoFit/>
          </a:bodyPr>
          <a:lstStyle/>
          <a:p>
            <a:pPr eaLnBrk="0" hangingPunct="0">
              <a:spcBef>
                <a:spcPct val="20000"/>
              </a:spcBef>
            </a:pPr>
            <a:r>
              <a:rPr lang="en-US" sz="2000" b="1">
                <a:latin typeface="Courier New" pitchFamily="49" charset="0"/>
              </a:rPr>
              <a:t>int</a:t>
            </a:r>
          </a:p>
          <a:p>
            <a:pPr eaLnBrk="0" hangingPunct="0">
              <a:spcBef>
                <a:spcPct val="20000"/>
              </a:spcBef>
            </a:pPr>
            <a:r>
              <a:rPr lang="en-US" sz="2000" b="1">
                <a:latin typeface="Courier New" pitchFamily="49" charset="0"/>
              </a:rPr>
              <a:t>function(int n)</a:t>
            </a:r>
          </a:p>
          <a:p>
            <a:pPr eaLnBrk="0" hangingPunct="0">
              <a:spcBef>
                <a:spcPct val="20000"/>
              </a:spcBef>
            </a:pPr>
            <a:r>
              <a:rPr lang="en-US" sz="2000" b="1">
                <a:latin typeface="Courier New" pitchFamily="49" charset="0"/>
              </a:rPr>
              <a:t>{</a:t>
            </a:r>
          </a:p>
          <a:p>
            <a:pPr eaLnBrk="0" hangingPunct="0">
              <a:spcBef>
                <a:spcPct val="20000"/>
              </a:spcBef>
            </a:pPr>
            <a:r>
              <a:rPr lang="en-US" sz="2000" b="1">
                <a:latin typeface="Courier New" pitchFamily="49" charset="0"/>
              </a:rPr>
              <a:t>    int  array[n]; </a:t>
            </a:r>
          </a:p>
          <a:p>
            <a:pPr eaLnBrk="0" hangingPunct="0">
              <a:spcBef>
                <a:spcPct val="20000"/>
              </a:spcBef>
            </a:pPr>
            <a:r>
              <a:rPr lang="en-US" sz="2000" b="1">
                <a:latin typeface="Courier New" pitchFamily="49" charset="0"/>
              </a:rPr>
              <a:t>    …</a:t>
            </a:r>
          </a:p>
        </p:txBody>
      </p:sp>
      <p:sp>
        <p:nvSpPr>
          <p:cNvPr id="22534" name="Text Box 4"/>
          <p:cNvSpPr txBox="1">
            <a:spLocks noChangeArrowheads="1"/>
          </p:cNvSpPr>
          <p:nvPr/>
        </p:nvSpPr>
        <p:spPr bwMode="auto">
          <a:xfrm>
            <a:off x="1016000" y="4038600"/>
            <a:ext cx="7137400" cy="1771650"/>
          </a:xfrm>
          <a:prstGeom prst="rect">
            <a:avLst/>
          </a:prstGeom>
          <a:noFill/>
          <a:ln w="9525">
            <a:noFill/>
            <a:miter lim="800000"/>
            <a:headEnd/>
            <a:tailEnd/>
          </a:ln>
        </p:spPr>
        <p:txBody>
          <a:bodyPr wrap="none">
            <a:spAutoFit/>
          </a:bodyPr>
          <a:lstStyle/>
          <a:p>
            <a:pPr algn="ctr">
              <a:spcBef>
                <a:spcPct val="20000"/>
              </a:spcBef>
            </a:pPr>
            <a:r>
              <a:rPr lang="en-US" sz="2400">
                <a:latin typeface="Tahoma" pitchFamily="34" charset="0"/>
              </a:rPr>
              <a:t>New C99 feature: Variable-length arrays</a:t>
            </a:r>
          </a:p>
          <a:p>
            <a:pPr algn="ctr">
              <a:spcBef>
                <a:spcPct val="20000"/>
              </a:spcBef>
            </a:pPr>
            <a:r>
              <a:rPr lang="en-US" sz="2400">
                <a:latin typeface="Tahoma" pitchFamily="34" charset="0"/>
              </a:rPr>
              <a:t>defined within functions</a:t>
            </a:r>
          </a:p>
          <a:p>
            <a:pPr algn="ctr">
              <a:spcBef>
                <a:spcPct val="20000"/>
              </a:spcBef>
            </a:pPr>
            <a:endParaRPr lang="en-US" sz="2400">
              <a:latin typeface="Tahoma" pitchFamily="34" charset="0"/>
            </a:endParaRPr>
          </a:p>
          <a:p>
            <a:pPr algn="ctr">
              <a:spcBef>
                <a:spcPct val="20000"/>
              </a:spcBef>
            </a:pPr>
            <a:r>
              <a:rPr lang="en-US" sz="2400">
                <a:latin typeface="Tahoma" pitchFamily="34" charset="0"/>
              </a:rPr>
              <a:t>Global arrays must still have fixed (constant) length</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smtClean="0">
                <a:latin typeface="Arial" pitchFamily="34" charset="0"/>
                <a:ea typeface="ＭＳ Ｐゴシック" pitchFamily="34" charset="-128"/>
              </a:rPr>
              <a:t>Vision Career Academy</a:t>
            </a:r>
            <a:endParaRPr lang="en-US" smtClean="0">
              <a:latin typeface="Arial" pitchFamily="34" charset="0"/>
              <a:ea typeface="ＭＳ Ｐゴシック" pitchFamily="34" charset="-128"/>
            </a:endParaRPr>
          </a:p>
        </p:txBody>
      </p:sp>
      <p:sp>
        <p:nvSpPr>
          <p:cNvPr id="23556" name="Rectangle 2"/>
          <p:cNvSpPr>
            <a:spLocks noGrp="1" noChangeArrowheads="1"/>
          </p:cNvSpPr>
          <p:nvPr>
            <p:ph type="title"/>
          </p:nvPr>
        </p:nvSpPr>
        <p:spPr/>
        <p:txBody>
          <a:bodyPr/>
          <a:lstStyle/>
          <a:p>
            <a:pPr eaLnBrk="1" hangingPunct="1"/>
            <a:r>
              <a:rPr lang="en-US" smtClean="0">
                <a:ea typeface="ＭＳ Ｐゴシック" pitchFamily="34" charset="-128"/>
              </a:rPr>
              <a:t>Memory Addresses</a:t>
            </a:r>
          </a:p>
        </p:txBody>
      </p:sp>
      <p:sp>
        <p:nvSpPr>
          <p:cNvPr id="23557" name="Rectangle 3"/>
          <p:cNvSpPr>
            <a:spLocks noGrp="1" noChangeArrowheads="1"/>
          </p:cNvSpPr>
          <p:nvPr>
            <p:ph type="body" idx="1"/>
          </p:nvPr>
        </p:nvSpPr>
        <p:spPr/>
        <p:txBody>
          <a:bodyPr/>
          <a:lstStyle/>
          <a:p>
            <a:pPr eaLnBrk="1" hangingPunct="1"/>
            <a:r>
              <a:rPr lang="en-US" smtClean="0">
                <a:ea typeface="ＭＳ Ｐゴシック" pitchFamily="34" charset="-128"/>
              </a:rPr>
              <a:t>Storage cells are typically viewed as being byte-sized</a:t>
            </a:r>
          </a:p>
          <a:p>
            <a:pPr lvl="1" eaLnBrk="1" hangingPunct="1"/>
            <a:r>
              <a:rPr lang="en-US" smtClean="0"/>
              <a:t>Usually the smallest addressable unit of memory</a:t>
            </a:r>
          </a:p>
          <a:p>
            <a:pPr lvl="2" eaLnBrk="1" hangingPunct="1"/>
            <a:r>
              <a:rPr lang="en-US" smtClean="0"/>
              <a:t>Few machines can directly address bits individually</a:t>
            </a:r>
          </a:p>
          <a:p>
            <a:pPr lvl="1" eaLnBrk="1" hangingPunct="1"/>
            <a:r>
              <a:rPr lang="en-US" smtClean="0"/>
              <a:t>Such addresses are sometimes called </a:t>
            </a:r>
            <a:r>
              <a:rPr lang="en-US" i="1" smtClean="0"/>
              <a:t>byte-addresses</a:t>
            </a:r>
            <a:endParaRPr lang="en-US" smtClean="0"/>
          </a:p>
          <a:p>
            <a:pPr eaLnBrk="1" hangingPunct="1"/>
            <a:r>
              <a:rPr lang="en-US" smtClean="0">
                <a:ea typeface="ＭＳ Ｐゴシック" pitchFamily="34" charset="-128"/>
              </a:rPr>
              <a:t>Memory is often accessed as words</a:t>
            </a:r>
          </a:p>
          <a:p>
            <a:pPr lvl="1" eaLnBrk="1" hangingPunct="1"/>
            <a:r>
              <a:rPr lang="en-US" smtClean="0"/>
              <a:t>Usually a word is the largest unit of memory access by a single machine instruction</a:t>
            </a:r>
          </a:p>
          <a:p>
            <a:pPr lvl="2" eaLnBrk="1" hangingPunct="1"/>
            <a:r>
              <a:rPr lang="en-US" smtClean="0"/>
              <a:t>CLEAR</a:t>
            </a:r>
            <a:r>
              <a:rPr lang="ja-JP" altLang="en-US" smtClean="0">
                <a:ea typeface="ＭＳ Ｐゴシック" pitchFamily="34" charset="-128"/>
              </a:rPr>
              <a:t>’</a:t>
            </a:r>
            <a:r>
              <a:rPr lang="en-US" altLang="ja-JP" smtClean="0">
                <a:ea typeface="ＭＳ Ｐゴシック" pitchFamily="34" charset="-128"/>
              </a:rPr>
              <a:t>s word size is 8 bytes (= </a:t>
            </a:r>
            <a:r>
              <a:rPr lang="en-US" altLang="ja-JP" sz="2000" smtClean="0">
                <a:latin typeface="Courier New" pitchFamily="49" charset="0"/>
                <a:ea typeface="ＭＳ Ｐゴシック" pitchFamily="34" charset="-128"/>
              </a:rPr>
              <a:t>sizeof(long)</a:t>
            </a:r>
            <a:r>
              <a:rPr lang="en-US" altLang="ja-JP" smtClean="0">
                <a:ea typeface="ＭＳ Ｐゴシック" pitchFamily="34" charset="-128"/>
              </a:rPr>
              <a:t>)</a:t>
            </a:r>
            <a:endParaRPr lang="en-US" altLang="ja-JP" sz="2000" smtClean="0">
              <a:latin typeface="Courier New" pitchFamily="49" charset="0"/>
              <a:ea typeface="ＭＳ Ｐゴシック" pitchFamily="34" charset="-128"/>
            </a:endParaRPr>
          </a:p>
          <a:p>
            <a:pPr lvl="1" eaLnBrk="1" hangingPunct="1"/>
            <a:r>
              <a:rPr lang="en-US" smtClean="0"/>
              <a:t>A </a:t>
            </a:r>
            <a:r>
              <a:rPr lang="en-US" i="1" smtClean="0"/>
              <a:t>word-address</a:t>
            </a:r>
            <a:r>
              <a:rPr lang="en-US" smtClean="0"/>
              <a:t> is simply the byte-address of the word</a:t>
            </a:r>
            <a:r>
              <a:rPr lang="ja-JP" altLang="en-US" smtClean="0">
                <a:ea typeface="ＭＳ Ｐゴシック" pitchFamily="34" charset="-128"/>
              </a:rPr>
              <a:t>’</a:t>
            </a:r>
            <a:r>
              <a:rPr lang="en-US" altLang="ja-JP" smtClean="0">
                <a:ea typeface="ＭＳ Ｐゴシック" pitchFamily="34" charset="-128"/>
              </a:rPr>
              <a:t>s first byte</a:t>
            </a:r>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p:spPr>
        <p:txBody>
          <a:bodyPr/>
          <a:lstStyle/>
          <a:p>
            <a:r>
              <a:rPr lang="en-US" smtClean="0">
                <a:latin typeface="Arial" pitchFamily="34" charset="0"/>
                <a:ea typeface="ＭＳ Ｐゴシック" pitchFamily="34" charset="-128"/>
              </a:rPr>
              <a:t>Vision Career Academy</a:t>
            </a:r>
            <a:endParaRPr lang="en-US" smtClean="0">
              <a:latin typeface="Arial" pitchFamily="34" charset="0"/>
              <a:ea typeface="ＭＳ Ｐゴシック" pitchFamily="34" charset="-128"/>
            </a:endParaRPr>
          </a:p>
        </p:txBody>
      </p:sp>
      <p:sp>
        <p:nvSpPr>
          <p:cNvPr id="24580" name="Rectangle 2"/>
          <p:cNvSpPr>
            <a:spLocks noGrp="1" noChangeArrowheads="1"/>
          </p:cNvSpPr>
          <p:nvPr>
            <p:ph type="title"/>
          </p:nvPr>
        </p:nvSpPr>
        <p:spPr/>
        <p:txBody>
          <a:bodyPr/>
          <a:lstStyle/>
          <a:p>
            <a:pPr eaLnBrk="1" hangingPunct="1"/>
            <a:r>
              <a:rPr lang="en-US" smtClean="0">
                <a:ea typeface="ＭＳ Ｐゴシック" pitchFamily="34" charset="-128"/>
              </a:rPr>
              <a:t>Pointers</a:t>
            </a:r>
          </a:p>
        </p:txBody>
      </p:sp>
      <p:sp>
        <p:nvSpPr>
          <p:cNvPr id="24581" name="Rectangle 3"/>
          <p:cNvSpPr>
            <a:spLocks noGrp="1" noChangeArrowheads="1"/>
          </p:cNvSpPr>
          <p:nvPr>
            <p:ph type="body" idx="1"/>
          </p:nvPr>
        </p:nvSpPr>
        <p:spPr/>
        <p:txBody>
          <a:bodyPr/>
          <a:lstStyle/>
          <a:p>
            <a:pPr eaLnBrk="1" hangingPunct="1"/>
            <a:endParaRPr lang="en-US" smtClean="0">
              <a:ea typeface="ＭＳ Ｐゴシック" pitchFamily="34" charset="-128"/>
            </a:endParaRPr>
          </a:p>
          <a:p>
            <a:pPr eaLnBrk="1" hangingPunct="1"/>
            <a:r>
              <a:rPr lang="en-US" smtClean="0">
                <a:ea typeface="ＭＳ Ｐゴシック" pitchFamily="34" charset="-128"/>
              </a:rPr>
              <a:t>Special case of bounded-size natural numbers</a:t>
            </a:r>
          </a:p>
          <a:p>
            <a:pPr lvl="1" eaLnBrk="1" hangingPunct="1"/>
            <a:r>
              <a:rPr lang="en-US" smtClean="0"/>
              <a:t>Maximum memory limited by processor word-size</a:t>
            </a:r>
          </a:p>
          <a:p>
            <a:pPr lvl="1" eaLnBrk="1" hangingPunct="1"/>
            <a:r>
              <a:rPr lang="en-US" smtClean="0"/>
              <a:t>2</a:t>
            </a:r>
            <a:r>
              <a:rPr lang="en-US" baseline="30000" smtClean="0"/>
              <a:t>32</a:t>
            </a:r>
            <a:r>
              <a:rPr lang="en-US" smtClean="0"/>
              <a:t> bytes = 4GB, 2</a:t>
            </a:r>
            <a:r>
              <a:rPr lang="en-US" baseline="30000" smtClean="0"/>
              <a:t>64</a:t>
            </a:r>
            <a:r>
              <a:rPr lang="en-US" smtClean="0"/>
              <a:t> bytes = 16 exabytes</a:t>
            </a:r>
          </a:p>
          <a:p>
            <a:pPr eaLnBrk="1" hangingPunct="1"/>
            <a:endParaRPr lang="en-US" smtClean="0">
              <a:ea typeface="ＭＳ Ｐゴシック" pitchFamily="34" charset="-128"/>
            </a:endParaRPr>
          </a:p>
          <a:p>
            <a:pPr eaLnBrk="1" hangingPunct="1"/>
            <a:r>
              <a:rPr lang="en-US" smtClean="0">
                <a:ea typeface="ＭＳ Ｐゴシック" pitchFamily="34" charset="-128"/>
              </a:rPr>
              <a:t>A pointer is just another kind of value</a:t>
            </a:r>
          </a:p>
          <a:p>
            <a:pPr lvl="1" eaLnBrk="1" hangingPunct="1"/>
            <a:r>
              <a:rPr lang="en-US" smtClean="0"/>
              <a:t>A basic type in C</a:t>
            </a:r>
          </a:p>
          <a:p>
            <a:pPr eaLnBrk="1" hangingPunct="1"/>
            <a:endParaRPr lang="en-US" smtClean="0">
              <a:ea typeface="ＭＳ Ｐゴシック" pitchFamily="34" charset="-128"/>
            </a:endParaRPr>
          </a:p>
        </p:txBody>
      </p:sp>
      <p:sp>
        <p:nvSpPr>
          <p:cNvPr id="24582" name="Text Box 4"/>
          <p:cNvSpPr txBox="1">
            <a:spLocks noChangeArrowheads="1"/>
          </p:cNvSpPr>
          <p:nvPr/>
        </p:nvSpPr>
        <p:spPr bwMode="auto">
          <a:xfrm>
            <a:off x="3733800" y="4800600"/>
            <a:ext cx="1565275" cy="406400"/>
          </a:xfrm>
          <a:prstGeom prst="rect">
            <a:avLst/>
          </a:prstGeom>
          <a:noFill/>
          <a:ln w="9525">
            <a:solidFill>
              <a:schemeClr val="tx1"/>
            </a:solidFill>
            <a:miter lim="800000"/>
            <a:headEnd/>
            <a:tailEnd/>
          </a:ln>
        </p:spPr>
        <p:txBody>
          <a:bodyPr wrap="none">
            <a:spAutoFit/>
          </a:bodyPr>
          <a:lstStyle/>
          <a:p>
            <a:pPr algn="ctr"/>
            <a:r>
              <a:rPr lang="en-US" sz="2000" b="1">
                <a:latin typeface="Courier New" pitchFamily="49" charset="0"/>
              </a:rPr>
              <a:t>int *ptr;</a:t>
            </a:r>
          </a:p>
        </p:txBody>
      </p:sp>
      <p:sp>
        <p:nvSpPr>
          <p:cNvPr id="12296" name="Text Box 8"/>
          <p:cNvSpPr txBox="1">
            <a:spLocks noChangeArrowheads="1"/>
          </p:cNvSpPr>
          <p:nvPr/>
        </p:nvSpPr>
        <p:spPr bwMode="auto">
          <a:xfrm>
            <a:off x="2438400" y="5562600"/>
            <a:ext cx="4911725"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The variable </a:t>
            </a:r>
            <a:r>
              <a:rPr lang="ja-JP" altLang="en-US"/>
              <a:t>“</a:t>
            </a:r>
            <a:r>
              <a:rPr lang="en-US" altLang="ja-JP"/>
              <a:t>ptr</a:t>
            </a:r>
            <a:r>
              <a:rPr lang="ja-JP" altLang="en-US"/>
              <a:t>”</a:t>
            </a:r>
            <a:r>
              <a:rPr lang="en-US" altLang="ja-JP"/>
              <a:t> stores a pointer to an </a:t>
            </a:r>
            <a:r>
              <a:rPr lang="ja-JP" altLang="en-US"/>
              <a:t>“</a:t>
            </a:r>
            <a:r>
              <a:rPr lang="en-US" altLang="ja-JP"/>
              <a:t>int</a:t>
            </a:r>
            <a:r>
              <a:rPr lang="ja-JP" altLang="en-US"/>
              <a:t>”</a:t>
            </a:r>
            <a:r>
              <a:rPr lang="en-US" altLang="ja-JP"/>
              <a:t>.</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smtClean="0">
                <a:latin typeface="Arial" pitchFamily="34" charset="0"/>
                <a:ea typeface="ＭＳ Ｐゴシック" pitchFamily="34" charset="-128"/>
              </a:rPr>
              <a:t>Vision Career Academy</a:t>
            </a:r>
            <a:endParaRPr lang="en-US" smtClean="0">
              <a:latin typeface="Arial" pitchFamily="34" charset="0"/>
              <a:ea typeface="ＭＳ Ｐゴシック" pitchFamily="34" charset="-128"/>
            </a:endParaRPr>
          </a:p>
        </p:txBody>
      </p:sp>
      <p:sp>
        <p:nvSpPr>
          <p:cNvPr id="25604" name="Rectangle 2"/>
          <p:cNvSpPr>
            <a:spLocks noGrp="1" noChangeArrowheads="1"/>
          </p:cNvSpPr>
          <p:nvPr>
            <p:ph type="title"/>
          </p:nvPr>
        </p:nvSpPr>
        <p:spPr/>
        <p:txBody>
          <a:bodyPr/>
          <a:lstStyle/>
          <a:p>
            <a:pPr eaLnBrk="1" hangingPunct="1"/>
            <a:r>
              <a:rPr lang="en-US" smtClean="0">
                <a:ea typeface="ＭＳ Ｐゴシック" pitchFamily="34" charset="-128"/>
              </a:rPr>
              <a:t>Pointer Operations in C</a:t>
            </a:r>
          </a:p>
        </p:txBody>
      </p:sp>
      <p:sp>
        <p:nvSpPr>
          <p:cNvPr id="25605" name="Rectangle 3"/>
          <p:cNvSpPr>
            <a:spLocks noGrp="1" noChangeArrowheads="1"/>
          </p:cNvSpPr>
          <p:nvPr>
            <p:ph type="body" idx="1"/>
          </p:nvPr>
        </p:nvSpPr>
        <p:spPr/>
        <p:txBody>
          <a:bodyPr>
            <a:normAutofit lnSpcReduction="10000"/>
          </a:bodyPr>
          <a:lstStyle/>
          <a:p>
            <a:pPr eaLnBrk="1" hangingPunct="1"/>
            <a:r>
              <a:rPr lang="en-US" smtClean="0">
                <a:ea typeface="ＭＳ Ｐゴシック" pitchFamily="34" charset="-128"/>
              </a:rPr>
              <a:t>Creation</a:t>
            </a:r>
          </a:p>
          <a:p>
            <a:pPr lvl="1" eaLnBrk="1" hangingPunct="1">
              <a:buFont typeface="Wingdings" pitchFamily="2" charset="2"/>
              <a:buNone/>
            </a:pPr>
            <a:r>
              <a:rPr lang="en-US" b="0" smtClean="0">
                <a:latin typeface="Courier New" pitchFamily="49" charset="0"/>
              </a:rPr>
              <a:t>&amp;</a:t>
            </a:r>
            <a:r>
              <a:rPr lang="en-US" smtClean="0"/>
              <a:t> </a:t>
            </a:r>
            <a:r>
              <a:rPr lang="en-US" i="1" smtClean="0"/>
              <a:t>variable</a:t>
            </a:r>
            <a:r>
              <a:rPr lang="en-US" smtClean="0"/>
              <a:t>		Returns variable</a:t>
            </a:r>
            <a:r>
              <a:rPr lang="ja-JP" altLang="en-US" smtClean="0">
                <a:ea typeface="ＭＳ Ｐゴシック" pitchFamily="34" charset="-128"/>
              </a:rPr>
              <a:t>’</a:t>
            </a:r>
            <a:r>
              <a:rPr lang="en-US" altLang="ja-JP" smtClean="0">
                <a:ea typeface="ＭＳ Ｐゴシック" pitchFamily="34" charset="-128"/>
              </a:rPr>
              <a:t>s memory address</a:t>
            </a:r>
          </a:p>
          <a:p>
            <a:pPr eaLnBrk="1" hangingPunct="1"/>
            <a:r>
              <a:rPr lang="en-US" smtClean="0">
                <a:ea typeface="ＭＳ Ｐゴシック" pitchFamily="34" charset="-128"/>
              </a:rPr>
              <a:t>Dereference</a:t>
            </a:r>
          </a:p>
          <a:p>
            <a:pPr lvl="1" eaLnBrk="1" hangingPunct="1">
              <a:buFont typeface="Wingdings" pitchFamily="2" charset="2"/>
              <a:buNone/>
            </a:pPr>
            <a:r>
              <a:rPr lang="en-US" b="0" smtClean="0">
                <a:latin typeface="Courier New" pitchFamily="49" charset="0"/>
              </a:rPr>
              <a:t>*</a:t>
            </a:r>
            <a:r>
              <a:rPr lang="en-US" smtClean="0"/>
              <a:t> </a:t>
            </a:r>
            <a:r>
              <a:rPr lang="en-US" i="1" smtClean="0"/>
              <a:t>pointer</a:t>
            </a:r>
            <a:r>
              <a:rPr lang="en-US" smtClean="0"/>
              <a:t>		Returns contents stored at address</a:t>
            </a:r>
          </a:p>
          <a:p>
            <a:pPr eaLnBrk="1" hangingPunct="1"/>
            <a:r>
              <a:rPr lang="en-US" smtClean="0">
                <a:ea typeface="ＭＳ Ｐゴシック" pitchFamily="34" charset="-128"/>
              </a:rPr>
              <a:t>Indirect assignment</a:t>
            </a:r>
          </a:p>
          <a:p>
            <a:pPr lvl="1" eaLnBrk="1" hangingPunct="1">
              <a:buFont typeface="Wingdings" pitchFamily="2" charset="2"/>
              <a:buNone/>
            </a:pPr>
            <a:r>
              <a:rPr lang="en-US" b="0" smtClean="0">
                <a:latin typeface="Courier New" pitchFamily="49" charset="0"/>
              </a:rPr>
              <a:t>*</a:t>
            </a:r>
            <a:r>
              <a:rPr lang="en-US" smtClean="0"/>
              <a:t> </a:t>
            </a:r>
            <a:r>
              <a:rPr lang="en-US" i="1" smtClean="0"/>
              <a:t>pointer</a:t>
            </a:r>
            <a:r>
              <a:rPr lang="en-US" smtClean="0"/>
              <a:t> </a:t>
            </a:r>
            <a:r>
              <a:rPr lang="en-US" b="0" smtClean="0">
                <a:latin typeface="Courier New" pitchFamily="49" charset="0"/>
              </a:rPr>
              <a:t>=</a:t>
            </a:r>
            <a:r>
              <a:rPr lang="en-US" smtClean="0"/>
              <a:t> </a:t>
            </a:r>
            <a:r>
              <a:rPr lang="en-US" i="1" smtClean="0"/>
              <a:t>val	</a:t>
            </a:r>
            <a:r>
              <a:rPr lang="en-US" smtClean="0"/>
              <a:t>Stores value at address</a:t>
            </a:r>
          </a:p>
          <a:p>
            <a:pPr eaLnBrk="1" hangingPunct="1"/>
            <a:endParaRPr lang="en-US" smtClean="0">
              <a:ea typeface="ＭＳ Ｐゴシック" pitchFamily="34" charset="-128"/>
            </a:endParaRPr>
          </a:p>
          <a:p>
            <a:pPr eaLnBrk="1" hangingPunct="1"/>
            <a:r>
              <a:rPr lang="en-US" smtClean="0">
                <a:ea typeface="ＭＳ Ｐゴシック" pitchFamily="34" charset="-128"/>
              </a:rPr>
              <a:t>Of course, still have...</a:t>
            </a:r>
          </a:p>
          <a:p>
            <a:pPr eaLnBrk="1" hangingPunct="1"/>
            <a:endParaRPr lang="en-US" smtClean="0">
              <a:ea typeface="ＭＳ Ｐゴシック" pitchFamily="34" charset="-128"/>
            </a:endParaRPr>
          </a:p>
          <a:p>
            <a:pPr eaLnBrk="1" hangingPunct="1"/>
            <a:r>
              <a:rPr lang="en-US" smtClean="0">
                <a:ea typeface="ＭＳ Ｐゴシック" pitchFamily="34" charset="-128"/>
              </a:rPr>
              <a:t>Assignment</a:t>
            </a:r>
          </a:p>
          <a:p>
            <a:pPr lvl="1" eaLnBrk="1" hangingPunct="1">
              <a:buFont typeface="Wingdings" pitchFamily="2" charset="2"/>
              <a:buNone/>
            </a:pPr>
            <a:r>
              <a:rPr lang="en-US" i="1" smtClean="0"/>
              <a:t>pointer</a:t>
            </a:r>
            <a:r>
              <a:rPr lang="en-US" smtClean="0"/>
              <a:t> </a:t>
            </a:r>
            <a:r>
              <a:rPr lang="en-US" b="0" smtClean="0">
                <a:latin typeface="Courier New" pitchFamily="49" charset="0"/>
              </a:rPr>
              <a:t>=</a:t>
            </a:r>
            <a:r>
              <a:rPr lang="en-US" smtClean="0"/>
              <a:t> </a:t>
            </a:r>
            <a:r>
              <a:rPr lang="en-US" i="1" smtClean="0"/>
              <a:t>ptr</a:t>
            </a:r>
            <a:r>
              <a:rPr lang="en-US" smtClean="0"/>
              <a:t>	Stores pointer in another variable</a:t>
            </a:r>
            <a:endParaRPr lang="en-US" sz="24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1"/>
          </p:nvPr>
        </p:nvSpPr>
        <p:spPr>
          <a:noFill/>
        </p:spPr>
        <p:txBody>
          <a:bodyPr/>
          <a:lstStyle/>
          <a:p>
            <a:r>
              <a:rPr lang="en-US" smtClean="0">
                <a:latin typeface="Arial" pitchFamily="34" charset="0"/>
                <a:ea typeface="ＭＳ Ｐゴシック" pitchFamily="34" charset="-128"/>
              </a:rPr>
              <a:t>Vision Career Academy</a:t>
            </a:r>
            <a:endParaRPr lang="en-US" smtClean="0">
              <a:latin typeface="Arial" pitchFamily="34" charset="0"/>
              <a:ea typeface="ＭＳ Ｐゴシック" pitchFamily="34" charset="-128"/>
            </a:endParaRPr>
          </a:p>
        </p:txBody>
      </p:sp>
      <p:sp>
        <p:nvSpPr>
          <p:cNvPr id="26628" name="Rectangle 2"/>
          <p:cNvSpPr>
            <a:spLocks noGrp="1" noChangeArrowheads="1"/>
          </p:cNvSpPr>
          <p:nvPr>
            <p:ph type="title"/>
          </p:nvPr>
        </p:nvSpPr>
        <p:spPr/>
        <p:txBody>
          <a:bodyPr/>
          <a:lstStyle/>
          <a:p>
            <a:pPr eaLnBrk="1" hangingPunct="1"/>
            <a:r>
              <a:rPr lang="en-US" smtClean="0">
                <a:ea typeface="ＭＳ Ｐゴシック" pitchFamily="34" charset="-128"/>
              </a:rPr>
              <a:t>Using Pointers</a:t>
            </a:r>
          </a:p>
        </p:txBody>
      </p:sp>
      <p:sp>
        <p:nvSpPr>
          <p:cNvPr id="116740" name="Text Box 4"/>
          <p:cNvSpPr txBox="1">
            <a:spLocks noChangeArrowheads="1"/>
          </p:cNvSpPr>
          <p:nvPr/>
        </p:nvSpPr>
        <p:spPr bwMode="auto">
          <a:xfrm>
            <a:off x="762000" y="1447800"/>
            <a:ext cx="2057400" cy="4338638"/>
          </a:xfrm>
          <a:prstGeom prst="rect">
            <a:avLst/>
          </a:prstGeom>
          <a:noFill/>
          <a:ln w="9525">
            <a:solidFill>
              <a:schemeClr val="tx1"/>
            </a:solidFill>
            <a:miter lim="800000"/>
            <a:headEnd/>
            <a:tailEnd/>
          </a:ln>
        </p:spPr>
        <p:txBody>
          <a:bodyPr>
            <a:spAutoFit/>
          </a:bodyPr>
          <a:lstStyle/>
          <a:p>
            <a:pPr eaLnBrk="0" hangingPunct="0">
              <a:spcBef>
                <a:spcPct val="20000"/>
              </a:spcBef>
            </a:pPr>
            <a:r>
              <a:rPr lang="en-US" b="1">
                <a:latin typeface="Courier New" pitchFamily="49" charset="0"/>
              </a:rPr>
              <a:t>int  i1;</a:t>
            </a:r>
          </a:p>
          <a:p>
            <a:pPr eaLnBrk="0" hangingPunct="0">
              <a:spcBef>
                <a:spcPct val="20000"/>
              </a:spcBef>
            </a:pPr>
            <a:r>
              <a:rPr lang="en-US" b="1">
                <a:latin typeface="Courier New" pitchFamily="49" charset="0"/>
              </a:rPr>
              <a:t>int  i2;</a:t>
            </a:r>
          </a:p>
          <a:p>
            <a:pPr eaLnBrk="0" hangingPunct="0">
              <a:spcBef>
                <a:spcPct val="20000"/>
              </a:spcBef>
            </a:pPr>
            <a:r>
              <a:rPr lang="en-US" b="1">
                <a:latin typeface="Courier New" pitchFamily="49" charset="0"/>
              </a:rPr>
              <a:t>int *ptr1;</a:t>
            </a:r>
          </a:p>
          <a:p>
            <a:pPr eaLnBrk="0" hangingPunct="0">
              <a:spcBef>
                <a:spcPct val="20000"/>
              </a:spcBef>
            </a:pPr>
            <a:r>
              <a:rPr lang="en-US" b="1">
                <a:latin typeface="Courier New" pitchFamily="49" charset="0"/>
              </a:rPr>
              <a:t>int *ptr2;</a:t>
            </a:r>
          </a:p>
          <a:p>
            <a:pPr eaLnBrk="0" hangingPunct="0">
              <a:spcBef>
                <a:spcPct val="20000"/>
              </a:spcBef>
            </a:pPr>
            <a:endParaRPr lang="en-US" b="1">
              <a:latin typeface="Courier New" pitchFamily="49" charset="0"/>
            </a:endParaRPr>
          </a:p>
          <a:p>
            <a:pPr eaLnBrk="0" hangingPunct="0">
              <a:spcBef>
                <a:spcPct val="20000"/>
              </a:spcBef>
            </a:pPr>
            <a:r>
              <a:rPr lang="en-US" b="1">
                <a:latin typeface="Courier New" pitchFamily="49" charset="0"/>
              </a:rPr>
              <a:t>i1 = 1;</a:t>
            </a:r>
          </a:p>
          <a:p>
            <a:pPr eaLnBrk="0" hangingPunct="0">
              <a:spcBef>
                <a:spcPct val="20000"/>
              </a:spcBef>
            </a:pPr>
            <a:r>
              <a:rPr lang="en-US" b="1">
                <a:latin typeface="Courier New" pitchFamily="49" charset="0"/>
              </a:rPr>
              <a:t>i2 = 2;</a:t>
            </a:r>
          </a:p>
          <a:p>
            <a:pPr eaLnBrk="0" hangingPunct="0">
              <a:spcBef>
                <a:spcPct val="20000"/>
              </a:spcBef>
            </a:pPr>
            <a:endParaRPr lang="en-US" b="1">
              <a:latin typeface="Courier New" pitchFamily="49" charset="0"/>
            </a:endParaRPr>
          </a:p>
          <a:p>
            <a:pPr eaLnBrk="0" hangingPunct="0">
              <a:spcBef>
                <a:spcPct val="20000"/>
              </a:spcBef>
            </a:pPr>
            <a:r>
              <a:rPr lang="en-US" b="1">
                <a:latin typeface="Courier New" pitchFamily="49" charset="0"/>
              </a:rPr>
              <a:t>ptr1 = &amp;i1;</a:t>
            </a:r>
          </a:p>
          <a:p>
            <a:pPr eaLnBrk="0" hangingPunct="0">
              <a:spcBef>
                <a:spcPct val="20000"/>
              </a:spcBef>
            </a:pPr>
            <a:r>
              <a:rPr lang="en-US" b="1">
                <a:latin typeface="Courier New" pitchFamily="49" charset="0"/>
              </a:rPr>
              <a:t>ptr2 = ptr1;</a:t>
            </a:r>
          </a:p>
          <a:p>
            <a:pPr eaLnBrk="0" hangingPunct="0">
              <a:spcBef>
                <a:spcPct val="20000"/>
              </a:spcBef>
            </a:pPr>
            <a:endParaRPr lang="en-US" b="1">
              <a:latin typeface="Courier New" pitchFamily="49" charset="0"/>
            </a:endParaRPr>
          </a:p>
          <a:p>
            <a:pPr eaLnBrk="0" hangingPunct="0">
              <a:spcBef>
                <a:spcPct val="20000"/>
              </a:spcBef>
            </a:pPr>
            <a:r>
              <a:rPr lang="en-US" b="1">
                <a:latin typeface="Courier New" pitchFamily="49" charset="0"/>
              </a:rPr>
              <a:t>*ptr1 = 3;</a:t>
            </a:r>
          </a:p>
          <a:p>
            <a:pPr eaLnBrk="0" hangingPunct="0">
              <a:spcBef>
                <a:spcPct val="20000"/>
              </a:spcBef>
            </a:pPr>
            <a:r>
              <a:rPr lang="en-US" b="1">
                <a:latin typeface="Courier New" pitchFamily="49" charset="0"/>
              </a:rPr>
              <a:t>i2 = *ptr2;</a:t>
            </a:r>
          </a:p>
        </p:txBody>
      </p:sp>
      <p:grpSp>
        <p:nvGrpSpPr>
          <p:cNvPr id="2" name="Group 5"/>
          <p:cNvGrpSpPr>
            <a:grpSpLocks/>
          </p:cNvGrpSpPr>
          <p:nvPr/>
        </p:nvGrpSpPr>
        <p:grpSpPr bwMode="auto">
          <a:xfrm>
            <a:off x="3733800" y="2133600"/>
            <a:ext cx="4116388" cy="2743200"/>
            <a:chOff x="1583" y="2352"/>
            <a:chExt cx="2593" cy="1728"/>
          </a:xfrm>
        </p:grpSpPr>
        <p:sp>
          <p:nvSpPr>
            <p:cNvPr id="26639" name="Rectangle 6"/>
            <p:cNvSpPr>
              <a:spLocks noChangeArrowheads="1"/>
            </p:cNvSpPr>
            <p:nvPr/>
          </p:nvSpPr>
          <p:spPr bwMode="auto">
            <a:xfrm>
              <a:off x="2256" y="3792"/>
              <a:ext cx="1920" cy="288"/>
            </a:xfrm>
            <a:prstGeom prst="rect">
              <a:avLst/>
            </a:prstGeom>
            <a:solidFill>
              <a:srgbClr val="00CC00"/>
            </a:solidFill>
            <a:ln w="9525">
              <a:solidFill>
                <a:schemeClr val="tx1"/>
              </a:solidFill>
              <a:miter lim="800000"/>
              <a:headEnd/>
              <a:tailEnd/>
            </a:ln>
          </p:spPr>
          <p:txBody>
            <a:bodyPr wrap="none" anchor="ctr"/>
            <a:lstStyle/>
            <a:p>
              <a:r>
                <a:rPr lang="en-US" sz="2000" b="1">
                  <a:latin typeface="Courier New" pitchFamily="49" charset="0"/>
                </a:rPr>
                <a:t>i1:</a:t>
              </a:r>
            </a:p>
          </p:txBody>
        </p:sp>
        <p:sp>
          <p:nvSpPr>
            <p:cNvPr id="26640" name="Rectangle 7"/>
            <p:cNvSpPr>
              <a:spLocks noChangeArrowheads="1"/>
            </p:cNvSpPr>
            <p:nvPr/>
          </p:nvSpPr>
          <p:spPr bwMode="auto">
            <a:xfrm>
              <a:off x="2256" y="3504"/>
              <a:ext cx="1920" cy="288"/>
            </a:xfrm>
            <a:prstGeom prst="rect">
              <a:avLst/>
            </a:prstGeom>
            <a:solidFill>
              <a:srgbClr val="00CC00"/>
            </a:solidFill>
            <a:ln w="9525">
              <a:solidFill>
                <a:schemeClr val="tx1"/>
              </a:solidFill>
              <a:miter lim="800000"/>
              <a:headEnd/>
              <a:tailEnd/>
            </a:ln>
          </p:spPr>
          <p:txBody>
            <a:bodyPr wrap="none" anchor="ctr"/>
            <a:lstStyle/>
            <a:p>
              <a:r>
                <a:rPr lang="en-US" sz="2000" b="1">
                  <a:latin typeface="Courier New" pitchFamily="49" charset="0"/>
                </a:rPr>
                <a:t>i2:</a:t>
              </a:r>
            </a:p>
          </p:txBody>
        </p:sp>
        <p:sp>
          <p:nvSpPr>
            <p:cNvPr id="26641" name="Rectangle 8"/>
            <p:cNvSpPr>
              <a:spLocks noChangeArrowheads="1"/>
            </p:cNvSpPr>
            <p:nvPr/>
          </p:nvSpPr>
          <p:spPr bwMode="auto">
            <a:xfrm>
              <a:off x="2256" y="3216"/>
              <a:ext cx="1920" cy="288"/>
            </a:xfrm>
            <a:prstGeom prst="rect">
              <a:avLst/>
            </a:prstGeom>
            <a:solidFill>
              <a:srgbClr val="00CC00"/>
            </a:solidFill>
            <a:ln w="9525">
              <a:solidFill>
                <a:schemeClr val="tx1"/>
              </a:solidFill>
              <a:miter lim="800000"/>
              <a:headEnd/>
              <a:tailEnd/>
            </a:ln>
          </p:spPr>
          <p:txBody>
            <a:bodyPr wrap="none" anchor="ctr"/>
            <a:lstStyle/>
            <a:p>
              <a:r>
                <a:rPr lang="en-US" sz="2000" b="1">
                  <a:latin typeface="Courier New" pitchFamily="49" charset="0"/>
                </a:rPr>
                <a:t>ptr1:</a:t>
              </a:r>
            </a:p>
          </p:txBody>
        </p:sp>
        <p:sp>
          <p:nvSpPr>
            <p:cNvPr id="26642" name="Text Box 9"/>
            <p:cNvSpPr txBox="1">
              <a:spLocks noChangeArrowheads="1"/>
            </p:cNvSpPr>
            <p:nvPr/>
          </p:nvSpPr>
          <p:spPr bwMode="auto">
            <a:xfrm>
              <a:off x="1586" y="3823"/>
              <a:ext cx="529" cy="212"/>
            </a:xfrm>
            <a:prstGeom prst="rect">
              <a:avLst/>
            </a:prstGeom>
            <a:noFill/>
            <a:ln w="9525">
              <a:noFill/>
              <a:miter lim="800000"/>
              <a:headEnd/>
              <a:tailEnd/>
            </a:ln>
          </p:spPr>
          <p:txBody>
            <a:bodyPr wrap="none">
              <a:spAutoFit/>
            </a:bodyPr>
            <a:lstStyle/>
            <a:p>
              <a:r>
                <a:rPr lang="en-US" sz="1600">
                  <a:latin typeface="Tahoma" pitchFamily="34" charset="0"/>
                </a:rPr>
                <a:t>0x1000</a:t>
              </a:r>
            </a:p>
          </p:txBody>
        </p:sp>
        <p:sp>
          <p:nvSpPr>
            <p:cNvPr id="26643" name="Text Box 10"/>
            <p:cNvSpPr txBox="1">
              <a:spLocks noChangeArrowheads="1"/>
            </p:cNvSpPr>
            <p:nvPr/>
          </p:nvSpPr>
          <p:spPr bwMode="auto">
            <a:xfrm>
              <a:off x="1586" y="3535"/>
              <a:ext cx="529" cy="212"/>
            </a:xfrm>
            <a:prstGeom prst="rect">
              <a:avLst/>
            </a:prstGeom>
            <a:noFill/>
            <a:ln w="9525">
              <a:noFill/>
              <a:miter lim="800000"/>
              <a:headEnd/>
              <a:tailEnd/>
            </a:ln>
          </p:spPr>
          <p:txBody>
            <a:bodyPr wrap="none">
              <a:spAutoFit/>
            </a:bodyPr>
            <a:lstStyle/>
            <a:p>
              <a:r>
                <a:rPr lang="en-US" sz="1600">
                  <a:latin typeface="Tahoma" pitchFamily="34" charset="0"/>
                </a:rPr>
                <a:t>0x1004</a:t>
              </a:r>
            </a:p>
          </p:txBody>
        </p:sp>
        <p:sp>
          <p:nvSpPr>
            <p:cNvPr id="26644" name="Text Box 11"/>
            <p:cNvSpPr txBox="1">
              <a:spLocks noChangeArrowheads="1"/>
            </p:cNvSpPr>
            <p:nvPr/>
          </p:nvSpPr>
          <p:spPr bwMode="auto">
            <a:xfrm>
              <a:off x="1586" y="3247"/>
              <a:ext cx="529" cy="212"/>
            </a:xfrm>
            <a:prstGeom prst="rect">
              <a:avLst/>
            </a:prstGeom>
            <a:noFill/>
            <a:ln w="9525">
              <a:noFill/>
              <a:miter lim="800000"/>
              <a:headEnd/>
              <a:tailEnd/>
            </a:ln>
          </p:spPr>
          <p:txBody>
            <a:bodyPr wrap="none">
              <a:spAutoFit/>
            </a:bodyPr>
            <a:lstStyle/>
            <a:p>
              <a:r>
                <a:rPr lang="en-US" sz="1600">
                  <a:latin typeface="Tahoma" pitchFamily="34" charset="0"/>
                </a:rPr>
                <a:t>0x1008</a:t>
              </a:r>
            </a:p>
          </p:txBody>
        </p:sp>
        <p:sp>
          <p:nvSpPr>
            <p:cNvPr id="26645" name="Rectangle 12"/>
            <p:cNvSpPr>
              <a:spLocks noChangeArrowheads="1"/>
            </p:cNvSpPr>
            <p:nvPr/>
          </p:nvSpPr>
          <p:spPr bwMode="auto">
            <a:xfrm>
              <a:off x="2256" y="2928"/>
              <a:ext cx="1920" cy="288"/>
            </a:xfrm>
            <a:prstGeom prst="rect">
              <a:avLst/>
            </a:prstGeom>
            <a:solidFill>
              <a:srgbClr val="00CC00"/>
            </a:solidFill>
            <a:ln w="9525">
              <a:solidFill>
                <a:schemeClr val="tx1"/>
              </a:solidFill>
              <a:miter lim="800000"/>
              <a:headEnd/>
              <a:tailEnd/>
            </a:ln>
          </p:spPr>
          <p:txBody>
            <a:bodyPr wrap="none" anchor="ctr"/>
            <a:lstStyle/>
            <a:p>
              <a:r>
                <a:rPr lang="en-US" sz="2000" b="1">
                  <a:latin typeface="Courier New" pitchFamily="49" charset="0"/>
                </a:rPr>
                <a:t>…</a:t>
              </a:r>
            </a:p>
          </p:txBody>
        </p:sp>
        <p:sp>
          <p:nvSpPr>
            <p:cNvPr id="26646" name="Rectangle 13"/>
            <p:cNvSpPr>
              <a:spLocks noChangeArrowheads="1"/>
            </p:cNvSpPr>
            <p:nvPr/>
          </p:nvSpPr>
          <p:spPr bwMode="auto">
            <a:xfrm>
              <a:off x="2256" y="2640"/>
              <a:ext cx="1920" cy="288"/>
            </a:xfrm>
            <a:prstGeom prst="rect">
              <a:avLst/>
            </a:prstGeom>
            <a:solidFill>
              <a:srgbClr val="00CC00"/>
            </a:solidFill>
            <a:ln w="9525">
              <a:solidFill>
                <a:schemeClr val="tx1"/>
              </a:solidFill>
              <a:miter lim="800000"/>
              <a:headEnd/>
              <a:tailEnd/>
            </a:ln>
          </p:spPr>
          <p:txBody>
            <a:bodyPr wrap="none" anchor="ctr"/>
            <a:lstStyle/>
            <a:p>
              <a:r>
                <a:rPr lang="en-US" sz="2000" b="1">
                  <a:latin typeface="Courier New" pitchFamily="49" charset="0"/>
                </a:rPr>
                <a:t>ptr2:</a:t>
              </a:r>
            </a:p>
          </p:txBody>
        </p:sp>
        <p:sp>
          <p:nvSpPr>
            <p:cNvPr id="26647" name="Rectangle 14"/>
            <p:cNvSpPr>
              <a:spLocks noChangeArrowheads="1"/>
            </p:cNvSpPr>
            <p:nvPr/>
          </p:nvSpPr>
          <p:spPr bwMode="auto">
            <a:xfrm>
              <a:off x="2256" y="2352"/>
              <a:ext cx="1920" cy="288"/>
            </a:xfrm>
            <a:prstGeom prst="rect">
              <a:avLst/>
            </a:prstGeom>
            <a:solidFill>
              <a:srgbClr val="00CC00"/>
            </a:solidFill>
            <a:ln w="9525">
              <a:solidFill>
                <a:schemeClr val="tx1"/>
              </a:solidFill>
              <a:miter lim="800000"/>
              <a:headEnd/>
              <a:tailEnd/>
            </a:ln>
          </p:spPr>
          <p:txBody>
            <a:bodyPr wrap="none" anchor="ctr"/>
            <a:lstStyle/>
            <a:p>
              <a:r>
                <a:rPr lang="en-US" sz="2000" b="1">
                  <a:latin typeface="Courier New" pitchFamily="49" charset="0"/>
                </a:rPr>
                <a:t>…</a:t>
              </a:r>
            </a:p>
          </p:txBody>
        </p:sp>
        <p:sp>
          <p:nvSpPr>
            <p:cNvPr id="26648" name="Text Box 15"/>
            <p:cNvSpPr txBox="1">
              <a:spLocks noChangeArrowheads="1"/>
            </p:cNvSpPr>
            <p:nvPr/>
          </p:nvSpPr>
          <p:spPr bwMode="auto">
            <a:xfrm>
              <a:off x="1583" y="2959"/>
              <a:ext cx="536" cy="212"/>
            </a:xfrm>
            <a:prstGeom prst="rect">
              <a:avLst/>
            </a:prstGeom>
            <a:noFill/>
            <a:ln w="9525">
              <a:noFill/>
              <a:miter lim="800000"/>
              <a:headEnd/>
              <a:tailEnd/>
            </a:ln>
          </p:spPr>
          <p:txBody>
            <a:bodyPr wrap="none">
              <a:spAutoFit/>
            </a:bodyPr>
            <a:lstStyle/>
            <a:p>
              <a:r>
                <a:rPr lang="en-US" sz="1600">
                  <a:latin typeface="Tahoma" pitchFamily="34" charset="0"/>
                </a:rPr>
                <a:t>0x100C</a:t>
              </a:r>
            </a:p>
          </p:txBody>
        </p:sp>
        <p:sp>
          <p:nvSpPr>
            <p:cNvPr id="26649" name="Text Box 16"/>
            <p:cNvSpPr txBox="1">
              <a:spLocks noChangeArrowheads="1"/>
            </p:cNvSpPr>
            <p:nvPr/>
          </p:nvSpPr>
          <p:spPr bwMode="auto">
            <a:xfrm>
              <a:off x="1586" y="2671"/>
              <a:ext cx="529" cy="212"/>
            </a:xfrm>
            <a:prstGeom prst="rect">
              <a:avLst/>
            </a:prstGeom>
            <a:noFill/>
            <a:ln w="9525">
              <a:noFill/>
              <a:miter lim="800000"/>
              <a:headEnd/>
              <a:tailEnd/>
            </a:ln>
          </p:spPr>
          <p:txBody>
            <a:bodyPr wrap="none">
              <a:spAutoFit/>
            </a:bodyPr>
            <a:lstStyle/>
            <a:p>
              <a:r>
                <a:rPr lang="en-US" sz="1600">
                  <a:latin typeface="Tahoma" pitchFamily="34" charset="0"/>
                </a:rPr>
                <a:t>0x1010</a:t>
              </a:r>
            </a:p>
          </p:txBody>
        </p:sp>
        <p:sp>
          <p:nvSpPr>
            <p:cNvPr id="26650" name="Text Box 17"/>
            <p:cNvSpPr txBox="1">
              <a:spLocks noChangeArrowheads="1"/>
            </p:cNvSpPr>
            <p:nvPr/>
          </p:nvSpPr>
          <p:spPr bwMode="auto">
            <a:xfrm>
              <a:off x="1586" y="2383"/>
              <a:ext cx="529" cy="212"/>
            </a:xfrm>
            <a:prstGeom prst="rect">
              <a:avLst/>
            </a:prstGeom>
            <a:noFill/>
            <a:ln w="9525">
              <a:noFill/>
              <a:miter lim="800000"/>
              <a:headEnd/>
              <a:tailEnd/>
            </a:ln>
          </p:spPr>
          <p:txBody>
            <a:bodyPr wrap="none">
              <a:spAutoFit/>
            </a:bodyPr>
            <a:lstStyle/>
            <a:p>
              <a:r>
                <a:rPr lang="en-US" sz="1600">
                  <a:latin typeface="Tahoma" pitchFamily="34" charset="0"/>
                </a:rPr>
                <a:t>0x1014</a:t>
              </a:r>
            </a:p>
          </p:txBody>
        </p:sp>
      </p:grpSp>
      <p:sp>
        <p:nvSpPr>
          <p:cNvPr id="116754" name="Text Box 18"/>
          <p:cNvSpPr txBox="1">
            <a:spLocks noChangeArrowheads="1"/>
          </p:cNvSpPr>
          <p:nvPr/>
        </p:nvSpPr>
        <p:spPr bwMode="auto">
          <a:xfrm>
            <a:off x="6140450" y="4460875"/>
            <a:ext cx="336550" cy="396875"/>
          </a:xfrm>
          <a:prstGeom prst="rect">
            <a:avLst/>
          </a:prstGeom>
          <a:noFill/>
          <a:ln w="9525">
            <a:noFill/>
            <a:miter lim="800000"/>
            <a:headEnd/>
            <a:tailEnd/>
          </a:ln>
        </p:spPr>
        <p:txBody>
          <a:bodyPr wrap="none">
            <a:spAutoFit/>
          </a:bodyPr>
          <a:lstStyle/>
          <a:p>
            <a:r>
              <a:rPr lang="en-US" sz="2000" b="1">
                <a:latin typeface="Courier New" pitchFamily="49" charset="0"/>
              </a:rPr>
              <a:t>1</a:t>
            </a:r>
          </a:p>
        </p:txBody>
      </p:sp>
      <p:sp>
        <p:nvSpPr>
          <p:cNvPr id="116755" name="Text Box 19"/>
          <p:cNvSpPr txBox="1">
            <a:spLocks noChangeArrowheads="1"/>
          </p:cNvSpPr>
          <p:nvPr/>
        </p:nvSpPr>
        <p:spPr bwMode="auto">
          <a:xfrm>
            <a:off x="6140450" y="4003675"/>
            <a:ext cx="336550" cy="396875"/>
          </a:xfrm>
          <a:prstGeom prst="rect">
            <a:avLst/>
          </a:prstGeom>
          <a:noFill/>
          <a:ln w="9525">
            <a:noFill/>
            <a:miter lim="800000"/>
            <a:headEnd/>
            <a:tailEnd/>
          </a:ln>
        </p:spPr>
        <p:txBody>
          <a:bodyPr wrap="none">
            <a:spAutoFit/>
          </a:bodyPr>
          <a:lstStyle/>
          <a:p>
            <a:r>
              <a:rPr lang="en-US" sz="2000" b="1">
                <a:latin typeface="Courier New" pitchFamily="49" charset="0"/>
              </a:rPr>
              <a:t>2</a:t>
            </a:r>
          </a:p>
        </p:txBody>
      </p:sp>
      <p:sp>
        <p:nvSpPr>
          <p:cNvPr id="116756" name="Text Box 20"/>
          <p:cNvSpPr txBox="1">
            <a:spLocks noChangeArrowheads="1"/>
          </p:cNvSpPr>
          <p:nvPr/>
        </p:nvSpPr>
        <p:spPr bwMode="auto">
          <a:xfrm>
            <a:off x="5791200" y="3124200"/>
            <a:ext cx="1098550" cy="396875"/>
          </a:xfrm>
          <a:prstGeom prst="rect">
            <a:avLst/>
          </a:prstGeom>
          <a:noFill/>
          <a:ln w="9525">
            <a:noFill/>
            <a:miter lim="800000"/>
            <a:headEnd/>
            <a:tailEnd/>
          </a:ln>
        </p:spPr>
        <p:txBody>
          <a:bodyPr wrap="none">
            <a:spAutoFit/>
          </a:bodyPr>
          <a:lstStyle/>
          <a:p>
            <a:r>
              <a:rPr lang="en-US" sz="2000" b="1">
                <a:latin typeface="Courier New" pitchFamily="49" charset="0"/>
              </a:rPr>
              <a:t>0x1000</a:t>
            </a:r>
          </a:p>
        </p:txBody>
      </p:sp>
      <p:sp>
        <p:nvSpPr>
          <p:cNvPr id="116757" name="Freeform 21"/>
          <p:cNvSpPr>
            <a:spLocks/>
          </p:cNvSpPr>
          <p:nvPr/>
        </p:nvSpPr>
        <p:spPr bwMode="auto">
          <a:xfrm>
            <a:off x="7543800" y="3200400"/>
            <a:ext cx="676275" cy="1346200"/>
          </a:xfrm>
          <a:custGeom>
            <a:avLst/>
            <a:gdLst>
              <a:gd name="T0" fmla="*/ 0 w 389"/>
              <a:gd name="T1" fmla="*/ 2147483647 h 562"/>
              <a:gd name="T2" fmla="*/ 2147483647 w 389"/>
              <a:gd name="T3" fmla="*/ 2147483647 h 562"/>
              <a:gd name="T4" fmla="*/ 2147483647 w 389"/>
              <a:gd name="T5" fmla="*/ 2147483647 h 562"/>
              <a:gd name="T6" fmla="*/ 2147483647 w 389"/>
              <a:gd name="T7" fmla="*/ 2147483647 h 562"/>
              <a:gd name="T8" fmla="*/ 0 60000 65536"/>
              <a:gd name="T9" fmla="*/ 0 60000 65536"/>
              <a:gd name="T10" fmla="*/ 0 60000 65536"/>
              <a:gd name="T11" fmla="*/ 0 60000 65536"/>
              <a:gd name="T12" fmla="*/ 0 w 389"/>
              <a:gd name="T13" fmla="*/ 0 h 562"/>
              <a:gd name="T14" fmla="*/ 389 w 389"/>
              <a:gd name="T15" fmla="*/ 562 h 562"/>
            </a:gdLst>
            <a:ahLst/>
            <a:cxnLst>
              <a:cxn ang="T8">
                <a:pos x="T0" y="T1"/>
              </a:cxn>
              <a:cxn ang="T9">
                <a:pos x="T2" y="T3"/>
              </a:cxn>
              <a:cxn ang="T10">
                <a:pos x="T4" y="T5"/>
              </a:cxn>
              <a:cxn ang="T11">
                <a:pos x="T6" y="T7"/>
              </a:cxn>
            </a:cxnLst>
            <a:rect l="T12" t="T13" r="T14" b="T15"/>
            <a:pathLst>
              <a:path w="389" h="562">
                <a:moveTo>
                  <a:pt x="0" y="41"/>
                </a:moveTo>
                <a:cubicBezTo>
                  <a:pt x="54" y="46"/>
                  <a:pt x="273" y="0"/>
                  <a:pt x="330" y="73"/>
                </a:cubicBezTo>
                <a:cubicBezTo>
                  <a:pt x="387" y="146"/>
                  <a:pt x="389" y="400"/>
                  <a:pt x="343" y="481"/>
                </a:cubicBezTo>
                <a:cubicBezTo>
                  <a:pt x="297" y="562"/>
                  <a:pt x="112" y="543"/>
                  <a:pt x="52" y="559"/>
                </a:cubicBezTo>
              </a:path>
            </a:pathLst>
          </a:custGeom>
          <a:noFill/>
          <a:ln w="28575">
            <a:solidFill>
              <a:schemeClr val="tx1"/>
            </a:solidFill>
            <a:round/>
            <a:headEnd/>
            <a:tailEnd type="triangle" w="med" len="med"/>
          </a:ln>
        </p:spPr>
        <p:txBody>
          <a:bodyPr/>
          <a:lstStyle/>
          <a:p>
            <a:endParaRPr lang="en-IN"/>
          </a:p>
        </p:txBody>
      </p:sp>
      <p:sp>
        <p:nvSpPr>
          <p:cNvPr id="116758" name="Text Box 22"/>
          <p:cNvSpPr txBox="1">
            <a:spLocks noChangeArrowheads="1"/>
          </p:cNvSpPr>
          <p:nvPr/>
        </p:nvSpPr>
        <p:spPr bwMode="auto">
          <a:xfrm>
            <a:off x="5791200" y="2209800"/>
            <a:ext cx="1098550" cy="396875"/>
          </a:xfrm>
          <a:prstGeom prst="rect">
            <a:avLst/>
          </a:prstGeom>
          <a:noFill/>
          <a:ln w="9525">
            <a:noFill/>
            <a:miter lim="800000"/>
            <a:headEnd/>
            <a:tailEnd/>
          </a:ln>
        </p:spPr>
        <p:txBody>
          <a:bodyPr wrap="none">
            <a:spAutoFit/>
          </a:bodyPr>
          <a:lstStyle/>
          <a:p>
            <a:r>
              <a:rPr lang="en-US" sz="2000" b="1">
                <a:latin typeface="Courier New" pitchFamily="49" charset="0"/>
              </a:rPr>
              <a:t>0x1000</a:t>
            </a:r>
          </a:p>
        </p:txBody>
      </p:sp>
      <p:sp>
        <p:nvSpPr>
          <p:cNvPr id="116760" name="Freeform 24"/>
          <p:cNvSpPr>
            <a:spLocks/>
          </p:cNvSpPr>
          <p:nvPr/>
        </p:nvSpPr>
        <p:spPr bwMode="auto">
          <a:xfrm>
            <a:off x="7467600" y="2286000"/>
            <a:ext cx="933450" cy="2590800"/>
          </a:xfrm>
          <a:custGeom>
            <a:avLst/>
            <a:gdLst>
              <a:gd name="T0" fmla="*/ 0 w 540"/>
              <a:gd name="T1" fmla="*/ 2147483647 h 1009"/>
              <a:gd name="T2" fmla="*/ 2147483647 w 540"/>
              <a:gd name="T3" fmla="*/ 2147483647 h 1009"/>
              <a:gd name="T4" fmla="*/ 2147483647 w 540"/>
              <a:gd name="T5" fmla="*/ 2147483647 h 1009"/>
              <a:gd name="T6" fmla="*/ 2147483647 w 540"/>
              <a:gd name="T7" fmla="*/ 2147483647 h 1009"/>
              <a:gd name="T8" fmla="*/ 2147483647 w 540"/>
              <a:gd name="T9" fmla="*/ 2147483647 h 1009"/>
              <a:gd name="T10" fmla="*/ 0 60000 65536"/>
              <a:gd name="T11" fmla="*/ 0 60000 65536"/>
              <a:gd name="T12" fmla="*/ 0 60000 65536"/>
              <a:gd name="T13" fmla="*/ 0 60000 65536"/>
              <a:gd name="T14" fmla="*/ 0 60000 65536"/>
              <a:gd name="T15" fmla="*/ 0 w 540"/>
              <a:gd name="T16" fmla="*/ 0 h 1009"/>
              <a:gd name="T17" fmla="*/ 540 w 540"/>
              <a:gd name="T18" fmla="*/ 1009 h 1009"/>
            </a:gdLst>
            <a:ahLst/>
            <a:cxnLst>
              <a:cxn ang="T10">
                <a:pos x="T0" y="T1"/>
              </a:cxn>
              <a:cxn ang="T11">
                <a:pos x="T2" y="T3"/>
              </a:cxn>
              <a:cxn ang="T12">
                <a:pos x="T4" y="T5"/>
              </a:cxn>
              <a:cxn ang="T13">
                <a:pos x="T6" y="T7"/>
              </a:cxn>
              <a:cxn ang="T14">
                <a:pos x="T8" y="T9"/>
              </a:cxn>
            </a:cxnLst>
            <a:rect l="T15" t="T16" r="T17" b="T18"/>
            <a:pathLst>
              <a:path w="540" h="1009">
                <a:moveTo>
                  <a:pt x="0" y="37"/>
                </a:moveTo>
                <a:cubicBezTo>
                  <a:pt x="65" y="42"/>
                  <a:pt x="305" y="0"/>
                  <a:pt x="394" y="70"/>
                </a:cubicBezTo>
                <a:cubicBezTo>
                  <a:pt x="483" y="140"/>
                  <a:pt x="534" y="316"/>
                  <a:pt x="537" y="458"/>
                </a:cubicBezTo>
                <a:cubicBezTo>
                  <a:pt x="540" y="600"/>
                  <a:pt x="493" y="839"/>
                  <a:pt x="414" y="924"/>
                </a:cubicBezTo>
                <a:cubicBezTo>
                  <a:pt x="335" y="1009"/>
                  <a:pt x="137" y="960"/>
                  <a:pt x="64" y="969"/>
                </a:cubicBezTo>
              </a:path>
            </a:pathLst>
          </a:custGeom>
          <a:noFill/>
          <a:ln w="28575">
            <a:solidFill>
              <a:schemeClr val="tx1"/>
            </a:solidFill>
            <a:round/>
            <a:headEnd/>
            <a:tailEnd type="triangle" w="med" len="med"/>
          </a:ln>
        </p:spPr>
        <p:txBody>
          <a:bodyPr/>
          <a:lstStyle/>
          <a:p>
            <a:endParaRPr lang="en-IN"/>
          </a:p>
        </p:txBody>
      </p:sp>
      <p:sp>
        <p:nvSpPr>
          <p:cNvPr id="116761" name="Text Box 25"/>
          <p:cNvSpPr txBox="1">
            <a:spLocks noChangeArrowheads="1"/>
          </p:cNvSpPr>
          <p:nvPr/>
        </p:nvSpPr>
        <p:spPr bwMode="auto">
          <a:xfrm>
            <a:off x="6134100" y="4460875"/>
            <a:ext cx="336550" cy="396875"/>
          </a:xfrm>
          <a:prstGeom prst="rect">
            <a:avLst/>
          </a:prstGeom>
          <a:noFill/>
          <a:ln w="9525">
            <a:noFill/>
            <a:miter lim="800000"/>
            <a:headEnd/>
            <a:tailEnd/>
          </a:ln>
        </p:spPr>
        <p:txBody>
          <a:bodyPr wrap="none">
            <a:spAutoFit/>
          </a:bodyPr>
          <a:lstStyle/>
          <a:p>
            <a:r>
              <a:rPr lang="en-US" sz="2000" b="1">
                <a:latin typeface="Courier New" pitchFamily="49" charset="0"/>
              </a:rPr>
              <a:t>3</a:t>
            </a:r>
          </a:p>
        </p:txBody>
      </p:sp>
      <p:sp>
        <p:nvSpPr>
          <p:cNvPr id="116762" name="Text Box 26"/>
          <p:cNvSpPr txBox="1">
            <a:spLocks noChangeArrowheads="1"/>
          </p:cNvSpPr>
          <p:nvPr/>
        </p:nvSpPr>
        <p:spPr bwMode="auto">
          <a:xfrm>
            <a:off x="6140450" y="4010025"/>
            <a:ext cx="336550" cy="396875"/>
          </a:xfrm>
          <a:prstGeom prst="rect">
            <a:avLst/>
          </a:prstGeom>
          <a:noFill/>
          <a:ln w="9525">
            <a:noFill/>
            <a:miter lim="800000"/>
            <a:headEnd/>
            <a:tailEnd/>
          </a:ln>
        </p:spPr>
        <p:txBody>
          <a:bodyPr wrap="none">
            <a:spAutoFit/>
          </a:bodyPr>
          <a:lstStyle/>
          <a:p>
            <a:r>
              <a:rPr lang="en-US" sz="2000" b="1">
                <a:latin typeface="Courier New" pitchFamily="49" charset="0"/>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7" nodeType="clickEffect">
                                  <p:stCondLst>
                                    <p:cond delay="0"/>
                                  </p:stCondLst>
                                  <p:endCondLst>
                                    <p:cond evt="onNext" delay="0">
                                      <p:tgtEl>
                                        <p:sldTgt/>
                                      </p:tgtEl>
                                    </p:cond>
                                  </p:endCondLst>
                                  <p:childTnLst>
                                    <p:set>
                                      <p:cBhvr override="childStyle">
                                        <p:cTn id="6" dur="indefinite"/>
                                        <p:tgtEl>
                                          <p:spTgt spid="116740">
                                            <p:txEl>
                                              <p:pRg st="5" end="5"/>
                                            </p:txEl>
                                          </p:spTgt>
                                        </p:tgtEl>
                                        <p:attrNameLst>
                                          <p:attrName>style.fontStyle</p:attrName>
                                        </p:attrNameLst>
                                      </p:cBhvr>
                                      <p:to>
                                        <p:strVal val="italic"/>
                                      </p:to>
                                    </p:set>
                                    <p:set>
                                      <p:cBhvr override="childStyle">
                                        <p:cTn id="7" dur="indefinite"/>
                                        <p:tgtEl>
                                          <p:spTgt spid="116740">
                                            <p:txEl>
                                              <p:pRg st="5" end="5"/>
                                            </p:txEl>
                                          </p:spTgt>
                                        </p:tgtEl>
                                        <p:attrNameLst>
                                          <p:attrName>style.fontWeight</p:attrName>
                                        </p:attrNameLst>
                                      </p:cBhvr>
                                      <p:to>
                                        <p:strVal val="bold"/>
                                      </p:to>
                                    </p:set>
                                    <p:set>
                                      <p:cBhvr override="childStyle">
                                        <p:cTn id="8" dur="indefinite"/>
                                        <p:tgtEl>
                                          <p:spTgt spid="116740">
                                            <p:txEl>
                                              <p:pRg st="5" end="5"/>
                                            </p:txEl>
                                          </p:spTgt>
                                        </p:tgtEl>
                                        <p:attrNameLst>
                                          <p:attrName>style.textDecorationUnderline</p:attrName>
                                        </p:attrNameLst>
                                      </p:cBhvr>
                                      <p:to>
                                        <p:strVal val="true"/>
                                      </p:to>
                                    </p:set>
                                  </p:childTnLst>
                                </p:cTn>
                              </p:par>
                              <p:par>
                                <p:cTn id="9" presetID="1" presetClass="entr" presetSubtype="0" fill="hold" grpId="0" nodeType="withEffect">
                                  <p:stCondLst>
                                    <p:cond delay="0"/>
                                  </p:stCondLst>
                                  <p:childTnLst>
                                    <p:set>
                                      <p:cBhvr>
                                        <p:cTn id="10" dur="1" fill="hold">
                                          <p:stCondLst>
                                            <p:cond delay="0"/>
                                          </p:stCondLst>
                                        </p:cTn>
                                        <p:tgtEl>
                                          <p:spTgt spid="1167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mph" presetSubtype="7" nodeType="clickEffect">
                                  <p:stCondLst>
                                    <p:cond delay="0"/>
                                  </p:stCondLst>
                                  <p:endCondLst>
                                    <p:cond evt="onNext" delay="0">
                                      <p:tgtEl>
                                        <p:sldTgt/>
                                      </p:tgtEl>
                                    </p:cond>
                                  </p:endCondLst>
                                  <p:childTnLst>
                                    <p:set>
                                      <p:cBhvr override="childStyle">
                                        <p:cTn id="14" dur="indefinite"/>
                                        <p:tgtEl>
                                          <p:spTgt spid="116740">
                                            <p:txEl>
                                              <p:pRg st="6" end="6"/>
                                            </p:txEl>
                                          </p:spTgt>
                                        </p:tgtEl>
                                        <p:attrNameLst>
                                          <p:attrName>style.fontStyle</p:attrName>
                                        </p:attrNameLst>
                                      </p:cBhvr>
                                      <p:to>
                                        <p:strVal val="italic"/>
                                      </p:to>
                                    </p:set>
                                    <p:set>
                                      <p:cBhvr override="childStyle">
                                        <p:cTn id="15" dur="indefinite"/>
                                        <p:tgtEl>
                                          <p:spTgt spid="116740">
                                            <p:txEl>
                                              <p:pRg st="6" end="6"/>
                                            </p:txEl>
                                          </p:spTgt>
                                        </p:tgtEl>
                                        <p:attrNameLst>
                                          <p:attrName>style.fontWeight</p:attrName>
                                        </p:attrNameLst>
                                      </p:cBhvr>
                                      <p:to>
                                        <p:strVal val="bold"/>
                                      </p:to>
                                    </p:set>
                                    <p:set>
                                      <p:cBhvr override="childStyle">
                                        <p:cTn id="16" dur="indefinite"/>
                                        <p:tgtEl>
                                          <p:spTgt spid="116740">
                                            <p:txEl>
                                              <p:pRg st="6" end="6"/>
                                            </p:txEl>
                                          </p:spTgt>
                                        </p:tgtEl>
                                        <p:attrNameLst>
                                          <p:attrName>style.textDecorationUnderline</p:attrName>
                                        </p:attrNameLst>
                                      </p:cBhvr>
                                      <p:to>
                                        <p:strVal val="true"/>
                                      </p:to>
                                    </p:set>
                                  </p:childTnLst>
                                </p:cTn>
                              </p:par>
                              <p:par>
                                <p:cTn id="17" presetID="1" presetClass="entr" presetSubtype="0" fill="hold" grpId="0" nodeType="withEffect">
                                  <p:stCondLst>
                                    <p:cond delay="0"/>
                                  </p:stCondLst>
                                  <p:childTnLst>
                                    <p:set>
                                      <p:cBhvr>
                                        <p:cTn id="18" dur="1" fill="hold">
                                          <p:stCondLst>
                                            <p:cond delay="0"/>
                                          </p:stCondLst>
                                        </p:cTn>
                                        <p:tgtEl>
                                          <p:spTgt spid="1167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mph" presetSubtype="7" nodeType="clickEffect">
                                  <p:stCondLst>
                                    <p:cond delay="0"/>
                                  </p:stCondLst>
                                  <p:endCondLst>
                                    <p:cond evt="onNext" delay="0">
                                      <p:tgtEl>
                                        <p:sldTgt/>
                                      </p:tgtEl>
                                    </p:cond>
                                  </p:endCondLst>
                                  <p:childTnLst>
                                    <p:set>
                                      <p:cBhvr override="childStyle">
                                        <p:cTn id="22" dur="indefinite"/>
                                        <p:tgtEl>
                                          <p:spTgt spid="116740">
                                            <p:txEl>
                                              <p:pRg st="8" end="8"/>
                                            </p:txEl>
                                          </p:spTgt>
                                        </p:tgtEl>
                                        <p:attrNameLst>
                                          <p:attrName>style.fontStyle</p:attrName>
                                        </p:attrNameLst>
                                      </p:cBhvr>
                                      <p:to>
                                        <p:strVal val="italic"/>
                                      </p:to>
                                    </p:set>
                                    <p:set>
                                      <p:cBhvr override="childStyle">
                                        <p:cTn id="23" dur="indefinite"/>
                                        <p:tgtEl>
                                          <p:spTgt spid="116740">
                                            <p:txEl>
                                              <p:pRg st="8" end="8"/>
                                            </p:txEl>
                                          </p:spTgt>
                                        </p:tgtEl>
                                        <p:attrNameLst>
                                          <p:attrName>style.fontWeight</p:attrName>
                                        </p:attrNameLst>
                                      </p:cBhvr>
                                      <p:to>
                                        <p:strVal val="bold"/>
                                      </p:to>
                                    </p:set>
                                    <p:set>
                                      <p:cBhvr override="childStyle">
                                        <p:cTn id="24" dur="indefinite"/>
                                        <p:tgtEl>
                                          <p:spTgt spid="116740">
                                            <p:txEl>
                                              <p:pRg st="8" end="8"/>
                                            </p:txEl>
                                          </p:spTgt>
                                        </p:tgtEl>
                                        <p:attrNameLst>
                                          <p:attrName>style.textDecorationUnderline</p:attrName>
                                        </p:attrNameLst>
                                      </p:cBhvr>
                                      <p:to>
                                        <p:strVal val="true"/>
                                      </p:to>
                                    </p:set>
                                  </p:childTnLst>
                                </p:cTn>
                              </p:par>
                              <p:par>
                                <p:cTn id="25" presetID="1" presetClass="entr" presetSubtype="0" fill="hold" grpId="0" nodeType="withEffect">
                                  <p:stCondLst>
                                    <p:cond delay="0"/>
                                  </p:stCondLst>
                                  <p:childTnLst>
                                    <p:set>
                                      <p:cBhvr>
                                        <p:cTn id="26" dur="1" fill="hold">
                                          <p:stCondLst>
                                            <p:cond delay="0"/>
                                          </p:stCondLst>
                                        </p:cTn>
                                        <p:tgtEl>
                                          <p:spTgt spid="1167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675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mph" presetSubtype="7" nodeType="clickEffect">
                                  <p:stCondLst>
                                    <p:cond delay="0"/>
                                  </p:stCondLst>
                                  <p:endCondLst>
                                    <p:cond evt="onNext" delay="0">
                                      <p:tgtEl>
                                        <p:sldTgt/>
                                      </p:tgtEl>
                                    </p:cond>
                                  </p:endCondLst>
                                  <p:childTnLst>
                                    <p:set>
                                      <p:cBhvr override="childStyle">
                                        <p:cTn id="32" dur="indefinite"/>
                                        <p:tgtEl>
                                          <p:spTgt spid="116740">
                                            <p:txEl>
                                              <p:pRg st="9" end="9"/>
                                            </p:txEl>
                                          </p:spTgt>
                                        </p:tgtEl>
                                        <p:attrNameLst>
                                          <p:attrName>style.fontStyle</p:attrName>
                                        </p:attrNameLst>
                                      </p:cBhvr>
                                      <p:to>
                                        <p:strVal val="italic"/>
                                      </p:to>
                                    </p:set>
                                    <p:set>
                                      <p:cBhvr override="childStyle">
                                        <p:cTn id="33" dur="indefinite"/>
                                        <p:tgtEl>
                                          <p:spTgt spid="116740">
                                            <p:txEl>
                                              <p:pRg st="9" end="9"/>
                                            </p:txEl>
                                          </p:spTgt>
                                        </p:tgtEl>
                                        <p:attrNameLst>
                                          <p:attrName>style.fontWeight</p:attrName>
                                        </p:attrNameLst>
                                      </p:cBhvr>
                                      <p:to>
                                        <p:strVal val="bold"/>
                                      </p:to>
                                    </p:set>
                                    <p:set>
                                      <p:cBhvr override="childStyle">
                                        <p:cTn id="34" dur="indefinite"/>
                                        <p:tgtEl>
                                          <p:spTgt spid="116740">
                                            <p:txEl>
                                              <p:pRg st="9" end="9"/>
                                            </p:txEl>
                                          </p:spTgt>
                                        </p:tgtEl>
                                        <p:attrNameLst>
                                          <p:attrName>style.textDecorationUnderline</p:attrName>
                                        </p:attrNameLst>
                                      </p:cBhvr>
                                      <p:to>
                                        <p:strVal val="true"/>
                                      </p:to>
                                    </p:set>
                                  </p:childTnLst>
                                </p:cTn>
                              </p:par>
                              <p:par>
                                <p:cTn id="35" presetID="1" presetClass="entr" presetSubtype="0" fill="hold" grpId="0" nodeType="withEffect">
                                  <p:stCondLst>
                                    <p:cond delay="0"/>
                                  </p:stCondLst>
                                  <p:childTnLst>
                                    <p:set>
                                      <p:cBhvr>
                                        <p:cTn id="36" dur="1" fill="hold">
                                          <p:stCondLst>
                                            <p:cond delay="0"/>
                                          </p:stCondLst>
                                        </p:cTn>
                                        <p:tgtEl>
                                          <p:spTgt spid="11675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676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mph" presetSubtype="7" nodeType="clickEffect">
                                  <p:stCondLst>
                                    <p:cond delay="0"/>
                                  </p:stCondLst>
                                  <p:endCondLst>
                                    <p:cond evt="onNext" delay="0">
                                      <p:tgtEl>
                                        <p:sldTgt/>
                                      </p:tgtEl>
                                    </p:cond>
                                  </p:endCondLst>
                                  <p:childTnLst>
                                    <p:set>
                                      <p:cBhvr override="childStyle">
                                        <p:cTn id="42" dur="indefinite"/>
                                        <p:tgtEl>
                                          <p:spTgt spid="116740">
                                            <p:txEl>
                                              <p:pRg st="11" end="11"/>
                                            </p:txEl>
                                          </p:spTgt>
                                        </p:tgtEl>
                                        <p:attrNameLst>
                                          <p:attrName>style.fontStyle</p:attrName>
                                        </p:attrNameLst>
                                      </p:cBhvr>
                                      <p:to>
                                        <p:strVal val="italic"/>
                                      </p:to>
                                    </p:set>
                                    <p:set>
                                      <p:cBhvr override="childStyle">
                                        <p:cTn id="43" dur="indefinite"/>
                                        <p:tgtEl>
                                          <p:spTgt spid="116740">
                                            <p:txEl>
                                              <p:pRg st="11" end="11"/>
                                            </p:txEl>
                                          </p:spTgt>
                                        </p:tgtEl>
                                        <p:attrNameLst>
                                          <p:attrName>style.fontWeight</p:attrName>
                                        </p:attrNameLst>
                                      </p:cBhvr>
                                      <p:to>
                                        <p:strVal val="bold"/>
                                      </p:to>
                                    </p:set>
                                    <p:set>
                                      <p:cBhvr override="childStyle">
                                        <p:cTn id="44" dur="indefinite"/>
                                        <p:tgtEl>
                                          <p:spTgt spid="116740">
                                            <p:txEl>
                                              <p:pRg st="11" end="11"/>
                                            </p:txEl>
                                          </p:spTgt>
                                        </p:tgtEl>
                                        <p:attrNameLst>
                                          <p:attrName>style.textDecorationUnderline</p:attrName>
                                        </p:attrNameLst>
                                      </p:cBhvr>
                                      <p:to>
                                        <p:strVal val="true"/>
                                      </p:to>
                                    </p:set>
                                  </p:childTnLst>
                                </p:cTn>
                              </p:par>
                              <p:par>
                                <p:cTn id="45" presetID="1" presetClass="exit" presetSubtype="0" fill="hold" grpId="1" nodeType="withEffect">
                                  <p:stCondLst>
                                    <p:cond delay="0"/>
                                  </p:stCondLst>
                                  <p:childTnLst>
                                    <p:set>
                                      <p:cBhvr>
                                        <p:cTn id="46" dur="1" fill="hold">
                                          <p:stCondLst>
                                            <p:cond delay="0"/>
                                          </p:stCondLst>
                                        </p:cTn>
                                        <p:tgtEl>
                                          <p:spTgt spid="116754"/>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11676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mph" presetSubtype="7" nodeType="clickEffect">
                                  <p:stCondLst>
                                    <p:cond delay="0"/>
                                  </p:stCondLst>
                                  <p:endCondLst>
                                    <p:cond evt="onNext" delay="0">
                                      <p:tgtEl>
                                        <p:sldTgt/>
                                      </p:tgtEl>
                                    </p:cond>
                                  </p:endCondLst>
                                  <p:childTnLst>
                                    <p:set>
                                      <p:cBhvr override="childStyle">
                                        <p:cTn id="52" dur="indefinite"/>
                                        <p:tgtEl>
                                          <p:spTgt spid="116740">
                                            <p:txEl>
                                              <p:pRg st="12" end="12"/>
                                            </p:txEl>
                                          </p:spTgt>
                                        </p:tgtEl>
                                        <p:attrNameLst>
                                          <p:attrName>style.fontStyle</p:attrName>
                                        </p:attrNameLst>
                                      </p:cBhvr>
                                      <p:to>
                                        <p:strVal val="italic"/>
                                      </p:to>
                                    </p:set>
                                    <p:set>
                                      <p:cBhvr override="childStyle">
                                        <p:cTn id="53" dur="indefinite"/>
                                        <p:tgtEl>
                                          <p:spTgt spid="116740">
                                            <p:txEl>
                                              <p:pRg st="12" end="12"/>
                                            </p:txEl>
                                          </p:spTgt>
                                        </p:tgtEl>
                                        <p:attrNameLst>
                                          <p:attrName>style.fontWeight</p:attrName>
                                        </p:attrNameLst>
                                      </p:cBhvr>
                                      <p:to>
                                        <p:strVal val="bold"/>
                                      </p:to>
                                    </p:set>
                                    <p:set>
                                      <p:cBhvr override="childStyle">
                                        <p:cTn id="54" dur="indefinite"/>
                                        <p:tgtEl>
                                          <p:spTgt spid="116740">
                                            <p:txEl>
                                              <p:pRg st="12" end="12"/>
                                            </p:txEl>
                                          </p:spTgt>
                                        </p:tgtEl>
                                        <p:attrNameLst>
                                          <p:attrName>style.textDecorationUnderline</p:attrName>
                                        </p:attrNameLst>
                                      </p:cBhvr>
                                      <p:to>
                                        <p:strVal val="true"/>
                                      </p:to>
                                    </p:set>
                                  </p:childTnLst>
                                </p:cTn>
                              </p:par>
                              <p:par>
                                <p:cTn id="55" presetID="1" presetClass="exit" presetSubtype="0" fill="hold" grpId="1" nodeType="withEffect">
                                  <p:stCondLst>
                                    <p:cond delay="0"/>
                                  </p:stCondLst>
                                  <p:childTnLst>
                                    <p:set>
                                      <p:cBhvr>
                                        <p:cTn id="56" dur="1" fill="hold">
                                          <p:stCondLst>
                                            <p:cond delay="0"/>
                                          </p:stCondLst>
                                        </p:cTn>
                                        <p:tgtEl>
                                          <p:spTgt spid="116755"/>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116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54" grpId="0"/>
      <p:bldP spid="116754" grpId="1"/>
      <p:bldP spid="116755" grpId="0"/>
      <p:bldP spid="116755" grpId="1"/>
      <p:bldP spid="116756" grpId="0"/>
      <p:bldP spid="116757" grpId="0" animBg="1"/>
      <p:bldP spid="116758" grpId="0"/>
      <p:bldP spid="116760" grpId="0" animBg="1"/>
      <p:bldP spid="116761" grpId="0"/>
      <p:bldP spid="11676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p>
            <a:r>
              <a:rPr lang="en-US" smtClean="0">
                <a:latin typeface="Arial" pitchFamily="34" charset="0"/>
                <a:ea typeface="ＭＳ Ｐゴシック" pitchFamily="34" charset="-128"/>
              </a:rPr>
              <a:t>Vision Career Academy</a:t>
            </a:r>
            <a:endParaRPr lang="en-US" smtClean="0">
              <a:latin typeface="Arial" pitchFamily="34" charset="0"/>
              <a:ea typeface="ＭＳ Ｐゴシック" pitchFamily="34" charset="-128"/>
            </a:endParaRPr>
          </a:p>
        </p:txBody>
      </p:sp>
      <p:sp>
        <p:nvSpPr>
          <p:cNvPr id="27652" name="Rectangle 2"/>
          <p:cNvSpPr>
            <a:spLocks noGrp="1" noChangeArrowheads="1"/>
          </p:cNvSpPr>
          <p:nvPr>
            <p:ph type="title"/>
          </p:nvPr>
        </p:nvSpPr>
        <p:spPr/>
        <p:txBody>
          <a:bodyPr/>
          <a:lstStyle/>
          <a:p>
            <a:pPr eaLnBrk="1" hangingPunct="1"/>
            <a:r>
              <a:rPr lang="en-US" smtClean="0">
                <a:ea typeface="ＭＳ Ｐゴシック" pitchFamily="34" charset="-128"/>
              </a:rPr>
              <a:t>Using Pointers (cont.)</a:t>
            </a:r>
          </a:p>
        </p:txBody>
      </p:sp>
      <p:sp>
        <p:nvSpPr>
          <p:cNvPr id="111620" name="Text Box 4"/>
          <p:cNvSpPr txBox="1">
            <a:spLocks noChangeArrowheads="1"/>
          </p:cNvSpPr>
          <p:nvPr/>
        </p:nvSpPr>
        <p:spPr bwMode="auto">
          <a:xfrm>
            <a:off x="2133600" y="5059363"/>
            <a:ext cx="6396038" cy="396875"/>
          </a:xfrm>
          <a:prstGeom prst="rect">
            <a:avLst/>
          </a:prstGeom>
          <a:noFill/>
          <a:ln w="9525">
            <a:noFill/>
            <a:miter lim="800000"/>
            <a:headEnd/>
            <a:tailEnd/>
          </a:ln>
        </p:spPr>
        <p:txBody>
          <a:bodyPr wrap="none" anchor="ctr">
            <a:spAutoFit/>
          </a:bodyPr>
          <a:lstStyle/>
          <a:p>
            <a:pPr eaLnBrk="0" hangingPunct="0"/>
            <a:r>
              <a:rPr lang="en-US" sz="2000" b="1">
                <a:latin typeface="Verdana" pitchFamily="34" charset="0"/>
              </a:rPr>
              <a:t>Type check warning:  </a:t>
            </a:r>
            <a:r>
              <a:rPr lang="en-US" sz="2000" b="1">
                <a:latin typeface="Courier New" pitchFamily="49" charset="0"/>
              </a:rPr>
              <a:t>int_ptr2</a:t>
            </a:r>
            <a:r>
              <a:rPr lang="en-US" sz="2000" b="1">
                <a:latin typeface="Verdana" pitchFamily="34" charset="0"/>
              </a:rPr>
              <a:t> is not an </a:t>
            </a:r>
            <a:r>
              <a:rPr lang="en-US" sz="2000" b="1">
                <a:latin typeface="Courier New" pitchFamily="49" charset="0"/>
              </a:rPr>
              <a:t>int</a:t>
            </a:r>
          </a:p>
        </p:txBody>
      </p:sp>
      <p:sp>
        <p:nvSpPr>
          <p:cNvPr id="111621" name="Line 5"/>
          <p:cNvSpPr>
            <a:spLocks noChangeShapeType="1"/>
          </p:cNvSpPr>
          <p:nvPr/>
        </p:nvSpPr>
        <p:spPr bwMode="auto">
          <a:xfrm flipH="1" flipV="1">
            <a:off x="3200400" y="3429000"/>
            <a:ext cx="609600" cy="1524000"/>
          </a:xfrm>
          <a:prstGeom prst="line">
            <a:avLst/>
          </a:prstGeom>
          <a:noFill/>
          <a:ln w="15875">
            <a:solidFill>
              <a:schemeClr val="tx1"/>
            </a:solidFill>
            <a:round/>
            <a:headEnd/>
            <a:tailEnd type="triangle" w="med" len="med"/>
          </a:ln>
        </p:spPr>
        <p:txBody>
          <a:bodyPr wrap="none" anchor="ctr"/>
          <a:lstStyle/>
          <a:p>
            <a:endParaRPr lang="en-IN"/>
          </a:p>
        </p:txBody>
      </p:sp>
      <p:sp>
        <p:nvSpPr>
          <p:cNvPr id="111623" name="Text Box 7"/>
          <p:cNvSpPr txBox="1">
            <a:spLocks noChangeArrowheads="1"/>
          </p:cNvSpPr>
          <p:nvPr/>
        </p:nvSpPr>
        <p:spPr bwMode="auto">
          <a:xfrm>
            <a:off x="346075" y="5668963"/>
            <a:ext cx="2406650" cy="396875"/>
          </a:xfrm>
          <a:prstGeom prst="rect">
            <a:avLst/>
          </a:prstGeom>
          <a:noFill/>
          <a:ln w="9525">
            <a:noFill/>
            <a:miter lim="800000"/>
            <a:headEnd/>
            <a:tailEnd/>
          </a:ln>
        </p:spPr>
        <p:txBody>
          <a:bodyPr wrap="none" anchor="ctr">
            <a:spAutoFit/>
          </a:bodyPr>
          <a:lstStyle/>
          <a:p>
            <a:pPr algn="ctr" eaLnBrk="0" hangingPunct="0"/>
            <a:r>
              <a:rPr lang="en-US" sz="2000" b="1">
                <a:latin typeface="Courier New" pitchFamily="49" charset="0"/>
              </a:rPr>
              <a:t>int1</a:t>
            </a:r>
            <a:r>
              <a:rPr lang="en-US" sz="2000" b="1">
                <a:latin typeface="Verdana" pitchFamily="34" charset="0"/>
              </a:rPr>
              <a:t> becomes 8</a:t>
            </a:r>
          </a:p>
        </p:txBody>
      </p:sp>
      <p:sp>
        <p:nvSpPr>
          <p:cNvPr id="111624" name="Line 8"/>
          <p:cNvSpPr>
            <a:spLocks noChangeShapeType="1"/>
          </p:cNvSpPr>
          <p:nvPr/>
        </p:nvSpPr>
        <p:spPr bwMode="auto">
          <a:xfrm flipV="1">
            <a:off x="1524000" y="4114800"/>
            <a:ext cx="457200" cy="1447800"/>
          </a:xfrm>
          <a:prstGeom prst="line">
            <a:avLst/>
          </a:prstGeom>
          <a:noFill/>
          <a:ln w="15875">
            <a:solidFill>
              <a:schemeClr val="tx1"/>
            </a:solidFill>
            <a:round/>
            <a:headEnd/>
            <a:tailEnd type="triangle" w="med" len="med"/>
          </a:ln>
        </p:spPr>
        <p:txBody>
          <a:bodyPr wrap="none" anchor="ctr"/>
          <a:lstStyle/>
          <a:p>
            <a:endParaRPr lang="en-IN"/>
          </a:p>
        </p:txBody>
      </p:sp>
      <p:sp>
        <p:nvSpPr>
          <p:cNvPr id="27657" name="Text Box 9"/>
          <p:cNvSpPr txBox="1">
            <a:spLocks noChangeArrowheads="1"/>
          </p:cNvSpPr>
          <p:nvPr/>
        </p:nvSpPr>
        <p:spPr bwMode="auto">
          <a:xfrm>
            <a:off x="685800" y="1295400"/>
            <a:ext cx="7292975" cy="2774950"/>
          </a:xfrm>
          <a:prstGeom prst="rect">
            <a:avLst/>
          </a:prstGeom>
          <a:noFill/>
          <a:ln w="9525">
            <a:solidFill>
              <a:schemeClr val="tx1"/>
            </a:solidFill>
            <a:miter lim="800000"/>
            <a:headEnd/>
            <a:tailEnd/>
          </a:ln>
        </p:spPr>
        <p:txBody>
          <a:bodyPr wrap="none">
            <a:spAutoFit/>
          </a:bodyPr>
          <a:lstStyle/>
          <a:p>
            <a:pPr eaLnBrk="0" hangingPunct="0">
              <a:lnSpc>
                <a:spcPct val="90000"/>
              </a:lnSpc>
              <a:spcBef>
                <a:spcPct val="20000"/>
              </a:spcBef>
            </a:pPr>
            <a:r>
              <a:rPr lang="en-US" b="1">
                <a:latin typeface="Courier New" pitchFamily="49" charset="0"/>
              </a:rPr>
              <a:t>int  int1     = 1036;   /* some data to point to  */</a:t>
            </a:r>
          </a:p>
          <a:p>
            <a:pPr eaLnBrk="0" hangingPunct="0">
              <a:lnSpc>
                <a:spcPct val="90000"/>
              </a:lnSpc>
              <a:spcBef>
                <a:spcPct val="20000"/>
              </a:spcBef>
            </a:pPr>
            <a:r>
              <a:rPr lang="en-US" b="1">
                <a:latin typeface="Courier New" pitchFamily="49" charset="0"/>
              </a:rPr>
              <a:t>int  int2     = 8;</a:t>
            </a:r>
          </a:p>
          <a:p>
            <a:pPr eaLnBrk="0" hangingPunct="0">
              <a:lnSpc>
                <a:spcPct val="90000"/>
              </a:lnSpc>
              <a:spcBef>
                <a:spcPct val="20000"/>
              </a:spcBef>
            </a:pPr>
            <a:endParaRPr lang="en-US" b="1">
              <a:latin typeface="Courier New" pitchFamily="49" charset="0"/>
            </a:endParaRPr>
          </a:p>
          <a:p>
            <a:pPr eaLnBrk="0" hangingPunct="0">
              <a:lnSpc>
                <a:spcPct val="90000"/>
              </a:lnSpc>
              <a:spcBef>
                <a:spcPct val="20000"/>
              </a:spcBef>
            </a:pPr>
            <a:r>
              <a:rPr lang="en-US" b="1">
                <a:latin typeface="Courier New" pitchFamily="49" charset="0"/>
              </a:rPr>
              <a:t>int *int_ptr1 = &amp;int1;  /* get addresses of data  */</a:t>
            </a:r>
          </a:p>
          <a:p>
            <a:pPr eaLnBrk="0" hangingPunct="0">
              <a:lnSpc>
                <a:spcPct val="90000"/>
              </a:lnSpc>
              <a:spcBef>
                <a:spcPct val="20000"/>
              </a:spcBef>
            </a:pPr>
            <a:r>
              <a:rPr lang="en-US" b="1">
                <a:latin typeface="Courier New" pitchFamily="49" charset="0"/>
              </a:rPr>
              <a:t>int *int_ptr2 = &amp;int2;</a:t>
            </a:r>
          </a:p>
          <a:p>
            <a:pPr eaLnBrk="0" hangingPunct="0">
              <a:lnSpc>
                <a:spcPct val="90000"/>
              </a:lnSpc>
              <a:spcBef>
                <a:spcPct val="20000"/>
              </a:spcBef>
            </a:pPr>
            <a:endParaRPr lang="en-US" b="1">
              <a:latin typeface="Courier New" pitchFamily="49" charset="0"/>
            </a:endParaRPr>
          </a:p>
          <a:p>
            <a:pPr eaLnBrk="0" hangingPunct="0">
              <a:lnSpc>
                <a:spcPct val="90000"/>
              </a:lnSpc>
              <a:spcBef>
                <a:spcPct val="20000"/>
              </a:spcBef>
            </a:pPr>
            <a:r>
              <a:rPr lang="en-US" b="1">
                <a:latin typeface="Courier New" pitchFamily="49" charset="0"/>
              </a:rPr>
              <a:t>*int_ptr1 = int_ptr2;</a:t>
            </a:r>
          </a:p>
          <a:p>
            <a:pPr eaLnBrk="0" hangingPunct="0">
              <a:lnSpc>
                <a:spcPct val="90000"/>
              </a:lnSpc>
              <a:spcBef>
                <a:spcPct val="20000"/>
              </a:spcBef>
            </a:pPr>
            <a:endParaRPr lang="en-US" b="1">
              <a:latin typeface="Courier New" pitchFamily="49" charset="0"/>
            </a:endParaRPr>
          </a:p>
          <a:p>
            <a:pPr eaLnBrk="0" hangingPunct="0">
              <a:lnSpc>
                <a:spcPct val="90000"/>
              </a:lnSpc>
              <a:spcBef>
                <a:spcPct val="20000"/>
              </a:spcBef>
            </a:pPr>
            <a:r>
              <a:rPr lang="en-US" b="1">
                <a:latin typeface="Courier New" pitchFamily="49" charset="0"/>
              </a:rPr>
              <a:t>*int_ptr1 = int2;</a:t>
            </a:r>
          </a:p>
        </p:txBody>
      </p:sp>
      <p:sp>
        <p:nvSpPr>
          <p:cNvPr id="27658" name="Text Box 11"/>
          <p:cNvSpPr txBox="1">
            <a:spLocks noChangeArrowheads="1"/>
          </p:cNvSpPr>
          <p:nvPr/>
        </p:nvSpPr>
        <p:spPr bwMode="auto">
          <a:xfrm>
            <a:off x="4818063" y="4316413"/>
            <a:ext cx="2389187" cy="396875"/>
          </a:xfrm>
          <a:prstGeom prst="rect">
            <a:avLst/>
          </a:prstGeom>
          <a:noFill/>
          <a:ln w="9525">
            <a:noFill/>
            <a:miter lim="800000"/>
            <a:headEnd/>
            <a:tailEnd/>
          </a:ln>
        </p:spPr>
        <p:txBody>
          <a:bodyPr wrap="none">
            <a:spAutoFit/>
          </a:bodyPr>
          <a:lstStyle/>
          <a:p>
            <a:pPr algn="ctr"/>
            <a:r>
              <a:rPr lang="en-US" sz="2000" b="1">
                <a:latin typeface="Verdana" pitchFamily="34" charset="0"/>
              </a:rPr>
              <a:t>What happens?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162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16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1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p:bldP spid="111621" grpId="0" animBg="1"/>
      <p:bldP spid="111623" grpId="0"/>
      <p:bldP spid="11162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p>
            <a:r>
              <a:rPr lang="en-US" smtClean="0">
                <a:latin typeface="Arial" pitchFamily="34" charset="0"/>
                <a:ea typeface="ＭＳ Ｐゴシック" pitchFamily="34" charset="-128"/>
              </a:rPr>
              <a:t>Vision Career Academy</a:t>
            </a:r>
            <a:endParaRPr lang="en-US" smtClean="0">
              <a:latin typeface="Arial" pitchFamily="34" charset="0"/>
              <a:ea typeface="ＭＳ Ｐゴシック" pitchFamily="34" charset="-128"/>
            </a:endParaRPr>
          </a:p>
        </p:txBody>
      </p:sp>
      <p:sp>
        <p:nvSpPr>
          <p:cNvPr id="28676" name="Rectangle 2"/>
          <p:cNvSpPr>
            <a:spLocks noGrp="1" noChangeArrowheads="1"/>
          </p:cNvSpPr>
          <p:nvPr>
            <p:ph type="title"/>
          </p:nvPr>
        </p:nvSpPr>
        <p:spPr/>
        <p:txBody>
          <a:bodyPr/>
          <a:lstStyle/>
          <a:p>
            <a:pPr eaLnBrk="1" hangingPunct="1"/>
            <a:r>
              <a:rPr lang="en-US" smtClean="0">
                <a:ea typeface="ＭＳ Ｐゴシック" pitchFamily="34" charset="-128"/>
              </a:rPr>
              <a:t>Using Pointers (cont.)</a:t>
            </a:r>
          </a:p>
        </p:txBody>
      </p:sp>
      <p:sp>
        <p:nvSpPr>
          <p:cNvPr id="112644" name="Text Box 4"/>
          <p:cNvSpPr txBox="1">
            <a:spLocks noChangeArrowheads="1"/>
          </p:cNvSpPr>
          <p:nvPr/>
        </p:nvSpPr>
        <p:spPr bwMode="auto">
          <a:xfrm>
            <a:off x="1828800" y="5059363"/>
            <a:ext cx="6853238" cy="396875"/>
          </a:xfrm>
          <a:prstGeom prst="rect">
            <a:avLst/>
          </a:prstGeom>
          <a:noFill/>
          <a:ln w="9525">
            <a:noFill/>
            <a:miter lim="800000"/>
            <a:headEnd/>
            <a:tailEnd/>
          </a:ln>
        </p:spPr>
        <p:txBody>
          <a:bodyPr wrap="none" anchor="ctr">
            <a:spAutoFit/>
          </a:bodyPr>
          <a:lstStyle/>
          <a:p>
            <a:pPr eaLnBrk="0" hangingPunct="0"/>
            <a:r>
              <a:rPr lang="en-US" sz="2000" b="1">
                <a:latin typeface="Verdana" pitchFamily="34" charset="0"/>
              </a:rPr>
              <a:t>Type check warning:  </a:t>
            </a:r>
            <a:r>
              <a:rPr lang="en-US" sz="2000" b="1">
                <a:latin typeface="Courier New" pitchFamily="49" charset="0"/>
              </a:rPr>
              <a:t>*int_ptr2</a:t>
            </a:r>
            <a:r>
              <a:rPr lang="en-US" sz="2000" b="1">
                <a:latin typeface="Verdana" pitchFamily="34" charset="0"/>
              </a:rPr>
              <a:t> is not an </a:t>
            </a:r>
            <a:r>
              <a:rPr lang="en-US" sz="2000" b="1">
                <a:latin typeface="Courier New" pitchFamily="49" charset="0"/>
              </a:rPr>
              <a:t>int *</a:t>
            </a:r>
          </a:p>
        </p:txBody>
      </p:sp>
      <p:sp>
        <p:nvSpPr>
          <p:cNvPr id="112645" name="Line 5"/>
          <p:cNvSpPr>
            <a:spLocks noChangeShapeType="1"/>
          </p:cNvSpPr>
          <p:nvPr/>
        </p:nvSpPr>
        <p:spPr bwMode="auto">
          <a:xfrm flipH="1" flipV="1">
            <a:off x="3429000" y="3429000"/>
            <a:ext cx="609600" cy="1524000"/>
          </a:xfrm>
          <a:prstGeom prst="line">
            <a:avLst/>
          </a:prstGeom>
          <a:noFill/>
          <a:ln w="15875">
            <a:solidFill>
              <a:schemeClr val="tx1"/>
            </a:solidFill>
            <a:round/>
            <a:headEnd/>
            <a:tailEnd type="triangle" w="med" len="med"/>
          </a:ln>
        </p:spPr>
        <p:txBody>
          <a:bodyPr wrap="none" anchor="ctr"/>
          <a:lstStyle/>
          <a:p>
            <a:endParaRPr lang="en-IN"/>
          </a:p>
        </p:txBody>
      </p:sp>
      <p:sp>
        <p:nvSpPr>
          <p:cNvPr id="112647" name="Text Box 7"/>
          <p:cNvSpPr txBox="1">
            <a:spLocks noChangeArrowheads="1"/>
          </p:cNvSpPr>
          <p:nvPr/>
        </p:nvSpPr>
        <p:spPr bwMode="auto">
          <a:xfrm>
            <a:off x="423863" y="5668963"/>
            <a:ext cx="5922962" cy="396875"/>
          </a:xfrm>
          <a:prstGeom prst="rect">
            <a:avLst/>
          </a:prstGeom>
          <a:noFill/>
          <a:ln w="9525">
            <a:noFill/>
            <a:miter lim="800000"/>
            <a:headEnd/>
            <a:tailEnd/>
          </a:ln>
        </p:spPr>
        <p:txBody>
          <a:bodyPr wrap="none" anchor="ctr">
            <a:spAutoFit/>
          </a:bodyPr>
          <a:lstStyle/>
          <a:p>
            <a:pPr algn="ctr" eaLnBrk="0" hangingPunct="0"/>
            <a:r>
              <a:rPr lang="en-US" sz="2000" b="1">
                <a:latin typeface="Verdana" pitchFamily="34" charset="0"/>
              </a:rPr>
              <a:t>Changes </a:t>
            </a:r>
            <a:r>
              <a:rPr lang="en-US" sz="2000" b="1">
                <a:latin typeface="Courier New" pitchFamily="49" charset="0"/>
              </a:rPr>
              <a:t>int_ptr1</a:t>
            </a:r>
            <a:r>
              <a:rPr lang="en-US" sz="2000" b="1">
                <a:latin typeface="Verdana" pitchFamily="34" charset="0"/>
              </a:rPr>
              <a:t> – doesn</a:t>
            </a:r>
            <a:r>
              <a:rPr lang="ja-JP" altLang="en-US" sz="2000" b="1">
                <a:latin typeface="Verdana" pitchFamily="34" charset="0"/>
              </a:rPr>
              <a:t>’</a:t>
            </a:r>
            <a:r>
              <a:rPr lang="en-US" altLang="ja-JP" sz="2000" b="1">
                <a:latin typeface="Verdana" pitchFamily="34" charset="0"/>
              </a:rPr>
              <a:t>t change </a:t>
            </a:r>
            <a:r>
              <a:rPr lang="en-US" altLang="ja-JP" sz="2000" b="1">
                <a:latin typeface="Courier New" pitchFamily="49" charset="0"/>
              </a:rPr>
              <a:t>int1</a:t>
            </a:r>
            <a:endParaRPr lang="en-US" sz="2000" b="1">
              <a:latin typeface="Courier New" pitchFamily="49" charset="0"/>
            </a:endParaRPr>
          </a:p>
        </p:txBody>
      </p:sp>
      <p:sp>
        <p:nvSpPr>
          <p:cNvPr id="112648" name="Line 8"/>
          <p:cNvSpPr>
            <a:spLocks noChangeShapeType="1"/>
          </p:cNvSpPr>
          <p:nvPr/>
        </p:nvSpPr>
        <p:spPr bwMode="auto">
          <a:xfrm flipV="1">
            <a:off x="1447800" y="3962400"/>
            <a:ext cx="533400" cy="1752600"/>
          </a:xfrm>
          <a:prstGeom prst="line">
            <a:avLst/>
          </a:prstGeom>
          <a:noFill/>
          <a:ln w="15875">
            <a:solidFill>
              <a:schemeClr val="tx1"/>
            </a:solidFill>
            <a:round/>
            <a:headEnd/>
            <a:tailEnd type="triangle" w="med" len="med"/>
          </a:ln>
        </p:spPr>
        <p:txBody>
          <a:bodyPr wrap="none" anchor="ctr"/>
          <a:lstStyle/>
          <a:p>
            <a:endParaRPr lang="en-IN"/>
          </a:p>
        </p:txBody>
      </p:sp>
      <p:sp>
        <p:nvSpPr>
          <p:cNvPr id="28681" name="Text Box 9"/>
          <p:cNvSpPr txBox="1">
            <a:spLocks noChangeArrowheads="1"/>
          </p:cNvSpPr>
          <p:nvPr/>
        </p:nvSpPr>
        <p:spPr bwMode="auto">
          <a:xfrm>
            <a:off x="685800" y="1295400"/>
            <a:ext cx="7292975" cy="2774950"/>
          </a:xfrm>
          <a:prstGeom prst="rect">
            <a:avLst/>
          </a:prstGeom>
          <a:noFill/>
          <a:ln w="9525">
            <a:solidFill>
              <a:schemeClr val="tx1"/>
            </a:solidFill>
            <a:miter lim="800000"/>
            <a:headEnd/>
            <a:tailEnd/>
          </a:ln>
        </p:spPr>
        <p:txBody>
          <a:bodyPr wrap="none">
            <a:spAutoFit/>
          </a:bodyPr>
          <a:lstStyle/>
          <a:p>
            <a:pPr eaLnBrk="0" hangingPunct="0">
              <a:lnSpc>
                <a:spcPct val="90000"/>
              </a:lnSpc>
              <a:spcBef>
                <a:spcPct val="20000"/>
              </a:spcBef>
            </a:pPr>
            <a:r>
              <a:rPr lang="en-US" b="1">
                <a:latin typeface="Courier New" pitchFamily="49" charset="0"/>
              </a:rPr>
              <a:t>int  int1     = 1036;   /* some data to point to  */</a:t>
            </a:r>
          </a:p>
          <a:p>
            <a:pPr eaLnBrk="0" hangingPunct="0">
              <a:lnSpc>
                <a:spcPct val="90000"/>
              </a:lnSpc>
              <a:spcBef>
                <a:spcPct val="20000"/>
              </a:spcBef>
            </a:pPr>
            <a:r>
              <a:rPr lang="en-US" b="1">
                <a:latin typeface="Courier New" pitchFamily="49" charset="0"/>
              </a:rPr>
              <a:t>int  int2     = 8;</a:t>
            </a:r>
          </a:p>
          <a:p>
            <a:pPr eaLnBrk="0" hangingPunct="0">
              <a:lnSpc>
                <a:spcPct val="90000"/>
              </a:lnSpc>
              <a:spcBef>
                <a:spcPct val="20000"/>
              </a:spcBef>
            </a:pPr>
            <a:endParaRPr lang="en-US" b="1">
              <a:latin typeface="Courier New" pitchFamily="49" charset="0"/>
            </a:endParaRPr>
          </a:p>
          <a:p>
            <a:pPr eaLnBrk="0" hangingPunct="0">
              <a:lnSpc>
                <a:spcPct val="90000"/>
              </a:lnSpc>
              <a:spcBef>
                <a:spcPct val="20000"/>
              </a:spcBef>
            </a:pPr>
            <a:r>
              <a:rPr lang="en-US" b="1">
                <a:latin typeface="Courier New" pitchFamily="49" charset="0"/>
              </a:rPr>
              <a:t>int *int_ptr1 = &amp;int1;  /* get addresses of data  */</a:t>
            </a:r>
          </a:p>
          <a:p>
            <a:pPr eaLnBrk="0" hangingPunct="0">
              <a:lnSpc>
                <a:spcPct val="90000"/>
              </a:lnSpc>
              <a:spcBef>
                <a:spcPct val="20000"/>
              </a:spcBef>
            </a:pPr>
            <a:r>
              <a:rPr lang="en-US" b="1">
                <a:latin typeface="Courier New" pitchFamily="49" charset="0"/>
              </a:rPr>
              <a:t>int *int_ptr2 = &amp;int2;</a:t>
            </a:r>
          </a:p>
          <a:p>
            <a:pPr eaLnBrk="0" hangingPunct="0">
              <a:lnSpc>
                <a:spcPct val="90000"/>
              </a:lnSpc>
              <a:spcBef>
                <a:spcPct val="20000"/>
              </a:spcBef>
            </a:pPr>
            <a:endParaRPr lang="en-US" b="1">
              <a:latin typeface="Courier New" pitchFamily="49" charset="0"/>
            </a:endParaRPr>
          </a:p>
          <a:p>
            <a:pPr eaLnBrk="0" hangingPunct="0">
              <a:lnSpc>
                <a:spcPct val="90000"/>
              </a:lnSpc>
              <a:spcBef>
                <a:spcPct val="20000"/>
              </a:spcBef>
            </a:pPr>
            <a:r>
              <a:rPr lang="en-US" b="1">
                <a:latin typeface="Courier New" pitchFamily="49" charset="0"/>
              </a:rPr>
              <a:t>int_ptr1 = *int_ptr2;</a:t>
            </a:r>
          </a:p>
          <a:p>
            <a:pPr eaLnBrk="0" hangingPunct="0">
              <a:lnSpc>
                <a:spcPct val="90000"/>
              </a:lnSpc>
              <a:spcBef>
                <a:spcPct val="20000"/>
              </a:spcBef>
            </a:pPr>
            <a:endParaRPr lang="en-US" b="1">
              <a:latin typeface="Courier New" pitchFamily="49" charset="0"/>
            </a:endParaRPr>
          </a:p>
          <a:p>
            <a:pPr eaLnBrk="0" hangingPunct="0">
              <a:lnSpc>
                <a:spcPct val="90000"/>
              </a:lnSpc>
              <a:spcBef>
                <a:spcPct val="20000"/>
              </a:spcBef>
            </a:pPr>
            <a:r>
              <a:rPr lang="en-US" b="1">
                <a:latin typeface="Courier New" pitchFamily="49" charset="0"/>
              </a:rPr>
              <a:t>int_ptr1 = int_ptr2;</a:t>
            </a:r>
          </a:p>
        </p:txBody>
      </p:sp>
      <p:sp>
        <p:nvSpPr>
          <p:cNvPr id="28682" name="Text Box 11"/>
          <p:cNvSpPr txBox="1">
            <a:spLocks noChangeArrowheads="1"/>
          </p:cNvSpPr>
          <p:nvPr/>
        </p:nvSpPr>
        <p:spPr bwMode="auto">
          <a:xfrm>
            <a:off x="4814888" y="4316413"/>
            <a:ext cx="2389187" cy="396875"/>
          </a:xfrm>
          <a:prstGeom prst="rect">
            <a:avLst/>
          </a:prstGeom>
          <a:noFill/>
          <a:ln w="9525">
            <a:noFill/>
            <a:miter lim="800000"/>
            <a:headEnd/>
            <a:tailEnd/>
          </a:ln>
        </p:spPr>
        <p:txBody>
          <a:bodyPr wrap="none">
            <a:spAutoFit/>
          </a:bodyPr>
          <a:lstStyle/>
          <a:p>
            <a:pPr algn="ctr"/>
            <a:r>
              <a:rPr lang="en-US" sz="2000" b="1">
                <a:latin typeface="Verdana" pitchFamily="34" charset="0"/>
              </a:rPr>
              <a:t>What happens?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4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6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6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p:bldP spid="112645" grpId="0" animBg="1"/>
      <p:bldP spid="112647" grpId="0"/>
      <p:bldP spid="11264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Vision Career Academy</a:t>
            </a:r>
            <a:endParaRPr lang="en-US"/>
          </a:p>
        </p:txBody>
      </p:sp>
      <p:sp>
        <p:nvSpPr>
          <p:cNvPr id="82946" name="Rectangle 2"/>
          <p:cNvSpPr>
            <a:spLocks noGrp="1" noChangeArrowheads="1"/>
          </p:cNvSpPr>
          <p:nvPr>
            <p:ph type="title"/>
          </p:nvPr>
        </p:nvSpPr>
        <p:spPr/>
        <p:txBody>
          <a:bodyPr/>
          <a:lstStyle/>
          <a:p>
            <a:r>
              <a:rPr lang="en-US"/>
              <a:t>Data Structures (struct)</a:t>
            </a:r>
          </a:p>
        </p:txBody>
      </p:sp>
      <p:sp>
        <p:nvSpPr>
          <p:cNvPr id="82947" name="Rectangle 3"/>
          <p:cNvSpPr>
            <a:spLocks noGrp="1" noChangeArrowheads="1"/>
          </p:cNvSpPr>
          <p:nvPr>
            <p:ph type="body" idx="1"/>
          </p:nvPr>
        </p:nvSpPr>
        <p:spPr>
          <a:xfrm>
            <a:off x="685800" y="2028825"/>
            <a:ext cx="7772400" cy="3686175"/>
          </a:xfrm>
        </p:spPr>
        <p:txBody>
          <a:bodyPr/>
          <a:lstStyle/>
          <a:p>
            <a:pPr>
              <a:lnSpc>
                <a:spcPct val="90000"/>
              </a:lnSpc>
            </a:pPr>
            <a:r>
              <a:rPr lang="en-US"/>
              <a:t>Arrays require that all elements be of the same data type.  Many times it is necessary to group information of different data types.  An example is a materials list for a product.  The list typically includes a name for each item, a part number, dimensions, weight, and cost.  </a:t>
            </a:r>
          </a:p>
          <a:p>
            <a:pPr>
              <a:lnSpc>
                <a:spcPct val="90000"/>
              </a:lnSpc>
            </a:pPr>
            <a:r>
              <a:rPr lang="en-US"/>
              <a:t>C and C++ support data structures that can store combinations of character, integer floating point and enumerated type data.  They are called a </a:t>
            </a:r>
            <a:r>
              <a:rPr lang="en-US" i="1" u="sng">
                <a:solidFill>
                  <a:srgbClr val="FF0000"/>
                </a:solidFill>
              </a:rPr>
              <a:t>structs</a:t>
            </a:r>
            <a:r>
              <a:rPr lang="en-US"/>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Vision Career Academy</a:t>
            </a:r>
            <a:endParaRPr lang="en-US"/>
          </a:p>
        </p:txBody>
      </p:sp>
      <p:sp>
        <p:nvSpPr>
          <p:cNvPr id="64514" name="Rectangle 2"/>
          <p:cNvSpPr>
            <a:spLocks noGrp="1" noChangeArrowheads="1"/>
          </p:cNvSpPr>
          <p:nvPr>
            <p:ph type="title"/>
          </p:nvPr>
        </p:nvSpPr>
        <p:spPr/>
        <p:txBody>
          <a:bodyPr/>
          <a:lstStyle/>
          <a:p>
            <a:r>
              <a:rPr lang="en-US">
                <a:cs typeface="Times New Roman" pitchFamily="18" charset="0"/>
              </a:rPr>
              <a:t>Structures (struct)</a:t>
            </a:r>
            <a:r>
              <a:rPr lang="en-US"/>
              <a:t> </a:t>
            </a:r>
          </a:p>
        </p:txBody>
      </p:sp>
      <p:sp>
        <p:nvSpPr>
          <p:cNvPr id="64515" name="Rectangle 3"/>
          <p:cNvSpPr>
            <a:spLocks noGrp="1" noChangeArrowheads="1"/>
          </p:cNvSpPr>
          <p:nvPr>
            <p:ph type="body" idx="1"/>
          </p:nvPr>
        </p:nvSpPr>
        <p:spPr/>
        <p:txBody>
          <a:bodyPr/>
          <a:lstStyle/>
          <a:p>
            <a:pPr>
              <a:lnSpc>
                <a:spcPct val="90000"/>
              </a:lnSpc>
            </a:pPr>
            <a:r>
              <a:rPr lang="en-US">
                <a:cs typeface="Times New Roman" pitchFamily="18" charset="0"/>
              </a:rPr>
              <a:t>A </a:t>
            </a:r>
            <a:r>
              <a:rPr lang="en-US" i="1">
                <a:solidFill>
                  <a:srgbClr val="FF0000"/>
                </a:solidFill>
                <a:cs typeface="Times New Roman" pitchFamily="18" charset="0"/>
              </a:rPr>
              <a:t>struct</a:t>
            </a:r>
            <a:r>
              <a:rPr lang="en-US">
                <a:cs typeface="Times New Roman" pitchFamily="18" charset="0"/>
              </a:rPr>
              <a:t> is a derived data type composed of members that are each fundamental or derived data types.</a:t>
            </a:r>
          </a:p>
          <a:p>
            <a:pPr>
              <a:lnSpc>
                <a:spcPct val="90000"/>
              </a:lnSpc>
            </a:pPr>
            <a:endParaRPr lang="en-US">
              <a:cs typeface="Times New Roman" pitchFamily="18" charset="0"/>
            </a:endParaRPr>
          </a:p>
          <a:p>
            <a:pPr>
              <a:lnSpc>
                <a:spcPct val="90000"/>
              </a:lnSpc>
            </a:pPr>
            <a:r>
              <a:rPr lang="en-US">
                <a:cs typeface="Times New Roman" pitchFamily="18" charset="0"/>
              </a:rPr>
              <a:t>A single </a:t>
            </a:r>
            <a:r>
              <a:rPr lang="en-US" i="1">
                <a:solidFill>
                  <a:srgbClr val="FF0000"/>
                </a:solidFill>
                <a:cs typeface="Times New Roman" pitchFamily="18" charset="0"/>
              </a:rPr>
              <a:t>struct</a:t>
            </a:r>
            <a:r>
              <a:rPr lang="en-US">
                <a:cs typeface="Times New Roman" pitchFamily="18" charset="0"/>
              </a:rPr>
              <a:t> would store the data for one object.  An array of </a:t>
            </a:r>
            <a:r>
              <a:rPr lang="en-US" i="1">
                <a:solidFill>
                  <a:srgbClr val="FF0000"/>
                </a:solidFill>
                <a:cs typeface="Times New Roman" pitchFamily="18" charset="0"/>
              </a:rPr>
              <a:t>struct</a:t>
            </a:r>
            <a:r>
              <a:rPr lang="en-US">
                <a:solidFill>
                  <a:srgbClr val="FF0000"/>
                </a:solidFill>
                <a:cs typeface="Times New Roman" pitchFamily="18" charset="0"/>
              </a:rPr>
              <a:t>s</a:t>
            </a:r>
            <a:r>
              <a:rPr lang="en-US">
                <a:cs typeface="Times New Roman" pitchFamily="18" charset="0"/>
              </a:rPr>
              <a:t> would store the data for several objects.</a:t>
            </a:r>
          </a:p>
          <a:p>
            <a:pPr>
              <a:lnSpc>
                <a:spcPct val="90000"/>
              </a:lnSpc>
            </a:pPr>
            <a:endParaRPr lang="en-US">
              <a:cs typeface="Times New Roman" pitchFamily="18" charset="0"/>
            </a:endParaRPr>
          </a:p>
          <a:p>
            <a:pPr>
              <a:lnSpc>
                <a:spcPct val="90000"/>
              </a:lnSpc>
            </a:pPr>
            <a:r>
              <a:rPr lang="en-US">
                <a:cs typeface="Times New Roman" pitchFamily="18" charset="0"/>
              </a:rPr>
              <a:t>A </a:t>
            </a:r>
            <a:r>
              <a:rPr lang="en-US" i="1">
                <a:solidFill>
                  <a:srgbClr val="FF0000"/>
                </a:solidFill>
                <a:cs typeface="Times New Roman" pitchFamily="18" charset="0"/>
              </a:rPr>
              <a:t>struct</a:t>
            </a:r>
            <a:r>
              <a:rPr lang="en-US">
                <a:cs typeface="Times New Roman" pitchFamily="18" charset="0"/>
              </a:rPr>
              <a:t> can be defined in several ways as illustrated in the following examples:</a:t>
            </a:r>
          </a:p>
          <a:p>
            <a:pPr>
              <a:lnSpc>
                <a:spcPct val="90000"/>
              </a:lnSpc>
              <a:buFontTx/>
              <a:buNone/>
            </a:pPr>
            <a:r>
              <a:rPr lang="en-US">
                <a:cs typeface="Times New Roman" pitchFamily="18" charset="0"/>
              </a:rPr>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p:cNvSpPr>
            <a:spLocks noGrp="1"/>
          </p:cNvSpPr>
          <p:nvPr>
            <p:ph type="ftr" sz="quarter" idx="11"/>
          </p:nvPr>
        </p:nvSpPr>
        <p:spPr/>
        <p:txBody>
          <a:bodyPr/>
          <a:lstStyle/>
          <a:p>
            <a:r>
              <a:rPr lang="en-US" smtClean="0"/>
              <a:t>Vision Career Academy</a:t>
            </a:r>
            <a:endParaRPr lang="en-US"/>
          </a:p>
        </p:txBody>
      </p:sp>
      <p:sp>
        <p:nvSpPr>
          <p:cNvPr id="65538" name="Rectangle 2"/>
          <p:cNvSpPr>
            <a:spLocks noGrp="1" noChangeArrowheads="1"/>
          </p:cNvSpPr>
          <p:nvPr>
            <p:ph type="title"/>
          </p:nvPr>
        </p:nvSpPr>
        <p:spPr/>
        <p:txBody>
          <a:bodyPr/>
          <a:lstStyle/>
          <a:p>
            <a:r>
              <a:rPr lang="en-US">
                <a:cs typeface="Times New Roman" pitchFamily="18" charset="0"/>
              </a:rPr>
              <a:t>Declaring Structures (struct)</a:t>
            </a:r>
            <a:endParaRPr lang="en-US"/>
          </a:p>
        </p:txBody>
      </p:sp>
      <p:sp>
        <p:nvSpPr>
          <p:cNvPr id="65539" name="Rectangle 3"/>
          <p:cNvSpPr>
            <a:spLocks noGrp="1" noChangeArrowheads="1"/>
          </p:cNvSpPr>
          <p:nvPr>
            <p:ph type="body" idx="1"/>
          </p:nvPr>
        </p:nvSpPr>
        <p:spPr>
          <a:xfrm>
            <a:off x="5135563" y="1603375"/>
            <a:ext cx="3322637" cy="4476750"/>
          </a:xfrm>
        </p:spPr>
        <p:txBody>
          <a:bodyPr/>
          <a:lstStyle/>
          <a:p>
            <a:pPr>
              <a:lnSpc>
                <a:spcPct val="90000"/>
              </a:lnSpc>
              <a:buFontTx/>
              <a:buNone/>
            </a:pPr>
            <a:r>
              <a:rPr lang="en-US" u="sng">
                <a:cs typeface="Times New Roman" pitchFamily="18" charset="0"/>
              </a:rPr>
              <a:t>Reserves Space</a:t>
            </a:r>
          </a:p>
          <a:p>
            <a:pPr algn="ctr">
              <a:lnSpc>
                <a:spcPct val="90000"/>
              </a:lnSpc>
              <a:buFontTx/>
              <a:buNone/>
            </a:pPr>
            <a:endParaRPr lang="en-US">
              <a:cs typeface="Times New Roman" pitchFamily="18" charset="0"/>
            </a:endParaRPr>
          </a:p>
          <a:p>
            <a:pPr>
              <a:lnSpc>
                <a:spcPct val="90000"/>
              </a:lnSpc>
              <a:buFontTx/>
              <a:buNone/>
            </a:pPr>
            <a:r>
              <a:rPr lang="en-US">
                <a:cs typeface="Times New Roman" pitchFamily="18" charset="0"/>
              </a:rPr>
              <a:t>struct</a:t>
            </a:r>
            <a:r>
              <a:rPr lang="en-US" b="0">
                <a:cs typeface="Times New Roman" pitchFamily="18" charset="0"/>
              </a:rPr>
              <a:t> my_example</a:t>
            </a:r>
          </a:p>
          <a:p>
            <a:pPr>
              <a:lnSpc>
                <a:spcPct val="90000"/>
              </a:lnSpc>
              <a:buFontTx/>
              <a:buNone/>
            </a:pPr>
            <a:r>
              <a:rPr lang="en-US">
                <a:cs typeface="Times New Roman" pitchFamily="18" charset="0"/>
              </a:rPr>
              <a:t>{</a:t>
            </a:r>
          </a:p>
          <a:p>
            <a:pPr>
              <a:lnSpc>
                <a:spcPct val="90000"/>
              </a:lnSpc>
              <a:buFontTx/>
              <a:buNone/>
            </a:pPr>
            <a:r>
              <a:rPr lang="en-US" b="0">
                <a:cs typeface="Times New Roman" pitchFamily="18" charset="0"/>
              </a:rPr>
              <a:t>	</a:t>
            </a:r>
            <a:r>
              <a:rPr lang="en-US">
                <a:cs typeface="Times New Roman" pitchFamily="18" charset="0"/>
              </a:rPr>
              <a:t>int</a:t>
            </a:r>
            <a:r>
              <a:rPr lang="en-US" b="0">
                <a:cs typeface="Times New Roman" pitchFamily="18" charset="0"/>
              </a:rPr>
              <a:t> label</a:t>
            </a:r>
            <a:r>
              <a:rPr lang="en-US">
                <a:cs typeface="Times New Roman" pitchFamily="18" charset="0"/>
              </a:rPr>
              <a:t>;</a:t>
            </a:r>
          </a:p>
          <a:p>
            <a:pPr>
              <a:lnSpc>
                <a:spcPct val="90000"/>
              </a:lnSpc>
              <a:buFontTx/>
              <a:buNone/>
            </a:pPr>
            <a:r>
              <a:rPr lang="en-US" b="0">
                <a:cs typeface="Times New Roman" pitchFamily="18" charset="0"/>
              </a:rPr>
              <a:t>	</a:t>
            </a:r>
            <a:r>
              <a:rPr lang="en-US">
                <a:cs typeface="Times New Roman" pitchFamily="18" charset="0"/>
              </a:rPr>
              <a:t>char</a:t>
            </a:r>
            <a:r>
              <a:rPr lang="en-US" b="0">
                <a:cs typeface="Times New Roman" pitchFamily="18" charset="0"/>
              </a:rPr>
              <a:t> letter</a:t>
            </a:r>
            <a:r>
              <a:rPr lang="en-US">
                <a:cs typeface="Times New Roman" pitchFamily="18" charset="0"/>
              </a:rPr>
              <a:t>;</a:t>
            </a:r>
          </a:p>
          <a:p>
            <a:pPr>
              <a:lnSpc>
                <a:spcPct val="90000"/>
              </a:lnSpc>
              <a:buFontTx/>
              <a:buNone/>
            </a:pPr>
            <a:r>
              <a:rPr lang="en-US" b="0">
                <a:cs typeface="Times New Roman" pitchFamily="18" charset="0"/>
              </a:rPr>
              <a:t>	</a:t>
            </a:r>
            <a:r>
              <a:rPr lang="en-US">
                <a:cs typeface="Times New Roman" pitchFamily="18" charset="0"/>
              </a:rPr>
              <a:t>char</a:t>
            </a:r>
            <a:r>
              <a:rPr lang="en-US" b="0">
                <a:cs typeface="Times New Roman" pitchFamily="18" charset="0"/>
              </a:rPr>
              <a:t> name[20]</a:t>
            </a:r>
            <a:r>
              <a:rPr lang="en-US">
                <a:cs typeface="Times New Roman" pitchFamily="18" charset="0"/>
              </a:rPr>
              <a:t>;</a:t>
            </a:r>
          </a:p>
          <a:p>
            <a:pPr>
              <a:lnSpc>
                <a:spcPct val="90000"/>
              </a:lnSpc>
              <a:buFontTx/>
              <a:buNone/>
            </a:pPr>
            <a:r>
              <a:rPr lang="en-US">
                <a:cs typeface="Times New Roman" pitchFamily="18" charset="0"/>
              </a:rPr>
              <a:t>}</a:t>
            </a:r>
            <a:r>
              <a:rPr lang="en-US" b="0">
                <a:cs typeface="Times New Roman" pitchFamily="18" charset="0"/>
              </a:rPr>
              <a:t> </a:t>
            </a:r>
            <a:r>
              <a:rPr lang="en-US">
                <a:cs typeface="Times New Roman" pitchFamily="18" charset="0"/>
              </a:rPr>
              <a:t>mystruct</a:t>
            </a:r>
            <a:r>
              <a:rPr lang="en-US" b="0">
                <a:cs typeface="Times New Roman" pitchFamily="18" charset="0"/>
              </a:rPr>
              <a:t> </a:t>
            </a:r>
            <a:r>
              <a:rPr lang="en-US">
                <a:cs typeface="Times New Roman" pitchFamily="18" charset="0"/>
              </a:rPr>
              <a:t>;</a:t>
            </a:r>
            <a:r>
              <a:rPr lang="en-US" b="0"/>
              <a:t> </a:t>
            </a:r>
          </a:p>
        </p:txBody>
      </p:sp>
      <p:sp>
        <p:nvSpPr>
          <p:cNvPr id="65540" name="Rectangle 4"/>
          <p:cNvSpPr>
            <a:spLocks noChangeArrowheads="1"/>
          </p:cNvSpPr>
          <p:nvPr/>
        </p:nvSpPr>
        <p:spPr bwMode="auto">
          <a:xfrm>
            <a:off x="685800" y="1574800"/>
            <a:ext cx="4027488" cy="4738688"/>
          </a:xfrm>
          <a:prstGeom prst="rect">
            <a:avLst/>
          </a:prstGeom>
          <a:noFill/>
          <a:ln w="9525">
            <a:noFill/>
            <a:miter lim="800000"/>
            <a:headEnd/>
            <a:tailEnd/>
          </a:ln>
          <a:effectLst/>
        </p:spPr>
        <p:txBody>
          <a:bodyPr/>
          <a:lstStyle/>
          <a:p>
            <a:pPr marL="342900" indent="-342900">
              <a:spcBef>
                <a:spcPct val="20000"/>
              </a:spcBef>
            </a:pPr>
            <a:r>
              <a:rPr lang="en-US" b="1" u="sng">
                <a:latin typeface="Arial" pitchFamily="34" charset="0"/>
                <a:cs typeface="Times New Roman" pitchFamily="18" charset="0"/>
              </a:rPr>
              <a:t>Does Not Reserve Space</a:t>
            </a:r>
          </a:p>
          <a:p>
            <a:pPr marL="342900" indent="-342900">
              <a:spcBef>
                <a:spcPct val="20000"/>
              </a:spcBef>
            </a:pPr>
            <a:endParaRPr lang="en-US" b="1">
              <a:latin typeface="Arial" pitchFamily="34" charset="0"/>
              <a:cs typeface="Times New Roman" pitchFamily="18" charset="0"/>
            </a:endParaRPr>
          </a:p>
          <a:p>
            <a:pPr marL="342900" indent="-342900">
              <a:spcBef>
                <a:spcPct val="20000"/>
              </a:spcBef>
            </a:pPr>
            <a:r>
              <a:rPr lang="en-US" b="1">
                <a:latin typeface="Arial" pitchFamily="34" charset="0"/>
                <a:cs typeface="Times New Roman" pitchFamily="18" charset="0"/>
              </a:rPr>
              <a:t>struct</a:t>
            </a:r>
            <a:r>
              <a:rPr lang="en-US">
                <a:latin typeface="Arial" pitchFamily="34" charset="0"/>
                <a:cs typeface="Times New Roman" pitchFamily="18" charset="0"/>
              </a:rPr>
              <a:t> my_example	</a:t>
            </a:r>
          </a:p>
          <a:p>
            <a:pPr marL="342900" indent="-342900">
              <a:spcBef>
                <a:spcPct val="20000"/>
              </a:spcBef>
            </a:pPr>
            <a:r>
              <a:rPr lang="en-US" b="1">
                <a:latin typeface="Arial" pitchFamily="34" charset="0"/>
                <a:cs typeface="Times New Roman" pitchFamily="18" charset="0"/>
              </a:rPr>
              <a:t>{</a:t>
            </a:r>
            <a:r>
              <a:rPr lang="en-US">
                <a:latin typeface="Arial" pitchFamily="34" charset="0"/>
                <a:cs typeface="Times New Roman" pitchFamily="18" charset="0"/>
              </a:rPr>
              <a:t>				 </a:t>
            </a:r>
          </a:p>
          <a:p>
            <a:pPr marL="342900" indent="-342900">
              <a:spcBef>
                <a:spcPct val="20000"/>
              </a:spcBef>
            </a:pPr>
            <a:r>
              <a:rPr lang="en-US">
                <a:latin typeface="Arial" pitchFamily="34" charset="0"/>
                <a:cs typeface="Times New Roman" pitchFamily="18" charset="0"/>
              </a:rPr>
              <a:t>	</a:t>
            </a:r>
            <a:r>
              <a:rPr lang="en-US" b="1">
                <a:latin typeface="Arial" pitchFamily="34" charset="0"/>
                <a:cs typeface="Times New Roman" pitchFamily="18" charset="0"/>
              </a:rPr>
              <a:t>int</a:t>
            </a:r>
            <a:r>
              <a:rPr lang="en-US">
                <a:latin typeface="Arial" pitchFamily="34" charset="0"/>
                <a:cs typeface="Times New Roman" pitchFamily="18" charset="0"/>
              </a:rPr>
              <a:t> label</a:t>
            </a:r>
            <a:r>
              <a:rPr lang="en-US" b="1">
                <a:latin typeface="Arial" pitchFamily="34" charset="0"/>
                <a:cs typeface="Times New Roman" pitchFamily="18" charset="0"/>
              </a:rPr>
              <a:t>;</a:t>
            </a:r>
          </a:p>
          <a:p>
            <a:pPr marL="342900" indent="-342900">
              <a:spcBef>
                <a:spcPct val="20000"/>
              </a:spcBef>
            </a:pPr>
            <a:r>
              <a:rPr lang="en-US">
                <a:latin typeface="Arial" pitchFamily="34" charset="0"/>
                <a:cs typeface="Times New Roman" pitchFamily="18" charset="0"/>
              </a:rPr>
              <a:t>    </a:t>
            </a:r>
            <a:r>
              <a:rPr lang="en-US" b="1">
                <a:latin typeface="Arial" pitchFamily="34" charset="0"/>
                <a:cs typeface="Times New Roman" pitchFamily="18" charset="0"/>
              </a:rPr>
              <a:t>char</a:t>
            </a:r>
            <a:r>
              <a:rPr lang="en-US">
                <a:latin typeface="Arial" pitchFamily="34" charset="0"/>
                <a:cs typeface="Times New Roman" pitchFamily="18" charset="0"/>
              </a:rPr>
              <a:t> letter</a:t>
            </a:r>
            <a:r>
              <a:rPr lang="en-US" b="1">
                <a:latin typeface="Arial" pitchFamily="34" charset="0"/>
                <a:cs typeface="Times New Roman" pitchFamily="18" charset="0"/>
              </a:rPr>
              <a:t>;</a:t>
            </a:r>
          </a:p>
          <a:p>
            <a:pPr marL="342900" indent="-342900">
              <a:spcBef>
                <a:spcPct val="20000"/>
              </a:spcBef>
            </a:pPr>
            <a:r>
              <a:rPr lang="en-US">
                <a:latin typeface="Arial" pitchFamily="34" charset="0"/>
                <a:cs typeface="Times New Roman" pitchFamily="18" charset="0"/>
              </a:rPr>
              <a:t>	</a:t>
            </a:r>
            <a:r>
              <a:rPr lang="en-US" b="1">
                <a:latin typeface="Arial" pitchFamily="34" charset="0"/>
                <a:cs typeface="Times New Roman" pitchFamily="18" charset="0"/>
              </a:rPr>
              <a:t>char</a:t>
            </a:r>
            <a:r>
              <a:rPr lang="en-US">
                <a:latin typeface="Arial" pitchFamily="34" charset="0"/>
                <a:cs typeface="Times New Roman" pitchFamily="18" charset="0"/>
              </a:rPr>
              <a:t> name[20]</a:t>
            </a:r>
            <a:r>
              <a:rPr lang="en-US" b="1">
                <a:latin typeface="Arial" pitchFamily="34" charset="0"/>
                <a:cs typeface="Times New Roman" pitchFamily="18" charset="0"/>
              </a:rPr>
              <a:t>;</a:t>
            </a:r>
          </a:p>
          <a:p>
            <a:pPr marL="342900" indent="-342900">
              <a:spcBef>
                <a:spcPct val="20000"/>
              </a:spcBef>
            </a:pPr>
            <a:r>
              <a:rPr lang="en-US" b="1">
                <a:latin typeface="Arial" pitchFamily="34" charset="0"/>
                <a:cs typeface="Times New Roman" pitchFamily="18" charset="0"/>
              </a:rPr>
              <a:t>}</a:t>
            </a:r>
            <a:r>
              <a:rPr lang="en-US">
                <a:latin typeface="Arial" pitchFamily="34" charset="0"/>
                <a:cs typeface="Times New Roman" pitchFamily="18" charset="0"/>
              </a:rPr>
              <a:t> </a:t>
            </a:r>
            <a:r>
              <a:rPr lang="en-US" b="1">
                <a:latin typeface="Arial" pitchFamily="34" charset="0"/>
                <a:cs typeface="Times New Roman" pitchFamily="18" charset="0"/>
              </a:rPr>
              <a:t>;</a:t>
            </a:r>
            <a:r>
              <a:rPr lang="en-US">
                <a:latin typeface="Arial" pitchFamily="34" charset="0"/>
                <a:cs typeface="Times New Roman" pitchFamily="18" charset="0"/>
              </a:rPr>
              <a:t>	</a:t>
            </a:r>
            <a:r>
              <a:rPr lang="en-US" sz="2000">
                <a:latin typeface="Arial" pitchFamily="34" charset="0"/>
                <a:cs typeface="Times New Roman" pitchFamily="18" charset="0"/>
              </a:rPr>
              <a:t>	</a:t>
            </a:r>
          </a:p>
          <a:p>
            <a:pPr marL="342900" indent="-342900">
              <a:lnSpc>
                <a:spcPct val="130000"/>
              </a:lnSpc>
              <a:spcBef>
                <a:spcPct val="20000"/>
              </a:spcBef>
            </a:pPr>
            <a:r>
              <a:rPr lang="en-US" sz="2000">
                <a:latin typeface="Arial" pitchFamily="34" charset="0"/>
                <a:cs typeface="Times New Roman" pitchFamily="18" charset="0"/>
              </a:rPr>
              <a:t>/* The name "my_example" is called a structure tag    */</a:t>
            </a:r>
            <a:r>
              <a:rPr lang="en-US" sz="2000" b="1">
                <a:latin typeface="Arial" pitchFamily="34" charset="0"/>
                <a:cs typeface="Times New Roman" pitchFamily="18" charset="0"/>
              </a:rPr>
              <a:t>	</a:t>
            </a:r>
          </a:p>
        </p:txBody>
      </p:sp>
      <p:sp>
        <p:nvSpPr>
          <p:cNvPr id="65541" name="Rectangle 5"/>
          <p:cNvSpPr>
            <a:spLocks noChangeArrowheads="1"/>
          </p:cNvSpPr>
          <p:nvPr/>
        </p:nvSpPr>
        <p:spPr bwMode="auto">
          <a:xfrm>
            <a:off x="685800" y="1574800"/>
            <a:ext cx="7772400" cy="4476750"/>
          </a:xfrm>
          <a:prstGeom prst="rect">
            <a:avLst/>
          </a:prstGeom>
          <a:noFill/>
          <a:ln w="9525">
            <a:solidFill>
              <a:schemeClr val="tx1"/>
            </a:solidFill>
            <a:miter lim="800000"/>
            <a:headEnd/>
            <a:tailEnd/>
          </a:ln>
          <a:effectLst/>
        </p:spPr>
        <p:txBody>
          <a:bodyPr wrap="none" anchor="ctr"/>
          <a:lstStyle/>
          <a:p>
            <a:endParaRPr lang="en-IN"/>
          </a:p>
        </p:txBody>
      </p:sp>
      <p:sp>
        <p:nvSpPr>
          <p:cNvPr id="65542" name="Line 6"/>
          <p:cNvSpPr>
            <a:spLocks noChangeShapeType="1"/>
          </p:cNvSpPr>
          <p:nvPr/>
        </p:nvSpPr>
        <p:spPr bwMode="auto">
          <a:xfrm>
            <a:off x="4713288" y="1574800"/>
            <a:ext cx="0" cy="4476750"/>
          </a:xfrm>
          <a:prstGeom prst="line">
            <a:avLst/>
          </a:prstGeom>
          <a:noFill/>
          <a:ln w="9525">
            <a:solidFill>
              <a:schemeClr val="tx1"/>
            </a:solidFill>
            <a:round/>
            <a:headEnd/>
            <a:tailEnd/>
          </a:ln>
          <a:effectLst/>
        </p:spPr>
        <p:txBody>
          <a:bodyPr wrap="none" anchor="ct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smtClean="0"/>
              <a:t>Vision Career Academy</a:t>
            </a:r>
            <a:endParaRPr lang="en-US"/>
          </a:p>
        </p:txBody>
      </p:sp>
      <p:sp>
        <p:nvSpPr>
          <p:cNvPr id="41986" name="Rectangle 2"/>
          <p:cNvSpPr>
            <a:spLocks noGrp="1" noChangeArrowheads="1"/>
          </p:cNvSpPr>
          <p:nvPr>
            <p:ph type="title"/>
          </p:nvPr>
        </p:nvSpPr>
        <p:spPr/>
        <p:txBody>
          <a:bodyPr/>
          <a:lstStyle/>
          <a:p>
            <a:r>
              <a:rPr lang="en-US"/>
              <a:t>Tokens in C</a:t>
            </a:r>
          </a:p>
        </p:txBody>
      </p:sp>
      <p:sp>
        <p:nvSpPr>
          <p:cNvPr id="41987" name="Rectangle 3"/>
          <p:cNvSpPr>
            <a:spLocks noGrp="1" noChangeArrowheads="1"/>
          </p:cNvSpPr>
          <p:nvPr>
            <p:ph type="body" idx="4294967295"/>
          </p:nvPr>
        </p:nvSpPr>
        <p:spPr/>
        <p:txBody>
          <a:bodyPr/>
          <a:lstStyle/>
          <a:p>
            <a:r>
              <a:rPr lang="en-US"/>
              <a:t>String Literals</a:t>
            </a:r>
          </a:p>
          <a:p>
            <a:pPr lvl="1"/>
            <a:r>
              <a:rPr lang="en-US"/>
              <a:t>A sequence of characters enclosed in double quotes as “…”. For example “13” is a string literal and not number 13. ‘a’ and “a” are different.</a:t>
            </a:r>
          </a:p>
          <a:p>
            <a:r>
              <a:rPr lang="en-US"/>
              <a:t>Operators</a:t>
            </a:r>
          </a:p>
          <a:p>
            <a:pPr lvl="1"/>
            <a:r>
              <a:rPr lang="en-US"/>
              <a:t>Arithmetic operators like </a:t>
            </a:r>
            <a:r>
              <a:rPr lang="en-US">
                <a:latin typeface="Courier New" pitchFamily="49" charset="0"/>
              </a:rPr>
              <a:t>+, -, *, / ,% </a:t>
            </a:r>
            <a:r>
              <a:rPr lang="en-US"/>
              <a:t>etc.</a:t>
            </a:r>
          </a:p>
          <a:p>
            <a:pPr lvl="1"/>
            <a:r>
              <a:rPr lang="en-US"/>
              <a:t>Logical operators like </a:t>
            </a:r>
            <a:r>
              <a:rPr lang="en-US">
                <a:latin typeface="Courier New" pitchFamily="49" charset="0"/>
              </a:rPr>
              <a:t>||, &amp;&amp;, ! </a:t>
            </a:r>
            <a:r>
              <a:rPr lang="en-US"/>
              <a:t>etc. and so on.</a:t>
            </a:r>
          </a:p>
          <a:p>
            <a:r>
              <a:rPr lang="en-US"/>
              <a:t>White Spaces</a:t>
            </a:r>
          </a:p>
          <a:p>
            <a:pPr lvl="1"/>
            <a:r>
              <a:rPr lang="en-US"/>
              <a:t>Spaces, new lines, tabs, comments ( A sequence of characters enclosed in /* and */ ) etc. These are used to separate the adjacent identifiers, kewords and constants.</a:t>
            </a:r>
          </a:p>
          <a:p>
            <a:pPr lvl="1">
              <a:buFont typeface="Monotype Sorts" pitchFamily="2" charset="2"/>
              <a:buNone/>
            </a:pP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Vision Career Academy</a:t>
            </a:r>
            <a:endParaRPr lang="en-US"/>
          </a:p>
        </p:txBody>
      </p:sp>
      <p:sp>
        <p:nvSpPr>
          <p:cNvPr id="66562" name="Rectangle 2"/>
          <p:cNvSpPr>
            <a:spLocks noGrp="1" noChangeArrowheads="1"/>
          </p:cNvSpPr>
          <p:nvPr>
            <p:ph type="title"/>
          </p:nvPr>
        </p:nvSpPr>
        <p:spPr/>
        <p:txBody>
          <a:bodyPr/>
          <a:lstStyle/>
          <a:p>
            <a:r>
              <a:rPr lang="en-US"/>
              <a:t>User Defined Data Types (typedef)</a:t>
            </a:r>
          </a:p>
        </p:txBody>
      </p:sp>
      <p:sp>
        <p:nvSpPr>
          <p:cNvPr id="66563" name="Rectangle 3"/>
          <p:cNvSpPr>
            <a:spLocks noGrp="1" noChangeArrowheads="1"/>
          </p:cNvSpPr>
          <p:nvPr>
            <p:ph type="body" idx="1"/>
          </p:nvPr>
        </p:nvSpPr>
        <p:spPr/>
        <p:txBody>
          <a:bodyPr/>
          <a:lstStyle/>
          <a:p>
            <a:pPr>
              <a:lnSpc>
                <a:spcPct val="90000"/>
              </a:lnSpc>
            </a:pPr>
            <a:r>
              <a:rPr lang="en-US" sz="2200" dirty="0">
                <a:cs typeface="Times New Roman" pitchFamily="18" charset="0"/>
              </a:rPr>
              <a:t>The C language provides a facility called </a:t>
            </a:r>
            <a:r>
              <a:rPr lang="en-US" sz="2200" i="1" dirty="0" err="1">
                <a:solidFill>
                  <a:srgbClr val="FF0000"/>
                </a:solidFill>
                <a:cs typeface="Times New Roman" pitchFamily="18" charset="0"/>
              </a:rPr>
              <a:t>typedef</a:t>
            </a:r>
            <a:r>
              <a:rPr lang="en-US" sz="2200" dirty="0">
                <a:solidFill>
                  <a:srgbClr val="FF0000"/>
                </a:solidFill>
                <a:cs typeface="Times New Roman" pitchFamily="18" charset="0"/>
              </a:rPr>
              <a:t> </a:t>
            </a:r>
            <a:r>
              <a:rPr lang="en-US" sz="2200" dirty="0">
                <a:cs typeface="Times New Roman" pitchFamily="18" charset="0"/>
              </a:rPr>
              <a:t>for creating synonyms for previously defined data type names.   For example, the declaration:</a:t>
            </a:r>
          </a:p>
          <a:p>
            <a:pPr>
              <a:lnSpc>
                <a:spcPct val="90000"/>
              </a:lnSpc>
              <a:buFontTx/>
              <a:buNone/>
            </a:pPr>
            <a:r>
              <a:rPr lang="en-US" sz="800" dirty="0">
                <a:cs typeface="Times New Roman" pitchFamily="18" charset="0"/>
              </a:rPr>
              <a:t> </a:t>
            </a:r>
          </a:p>
          <a:p>
            <a:pPr>
              <a:lnSpc>
                <a:spcPct val="90000"/>
              </a:lnSpc>
              <a:buFontTx/>
              <a:buNone/>
            </a:pPr>
            <a:r>
              <a:rPr lang="en-US" sz="2200" dirty="0">
                <a:cs typeface="Times New Roman" pitchFamily="18" charset="0"/>
              </a:rPr>
              <a:t>		</a:t>
            </a:r>
            <a:r>
              <a:rPr lang="en-US" sz="2200" dirty="0" err="1">
                <a:cs typeface="Times New Roman" pitchFamily="18" charset="0"/>
              </a:rPr>
              <a:t>typedef</a:t>
            </a:r>
            <a:r>
              <a:rPr lang="en-US" sz="2200" dirty="0">
                <a:cs typeface="Times New Roman" pitchFamily="18" charset="0"/>
              </a:rPr>
              <a:t>  </a:t>
            </a:r>
            <a:r>
              <a:rPr lang="en-US" sz="2200" dirty="0" err="1">
                <a:cs typeface="Times New Roman" pitchFamily="18" charset="0"/>
              </a:rPr>
              <a:t>int</a:t>
            </a:r>
            <a:r>
              <a:rPr lang="en-US" sz="2200" dirty="0">
                <a:cs typeface="Times New Roman" pitchFamily="18" charset="0"/>
              </a:rPr>
              <a:t>  Length;</a:t>
            </a:r>
          </a:p>
          <a:p>
            <a:pPr>
              <a:lnSpc>
                <a:spcPct val="90000"/>
              </a:lnSpc>
              <a:buFontTx/>
              <a:buNone/>
            </a:pPr>
            <a:endParaRPr lang="en-US" sz="800" dirty="0">
              <a:cs typeface="Times New Roman" pitchFamily="18" charset="0"/>
            </a:endParaRPr>
          </a:p>
          <a:p>
            <a:pPr>
              <a:lnSpc>
                <a:spcPct val="90000"/>
              </a:lnSpc>
              <a:buFontTx/>
              <a:buNone/>
            </a:pPr>
            <a:r>
              <a:rPr lang="en-US" sz="2200" dirty="0">
                <a:cs typeface="Times New Roman" pitchFamily="18" charset="0"/>
              </a:rPr>
              <a:t>    makes the name </a:t>
            </a:r>
            <a:r>
              <a:rPr lang="en-US" sz="2200" i="1" dirty="0">
                <a:solidFill>
                  <a:srgbClr val="FF0000"/>
                </a:solidFill>
                <a:cs typeface="Times New Roman" pitchFamily="18" charset="0"/>
              </a:rPr>
              <a:t>Length</a:t>
            </a:r>
            <a:r>
              <a:rPr lang="en-US" sz="2200" dirty="0">
                <a:cs typeface="Times New Roman" pitchFamily="18" charset="0"/>
              </a:rPr>
              <a:t> a synonym (or alias) for the data type </a:t>
            </a:r>
            <a:r>
              <a:rPr lang="en-US" sz="2200" i="1" dirty="0">
                <a:solidFill>
                  <a:srgbClr val="FF0000"/>
                </a:solidFill>
                <a:cs typeface="Times New Roman" pitchFamily="18" charset="0"/>
              </a:rPr>
              <a:t>int</a:t>
            </a:r>
            <a:r>
              <a:rPr lang="en-US" sz="2200" i="1" dirty="0">
                <a:cs typeface="Times New Roman" pitchFamily="18" charset="0"/>
              </a:rPr>
              <a:t>. </a:t>
            </a:r>
            <a:endParaRPr lang="en-US" sz="2200" i="1" dirty="0" smtClean="0">
              <a:cs typeface="Times New Roman" pitchFamily="18" charset="0"/>
            </a:endParaRPr>
          </a:p>
          <a:p>
            <a:pPr>
              <a:lnSpc>
                <a:spcPct val="90000"/>
              </a:lnSpc>
              <a:buFontTx/>
              <a:buNone/>
            </a:pPr>
            <a:endParaRPr lang="en-US" sz="2200" i="1" dirty="0">
              <a:cs typeface="Times New Roman" pitchFamily="18" charset="0"/>
            </a:endParaRPr>
          </a:p>
          <a:p>
            <a:pPr>
              <a:lnSpc>
                <a:spcPct val="90000"/>
              </a:lnSpc>
            </a:pPr>
            <a:r>
              <a:rPr lang="en-US" sz="2200" dirty="0">
                <a:cs typeface="Times New Roman" pitchFamily="18" charset="0"/>
              </a:rPr>
              <a:t>The data “type”</a:t>
            </a:r>
            <a:r>
              <a:rPr lang="en-US" sz="2200" i="1" dirty="0">
                <a:cs typeface="Times New Roman" pitchFamily="18" charset="0"/>
              </a:rPr>
              <a:t> </a:t>
            </a:r>
            <a:r>
              <a:rPr lang="en-US" sz="2200" dirty="0">
                <a:cs typeface="Times New Roman" pitchFamily="18" charset="0"/>
              </a:rPr>
              <a:t>name </a:t>
            </a:r>
            <a:r>
              <a:rPr lang="en-US" sz="2200" i="1" dirty="0">
                <a:solidFill>
                  <a:srgbClr val="FF0000"/>
                </a:solidFill>
                <a:cs typeface="Times New Roman" pitchFamily="18" charset="0"/>
              </a:rPr>
              <a:t>Length</a:t>
            </a:r>
            <a:r>
              <a:rPr lang="en-US" sz="2200" dirty="0">
                <a:cs typeface="Times New Roman" pitchFamily="18" charset="0"/>
              </a:rPr>
              <a:t> can now be used in declarations in exactly the same way that the data type </a:t>
            </a:r>
            <a:r>
              <a:rPr lang="en-US" sz="2200" i="1" dirty="0" err="1">
                <a:solidFill>
                  <a:srgbClr val="FF0000"/>
                </a:solidFill>
                <a:cs typeface="Times New Roman" pitchFamily="18" charset="0"/>
              </a:rPr>
              <a:t>int</a:t>
            </a:r>
            <a:r>
              <a:rPr lang="en-US" sz="2200" dirty="0">
                <a:cs typeface="Times New Roman" pitchFamily="18" charset="0"/>
              </a:rPr>
              <a:t> can be used:</a:t>
            </a:r>
          </a:p>
          <a:p>
            <a:pPr>
              <a:lnSpc>
                <a:spcPct val="90000"/>
              </a:lnSpc>
              <a:buFontTx/>
              <a:buNone/>
            </a:pPr>
            <a:endParaRPr lang="en-US" sz="800" dirty="0">
              <a:cs typeface="Times New Roman" pitchFamily="18" charset="0"/>
            </a:endParaRPr>
          </a:p>
          <a:p>
            <a:pPr>
              <a:lnSpc>
                <a:spcPct val="90000"/>
              </a:lnSpc>
              <a:buFontTx/>
              <a:buNone/>
            </a:pPr>
            <a:r>
              <a:rPr lang="en-US" sz="2200" dirty="0">
                <a:cs typeface="Times New Roman" pitchFamily="18" charset="0"/>
              </a:rPr>
              <a:t>		Length   a, b, </a:t>
            </a:r>
            <a:r>
              <a:rPr lang="en-US" sz="2200" dirty="0" err="1">
                <a:cs typeface="Times New Roman" pitchFamily="18" charset="0"/>
              </a:rPr>
              <a:t>len</a:t>
            </a:r>
            <a:r>
              <a:rPr lang="en-US" sz="2200" dirty="0">
                <a:cs typeface="Times New Roman" pitchFamily="18" charset="0"/>
              </a:rPr>
              <a:t> ;</a:t>
            </a:r>
          </a:p>
          <a:p>
            <a:pPr>
              <a:lnSpc>
                <a:spcPct val="90000"/>
              </a:lnSpc>
              <a:buFontTx/>
              <a:buNone/>
            </a:pPr>
            <a:r>
              <a:rPr lang="en-US" sz="2200" dirty="0">
                <a:cs typeface="Times New Roman" pitchFamily="18" charset="0"/>
              </a:rPr>
              <a:t>		Length   numbers[10] ;</a:t>
            </a:r>
            <a:r>
              <a:rPr lang="en-US" sz="2200" dirty="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Vision Career Academy</a:t>
            </a:r>
            <a:endParaRPr lang="en-US"/>
          </a:p>
        </p:txBody>
      </p:sp>
      <p:sp>
        <p:nvSpPr>
          <p:cNvPr id="68610" name="Rectangle 2"/>
          <p:cNvSpPr>
            <a:spLocks noGrp="1" noChangeArrowheads="1"/>
          </p:cNvSpPr>
          <p:nvPr>
            <p:ph type="title"/>
          </p:nvPr>
        </p:nvSpPr>
        <p:spPr>
          <a:xfrm>
            <a:off x="762000" y="1066800"/>
            <a:ext cx="7772400" cy="285750"/>
          </a:xfrm>
        </p:spPr>
        <p:txBody>
          <a:bodyPr>
            <a:normAutofit fontScale="90000"/>
          </a:bodyPr>
          <a:lstStyle/>
          <a:p>
            <a:r>
              <a:rPr lang="en-US"/>
              <a:t>Accessing Struct Members</a:t>
            </a:r>
          </a:p>
        </p:txBody>
      </p:sp>
      <p:sp>
        <p:nvSpPr>
          <p:cNvPr id="68611" name="Rectangle 3"/>
          <p:cNvSpPr>
            <a:spLocks noGrp="1" noChangeArrowheads="1"/>
          </p:cNvSpPr>
          <p:nvPr>
            <p:ph type="body" idx="1"/>
          </p:nvPr>
        </p:nvSpPr>
        <p:spPr>
          <a:xfrm>
            <a:off x="685800" y="1570038"/>
            <a:ext cx="7772400" cy="4476750"/>
          </a:xfrm>
        </p:spPr>
        <p:txBody>
          <a:bodyPr/>
          <a:lstStyle/>
          <a:p>
            <a:r>
              <a:rPr lang="en-US" sz="2200">
                <a:cs typeface="Times New Roman" pitchFamily="18" charset="0"/>
              </a:rPr>
              <a:t>Individual members of a </a:t>
            </a:r>
            <a:r>
              <a:rPr lang="en-US" sz="2200" i="1">
                <a:solidFill>
                  <a:srgbClr val="FF0000"/>
                </a:solidFill>
                <a:cs typeface="Times New Roman" pitchFamily="18" charset="0"/>
              </a:rPr>
              <a:t>struct</a:t>
            </a:r>
            <a:r>
              <a:rPr lang="en-US" sz="2200">
                <a:cs typeface="Times New Roman" pitchFamily="18" charset="0"/>
              </a:rPr>
              <a:t> variable may be accessed using the structure member operator (the dot, “.”):</a:t>
            </a:r>
          </a:p>
          <a:p>
            <a:pPr>
              <a:buFontTx/>
              <a:buNone/>
            </a:pPr>
            <a:r>
              <a:rPr lang="en-US" sz="2200">
                <a:cs typeface="Times New Roman" pitchFamily="18" charset="0"/>
              </a:rPr>
              <a:t> 	   	</a:t>
            </a:r>
            <a:r>
              <a:rPr lang="en-US" sz="2200" b="0">
                <a:cs typeface="Times New Roman" pitchFamily="18" charset="0"/>
              </a:rPr>
              <a:t>mystruct</a:t>
            </a:r>
            <a:r>
              <a:rPr lang="en-US" sz="2200">
                <a:solidFill>
                  <a:srgbClr val="FF0000"/>
                </a:solidFill>
                <a:cs typeface="Times New Roman" pitchFamily="18" charset="0"/>
              </a:rPr>
              <a:t>.</a:t>
            </a:r>
            <a:r>
              <a:rPr lang="en-US" sz="2200" b="0">
                <a:cs typeface="Times New Roman" pitchFamily="18" charset="0"/>
              </a:rPr>
              <a:t>letter </a:t>
            </a:r>
            <a:r>
              <a:rPr lang="en-US" sz="2200">
                <a:cs typeface="Times New Roman" pitchFamily="18" charset="0"/>
              </a:rPr>
              <a:t>;</a:t>
            </a:r>
          </a:p>
          <a:p>
            <a:pPr>
              <a:buFontTx/>
              <a:buNone/>
            </a:pPr>
            <a:r>
              <a:rPr lang="en-US" sz="900">
                <a:cs typeface="Times New Roman" pitchFamily="18" charset="0"/>
              </a:rPr>
              <a:t> </a:t>
            </a:r>
          </a:p>
          <a:p>
            <a:r>
              <a:rPr lang="en-US" sz="2200">
                <a:cs typeface="Times New Roman" pitchFamily="18" charset="0"/>
              </a:rPr>
              <a:t>Or , if a pointer to the </a:t>
            </a:r>
            <a:r>
              <a:rPr lang="en-US" sz="2200" i="1">
                <a:solidFill>
                  <a:srgbClr val="FF0000"/>
                </a:solidFill>
                <a:cs typeface="Times New Roman" pitchFamily="18" charset="0"/>
              </a:rPr>
              <a:t>struct</a:t>
            </a:r>
            <a:r>
              <a:rPr lang="en-US" sz="2200">
                <a:solidFill>
                  <a:srgbClr val="FF0000"/>
                </a:solidFill>
                <a:cs typeface="Times New Roman" pitchFamily="18" charset="0"/>
              </a:rPr>
              <a:t> </a:t>
            </a:r>
            <a:r>
              <a:rPr lang="en-US" sz="2200">
                <a:cs typeface="Times New Roman" pitchFamily="18" charset="0"/>
              </a:rPr>
              <a:t>has been declared </a:t>
            </a:r>
            <a:r>
              <a:rPr lang="en-US" sz="2200" u="sng">
                <a:cs typeface="Times New Roman" pitchFamily="18" charset="0"/>
              </a:rPr>
              <a:t>and</a:t>
            </a:r>
            <a:r>
              <a:rPr lang="en-US" sz="2200">
                <a:cs typeface="Times New Roman" pitchFamily="18" charset="0"/>
              </a:rPr>
              <a:t> initialized</a:t>
            </a:r>
          </a:p>
          <a:p>
            <a:pPr>
              <a:buFontTx/>
              <a:buNone/>
            </a:pPr>
            <a:r>
              <a:rPr lang="en-US" sz="2200">
                <a:cs typeface="Times New Roman" pitchFamily="18" charset="0"/>
              </a:rPr>
              <a:t> 	   	</a:t>
            </a:r>
            <a:r>
              <a:rPr lang="en-US" sz="2200" b="0">
                <a:cs typeface="Times New Roman" pitchFamily="18" charset="0"/>
              </a:rPr>
              <a:t>Some_name   *myptr = &amp;mystruct </a:t>
            </a:r>
            <a:r>
              <a:rPr lang="en-US" sz="2200">
                <a:cs typeface="Times New Roman" pitchFamily="18" charset="0"/>
              </a:rPr>
              <a:t>;</a:t>
            </a:r>
          </a:p>
          <a:p>
            <a:pPr>
              <a:buFontTx/>
              <a:buNone/>
            </a:pPr>
            <a:r>
              <a:rPr lang="en-US" sz="2200">
                <a:cs typeface="Times New Roman" pitchFamily="18" charset="0"/>
              </a:rPr>
              <a:t>     by using the structure pointer operator (the “-&gt;“):</a:t>
            </a:r>
          </a:p>
          <a:p>
            <a:pPr>
              <a:buFontTx/>
              <a:buNone/>
            </a:pPr>
            <a:r>
              <a:rPr lang="en-US" sz="2200">
                <a:cs typeface="Times New Roman" pitchFamily="18" charset="0"/>
              </a:rPr>
              <a:t> 	  	 </a:t>
            </a:r>
            <a:r>
              <a:rPr lang="en-US" sz="2200" b="0">
                <a:cs typeface="Times New Roman" pitchFamily="18" charset="0"/>
              </a:rPr>
              <a:t>myptr</a:t>
            </a:r>
            <a:r>
              <a:rPr lang="en-US" sz="2200">
                <a:cs typeface="Times New Roman" pitchFamily="18" charset="0"/>
              </a:rPr>
              <a:t> -&gt;</a:t>
            </a:r>
            <a:r>
              <a:rPr lang="en-US" sz="2200" b="0">
                <a:cs typeface="Times New Roman" pitchFamily="18" charset="0"/>
              </a:rPr>
              <a:t> letter </a:t>
            </a:r>
            <a:r>
              <a:rPr lang="en-US" sz="2200">
                <a:cs typeface="Times New Roman" pitchFamily="18" charset="0"/>
              </a:rPr>
              <a:t>;</a:t>
            </a:r>
          </a:p>
          <a:p>
            <a:pPr>
              <a:buFontTx/>
              <a:buNone/>
            </a:pPr>
            <a:r>
              <a:rPr lang="en-US" sz="2200" b="0">
                <a:cs typeface="Times New Roman" pitchFamily="18" charset="0"/>
              </a:rPr>
              <a:t> </a:t>
            </a:r>
            <a:r>
              <a:rPr lang="en-US" sz="2200">
                <a:cs typeface="Times New Roman" pitchFamily="18" charset="0"/>
              </a:rPr>
              <a:t>   which could also be written as:</a:t>
            </a:r>
          </a:p>
          <a:p>
            <a:pPr>
              <a:buFontTx/>
              <a:buNone/>
            </a:pPr>
            <a:r>
              <a:rPr lang="en-US" sz="2000">
                <a:cs typeface="Times New Roman" pitchFamily="18" charset="0"/>
              </a:rPr>
              <a:t> 		   </a:t>
            </a:r>
            <a:r>
              <a:rPr lang="en-US" sz="2000" b="0">
                <a:cs typeface="Times New Roman" pitchFamily="18" charset="0"/>
              </a:rPr>
              <a:t>(*myptr)</a:t>
            </a:r>
            <a:r>
              <a:rPr lang="en-US" sz="2000">
                <a:solidFill>
                  <a:srgbClr val="FF0000"/>
                </a:solidFill>
                <a:cs typeface="Times New Roman" pitchFamily="18" charset="0"/>
              </a:rPr>
              <a:t>.</a:t>
            </a:r>
            <a:r>
              <a:rPr lang="en-US" sz="2000" b="0">
                <a:cs typeface="Times New Roman" pitchFamily="18" charset="0"/>
              </a:rPr>
              <a:t>letter </a:t>
            </a:r>
            <a:r>
              <a:rPr lang="en-US" sz="2000">
                <a:cs typeface="Times New Roman" pitchFamily="18" charset="0"/>
              </a:rPr>
              <a:t>;</a:t>
            </a:r>
            <a:endParaRPr lang="en-US"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Vision Career Academy</a:t>
            </a:r>
            <a:endParaRPr lang="en-US"/>
          </a:p>
        </p:txBody>
      </p:sp>
      <p:sp>
        <p:nvSpPr>
          <p:cNvPr id="69634" name="Rectangle 2"/>
          <p:cNvSpPr>
            <a:spLocks noGrp="1" noChangeArrowheads="1"/>
          </p:cNvSpPr>
          <p:nvPr>
            <p:ph type="title"/>
          </p:nvPr>
        </p:nvSpPr>
        <p:spPr/>
        <p:txBody>
          <a:bodyPr/>
          <a:lstStyle/>
          <a:p>
            <a:r>
              <a:rPr lang="en-US"/>
              <a:t>Sample Program With Structs</a:t>
            </a:r>
          </a:p>
        </p:txBody>
      </p:sp>
      <p:sp>
        <p:nvSpPr>
          <p:cNvPr id="69635" name="Rectangle 3"/>
          <p:cNvSpPr>
            <a:spLocks noGrp="1" noChangeArrowheads="1"/>
          </p:cNvSpPr>
          <p:nvPr>
            <p:ph type="body" idx="1"/>
          </p:nvPr>
        </p:nvSpPr>
        <p:spPr>
          <a:xfrm>
            <a:off x="685800" y="1574800"/>
            <a:ext cx="7772400" cy="4549775"/>
          </a:xfrm>
        </p:spPr>
        <p:txBody>
          <a:bodyPr/>
          <a:lstStyle/>
          <a:p>
            <a:pPr>
              <a:lnSpc>
                <a:spcPct val="80000"/>
              </a:lnSpc>
              <a:buFontTx/>
              <a:buNone/>
            </a:pPr>
            <a:r>
              <a:rPr lang="en-US" sz="2200" b="0">
                <a:cs typeface="Times New Roman" pitchFamily="18" charset="0"/>
              </a:rPr>
              <a:t>/* This program illustrates creating structs and then declaring and using struct variables.  Note that struct personal is an included data type in struct "identity".                                                                 */</a:t>
            </a:r>
          </a:p>
          <a:p>
            <a:pPr>
              <a:lnSpc>
                <a:spcPct val="80000"/>
              </a:lnSpc>
              <a:buFontTx/>
              <a:buNone/>
            </a:pPr>
            <a:r>
              <a:rPr lang="en-US" sz="2200">
                <a:cs typeface="Times New Roman" pitchFamily="18" charset="0"/>
              </a:rPr>
              <a:t>#include &lt;stdio.h&gt;</a:t>
            </a:r>
            <a:r>
              <a:rPr lang="en-US" sz="2200" b="0">
                <a:cs typeface="Times New Roman" pitchFamily="18" charset="0"/>
              </a:rPr>
              <a:t> </a:t>
            </a:r>
          </a:p>
          <a:p>
            <a:pPr>
              <a:lnSpc>
                <a:spcPct val="80000"/>
              </a:lnSpc>
              <a:buFontTx/>
              <a:buNone/>
            </a:pPr>
            <a:r>
              <a:rPr lang="en-US" sz="2200">
                <a:cs typeface="Times New Roman" pitchFamily="18" charset="0"/>
              </a:rPr>
              <a:t>struct</a:t>
            </a:r>
            <a:r>
              <a:rPr lang="en-US" sz="2200" b="0">
                <a:cs typeface="Times New Roman" pitchFamily="18" charset="0"/>
              </a:rPr>
              <a:t> personal  //Create a struct but don’t reserve space.</a:t>
            </a:r>
          </a:p>
          <a:p>
            <a:pPr>
              <a:lnSpc>
                <a:spcPct val="80000"/>
              </a:lnSpc>
              <a:buFontTx/>
              <a:buNone/>
            </a:pPr>
            <a:r>
              <a:rPr lang="en-US" sz="2200" b="0">
                <a:cs typeface="Times New Roman" pitchFamily="18" charset="0"/>
              </a:rPr>
              <a:t>  </a:t>
            </a:r>
            <a:r>
              <a:rPr lang="en-US" sz="2200">
                <a:cs typeface="Times New Roman" pitchFamily="18" charset="0"/>
              </a:rPr>
              <a:t>{</a:t>
            </a:r>
            <a:r>
              <a:rPr lang="en-US" sz="2200" b="0">
                <a:cs typeface="Times New Roman" pitchFamily="18" charset="0"/>
              </a:rPr>
              <a:t>  </a:t>
            </a:r>
            <a:r>
              <a:rPr lang="en-US" sz="2200">
                <a:cs typeface="Times New Roman" pitchFamily="18" charset="0"/>
              </a:rPr>
              <a:t>long</a:t>
            </a:r>
            <a:r>
              <a:rPr lang="en-US" sz="2200" b="0">
                <a:cs typeface="Times New Roman" pitchFamily="18" charset="0"/>
              </a:rPr>
              <a:t> id</a:t>
            </a:r>
            <a:r>
              <a:rPr lang="en-US" sz="2200">
                <a:cs typeface="Times New Roman" pitchFamily="18" charset="0"/>
              </a:rPr>
              <a:t>;</a:t>
            </a:r>
          </a:p>
          <a:p>
            <a:pPr>
              <a:lnSpc>
                <a:spcPct val="80000"/>
              </a:lnSpc>
              <a:buFontTx/>
              <a:buNone/>
            </a:pPr>
            <a:r>
              <a:rPr lang="en-US" sz="2200" b="0">
                <a:cs typeface="Times New Roman" pitchFamily="18" charset="0"/>
              </a:rPr>
              <a:t>     </a:t>
            </a:r>
            <a:r>
              <a:rPr lang="en-US" sz="2200">
                <a:cs typeface="Times New Roman" pitchFamily="18" charset="0"/>
              </a:rPr>
              <a:t>float</a:t>
            </a:r>
            <a:r>
              <a:rPr lang="en-US" sz="2200" b="0">
                <a:cs typeface="Times New Roman" pitchFamily="18" charset="0"/>
              </a:rPr>
              <a:t> gpa</a:t>
            </a:r>
            <a:r>
              <a:rPr lang="en-US" sz="2200">
                <a:cs typeface="Times New Roman" pitchFamily="18" charset="0"/>
              </a:rPr>
              <a:t>;</a:t>
            </a:r>
          </a:p>
          <a:p>
            <a:pPr>
              <a:lnSpc>
                <a:spcPct val="80000"/>
              </a:lnSpc>
              <a:buFontTx/>
              <a:buNone/>
            </a:pPr>
            <a:r>
              <a:rPr lang="en-US" sz="2200" b="0">
                <a:cs typeface="Times New Roman" pitchFamily="18" charset="0"/>
              </a:rPr>
              <a:t>  </a:t>
            </a:r>
            <a:r>
              <a:rPr lang="en-US" sz="2200">
                <a:cs typeface="Times New Roman" pitchFamily="18" charset="0"/>
              </a:rPr>
              <a:t>} ;</a:t>
            </a:r>
          </a:p>
          <a:p>
            <a:pPr>
              <a:lnSpc>
                <a:spcPct val="80000"/>
              </a:lnSpc>
              <a:buFontTx/>
              <a:buNone/>
            </a:pPr>
            <a:r>
              <a:rPr lang="en-US" sz="2200">
                <a:cs typeface="Times New Roman" pitchFamily="18" charset="0"/>
              </a:rPr>
              <a:t>struct</a:t>
            </a:r>
            <a:r>
              <a:rPr lang="en-US" sz="2200" b="0">
                <a:cs typeface="Times New Roman" pitchFamily="18" charset="0"/>
              </a:rPr>
              <a:t> identity    //Create a second struct that includes the first one.</a:t>
            </a:r>
          </a:p>
          <a:p>
            <a:pPr>
              <a:lnSpc>
                <a:spcPct val="80000"/>
              </a:lnSpc>
              <a:buFontTx/>
              <a:buNone/>
            </a:pPr>
            <a:r>
              <a:rPr lang="en-US" sz="2200" b="0">
                <a:cs typeface="Times New Roman" pitchFamily="18" charset="0"/>
              </a:rPr>
              <a:t> </a:t>
            </a:r>
            <a:r>
              <a:rPr lang="en-US" sz="2200">
                <a:cs typeface="Times New Roman" pitchFamily="18" charset="0"/>
              </a:rPr>
              <a:t>{</a:t>
            </a:r>
            <a:r>
              <a:rPr lang="en-US" sz="2200" b="0">
                <a:cs typeface="Times New Roman" pitchFamily="18" charset="0"/>
              </a:rPr>
              <a:t>  </a:t>
            </a:r>
            <a:r>
              <a:rPr lang="en-US" sz="2200">
                <a:cs typeface="Times New Roman" pitchFamily="18" charset="0"/>
              </a:rPr>
              <a:t>char</a:t>
            </a:r>
            <a:r>
              <a:rPr lang="en-US" sz="2200" b="0">
                <a:cs typeface="Times New Roman" pitchFamily="18" charset="0"/>
              </a:rPr>
              <a:t> name[30]</a:t>
            </a:r>
            <a:r>
              <a:rPr lang="en-US" sz="2200">
                <a:cs typeface="Times New Roman" pitchFamily="18" charset="0"/>
              </a:rPr>
              <a:t>;</a:t>
            </a:r>
          </a:p>
          <a:p>
            <a:pPr>
              <a:lnSpc>
                <a:spcPct val="80000"/>
              </a:lnSpc>
              <a:buFontTx/>
              <a:buNone/>
            </a:pPr>
            <a:r>
              <a:rPr lang="en-US" sz="2200" b="0">
                <a:cs typeface="Times New Roman" pitchFamily="18" charset="0"/>
              </a:rPr>
              <a:t>     </a:t>
            </a:r>
            <a:r>
              <a:rPr lang="en-US" sz="2200">
                <a:cs typeface="Times New Roman" pitchFamily="18" charset="0"/>
              </a:rPr>
              <a:t>struct</a:t>
            </a:r>
            <a:r>
              <a:rPr lang="en-US" sz="2200" b="0">
                <a:cs typeface="Times New Roman" pitchFamily="18" charset="0"/>
              </a:rPr>
              <a:t> personal person</a:t>
            </a:r>
            <a:r>
              <a:rPr lang="en-US" sz="2200">
                <a:cs typeface="Times New Roman" pitchFamily="18" charset="0"/>
              </a:rPr>
              <a:t>;</a:t>
            </a:r>
          </a:p>
          <a:p>
            <a:pPr>
              <a:lnSpc>
                <a:spcPct val="80000"/>
              </a:lnSpc>
              <a:buFontTx/>
              <a:buNone/>
            </a:pPr>
            <a:r>
              <a:rPr lang="en-US" sz="2200" b="0">
                <a:cs typeface="Times New Roman" pitchFamily="18" charset="0"/>
              </a:rPr>
              <a:t> </a:t>
            </a:r>
            <a:r>
              <a:rPr lang="en-US" sz="2200">
                <a:cs typeface="Times New Roman" pitchFamily="18" charset="0"/>
              </a:rPr>
              <a:t>} ;</a:t>
            </a:r>
            <a:r>
              <a:rPr lang="en-US" sz="2200" b="0">
                <a:cs typeface="Times New Roman" pitchFamily="18" charset="0"/>
              </a:rPr>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Vision Career Academy</a:t>
            </a:r>
            <a:endParaRPr lang="en-US"/>
          </a:p>
        </p:txBody>
      </p:sp>
      <p:sp>
        <p:nvSpPr>
          <p:cNvPr id="70658" name="Rectangle 2"/>
          <p:cNvSpPr>
            <a:spLocks noGrp="1" noChangeArrowheads="1"/>
          </p:cNvSpPr>
          <p:nvPr>
            <p:ph type="title"/>
          </p:nvPr>
        </p:nvSpPr>
        <p:spPr/>
        <p:txBody>
          <a:bodyPr>
            <a:normAutofit fontScale="90000"/>
          </a:bodyPr>
          <a:lstStyle/>
          <a:p>
            <a:r>
              <a:rPr lang="en-US"/>
              <a:t>Sample Program With Structs (cont.)</a:t>
            </a:r>
          </a:p>
        </p:txBody>
      </p:sp>
      <p:sp>
        <p:nvSpPr>
          <p:cNvPr id="70659" name="Rectangle 3"/>
          <p:cNvSpPr>
            <a:spLocks noGrp="1" noChangeArrowheads="1"/>
          </p:cNvSpPr>
          <p:nvPr>
            <p:ph type="body" idx="1"/>
          </p:nvPr>
        </p:nvSpPr>
        <p:spPr/>
        <p:txBody>
          <a:bodyPr/>
          <a:lstStyle/>
          <a:p>
            <a:pPr>
              <a:buFontTx/>
              <a:buNone/>
            </a:pPr>
            <a:r>
              <a:rPr lang="en-US" sz="2000">
                <a:cs typeface="Times New Roman" pitchFamily="18" charset="0"/>
              </a:rPr>
              <a:t>int main ( )</a:t>
            </a:r>
          </a:p>
          <a:p>
            <a:pPr>
              <a:buFontTx/>
              <a:buNone/>
            </a:pPr>
            <a:r>
              <a:rPr lang="en-US" sz="2000">
                <a:cs typeface="Times New Roman" pitchFamily="18" charset="0"/>
              </a:rPr>
              <a:t>{</a:t>
            </a:r>
          </a:p>
          <a:p>
            <a:pPr>
              <a:buFontTx/>
              <a:buNone/>
            </a:pPr>
            <a:r>
              <a:rPr lang="en-US" sz="2000" b="0">
                <a:cs typeface="Times New Roman" pitchFamily="18" charset="0"/>
              </a:rPr>
              <a:t>   </a:t>
            </a:r>
            <a:r>
              <a:rPr lang="en-US" sz="2000">
                <a:cs typeface="Times New Roman" pitchFamily="18" charset="0"/>
              </a:rPr>
              <a:t>struct</a:t>
            </a:r>
            <a:r>
              <a:rPr lang="en-US" sz="2000" b="0">
                <a:cs typeface="Times New Roman" pitchFamily="18" charset="0"/>
              </a:rPr>
              <a:t> identity js = {"Joe Smith"}, *ptr = &amp;js </a:t>
            </a:r>
            <a:r>
              <a:rPr lang="en-US" sz="2000">
                <a:cs typeface="Times New Roman" pitchFamily="18" charset="0"/>
              </a:rPr>
              <a:t>;</a:t>
            </a:r>
          </a:p>
          <a:p>
            <a:pPr>
              <a:buFontTx/>
              <a:buNone/>
            </a:pPr>
            <a:endParaRPr lang="en-US" sz="2000" b="0">
              <a:cs typeface="Times New Roman" pitchFamily="18" charset="0"/>
            </a:endParaRPr>
          </a:p>
          <a:p>
            <a:pPr>
              <a:buFontTx/>
              <a:buNone/>
            </a:pPr>
            <a:r>
              <a:rPr lang="en-US" sz="2000" b="0">
                <a:cs typeface="Times New Roman" pitchFamily="18" charset="0"/>
              </a:rPr>
              <a:t>   js.person.id = 123456789 </a:t>
            </a:r>
            <a:r>
              <a:rPr lang="en-US" sz="2000">
                <a:cs typeface="Times New Roman" pitchFamily="18" charset="0"/>
              </a:rPr>
              <a:t>;</a:t>
            </a:r>
          </a:p>
          <a:p>
            <a:pPr>
              <a:buFontTx/>
              <a:buNone/>
            </a:pPr>
            <a:r>
              <a:rPr lang="en-US" sz="2000" b="0">
                <a:cs typeface="Times New Roman" pitchFamily="18" charset="0"/>
              </a:rPr>
              <a:t>   js.person.gpa = 3.4 </a:t>
            </a:r>
            <a:r>
              <a:rPr lang="en-US" sz="2000">
                <a:cs typeface="Times New Roman" pitchFamily="18" charset="0"/>
              </a:rPr>
              <a:t>;</a:t>
            </a:r>
          </a:p>
          <a:p>
            <a:pPr>
              <a:buFontTx/>
              <a:buNone/>
            </a:pPr>
            <a:r>
              <a:rPr lang="en-US" sz="2000" b="0">
                <a:cs typeface="Times New Roman" pitchFamily="18" charset="0"/>
              </a:rPr>
              <a:t>   </a:t>
            </a:r>
            <a:r>
              <a:rPr lang="en-US" sz="2000">
                <a:cs typeface="Times New Roman" pitchFamily="18" charset="0"/>
              </a:rPr>
              <a:t>printf</a:t>
            </a:r>
            <a:r>
              <a:rPr lang="en-US" sz="2000" b="0">
                <a:cs typeface="Times New Roman" pitchFamily="18" charset="0"/>
              </a:rPr>
              <a:t> </a:t>
            </a:r>
            <a:r>
              <a:rPr lang="en-US" sz="2000">
                <a:cs typeface="Times New Roman" pitchFamily="18" charset="0"/>
              </a:rPr>
              <a:t>(</a:t>
            </a:r>
            <a:r>
              <a:rPr lang="en-US" sz="2000" b="0">
                <a:cs typeface="Times New Roman" pitchFamily="18" charset="0"/>
              </a:rPr>
              <a:t>"%s %ld %f\n", js.name, js.person.id, </a:t>
            </a:r>
          </a:p>
          <a:p>
            <a:pPr>
              <a:buFontTx/>
              <a:buNone/>
            </a:pPr>
            <a:r>
              <a:rPr lang="en-US" sz="2000" b="0">
                <a:cs typeface="Times New Roman" pitchFamily="18" charset="0"/>
              </a:rPr>
              <a:t>		js.person.gpa</a:t>
            </a:r>
            <a:r>
              <a:rPr lang="en-US" sz="2000">
                <a:cs typeface="Times New Roman" pitchFamily="18" charset="0"/>
              </a:rPr>
              <a:t>) ;</a:t>
            </a:r>
          </a:p>
          <a:p>
            <a:pPr>
              <a:buFontTx/>
              <a:buNone/>
            </a:pPr>
            <a:r>
              <a:rPr lang="en-US" sz="2000" b="0">
                <a:cs typeface="Times New Roman" pitchFamily="18" charset="0"/>
              </a:rPr>
              <a:t>   </a:t>
            </a:r>
            <a:r>
              <a:rPr lang="en-US" sz="2000">
                <a:cs typeface="Times New Roman" pitchFamily="18" charset="0"/>
              </a:rPr>
              <a:t>printf</a:t>
            </a:r>
            <a:r>
              <a:rPr lang="en-US" sz="2000" b="0">
                <a:cs typeface="Times New Roman" pitchFamily="18" charset="0"/>
              </a:rPr>
              <a:t> </a:t>
            </a:r>
            <a:r>
              <a:rPr lang="en-US" sz="2000">
                <a:cs typeface="Times New Roman" pitchFamily="18" charset="0"/>
              </a:rPr>
              <a:t>(</a:t>
            </a:r>
            <a:r>
              <a:rPr lang="en-US" sz="2000" b="0">
                <a:cs typeface="Times New Roman" pitchFamily="18" charset="0"/>
              </a:rPr>
              <a:t>"%s %ld %f\n", ptr-&gt;name, ptr-&gt;person.id,</a:t>
            </a:r>
          </a:p>
          <a:p>
            <a:pPr>
              <a:buFontTx/>
              <a:buNone/>
            </a:pPr>
            <a:r>
              <a:rPr lang="en-US" sz="2000" b="0">
                <a:cs typeface="Times New Roman" pitchFamily="18" charset="0"/>
              </a:rPr>
              <a:t>		ptr-&gt;person.gpa</a:t>
            </a:r>
            <a:r>
              <a:rPr lang="en-US" sz="2000">
                <a:cs typeface="Times New Roman" pitchFamily="18" charset="0"/>
              </a:rPr>
              <a:t>) ;</a:t>
            </a:r>
          </a:p>
          <a:p>
            <a:pPr>
              <a:buFontTx/>
              <a:buNone/>
            </a:pPr>
            <a:r>
              <a:rPr lang="en-US" sz="2000">
                <a:cs typeface="Times New Roman" pitchFamily="18" charset="0"/>
              </a:rPr>
              <a:t>}</a:t>
            </a:r>
            <a:r>
              <a:rPr lang="en-US" sz="1800"/>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smtClean="0"/>
              <a:t>Vision Career Academy</a:t>
            </a:r>
            <a:endParaRPr lang="en-US"/>
          </a:p>
        </p:txBody>
      </p:sp>
      <p:sp>
        <p:nvSpPr>
          <p:cNvPr id="71688" name="Rectangle 8"/>
          <p:cNvSpPr>
            <a:spLocks noGrp="1" noChangeArrowheads="1"/>
          </p:cNvSpPr>
          <p:nvPr>
            <p:ph type="title"/>
          </p:nvPr>
        </p:nvSpPr>
        <p:spPr/>
        <p:txBody>
          <a:bodyPr/>
          <a:lstStyle/>
          <a:p>
            <a:r>
              <a:rPr lang="en-US"/>
              <a:t>Structs with Union</a:t>
            </a:r>
          </a:p>
        </p:txBody>
      </p:sp>
      <p:sp>
        <p:nvSpPr>
          <p:cNvPr id="71689" name="Rectangle 9"/>
          <p:cNvSpPr>
            <a:spLocks noGrp="1" noChangeArrowheads="1"/>
          </p:cNvSpPr>
          <p:nvPr>
            <p:ph type="body" idx="1"/>
          </p:nvPr>
        </p:nvSpPr>
        <p:spPr/>
        <p:txBody>
          <a:bodyPr/>
          <a:lstStyle/>
          <a:p>
            <a:r>
              <a:rPr lang="en-IN">
                <a:cs typeface="Times New Roman" pitchFamily="18" charset="0"/>
              </a:rPr>
              <a:t>/* </a:t>
            </a:r>
            <a:r>
              <a:rPr lang="en-US">
                <a:cs typeface="Times New Roman" pitchFamily="18" charset="0"/>
              </a:rPr>
              <a:t>The program on the next 3 slides creates a union and makes it a member of struct personal which is, in turn, a member of struct identity.  The union uses the same memory location for either rank or a character string (deg) depending on the answer to the prompt for student status in main( )  */</a:t>
            </a:r>
            <a:r>
              <a:rPr lang="en-US"/>
              <a:t> </a:t>
            </a:r>
          </a:p>
        </p:txBody>
      </p:sp>
      <p:sp>
        <p:nvSpPr>
          <p:cNvPr id="71684" name="Rectangle 4"/>
          <p:cNvSpPr>
            <a:spLocks noChangeArrowheads="1"/>
          </p:cNvSpPr>
          <p:nvPr/>
        </p:nvSpPr>
        <p:spPr bwMode="auto">
          <a:xfrm>
            <a:off x="685800" y="3252788"/>
            <a:ext cx="3811588" cy="2984500"/>
          </a:xfrm>
          <a:prstGeom prst="rect">
            <a:avLst/>
          </a:prstGeom>
          <a:noFill/>
          <a:ln w="9525">
            <a:noFill/>
            <a:miter lim="800000"/>
            <a:headEnd/>
            <a:tailEnd/>
          </a:ln>
          <a:effectLst/>
        </p:spPr>
        <p:txBody>
          <a:bodyPr/>
          <a:lstStyle/>
          <a:p>
            <a:pPr marL="342900" indent="-342900">
              <a:spcBef>
                <a:spcPct val="20000"/>
              </a:spcBef>
            </a:pPr>
            <a:r>
              <a:rPr lang="en-US" sz="2000">
                <a:latin typeface="Arial" pitchFamily="34" charset="0"/>
                <a:cs typeface="Times New Roman" pitchFamily="18" charset="0"/>
              </a:rPr>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smtClean="0"/>
              <a:t>Vision Career Academy</a:t>
            </a:r>
            <a:endParaRPr lang="en-US"/>
          </a:p>
        </p:txBody>
      </p:sp>
      <p:sp>
        <p:nvSpPr>
          <p:cNvPr id="83973" name="Rectangle 5"/>
          <p:cNvSpPr>
            <a:spLocks noGrp="1" noChangeArrowheads="1"/>
          </p:cNvSpPr>
          <p:nvPr>
            <p:ph type="title"/>
          </p:nvPr>
        </p:nvSpPr>
        <p:spPr/>
        <p:txBody>
          <a:bodyPr/>
          <a:lstStyle/>
          <a:p>
            <a:r>
              <a:rPr lang="en-US"/>
              <a:t>Structs with Union (cont.)</a:t>
            </a:r>
          </a:p>
        </p:txBody>
      </p:sp>
      <p:sp>
        <p:nvSpPr>
          <p:cNvPr id="83974" name="Rectangle 6"/>
          <p:cNvSpPr>
            <a:spLocks noGrp="1" noChangeArrowheads="1"/>
          </p:cNvSpPr>
          <p:nvPr>
            <p:ph type="body" sz="half" idx="1"/>
          </p:nvPr>
        </p:nvSpPr>
        <p:spPr/>
        <p:txBody>
          <a:bodyPr/>
          <a:lstStyle/>
          <a:p>
            <a:pPr>
              <a:buFontTx/>
              <a:buNone/>
            </a:pPr>
            <a:r>
              <a:rPr lang="en-US" sz="2200"/>
              <a:t>#include &lt;stdio.h&gt;</a:t>
            </a:r>
          </a:p>
          <a:p>
            <a:pPr>
              <a:buFontTx/>
              <a:buNone/>
            </a:pPr>
            <a:r>
              <a:rPr lang="en-US" sz="2200"/>
              <a:t> </a:t>
            </a:r>
          </a:p>
          <a:p>
            <a:pPr>
              <a:buFontTx/>
              <a:buNone/>
            </a:pPr>
            <a:r>
              <a:rPr lang="en-US" sz="2200"/>
              <a:t>union status</a:t>
            </a:r>
          </a:p>
          <a:p>
            <a:pPr>
              <a:buFontTx/>
              <a:buNone/>
            </a:pPr>
            <a:r>
              <a:rPr lang="en-US" sz="2200"/>
              <a:t>{</a:t>
            </a:r>
          </a:p>
          <a:p>
            <a:pPr>
              <a:buFontTx/>
              <a:buNone/>
            </a:pPr>
            <a:r>
              <a:rPr lang="en-US" sz="2200"/>
              <a:t>  int rank ;</a:t>
            </a:r>
          </a:p>
          <a:p>
            <a:pPr>
              <a:buFontTx/>
              <a:buNone/>
            </a:pPr>
            <a:r>
              <a:rPr lang="en-US" sz="2200"/>
              <a:t>  char deg[4] ;</a:t>
            </a:r>
          </a:p>
          <a:p>
            <a:pPr>
              <a:buFontTx/>
              <a:buNone/>
            </a:pPr>
            <a:r>
              <a:rPr lang="en-US" sz="2200"/>
              <a:t>} ;</a:t>
            </a:r>
          </a:p>
          <a:p>
            <a:pPr>
              <a:buFontTx/>
              <a:buNone/>
            </a:pPr>
            <a:endParaRPr lang="en-US" sz="2200"/>
          </a:p>
        </p:txBody>
      </p:sp>
      <p:sp>
        <p:nvSpPr>
          <p:cNvPr id="83975" name="Rectangle 7"/>
          <p:cNvSpPr>
            <a:spLocks noGrp="1" noChangeArrowheads="1"/>
          </p:cNvSpPr>
          <p:nvPr>
            <p:ph type="body" sz="half" idx="2"/>
          </p:nvPr>
        </p:nvSpPr>
        <p:spPr>
          <a:xfrm>
            <a:off x="4648200" y="1800225"/>
            <a:ext cx="3810000" cy="4114800"/>
          </a:xfrm>
        </p:spPr>
        <p:txBody>
          <a:bodyPr>
            <a:normAutofit fontScale="92500" lnSpcReduction="10000"/>
          </a:bodyPr>
          <a:lstStyle/>
          <a:p>
            <a:pPr>
              <a:buFontTx/>
              <a:buNone/>
            </a:pPr>
            <a:r>
              <a:rPr lang="en-US" sz="2200"/>
              <a:t>struct personal</a:t>
            </a:r>
          </a:p>
          <a:p>
            <a:pPr>
              <a:buFontTx/>
              <a:buNone/>
            </a:pPr>
            <a:r>
              <a:rPr lang="en-US" sz="2200"/>
              <a:t>{</a:t>
            </a:r>
          </a:p>
          <a:p>
            <a:pPr>
              <a:buFontTx/>
              <a:buNone/>
            </a:pPr>
            <a:r>
              <a:rPr lang="en-US" sz="2200"/>
              <a:t>  long id ; float gpa ;</a:t>
            </a:r>
          </a:p>
          <a:p>
            <a:pPr>
              <a:buFontTx/>
              <a:buNone/>
            </a:pPr>
            <a:r>
              <a:rPr lang="en-US" sz="2200"/>
              <a:t>  union status level ;</a:t>
            </a:r>
          </a:p>
          <a:p>
            <a:pPr>
              <a:buFontTx/>
              <a:buNone/>
            </a:pPr>
            <a:r>
              <a:rPr lang="en-US" sz="2200"/>
              <a:t>} ;</a:t>
            </a:r>
          </a:p>
          <a:p>
            <a:pPr>
              <a:buFontTx/>
              <a:buNone/>
            </a:pPr>
            <a:endParaRPr lang="en-US" sz="2200"/>
          </a:p>
          <a:p>
            <a:pPr>
              <a:buFontTx/>
              <a:buNone/>
            </a:pPr>
            <a:r>
              <a:rPr lang="en-US" sz="2200"/>
              <a:t>struct identity</a:t>
            </a:r>
          </a:p>
          <a:p>
            <a:pPr>
              <a:buFontTx/>
              <a:buNone/>
            </a:pPr>
            <a:r>
              <a:rPr lang="en-US" sz="2200"/>
              <a:t>{</a:t>
            </a:r>
          </a:p>
          <a:p>
            <a:pPr>
              <a:buFontTx/>
              <a:buNone/>
            </a:pPr>
            <a:r>
              <a:rPr lang="en-US" sz="2200"/>
              <a:t>  char name[30] ;</a:t>
            </a:r>
          </a:p>
          <a:p>
            <a:pPr>
              <a:buFontTx/>
              <a:buNone/>
            </a:pPr>
            <a:r>
              <a:rPr lang="en-US" sz="2200"/>
              <a:t>  struct personal student ; </a:t>
            </a:r>
          </a:p>
          <a:p>
            <a:pPr>
              <a:buFontTx/>
              <a:buNone/>
            </a:pPr>
            <a:r>
              <a:rPr lang="en-US" sz="2200">
                <a:cs typeface="Times New Roman" pitchFamily="18" charset="0"/>
              </a:rPr>
              <a:t>} ;</a:t>
            </a:r>
            <a:r>
              <a:rPr lang="en-US" sz="2200"/>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Vision Career Academy</a:t>
            </a:r>
            <a:endParaRPr lang="en-US"/>
          </a:p>
        </p:txBody>
      </p:sp>
      <p:sp>
        <p:nvSpPr>
          <p:cNvPr id="72708" name="Rectangle 4"/>
          <p:cNvSpPr>
            <a:spLocks noGrp="1" noChangeArrowheads="1"/>
          </p:cNvSpPr>
          <p:nvPr>
            <p:ph type="title"/>
          </p:nvPr>
        </p:nvSpPr>
        <p:spPr/>
        <p:txBody>
          <a:bodyPr/>
          <a:lstStyle/>
          <a:p>
            <a:r>
              <a:rPr lang="en-US"/>
              <a:t>Structs with Union (cont.)</a:t>
            </a:r>
          </a:p>
        </p:txBody>
      </p:sp>
      <p:sp>
        <p:nvSpPr>
          <p:cNvPr id="72709" name="Rectangle 5"/>
          <p:cNvSpPr>
            <a:spLocks noGrp="1" noChangeArrowheads="1"/>
          </p:cNvSpPr>
          <p:nvPr>
            <p:ph type="body" idx="1"/>
          </p:nvPr>
        </p:nvSpPr>
        <p:spPr/>
        <p:txBody>
          <a:bodyPr/>
          <a:lstStyle/>
          <a:p>
            <a:pPr>
              <a:lnSpc>
                <a:spcPct val="80000"/>
              </a:lnSpc>
              <a:buFontTx/>
              <a:buNone/>
            </a:pPr>
            <a:r>
              <a:rPr lang="en-US" sz="2200"/>
              <a:t>int main( )</a:t>
            </a:r>
          </a:p>
          <a:p>
            <a:pPr>
              <a:lnSpc>
                <a:spcPct val="80000"/>
              </a:lnSpc>
              <a:buFontTx/>
              <a:buNone/>
            </a:pPr>
            <a:r>
              <a:rPr lang="en-US" sz="2200"/>
              <a:t>{</a:t>
            </a:r>
            <a:r>
              <a:rPr lang="en-US" sz="2200" b="0"/>
              <a:t> </a:t>
            </a:r>
            <a:r>
              <a:rPr lang="en-US" sz="2200"/>
              <a:t>struct</a:t>
            </a:r>
            <a:r>
              <a:rPr lang="en-US" sz="2200" b="0"/>
              <a:t> identity jb = {"Joe Brown"}, *ptr = &amp;jb</a:t>
            </a:r>
            <a:r>
              <a:rPr lang="en-US" sz="2200"/>
              <a:t>;</a:t>
            </a:r>
          </a:p>
          <a:p>
            <a:pPr>
              <a:lnSpc>
                <a:spcPct val="80000"/>
              </a:lnSpc>
              <a:buFontTx/>
              <a:buNone/>
            </a:pPr>
            <a:r>
              <a:rPr lang="en-US" sz="2200" b="0"/>
              <a:t>   </a:t>
            </a:r>
            <a:r>
              <a:rPr lang="en-US" sz="2200"/>
              <a:t>char</a:t>
            </a:r>
            <a:r>
              <a:rPr lang="en-US" sz="2200" b="0"/>
              <a:t> u_g</a:t>
            </a:r>
            <a:r>
              <a:rPr lang="en-US" sz="2200"/>
              <a:t>;</a:t>
            </a:r>
          </a:p>
          <a:p>
            <a:pPr>
              <a:lnSpc>
                <a:spcPct val="80000"/>
              </a:lnSpc>
              <a:buFontTx/>
              <a:buNone/>
            </a:pPr>
            <a:r>
              <a:rPr lang="en-US" sz="2200" b="0"/>
              <a:t>   jb.student.id = 123456789 </a:t>
            </a:r>
            <a:r>
              <a:rPr lang="en-US" sz="2200"/>
              <a:t>;</a:t>
            </a:r>
          </a:p>
          <a:p>
            <a:pPr>
              <a:lnSpc>
                <a:spcPct val="80000"/>
              </a:lnSpc>
              <a:buFontTx/>
              <a:buNone/>
            </a:pPr>
            <a:r>
              <a:rPr lang="en-US" sz="2200" b="0"/>
              <a:t>   jb.student.gpa = 3.4 </a:t>
            </a:r>
            <a:r>
              <a:rPr lang="en-US" sz="2200"/>
              <a:t>;</a:t>
            </a:r>
          </a:p>
          <a:p>
            <a:pPr>
              <a:lnSpc>
                <a:spcPct val="80000"/>
              </a:lnSpc>
              <a:buFontTx/>
              <a:buNone/>
            </a:pPr>
            <a:r>
              <a:rPr lang="en-US" sz="2200" b="0"/>
              <a:t>   </a:t>
            </a:r>
            <a:r>
              <a:rPr lang="en-US" sz="2200"/>
              <a:t>printf</a:t>
            </a:r>
            <a:r>
              <a:rPr lang="en-US" sz="2200" b="0"/>
              <a:t> </a:t>
            </a:r>
            <a:r>
              <a:rPr lang="en-US" sz="2200"/>
              <a:t>(</a:t>
            </a:r>
            <a:r>
              <a:rPr lang="en-US" sz="2200" b="0"/>
              <a:t>"Enter student status - u or g\n"</a:t>
            </a:r>
            <a:r>
              <a:rPr lang="en-US" sz="2200"/>
              <a:t>);</a:t>
            </a:r>
          </a:p>
          <a:p>
            <a:pPr>
              <a:lnSpc>
                <a:spcPct val="80000"/>
              </a:lnSpc>
              <a:buFontTx/>
              <a:buNone/>
            </a:pPr>
            <a:r>
              <a:rPr lang="en-US" sz="2200" b="0"/>
              <a:t>   </a:t>
            </a:r>
            <a:r>
              <a:rPr lang="en-US" sz="2200"/>
              <a:t>scanf</a:t>
            </a:r>
            <a:r>
              <a:rPr lang="en-US" sz="2200" b="0"/>
              <a:t> </a:t>
            </a:r>
            <a:r>
              <a:rPr lang="en-US" sz="2200"/>
              <a:t>(</a:t>
            </a:r>
            <a:r>
              <a:rPr lang="en-US" sz="2200" b="0"/>
              <a:t>"%c", &amp;u_g</a:t>
            </a:r>
            <a:r>
              <a:rPr lang="en-US" sz="2200"/>
              <a:t>);</a:t>
            </a:r>
          </a:p>
          <a:p>
            <a:pPr>
              <a:lnSpc>
                <a:spcPct val="80000"/>
              </a:lnSpc>
              <a:buFontTx/>
              <a:buNone/>
            </a:pPr>
            <a:r>
              <a:rPr lang="en-US" sz="2200" b="0"/>
              <a:t>   </a:t>
            </a:r>
            <a:r>
              <a:rPr lang="en-US" sz="2200"/>
              <a:t>if (</a:t>
            </a:r>
            <a:r>
              <a:rPr lang="en-US" sz="2200" b="0"/>
              <a:t>u_g == 'u'</a:t>
            </a:r>
            <a:r>
              <a:rPr lang="en-US" sz="2200"/>
              <a:t>)</a:t>
            </a:r>
          </a:p>
          <a:p>
            <a:pPr>
              <a:lnSpc>
                <a:spcPct val="80000"/>
              </a:lnSpc>
              <a:buFontTx/>
              <a:buNone/>
            </a:pPr>
            <a:r>
              <a:rPr lang="en-US" sz="2200" b="0"/>
              <a:t>     </a:t>
            </a:r>
            <a:r>
              <a:rPr lang="en-US" sz="2200"/>
              <a:t>{</a:t>
            </a:r>
            <a:r>
              <a:rPr lang="en-US" sz="2200" b="0"/>
              <a:t> </a:t>
            </a:r>
            <a:r>
              <a:rPr lang="en-US" sz="2200"/>
              <a:t>printf</a:t>
            </a:r>
            <a:r>
              <a:rPr lang="en-US" sz="2200" b="0"/>
              <a:t> </a:t>
            </a:r>
            <a:r>
              <a:rPr lang="en-US" sz="2200"/>
              <a:t>(</a:t>
            </a:r>
            <a:r>
              <a:rPr lang="en-US" sz="2200" b="0"/>
              <a:t>"Enter rank -- 1, 2, 3, 4 or 5\n"</a:t>
            </a:r>
            <a:r>
              <a:rPr lang="en-US" sz="2200"/>
              <a:t>);</a:t>
            </a:r>
          </a:p>
          <a:p>
            <a:pPr>
              <a:lnSpc>
                <a:spcPct val="80000"/>
              </a:lnSpc>
              <a:buFontTx/>
              <a:buNone/>
            </a:pPr>
            <a:r>
              <a:rPr lang="en-US" sz="2200" b="0"/>
              <a:t>       </a:t>
            </a:r>
            <a:r>
              <a:rPr lang="en-US" sz="2200"/>
              <a:t>scanf</a:t>
            </a:r>
            <a:r>
              <a:rPr lang="en-US" sz="2200" b="0"/>
              <a:t> </a:t>
            </a:r>
            <a:r>
              <a:rPr lang="en-US" sz="2200"/>
              <a:t>(</a:t>
            </a:r>
            <a:r>
              <a:rPr lang="en-US" sz="2200" b="0"/>
              <a:t>"%d", &amp;jb.student.level.rank</a:t>
            </a:r>
            <a:r>
              <a:rPr lang="en-US" sz="2200"/>
              <a:t>);</a:t>
            </a:r>
          </a:p>
          <a:p>
            <a:pPr>
              <a:lnSpc>
                <a:spcPct val="80000"/>
              </a:lnSpc>
              <a:buFontTx/>
              <a:buNone/>
            </a:pPr>
            <a:r>
              <a:rPr lang="en-US" sz="2200" b="0"/>
              <a:t>       </a:t>
            </a:r>
            <a:r>
              <a:rPr lang="en-US" sz="2200"/>
              <a:t>printf</a:t>
            </a:r>
            <a:r>
              <a:rPr lang="en-US" sz="2200" b="0"/>
              <a:t> </a:t>
            </a:r>
            <a:r>
              <a:rPr lang="en-US" sz="2200"/>
              <a:t>(</a:t>
            </a:r>
            <a:r>
              <a:rPr lang="en-US" sz="2200" b="0"/>
              <a:t>"%s is level %d\n” , jb.name ,</a:t>
            </a:r>
          </a:p>
          <a:p>
            <a:pPr>
              <a:lnSpc>
                <a:spcPct val="80000"/>
              </a:lnSpc>
              <a:buFontTx/>
              <a:buNone/>
            </a:pPr>
            <a:r>
              <a:rPr lang="en-US" sz="2200" b="0"/>
              <a:t>                 jb.student.level.rank</a:t>
            </a:r>
            <a:r>
              <a:rPr lang="en-US" sz="2200"/>
              <a:t>);</a:t>
            </a:r>
          </a:p>
          <a:p>
            <a:pPr>
              <a:lnSpc>
                <a:spcPct val="80000"/>
              </a:lnSpc>
              <a:buFontTx/>
              <a:buNone/>
            </a:pPr>
            <a:r>
              <a:rPr lang="en-US" sz="2200" b="0"/>
              <a:t>     </a:t>
            </a:r>
            <a:r>
              <a:rPr lang="en-US" sz="2200"/>
              <a:t>}</a:t>
            </a:r>
            <a:r>
              <a:rPr lang="en-US" sz="2200" b="0"/>
              <a:t> /* End of if statement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Vision Career Academy</a:t>
            </a:r>
            <a:endParaRPr lang="en-US"/>
          </a:p>
        </p:txBody>
      </p:sp>
      <p:sp>
        <p:nvSpPr>
          <p:cNvPr id="74756" name="Rectangle 4"/>
          <p:cNvSpPr>
            <a:spLocks noGrp="1" noChangeArrowheads="1"/>
          </p:cNvSpPr>
          <p:nvPr>
            <p:ph type="title"/>
          </p:nvPr>
        </p:nvSpPr>
        <p:spPr/>
        <p:txBody>
          <a:bodyPr/>
          <a:lstStyle/>
          <a:p>
            <a:r>
              <a:rPr lang="en-US"/>
              <a:t>Structs with Union (cont.)</a:t>
            </a:r>
          </a:p>
        </p:txBody>
      </p:sp>
      <p:sp>
        <p:nvSpPr>
          <p:cNvPr id="74757" name="Rectangle 5"/>
          <p:cNvSpPr>
            <a:spLocks noGrp="1" noChangeArrowheads="1"/>
          </p:cNvSpPr>
          <p:nvPr>
            <p:ph type="body" idx="1"/>
          </p:nvPr>
        </p:nvSpPr>
        <p:spPr/>
        <p:txBody>
          <a:bodyPr/>
          <a:lstStyle/>
          <a:p>
            <a:pPr>
              <a:buFontTx/>
              <a:buNone/>
            </a:pPr>
            <a:r>
              <a:rPr lang="en-US" sz="2000" b="0"/>
              <a:t> </a:t>
            </a:r>
            <a:r>
              <a:rPr lang="en-US" sz="2000"/>
              <a:t>else</a:t>
            </a:r>
            <a:r>
              <a:rPr lang="en-US" sz="2000" b="0"/>
              <a:t>   </a:t>
            </a:r>
          </a:p>
          <a:p>
            <a:pPr>
              <a:buFontTx/>
              <a:buNone/>
            </a:pPr>
            <a:r>
              <a:rPr lang="en-US" sz="2000" b="0"/>
              <a:t>   </a:t>
            </a:r>
            <a:r>
              <a:rPr lang="en-US" sz="2000"/>
              <a:t>{</a:t>
            </a:r>
            <a:r>
              <a:rPr lang="en-US" sz="2000" b="0"/>
              <a:t>  </a:t>
            </a:r>
            <a:r>
              <a:rPr lang="en-US" sz="2000"/>
              <a:t>printf</a:t>
            </a:r>
            <a:r>
              <a:rPr lang="en-US" sz="2000" b="0"/>
              <a:t> </a:t>
            </a:r>
            <a:r>
              <a:rPr lang="en-US" sz="2000"/>
              <a:t>(</a:t>
            </a:r>
            <a:r>
              <a:rPr lang="en-US" sz="2000" b="0"/>
              <a:t>"Enter degree sought -- ms or phd\n"</a:t>
            </a:r>
            <a:r>
              <a:rPr lang="en-US" sz="2000"/>
              <a:t>);</a:t>
            </a:r>
          </a:p>
          <a:p>
            <a:pPr>
              <a:buFontTx/>
              <a:buNone/>
            </a:pPr>
            <a:r>
              <a:rPr lang="en-US" sz="2000" b="0"/>
              <a:t>      </a:t>
            </a:r>
            <a:r>
              <a:rPr lang="en-US" sz="2000"/>
              <a:t>scanf</a:t>
            </a:r>
            <a:r>
              <a:rPr lang="en-US" sz="2000" b="0"/>
              <a:t> </a:t>
            </a:r>
            <a:r>
              <a:rPr lang="en-US" sz="2000"/>
              <a:t>(</a:t>
            </a:r>
            <a:r>
              <a:rPr lang="en-US" sz="2000" b="0"/>
              <a:t>"%s", &amp;jb.student.level.deg</a:t>
            </a:r>
            <a:r>
              <a:rPr lang="en-US" sz="2000"/>
              <a:t>);</a:t>
            </a:r>
          </a:p>
          <a:p>
            <a:pPr>
              <a:buFontTx/>
              <a:buNone/>
            </a:pPr>
            <a:r>
              <a:rPr lang="en-US" sz="2000" b="0"/>
              <a:t>      </a:t>
            </a:r>
            <a:r>
              <a:rPr lang="en-US" sz="2000"/>
              <a:t>printf</a:t>
            </a:r>
            <a:r>
              <a:rPr lang="en-US" sz="2000" b="0"/>
              <a:t> </a:t>
            </a:r>
            <a:r>
              <a:rPr lang="en-US" sz="2000"/>
              <a:t>(</a:t>
            </a:r>
            <a:r>
              <a:rPr lang="en-US" sz="2000" b="0"/>
              <a:t>"%s is a %s candidate\n”,</a:t>
            </a:r>
          </a:p>
          <a:p>
            <a:pPr>
              <a:buFontTx/>
              <a:buNone/>
            </a:pPr>
            <a:r>
              <a:rPr lang="en-US" sz="2000" b="0"/>
              <a:t>                   jb.name , jb.student.level.deg </a:t>
            </a:r>
            <a:r>
              <a:rPr lang="en-US" sz="2000"/>
              <a:t>);</a:t>
            </a:r>
          </a:p>
          <a:p>
            <a:pPr>
              <a:buFontTx/>
              <a:buNone/>
            </a:pPr>
            <a:r>
              <a:rPr lang="en-US" sz="2000" b="0"/>
              <a:t>   </a:t>
            </a:r>
            <a:r>
              <a:rPr lang="en-US" sz="2000"/>
              <a:t>}</a:t>
            </a:r>
            <a:r>
              <a:rPr lang="en-US" sz="2000" b="0"/>
              <a:t> /* End of else statement */</a:t>
            </a:r>
          </a:p>
          <a:p>
            <a:pPr>
              <a:buFontTx/>
              <a:buNone/>
            </a:pPr>
            <a:r>
              <a:rPr lang="en-US" sz="2000" b="0"/>
              <a:t>   </a:t>
            </a:r>
            <a:r>
              <a:rPr lang="en-US" sz="2000"/>
              <a:t>printf</a:t>
            </a:r>
            <a:r>
              <a:rPr lang="en-US" sz="2000" b="0"/>
              <a:t> </a:t>
            </a:r>
            <a:r>
              <a:rPr lang="en-US" sz="2000"/>
              <a:t>(</a:t>
            </a:r>
            <a:r>
              <a:rPr lang="en-US" sz="2000" b="0"/>
              <a:t>"%s %ld %f\n” , jb.name , jb.student.id ,</a:t>
            </a:r>
          </a:p>
          <a:p>
            <a:pPr>
              <a:buFontTx/>
              <a:buNone/>
            </a:pPr>
            <a:r>
              <a:rPr lang="en-US" sz="2000" b="0"/>
              <a:t>                jb.student.gpa </a:t>
            </a:r>
            <a:r>
              <a:rPr lang="en-US" sz="2000"/>
              <a:t>);</a:t>
            </a:r>
          </a:p>
          <a:p>
            <a:pPr>
              <a:buFontTx/>
              <a:buNone/>
            </a:pPr>
            <a:r>
              <a:rPr lang="en-US" sz="2000" b="0"/>
              <a:t>   </a:t>
            </a:r>
            <a:r>
              <a:rPr lang="en-US" sz="2000"/>
              <a:t>printf</a:t>
            </a:r>
            <a:r>
              <a:rPr lang="en-US" sz="2000" b="0"/>
              <a:t> </a:t>
            </a:r>
            <a:r>
              <a:rPr lang="en-US" sz="2000"/>
              <a:t>(</a:t>
            </a:r>
            <a:r>
              <a:rPr lang="en-US" sz="2000" b="0"/>
              <a:t>"%s%ld %f\n” , ptr-&gt;name , ptr-&gt;student.id ,</a:t>
            </a:r>
          </a:p>
          <a:p>
            <a:pPr>
              <a:buFontTx/>
              <a:buNone/>
            </a:pPr>
            <a:r>
              <a:rPr lang="en-US" sz="2000" b="0"/>
              <a:t>               ptr-&gt;student.gpa </a:t>
            </a:r>
            <a:r>
              <a:rPr lang="en-US" sz="2000"/>
              <a:t>);</a:t>
            </a:r>
          </a:p>
          <a:p>
            <a:pPr>
              <a:buFontTx/>
              <a:buNone/>
            </a:pPr>
            <a:r>
              <a:rPr lang="en-US" sz="2000">
                <a:cs typeface="Times New Roman" pitchFamily="18" charset="0"/>
              </a:rPr>
              <a:t>}</a:t>
            </a:r>
            <a:r>
              <a:rPr lang="en-US" sz="2000" b="0">
                <a:cs typeface="Times New Roman" pitchFamily="18" charset="0"/>
              </a:rPr>
              <a:t>  /*  End of program */</a:t>
            </a:r>
            <a:r>
              <a:rPr lang="en-US" sz="2000" b="0"/>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Vision Career Academy</a:t>
            </a:r>
            <a:endParaRPr lang="en-US"/>
          </a:p>
        </p:txBody>
      </p:sp>
      <p:sp>
        <p:nvSpPr>
          <p:cNvPr id="84996" name="Rectangle 1028"/>
          <p:cNvSpPr>
            <a:spLocks noGrp="1" noChangeArrowheads="1"/>
          </p:cNvSpPr>
          <p:nvPr>
            <p:ph type="title"/>
          </p:nvPr>
        </p:nvSpPr>
        <p:spPr/>
        <p:txBody>
          <a:bodyPr/>
          <a:lstStyle/>
          <a:p>
            <a:r>
              <a:rPr lang="en-US"/>
              <a:t>Enumeration</a:t>
            </a:r>
          </a:p>
        </p:txBody>
      </p:sp>
      <p:sp>
        <p:nvSpPr>
          <p:cNvPr id="84997" name="Rectangle 1029"/>
          <p:cNvSpPr>
            <a:spLocks noGrp="1" noChangeArrowheads="1"/>
          </p:cNvSpPr>
          <p:nvPr>
            <p:ph type="body" idx="1"/>
          </p:nvPr>
        </p:nvSpPr>
        <p:spPr/>
        <p:txBody>
          <a:bodyPr/>
          <a:lstStyle/>
          <a:p>
            <a:r>
              <a:rPr lang="en-US" sz="2200"/>
              <a:t>Enumeration is a user-defined data type.  It is defined using the keyword </a:t>
            </a:r>
            <a:r>
              <a:rPr lang="en-US" sz="2200">
                <a:solidFill>
                  <a:srgbClr val="FF0000"/>
                </a:solidFill>
              </a:rPr>
              <a:t>enum</a:t>
            </a:r>
            <a:r>
              <a:rPr lang="en-US" sz="2200"/>
              <a:t> and the syntax is:</a:t>
            </a:r>
          </a:p>
          <a:p>
            <a:pPr lvl="1" algn="ctr">
              <a:buFontTx/>
              <a:buNone/>
            </a:pPr>
            <a:r>
              <a:rPr lang="en-US" sz="2200"/>
              <a:t>    </a:t>
            </a:r>
            <a:r>
              <a:rPr lang="en-US" sz="2200">
                <a:solidFill>
                  <a:srgbClr val="FF0000"/>
                </a:solidFill>
              </a:rPr>
              <a:t>enum tag_name {name_0, …, name_n} ;</a:t>
            </a:r>
          </a:p>
          <a:p>
            <a:endParaRPr lang="en-US" sz="2200">
              <a:solidFill>
                <a:srgbClr val="FF0000"/>
              </a:solidFill>
            </a:endParaRPr>
          </a:p>
          <a:p>
            <a:r>
              <a:rPr lang="en-US" sz="2200"/>
              <a:t>The tag_name is not used directly. The names in the braces are symbolic constants that take on integer values from zero through n.  As an example, the statement:</a:t>
            </a:r>
          </a:p>
          <a:p>
            <a:pPr lvl="1" algn="ctr">
              <a:buFontTx/>
              <a:buNone/>
            </a:pPr>
            <a:r>
              <a:rPr lang="en-US" sz="2200"/>
              <a:t>       </a:t>
            </a:r>
            <a:r>
              <a:rPr lang="en-US" sz="2200">
                <a:solidFill>
                  <a:srgbClr val="FF0000"/>
                </a:solidFill>
              </a:rPr>
              <a:t>enum colors { red, yellow, green } ;</a:t>
            </a:r>
            <a:r>
              <a:rPr lang="en-US" sz="2200"/>
              <a:t> </a:t>
            </a:r>
          </a:p>
          <a:p>
            <a:r>
              <a:rPr lang="en-US" sz="2200"/>
              <a:t>creates three constants.  red is assigned the value 0, yellow is assigned 1 and green is assigned 2.</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Vision Career Academy</a:t>
            </a:r>
            <a:endParaRPr lang="en-US"/>
          </a:p>
        </p:txBody>
      </p:sp>
      <p:sp>
        <p:nvSpPr>
          <p:cNvPr id="86021" name="Rectangle 5"/>
          <p:cNvSpPr>
            <a:spLocks noGrp="1" noChangeArrowheads="1"/>
          </p:cNvSpPr>
          <p:nvPr>
            <p:ph type="title"/>
          </p:nvPr>
        </p:nvSpPr>
        <p:spPr/>
        <p:txBody>
          <a:bodyPr/>
          <a:lstStyle/>
          <a:p>
            <a:r>
              <a:rPr lang="en-US"/>
              <a:t>Enumeration</a:t>
            </a:r>
          </a:p>
        </p:txBody>
      </p:sp>
      <p:sp>
        <p:nvSpPr>
          <p:cNvPr id="86022" name="Rectangle 6"/>
          <p:cNvSpPr>
            <a:spLocks noGrp="1" noChangeArrowheads="1"/>
          </p:cNvSpPr>
          <p:nvPr>
            <p:ph type="body" idx="1"/>
          </p:nvPr>
        </p:nvSpPr>
        <p:spPr/>
        <p:txBody>
          <a:bodyPr/>
          <a:lstStyle/>
          <a:p>
            <a:pPr>
              <a:buFontTx/>
              <a:buNone/>
            </a:pPr>
            <a:r>
              <a:rPr lang="en-US" sz="2200" b="0"/>
              <a:t>/* This program uses enumerated data types to </a:t>
            </a:r>
          </a:p>
          <a:p>
            <a:pPr>
              <a:buFontTx/>
              <a:buNone/>
            </a:pPr>
            <a:r>
              <a:rPr lang="en-US" sz="2200" b="0"/>
              <a:t>    access the elements of an array */</a:t>
            </a:r>
          </a:p>
          <a:p>
            <a:pPr>
              <a:buFontTx/>
              <a:buNone/>
            </a:pPr>
            <a:r>
              <a:rPr lang="en-US" sz="2200"/>
              <a:t>#include &lt;stdio.h&gt;</a:t>
            </a:r>
          </a:p>
          <a:p>
            <a:pPr>
              <a:buFontTx/>
              <a:buNone/>
            </a:pPr>
            <a:r>
              <a:rPr lang="en-US" sz="2200"/>
              <a:t>int main( )</a:t>
            </a:r>
          </a:p>
          <a:p>
            <a:pPr>
              <a:buFontTx/>
              <a:buNone/>
            </a:pPr>
            <a:r>
              <a:rPr lang="en-US" sz="2200"/>
              <a:t>{</a:t>
            </a:r>
          </a:p>
          <a:p>
            <a:pPr>
              <a:buFontTx/>
              <a:buNone/>
            </a:pPr>
            <a:r>
              <a:rPr lang="en-US" sz="2200" b="0"/>
              <a:t>	</a:t>
            </a:r>
            <a:r>
              <a:rPr lang="en-US" sz="2200"/>
              <a:t>int</a:t>
            </a:r>
            <a:r>
              <a:rPr lang="en-US" sz="2200" b="0"/>
              <a:t> March[5][7]={{0,0,1,2,3,4,5},{6,7,8,9,10,11,12},</a:t>
            </a:r>
          </a:p>
          <a:p>
            <a:pPr>
              <a:buFontTx/>
              <a:buNone/>
            </a:pPr>
            <a:r>
              <a:rPr lang="en-US" sz="2200" b="0"/>
              <a:t>	{13,14,15,16,17,18,19},{20,21,22,23,24,25,26},</a:t>
            </a:r>
          </a:p>
          <a:p>
            <a:pPr>
              <a:buFontTx/>
              <a:buNone/>
            </a:pPr>
            <a:r>
              <a:rPr lang="en-US" sz="2200" b="0"/>
              <a:t>	{27,28,29,30,31,0,0}}</a:t>
            </a:r>
            <a:r>
              <a:rPr lang="en-US" sz="2200"/>
              <a:t>;</a:t>
            </a:r>
          </a:p>
          <a:p>
            <a:pPr>
              <a:buFontTx/>
              <a:buNone/>
            </a:pPr>
            <a:r>
              <a:rPr lang="en-US" sz="2200" b="0"/>
              <a:t>	</a:t>
            </a:r>
            <a:r>
              <a:rPr lang="en-US" sz="2200"/>
              <a:t>enum</a:t>
            </a:r>
            <a:r>
              <a:rPr lang="en-US" sz="2200" b="0"/>
              <a:t> days {Sunday, Monday, Tuesday, </a:t>
            </a:r>
          </a:p>
          <a:p>
            <a:pPr>
              <a:buFontTx/>
              <a:buNone/>
            </a:pPr>
            <a:r>
              <a:rPr lang="en-US" sz="2200" b="0"/>
              <a:t>          Wednesday, Thursday, Friday, Saturday}</a:t>
            </a:r>
            <a:r>
              <a:rPr lang="en-US" sz="2200"/>
              <a:t>;</a:t>
            </a:r>
          </a:p>
          <a:p>
            <a:pPr>
              <a:buFontTx/>
              <a:buNone/>
            </a:pPr>
            <a:r>
              <a:rPr lang="en-US" sz="2000" b="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smtClean="0"/>
              <a:t>Vision Career Academy</a:t>
            </a:r>
            <a:endParaRPr lang="en-US"/>
          </a:p>
        </p:txBody>
      </p:sp>
      <p:sp>
        <p:nvSpPr>
          <p:cNvPr id="20482" name="Rectangle 2"/>
          <p:cNvSpPr>
            <a:spLocks noGrp="1" noChangeArrowheads="1"/>
          </p:cNvSpPr>
          <p:nvPr>
            <p:ph type="title"/>
          </p:nvPr>
        </p:nvSpPr>
        <p:spPr/>
        <p:txBody>
          <a:bodyPr/>
          <a:lstStyle/>
          <a:p>
            <a:r>
              <a:rPr lang="en-US"/>
              <a:t>Basic Data Types</a:t>
            </a:r>
          </a:p>
        </p:txBody>
      </p:sp>
      <p:sp>
        <p:nvSpPr>
          <p:cNvPr id="20484" name="Rectangle 4"/>
          <p:cNvSpPr>
            <a:spLocks noGrp="1" noChangeArrowheads="1"/>
          </p:cNvSpPr>
          <p:nvPr>
            <p:ph type="body" idx="4294967295"/>
          </p:nvPr>
        </p:nvSpPr>
        <p:spPr/>
        <p:txBody>
          <a:bodyPr>
            <a:normAutofit fontScale="92500" lnSpcReduction="10000"/>
          </a:bodyPr>
          <a:lstStyle/>
          <a:p>
            <a:pPr>
              <a:lnSpc>
                <a:spcPct val="90000"/>
              </a:lnSpc>
            </a:pPr>
            <a:r>
              <a:rPr lang="en-US"/>
              <a:t>Integral Types</a:t>
            </a:r>
            <a:endParaRPr lang="en-US" sz="2000">
              <a:latin typeface="Arial" charset="0"/>
            </a:endParaRPr>
          </a:p>
          <a:p>
            <a:pPr lvl="1">
              <a:spcBef>
                <a:spcPct val="50000"/>
              </a:spcBef>
            </a:pPr>
            <a:r>
              <a:rPr lang="en-US"/>
              <a:t>Integers are stored in various sizes. They can be signed or unsigned.</a:t>
            </a:r>
          </a:p>
          <a:p>
            <a:pPr lvl="1">
              <a:lnSpc>
                <a:spcPct val="120000"/>
              </a:lnSpc>
              <a:spcBef>
                <a:spcPct val="50000"/>
              </a:spcBef>
              <a:spcAft>
                <a:spcPct val="20000"/>
              </a:spcAft>
            </a:pPr>
            <a:r>
              <a:rPr lang="en-US" b="1"/>
              <a:t>Example</a:t>
            </a:r>
            <a:r>
              <a:rPr lang="en-US"/>
              <a:t> </a:t>
            </a:r>
            <a:br>
              <a:rPr lang="en-US"/>
            </a:br>
            <a:r>
              <a:rPr lang="en-US"/>
              <a:t>Suppose an integer is represented by a byte (8 bits). Leftmost bit is sign bit.  If the sign bit is 0, the number is treated as positive. </a:t>
            </a:r>
            <a:br>
              <a:rPr lang="en-US"/>
            </a:br>
            <a:r>
              <a:rPr lang="en-US"/>
              <a:t>Bit pattern 01001011 = 75 (decimal). </a:t>
            </a:r>
            <a:br>
              <a:rPr lang="en-US"/>
            </a:br>
            <a:r>
              <a:rPr lang="en-US"/>
              <a:t>The largest positive number is 01111111 = 2</a:t>
            </a:r>
            <a:r>
              <a:rPr lang="en-US" baseline="30000"/>
              <a:t>7 </a:t>
            </a:r>
            <a:r>
              <a:rPr lang="en-US"/>
              <a:t>– 1 = 127. </a:t>
            </a:r>
            <a:br>
              <a:rPr lang="en-US"/>
            </a:br>
            <a:r>
              <a:rPr lang="en-US"/>
              <a:t>Negative numbers are stored as two’s complement or as one’s complement. </a:t>
            </a:r>
            <a:br>
              <a:rPr lang="en-US"/>
            </a:br>
            <a:r>
              <a:rPr lang="en-US"/>
              <a:t>-75 = 10110100 (one’s complement). </a:t>
            </a:r>
            <a:br>
              <a:rPr lang="en-US"/>
            </a:br>
            <a:r>
              <a:rPr lang="en-US"/>
              <a:t>-75 = 10110101 (two’s complement).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Vision Career Academy</a:t>
            </a:r>
            <a:endParaRPr lang="en-US"/>
          </a:p>
        </p:txBody>
      </p:sp>
      <p:sp>
        <p:nvSpPr>
          <p:cNvPr id="89092" name="Rectangle 4"/>
          <p:cNvSpPr>
            <a:spLocks noGrp="1" noChangeArrowheads="1"/>
          </p:cNvSpPr>
          <p:nvPr>
            <p:ph type="title"/>
          </p:nvPr>
        </p:nvSpPr>
        <p:spPr/>
        <p:txBody>
          <a:bodyPr/>
          <a:lstStyle/>
          <a:p>
            <a:r>
              <a:rPr lang="en-US"/>
              <a:t>Enumeration</a:t>
            </a:r>
          </a:p>
        </p:txBody>
      </p:sp>
      <p:sp>
        <p:nvSpPr>
          <p:cNvPr id="89093" name="Rectangle 5"/>
          <p:cNvSpPr>
            <a:spLocks noGrp="1" noChangeArrowheads="1"/>
          </p:cNvSpPr>
          <p:nvPr>
            <p:ph type="body" idx="1"/>
          </p:nvPr>
        </p:nvSpPr>
        <p:spPr/>
        <p:txBody>
          <a:bodyPr/>
          <a:lstStyle/>
          <a:p>
            <a:pPr>
              <a:buFontTx/>
              <a:buNone/>
            </a:pPr>
            <a:r>
              <a:rPr lang="en-US" b="0"/>
              <a:t>	</a:t>
            </a:r>
            <a:r>
              <a:rPr lang="en-US"/>
              <a:t>enum</a:t>
            </a:r>
            <a:r>
              <a:rPr lang="en-US" b="0"/>
              <a:t> week {week_one, week_two, week_three,</a:t>
            </a:r>
          </a:p>
          <a:p>
            <a:pPr>
              <a:buFontTx/>
              <a:buNone/>
            </a:pPr>
            <a:r>
              <a:rPr lang="en-US" b="0"/>
              <a:t>			week_four, week_five}</a:t>
            </a:r>
            <a:r>
              <a:rPr lang="en-US"/>
              <a:t>;</a:t>
            </a:r>
          </a:p>
          <a:p>
            <a:pPr>
              <a:buFontTx/>
              <a:buNone/>
            </a:pPr>
            <a:endParaRPr lang="en-US" b="0"/>
          </a:p>
          <a:p>
            <a:pPr>
              <a:buFontTx/>
              <a:buNone/>
            </a:pPr>
            <a:r>
              <a:rPr lang="en-US" b="0"/>
              <a:t>	</a:t>
            </a:r>
            <a:r>
              <a:rPr lang="en-US"/>
              <a:t>printf</a:t>
            </a:r>
            <a:r>
              <a:rPr lang="en-US" b="0"/>
              <a:t> </a:t>
            </a:r>
            <a:r>
              <a:rPr lang="en-US"/>
              <a:t>(</a:t>
            </a:r>
            <a:r>
              <a:rPr lang="en-US" b="0"/>
              <a:t>"Monday the third week "</a:t>
            </a:r>
          </a:p>
          <a:p>
            <a:pPr>
              <a:buFontTx/>
              <a:buNone/>
            </a:pPr>
            <a:r>
              <a:rPr lang="en-US" b="0"/>
              <a:t>			 "of March is March %d\n",</a:t>
            </a:r>
          </a:p>
          <a:p>
            <a:pPr>
              <a:buFontTx/>
              <a:buNone/>
            </a:pPr>
            <a:r>
              <a:rPr lang="en-US" b="0"/>
              <a:t>	March [week_three] [Monday] </a:t>
            </a:r>
            <a:r>
              <a:rPr lang="en-US"/>
              <a:t>);</a:t>
            </a:r>
          </a:p>
          <a:p>
            <a:pPr>
              <a:buFontTx/>
              <a:buNone/>
            </a:pPr>
            <a:r>
              <a:rPr lang="en-US" b="0"/>
              <a:t> </a:t>
            </a:r>
            <a:r>
              <a:rPr lang="en-US"/>
              <a:t>}</a:t>
            </a:r>
          </a:p>
          <a:p>
            <a:pPr>
              <a:buFontTx/>
              <a:buNone/>
            </a:pP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Any Doubts or Questions or Concerns?</a:t>
            </a:r>
            <a:endParaRPr lang="en-IN" dirty="0"/>
          </a:p>
        </p:txBody>
      </p:sp>
      <p:pic>
        <p:nvPicPr>
          <p:cNvPr id="4" name="Content Placeholder 3" descr="doubt1.jpg"/>
          <p:cNvPicPr>
            <a:picLocks noGrp="1" noChangeAspect="1"/>
          </p:cNvPicPr>
          <p:nvPr>
            <p:ph sz="quarter" idx="1"/>
          </p:nvPr>
        </p:nvPicPr>
        <p:blipFill>
          <a:blip r:embed="rId2"/>
          <a:stretch>
            <a:fillRect/>
          </a:stretch>
        </p:blipFill>
        <p:spPr>
          <a:xfrm>
            <a:off x="2786050" y="2305050"/>
            <a:ext cx="3443300" cy="3443300"/>
          </a:xfrm>
        </p:spPr>
      </p:pic>
      <p:sp>
        <p:nvSpPr>
          <p:cNvPr id="5" name="Footer Placeholder 4"/>
          <p:cNvSpPr>
            <a:spLocks noGrp="1"/>
          </p:cNvSpPr>
          <p:nvPr>
            <p:ph type="ftr" sz="quarter" idx="11"/>
          </p:nvPr>
        </p:nvSpPr>
        <p:spPr/>
        <p:txBody>
          <a:bodyPr/>
          <a:lstStyle/>
          <a:p>
            <a:r>
              <a:rPr lang="en-IN" smtClean="0"/>
              <a:t>Copyright@Vision Career Academy</a:t>
            </a:r>
            <a:endParaRPr lang="en-I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Vision Career Academy</a:t>
            </a:r>
            <a:endParaRPr lang="en-US"/>
          </a:p>
        </p:txBody>
      </p:sp>
      <p:sp>
        <p:nvSpPr>
          <p:cNvPr id="146434" name="Rectangle 2"/>
          <p:cNvSpPr>
            <a:spLocks noGrp="1" noChangeArrowheads="1"/>
          </p:cNvSpPr>
          <p:nvPr>
            <p:ph type="title"/>
          </p:nvPr>
        </p:nvSpPr>
        <p:spPr/>
        <p:txBody>
          <a:bodyPr/>
          <a:lstStyle/>
          <a:p>
            <a:pPr>
              <a:lnSpc>
                <a:spcPct val="80000"/>
              </a:lnSpc>
              <a:spcBef>
                <a:spcPct val="50000"/>
              </a:spcBef>
            </a:pPr>
            <a:r>
              <a:rPr lang="en-US"/>
              <a:t>Basic Data Types</a:t>
            </a:r>
          </a:p>
        </p:txBody>
      </p:sp>
      <p:sp>
        <p:nvSpPr>
          <p:cNvPr id="146435" name="Rectangle 3"/>
          <p:cNvSpPr>
            <a:spLocks noGrp="1" noChangeArrowheads="1"/>
          </p:cNvSpPr>
          <p:nvPr>
            <p:ph type="body" idx="1"/>
          </p:nvPr>
        </p:nvSpPr>
        <p:spPr/>
        <p:txBody>
          <a:bodyPr/>
          <a:lstStyle/>
          <a:p>
            <a:pPr>
              <a:lnSpc>
                <a:spcPct val="80000"/>
              </a:lnSpc>
              <a:spcBef>
                <a:spcPct val="50000"/>
              </a:spcBef>
            </a:pPr>
            <a:r>
              <a:rPr lang="en-US"/>
              <a:t>Integral Types</a:t>
            </a:r>
          </a:p>
          <a:p>
            <a:pPr lvl="1">
              <a:spcBef>
                <a:spcPct val="50000"/>
              </a:spcBef>
            </a:pPr>
            <a:r>
              <a:rPr lang="en-US"/>
              <a:t> </a:t>
            </a:r>
            <a:r>
              <a:rPr lang="en-US" b="1">
                <a:latin typeface="Courier New" pitchFamily="49" charset="0"/>
              </a:rPr>
              <a:t>char</a:t>
            </a:r>
            <a:r>
              <a:rPr lang="en-US"/>
              <a:t> 		Stored as 8 bits. Unsigned 0 to 255. </a:t>
            </a:r>
            <a:br>
              <a:rPr lang="en-US"/>
            </a:br>
            <a:r>
              <a:rPr lang="en-US"/>
              <a:t>			Signed  -128 to 127.</a:t>
            </a:r>
          </a:p>
          <a:p>
            <a:pPr lvl="1">
              <a:spcBef>
                <a:spcPct val="50000"/>
              </a:spcBef>
            </a:pPr>
            <a:r>
              <a:rPr lang="en-US"/>
              <a:t> </a:t>
            </a:r>
            <a:r>
              <a:rPr lang="en-US" b="1">
                <a:latin typeface="Courier New" pitchFamily="49" charset="0"/>
              </a:rPr>
              <a:t>short int	</a:t>
            </a:r>
            <a:r>
              <a:rPr lang="en-US"/>
              <a:t>Stored as 16 bits. Unsigned 0 to 65535. </a:t>
            </a:r>
            <a:br>
              <a:rPr lang="en-US"/>
            </a:br>
            <a:r>
              <a:rPr lang="en-US"/>
              <a:t>			Signed -32768 to 32767.</a:t>
            </a:r>
          </a:p>
          <a:p>
            <a:pPr lvl="1">
              <a:spcBef>
                <a:spcPct val="50000"/>
              </a:spcBef>
            </a:pPr>
            <a:r>
              <a:rPr lang="en-US"/>
              <a:t> </a:t>
            </a:r>
            <a:r>
              <a:rPr lang="en-US" b="1">
                <a:latin typeface="Courier New" pitchFamily="49" charset="0"/>
              </a:rPr>
              <a:t>int 		</a:t>
            </a:r>
            <a:r>
              <a:rPr lang="en-US"/>
              <a:t>Same as either short or long int.</a:t>
            </a:r>
          </a:p>
          <a:p>
            <a:pPr lvl="1">
              <a:spcBef>
                <a:spcPct val="50000"/>
              </a:spcBef>
            </a:pPr>
            <a:r>
              <a:rPr lang="en-US"/>
              <a:t> </a:t>
            </a:r>
            <a:r>
              <a:rPr lang="en-US" b="1">
                <a:latin typeface="Courier New" pitchFamily="49" charset="0"/>
              </a:rPr>
              <a:t>long int</a:t>
            </a:r>
            <a:r>
              <a:rPr lang="en-US"/>
              <a:t> 		Stored as 32 bits. Unsigned 0 to 4294967295.</a:t>
            </a:r>
            <a:br>
              <a:rPr lang="en-US"/>
            </a:br>
            <a:r>
              <a:rPr lang="en-US"/>
              <a:t>			Signed  -2147483648 to  2147483647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smtClean="0"/>
              <a:t>Vision Career Academy</a:t>
            </a:r>
            <a:endParaRPr lang="en-US"/>
          </a:p>
        </p:txBody>
      </p:sp>
      <p:sp>
        <p:nvSpPr>
          <p:cNvPr id="34818" name="Rectangle 2"/>
          <p:cNvSpPr>
            <a:spLocks noGrp="1" noChangeArrowheads="1"/>
          </p:cNvSpPr>
          <p:nvPr>
            <p:ph type="title"/>
          </p:nvPr>
        </p:nvSpPr>
        <p:spPr/>
        <p:txBody>
          <a:bodyPr/>
          <a:lstStyle/>
          <a:p>
            <a:r>
              <a:rPr lang="en-US"/>
              <a:t>Basic Data Types</a:t>
            </a:r>
          </a:p>
        </p:txBody>
      </p:sp>
      <p:sp>
        <p:nvSpPr>
          <p:cNvPr id="34819" name="Rectangle 3"/>
          <p:cNvSpPr>
            <a:spLocks noGrp="1" noChangeArrowheads="1"/>
          </p:cNvSpPr>
          <p:nvPr>
            <p:ph type="body" idx="4294967295"/>
          </p:nvPr>
        </p:nvSpPr>
        <p:spPr/>
        <p:txBody>
          <a:bodyPr/>
          <a:lstStyle/>
          <a:p>
            <a:r>
              <a:rPr lang="en-US"/>
              <a:t>Floating Point Numbers</a:t>
            </a:r>
          </a:p>
          <a:p>
            <a:pPr lvl="1"/>
            <a:r>
              <a:rPr lang="en-US"/>
              <a:t>Floating point numbers are rational numbers. Always signed numbers.</a:t>
            </a:r>
          </a:p>
          <a:p>
            <a:pPr lvl="1"/>
            <a:r>
              <a:rPr lang="en-US" b="1">
                <a:latin typeface="Courier New" pitchFamily="49" charset="0"/>
              </a:rPr>
              <a:t>float</a:t>
            </a:r>
            <a:r>
              <a:rPr lang="en-US"/>
              <a:t>	Approximate precision of 6 decimal digits .</a:t>
            </a:r>
          </a:p>
          <a:p>
            <a:pPr lvl="2"/>
            <a:r>
              <a:rPr lang="en-US"/>
              <a:t>Typically stored in 4 bytes with 24 bits of signed mantissa and 8 bits of signed exponent.</a:t>
            </a:r>
          </a:p>
          <a:p>
            <a:pPr lvl="1"/>
            <a:r>
              <a:rPr lang="en-US" b="1">
                <a:latin typeface="Courier New" pitchFamily="49" charset="0"/>
              </a:rPr>
              <a:t>double</a:t>
            </a:r>
            <a:r>
              <a:rPr lang="en-US"/>
              <a:t>	Approximate precision of 14 decimal digits.</a:t>
            </a:r>
          </a:p>
          <a:p>
            <a:pPr lvl="2"/>
            <a:r>
              <a:rPr lang="en-US"/>
              <a:t>Typically stored in 8 bytes with 56 bits of signed mantissa and 8 bits of signed exponent.</a:t>
            </a:r>
          </a:p>
          <a:p>
            <a:pPr lvl="1"/>
            <a:endParaRPr lang="en-US" sz="1000"/>
          </a:p>
          <a:p>
            <a:pPr lvl="1"/>
            <a:r>
              <a:rPr lang="en-US"/>
              <a:t>One should check the file limits.h to what is implemented on a particular machine.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349</TotalTime>
  <Words>5058</Words>
  <Application>Microsoft Office PowerPoint</Application>
  <PresentationFormat>On-screen Show (4:3)</PresentationFormat>
  <Paragraphs>1021</Paragraphs>
  <Slides>71</Slides>
  <Notes>29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73" baseType="lpstr">
      <vt:lpstr>Equity</vt:lpstr>
      <vt:lpstr>Microsoft Equation 3.0</vt:lpstr>
      <vt:lpstr>C</vt:lpstr>
      <vt:lpstr>Introduction</vt:lpstr>
      <vt:lpstr>Elements of a C Program</vt:lpstr>
      <vt:lpstr>A Simple Hello World C Program</vt:lpstr>
      <vt:lpstr>Tokens in C</vt:lpstr>
      <vt:lpstr>Tokens in C</vt:lpstr>
      <vt:lpstr>Basic Data Types</vt:lpstr>
      <vt:lpstr>Basic Data Types</vt:lpstr>
      <vt:lpstr>Basic Data Types</vt:lpstr>
      <vt:lpstr>Constants</vt:lpstr>
      <vt:lpstr>Constants</vt:lpstr>
      <vt:lpstr>Variables</vt:lpstr>
      <vt:lpstr>Declarations</vt:lpstr>
      <vt:lpstr>Global and Local Variables</vt:lpstr>
      <vt:lpstr>Global and Local Variables</vt:lpstr>
      <vt:lpstr>Operators</vt:lpstr>
      <vt:lpstr>Operators</vt:lpstr>
      <vt:lpstr>Type Conversions</vt:lpstr>
      <vt:lpstr>Automatic Type Casting</vt:lpstr>
      <vt:lpstr>Explicit Type Casting</vt:lpstr>
      <vt:lpstr>Precedence and Order of evaluation</vt:lpstr>
      <vt:lpstr>Precedence and Order of evaluation</vt:lpstr>
      <vt:lpstr>Operators</vt:lpstr>
      <vt:lpstr>Operators</vt:lpstr>
      <vt:lpstr>Operators</vt:lpstr>
      <vt:lpstr>Operators</vt:lpstr>
      <vt:lpstr>Floating Point Arithmetic</vt:lpstr>
      <vt:lpstr>Conditional Statements : if statement</vt:lpstr>
      <vt:lpstr>Loops(for)</vt:lpstr>
      <vt:lpstr>Loops(while)</vt:lpstr>
      <vt:lpstr>Loops(do while)</vt:lpstr>
      <vt:lpstr>Loops(break and continue)</vt:lpstr>
      <vt:lpstr>Multiple Selection with if-else</vt:lpstr>
      <vt:lpstr>The switch Multiple-Selection Structure</vt:lpstr>
      <vt:lpstr>switch Statement Details</vt:lpstr>
      <vt:lpstr>Functions </vt:lpstr>
      <vt:lpstr> Function Definitions</vt:lpstr>
      <vt:lpstr>Function Definitions</vt:lpstr>
      <vt:lpstr>Functions in C</vt:lpstr>
      <vt:lpstr>Functions in C</vt:lpstr>
      <vt:lpstr>Using Functions</vt:lpstr>
      <vt:lpstr>Using Functions (continued)</vt:lpstr>
      <vt:lpstr>Definitions</vt:lpstr>
      <vt:lpstr>Using Functions (continued)</vt:lpstr>
      <vt:lpstr>Using Functions (continued)</vt:lpstr>
      <vt:lpstr>Arrays in C</vt:lpstr>
      <vt:lpstr>Array Representation</vt:lpstr>
      <vt:lpstr>Array Representation</vt:lpstr>
      <vt:lpstr>Multi-Dimensional Arrays</vt:lpstr>
      <vt:lpstr>Variable-Length Arrays</vt:lpstr>
      <vt:lpstr>Memory Addresses</vt:lpstr>
      <vt:lpstr>Pointers</vt:lpstr>
      <vt:lpstr>Pointer Operations in C</vt:lpstr>
      <vt:lpstr>Using Pointers</vt:lpstr>
      <vt:lpstr>Using Pointers (cont.)</vt:lpstr>
      <vt:lpstr>Using Pointers (cont.)</vt:lpstr>
      <vt:lpstr>Data Structures (struct)</vt:lpstr>
      <vt:lpstr>Structures (struct) </vt:lpstr>
      <vt:lpstr>Declaring Structures (struct)</vt:lpstr>
      <vt:lpstr>User Defined Data Types (typedef)</vt:lpstr>
      <vt:lpstr>Accessing Struct Members</vt:lpstr>
      <vt:lpstr>Sample Program With Structs</vt:lpstr>
      <vt:lpstr>Sample Program With Structs (cont.)</vt:lpstr>
      <vt:lpstr>Structs with Union</vt:lpstr>
      <vt:lpstr>Structs with Union (cont.)</vt:lpstr>
      <vt:lpstr>Structs with Union (cont.)</vt:lpstr>
      <vt:lpstr>Structs with Union (cont.)</vt:lpstr>
      <vt:lpstr>Enumeration</vt:lpstr>
      <vt:lpstr>Enumeration</vt:lpstr>
      <vt:lpstr>Enumeration</vt:lpstr>
      <vt:lpstr>Any Doubts or Questions or Concerns?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prasant</dc:creator>
  <cp:lastModifiedBy>prasant</cp:lastModifiedBy>
  <cp:revision>1</cp:revision>
  <dcterms:created xsi:type="dcterms:W3CDTF">2017-05-20T11:12:38Z</dcterms:created>
  <dcterms:modified xsi:type="dcterms:W3CDTF">2017-05-20T17:01:48Z</dcterms:modified>
</cp:coreProperties>
</file>