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8588A-4ADE-49A2-AEBB-F559A8B32202}" type="datetimeFigureOut">
              <a:rPr lang="en-US" smtClean="0"/>
              <a:t>5/20/2017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D8F14-5178-4285-8003-2FFF2A7E4D5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D8F14-5178-4285-8003-2FFF2A7E4D59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1E6CE-5B02-4AA2-8630-5701BAC4E625}" type="datetime1">
              <a:rPr lang="en-US" smtClean="0"/>
              <a:t>5/20/2017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F2ED-D5B3-4AC5-B6A4-D36B2EC13FA4}" type="datetime1">
              <a:rPr lang="en-US" smtClean="0"/>
              <a:t>5/20/2017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CD5-6086-43E8-AE83-67A1EE08D345}" type="datetime1">
              <a:rPr lang="en-US" smtClean="0"/>
              <a:t>5/20/2017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0E66B-41AF-4393-A97C-0ED2B9B024FA}" type="datetime1">
              <a:rPr lang="en-US" smtClean="0"/>
              <a:t>5/20/2017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829E-6958-4A12-8C8B-20C4A7486711}" type="datetime1">
              <a:rPr lang="en-US" smtClean="0"/>
              <a:t>5/20/2017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AEDF-B1E1-4722-B2FD-34DE5A6AF229}" type="datetime1">
              <a:rPr lang="en-US" smtClean="0"/>
              <a:t>5/20/2017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288B-6BDA-407E-8729-82817D151CC3}" type="datetime1">
              <a:rPr lang="en-US" smtClean="0"/>
              <a:t>5/20/2017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FF2E-4CFA-4D02-AB26-1818B8F95885}" type="datetime1">
              <a:rPr lang="en-US" smtClean="0"/>
              <a:t>5/20/2017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DD3D-185B-4D4C-87B4-B67E65E8ACF6}" type="datetime1">
              <a:rPr lang="en-US" smtClean="0"/>
              <a:t>5/20/2017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28E2-8BD1-4EB1-9CDE-1939D0D2DCB2}" type="datetime1">
              <a:rPr lang="en-US" smtClean="0"/>
              <a:t>5/20/2017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47B5-AADB-4332-B1EA-BB72F6553DE6}" type="datetime1">
              <a:rPr lang="en-US" smtClean="0"/>
              <a:t>5/20/2017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64E98E-1CD6-455C-9505-F4579A92F875}" type="datetime1">
              <a:rPr lang="en-US" smtClean="0"/>
              <a:t>5/20/2017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Copyright@Vision Career Academy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2E4E70-0518-4AE8-859D-25E8772D435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(computer_science)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ethod_(computer_science)" TargetMode="External"/><Relationship Id="rId5" Type="http://schemas.openxmlformats.org/officeDocument/2006/relationships/hyperlink" Target="https://en.wikipedia.org/wiki/Field_(computer_science)" TargetMode="External"/><Relationship Id="rId4" Type="http://schemas.openxmlformats.org/officeDocument/2006/relationships/hyperlink" Target="https://en.wikipedia.org/wiki/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" TargetMode="External"/><Relationship Id="rId3" Type="http://schemas.openxmlformats.org/officeDocument/2006/relationships/hyperlink" Target="https://en.wikipedia.org/wiki/Statement_(computer_science)" TargetMode="External"/><Relationship Id="rId7" Type="http://schemas.openxmlformats.org/officeDocument/2006/relationships/hyperlink" Target="https://en.wikipedia.org/wiki/Command_(computing)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Natural_language" TargetMode="External"/><Relationship Id="rId5" Type="http://schemas.openxmlformats.org/officeDocument/2006/relationships/hyperlink" Target="https://en.wikipedia.org/wiki/Imperative_mood" TargetMode="External"/><Relationship Id="rId4" Type="http://schemas.openxmlformats.org/officeDocument/2006/relationships/hyperlink" Target="https://en.wikipedia.org/wiki/State_(computer_science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3857628"/>
            <a:ext cx="4338646" cy="1014410"/>
          </a:xfrm>
        </p:spPr>
        <p:txBody>
          <a:bodyPr>
            <a:normAutofit fontScale="47500" lnSpcReduction="20000"/>
          </a:bodyPr>
          <a:lstStyle/>
          <a:p>
            <a:r>
              <a:rPr lang="en-US" sz="5900" dirty="0" err="1" smtClean="0">
                <a:solidFill>
                  <a:schemeClr val="accent3">
                    <a:lumMod val="50000"/>
                  </a:schemeClr>
                </a:solidFill>
              </a:rPr>
              <a:t>Pramod</a:t>
            </a:r>
            <a:r>
              <a:rPr lang="en-US" sz="59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9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900" dirty="0" err="1" smtClean="0">
                <a:solidFill>
                  <a:schemeClr val="accent3">
                    <a:lumMod val="50000"/>
                  </a:schemeClr>
                </a:solidFill>
              </a:rPr>
              <a:t>Nikam</a:t>
            </a:r>
            <a:endParaRPr lang="en-US" sz="59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900" dirty="0" smtClean="0">
                <a:solidFill>
                  <a:schemeClr val="accent3">
                    <a:lumMod val="50000"/>
                  </a:schemeClr>
                </a:solidFill>
              </a:rPr>
              <a:t>Technology Specialist, Cognizant </a:t>
            </a:r>
            <a:r>
              <a:rPr lang="en-US" sz="3200" dirty="0" smtClean="0"/>
              <a:t>             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                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Programming Concepts and Languages</a:t>
            </a:r>
            <a:endParaRPr lang="en-IN" dirty="0"/>
          </a:p>
        </p:txBody>
      </p:sp>
      <p:pic>
        <p:nvPicPr>
          <p:cNvPr id="4" name="Picture 3" descr="C:\Users\Lenovo\Downloads\vision3 (1)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1214446" cy="1071546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Copyright@Vision</a:t>
            </a:r>
            <a:r>
              <a:rPr lang="en-IN" dirty="0" smtClean="0"/>
              <a:t> Career Academy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It Yourself!!!!!</a:t>
            </a:r>
          </a:p>
          <a:p>
            <a:r>
              <a:rPr lang="en-US" dirty="0" smtClean="0"/>
              <a:t>Lets try everybody’s favorite language </a:t>
            </a:r>
            <a:r>
              <a:rPr lang="en-US" sz="5400" dirty="0" smtClean="0"/>
              <a:t>C </a:t>
            </a:r>
            <a:r>
              <a:rPr lang="en-US" sz="2800" dirty="0" smtClean="0"/>
              <a:t>for this purpose.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  <p:pic>
        <p:nvPicPr>
          <p:cNvPr id="5" name="Picture 4" descr="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928934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Programming AKA 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OOPS?</a:t>
            </a:r>
          </a:p>
          <a:p>
            <a:pPr>
              <a:buFont typeface="Symbol" pitchFamily="18" charset="2"/>
              <a:buChar char="Þ"/>
            </a:pPr>
            <a:r>
              <a:rPr lang="en-US" dirty="0" smtClean="0"/>
              <a:t>This is what </a:t>
            </a:r>
            <a:r>
              <a:rPr lang="en-US" dirty="0" err="1" smtClean="0"/>
              <a:t>wikipedia</a:t>
            </a:r>
            <a:r>
              <a:rPr lang="en-US" dirty="0" smtClean="0"/>
              <a:t> says:</a:t>
            </a:r>
          </a:p>
          <a:p>
            <a:pPr>
              <a:buNone/>
            </a:pPr>
            <a:r>
              <a:rPr lang="en-IN" b="1" dirty="0" smtClean="0"/>
              <a:t>    Object-oriented </a:t>
            </a:r>
            <a:r>
              <a:rPr lang="en-IN" b="1" dirty="0" smtClean="0"/>
              <a:t>programming</a:t>
            </a:r>
            <a:r>
              <a:rPr lang="en-IN" dirty="0" smtClean="0"/>
              <a:t> (</a:t>
            </a:r>
            <a:r>
              <a:rPr lang="en-IN" b="1" dirty="0" smtClean="0"/>
              <a:t>OOP</a:t>
            </a:r>
            <a:r>
              <a:rPr lang="en-IN" dirty="0" smtClean="0"/>
              <a:t>) is a </a:t>
            </a:r>
            <a:r>
              <a:rPr lang="en-IN" dirty="0" smtClean="0">
                <a:hlinkClick r:id="rId2" tooltip="Programming paradigm"/>
              </a:rPr>
              <a:t>programming paradigm</a:t>
            </a:r>
            <a:r>
              <a:rPr lang="en-IN" dirty="0" smtClean="0"/>
              <a:t> based on the concept of "</a:t>
            </a:r>
            <a:r>
              <a:rPr lang="en-IN" dirty="0" smtClean="0">
                <a:hlinkClick r:id="rId3" tooltip="Object (computer science)"/>
              </a:rPr>
              <a:t>objects</a:t>
            </a:r>
            <a:r>
              <a:rPr lang="en-IN" dirty="0" smtClean="0"/>
              <a:t>", which may contain </a:t>
            </a:r>
            <a:r>
              <a:rPr lang="en-IN" dirty="0" smtClean="0">
                <a:hlinkClick r:id="rId4" tooltip="Data"/>
              </a:rPr>
              <a:t>data</a:t>
            </a:r>
            <a:r>
              <a:rPr lang="en-IN" dirty="0" smtClean="0"/>
              <a:t>, in the form of </a:t>
            </a:r>
            <a:r>
              <a:rPr lang="en-IN" dirty="0" smtClean="0">
                <a:hlinkClick r:id="rId5" tooltip="Field (computer science)"/>
              </a:rPr>
              <a:t>fields</a:t>
            </a:r>
            <a:r>
              <a:rPr lang="en-IN" dirty="0" smtClean="0"/>
              <a:t>, often known as </a:t>
            </a:r>
            <a:r>
              <a:rPr lang="en-IN" i="1" dirty="0" smtClean="0"/>
              <a:t>attributes;</a:t>
            </a:r>
            <a:r>
              <a:rPr lang="en-IN" dirty="0" smtClean="0"/>
              <a:t> and code, in the form of procedures, often known as </a:t>
            </a:r>
            <a:r>
              <a:rPr lang="en-IN" i="1" dirty="0" smtClean="0">
                <a:hlinkClick r:id="rId6" tooltip="Method (computer science)"/>
              </a:rPr>
              <a:t>methods</a:t>
            </a:r>
            <a:r>
              <a:rPr lang="en-IN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smtClean="0">
                <a:sym typeface="Wingdings" pitchFamily="2" charset="2"/>
              </a:rPr>
              <a:t>  Relax ! It is not that Complex !! 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 </a:t>
            </a:r>
            <a:endParaRPr lang="en-US" i="1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00100" y="1571612"/>
            <a:ext cx="7643866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More Modular Design</a:t>
            </a:r>
          </a:p>
          <a:p>
            <a:r>
              <a:rPr lang="en-US" sz="2800" dirty="0" smtClean="0"/>
              <a:t> Code comprehension is at its best in OOPS. </a:t>
            </a:r>
            <a:endParaRPr lang="en-US" sz="2800" dirty="0"/>
          </a:p>
          <a:p>
            <a:r>
              <a:rPr lang="en-US" sz="2800" dirty="0" smtClean="0"/>
              <a:t> Save development time (and cost) by reusing code</a:t>
            </a:r>
          </a:p>
          <a:p>
            <a:pPr lvl="1"/>
            <a:r>
              <a:rPr lang="en-US" dirty="0" smtClean="0"/>
              <a:t>once an object class is created it can be used in other applications</a:t>
            </a:r>
            <a:endParaRPr lang="en-US" sz="2800" dirty="0"/>
          </a:p>
          <a:p>
            <a:r>
              <a:rPr lang="en-US" sz="2800" dirty="0" smtClean="0"/>
              <a:t> Easier debugging</a:t>
            </a:r>
          </a:p>
          <a:p>
            <a:pPr lvl="1"/>
            <a:r>
              <a:rPr lang="en-US" dirty="0" smtClean="0"/>
              <a:t>classes can be tested independently</a:t>
            </a:r>
          </a:p>
          <a:p>
            <a:pPr lvl="1"/>
            <a:r>
              <a:rPr lang="en-US" dirty="0" smtClean="0"/>
              <a:t>reused objects have already been tested.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Easy to Maintain</a:t>
            </a:r>
            <a:endParaRPr lang="en-US" dirty="0" smtClean="0"/>
          </a:p>
          <a:p>
            <a:pPr lvl="1"/>
            <a:r>
              <a:rPr lang="en-IN" dirty="0" smtClean="0"/>
              <a:t>OOP </a:t>
            </a:r>
            <a:r>
              <a:rPr lang="en-IN" dirty="0"/>
              <a:t>makes it easy to maintain and modify existing code as new objects can be created with small differences to existing ones</a:t>
            </a:r>
            <a:r>
              <a:rPr lang="en-IN" dirty="0" smtClean="0"/>
              <a:t>.</a:t>
            </a:r>
            <a:endParaRPr lang="en-IN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Data Safety</a:t>
            </a:r>
            <a:endParaRPr lang="en-US" dirty="0"/>
          </a:p>
          <a:p>
            <a:pPr lvl="1"/>
            <a:r>
              <a:rPr lang="en-IN" dirty="0"/>
              <a:t>Data is safe and secure, with less data corruption, thanks to hiding and abstraction</a:t>
            </a:r>
          </a:p>
          <a:p>
            <a:pPr lvl="1"/>
            <a:endParaRPr lang="en-IN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Object Oriented Paradigm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(Paradigm: a way of seeing and doing things)</a:t>
            </a:r>
          </a:p>
          <a:p>
            <a:pPr>
              <a:lnSpc>
                <a:spcPct val="90000"/>
              </a:lnSpc>
            </a:pPr>
            <a:r>
              <a:rPr lang="en-US" sz="2800"/>
              <a:t>Object - Oriented (OO) Programming: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Organizing software as a collection of objects with a certain state and behavior.</a:t>
            </a:r>
          </a:p>
          <a:p>
            <a:pPr>
              <a:lnSpc>
                <a:spcPct val="90000"/>
              </a:lnSpc>
            </a:pPr>
            <a:r>
              <a:rPr lang="en-US" sz="2800"/>
              <a:t>Object Oriented Design: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Based on the identification &amp; organization of objects. </a:t>
            </a:r>
          </a:p>
          <a:p>
            <a:pPr>
              <a:lnSpc>
                <a:spcPct val="90000"/>
              </a:lnSpc>
            </a:pPr>
            <a:r>
              <a:rPr lang="en-US" sz="2800"/>
              <a:t>OO Methodology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Construction of models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development of SW is a modeling process </a:t>
            </a:r>
          </a:p>
          <a:p>
            <a:pPr>
              <a:lnSpc>
                <a:spcPct val="90000"/>
              </a:lnSpc>
            </a:pPr>
            <a:r>
              <a:rPr lang="en-US" sz="2800"/>
              <a:t>OO Modeling and Design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Modeling objects based on the real world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Using models to design independently of a programming language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Objects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/>
              <a:t>Object: Complex data type that has an </a:t>
            </a:r>
            <a:r>
              <a:rPr lang="en-US" sz="2800" b="1"/>
              <a:t>identity</a:t>
            </a:r>
            <a:r>
              <a:rPr lang="en-US" sz="2800"/>
              <a:t>, contains other data types called </a:t>
            </a:r>
            <a:r>
              <a:rPr lang="en-US" sz="2800" b="1"/>
              <a:t>attributes</a:t>
            </a:r>
            <a:r>
              <a:rPr lang="en-US" sz="2800"/>
              <a:t>  and modules of code called </a:t>
            </a:r>
            <a:r>
              <a:rPr lang="en-US" sz="2800" b="1"/>
              <a:t>operations</a:t>
            </a:r>
            <a:r>
              <a:rPr lang="en-US" sz="2800"/>
              <a:t> or </a:t>
            </a:r>
            <a:r>
              <a:rPr lang="en-US" sz="2800" b="1"/>
              <a:t>methods</a:t>
            </a:r>
          </a:p>
          <a:p>
            <a:r>
              <a:rPr lang="en-US" sz="2800"/>
              <a:t>Attributes and associated values are </a:t>
            </a:r>
            <a:r>
              <a:rPr lang="en-US" sz="2800" b="1"/>
              <a:t>hidden</a:t>
            </a:r>
            <a:r>
              <a:rPr lang="en-US" sz="2800"/>
              <a:t> inside the object.</a:t>
            </a:r>
          </a:p>
          <a:p>
            <a:r>
              <a:rPr lang="en-US" sz="2800"/>
              <a:t>Any object that wants to obtain or change a value associated with other object, must do so by sending a </a:t>
            </a:r>
            <a:r>
              <a:rPr lang="en-US" sz="2800" b="1"/>
              <a:t>message</a:t>
            </a:r>
            <a:r>
              <a:rPr lang="en-US" sz="2800"/>
              <a:t> to one of the objects (invoking a method)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124200" y="2819400"/>
            <a:ext cx="2590800" cy="2438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771900" y="3390900"/>
            <a:ext cx="1295400" cy="12954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419600" y="2819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419600" y="47244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429000" y="3276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5029200" y="44196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V="1">
            <a:off x="3352800" y="44196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4953000" y="32766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038600" y="35814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600" b="1">
                <a:latin typeface="Arial" pitchFamily="34" charset="0"/>
              </a:rPr>
              <a:t>Age: 35</a:t>
            </a:r>
            <a:endParaRPr lang="es-ES" sz="1600" b="1">
              <a:latin typeface="Arial" pitchFamily="34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38200" y="1905000"/>
            <a:ext cx="8288338" cy="2209800"/>
            <a:chOff x="528" y="1200"/>
            <a:chExt cx="5221" cy="1392"/>
          </a:xfrm>
        </p:grpSpPr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 flipV="1">
              <a:off x="2976" y="1824"/>
              <a:ext cx="16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V="1">
              <a:off x="3024" y="1824"/>
              <a:ext cx="16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528" y="1200"/>
              <a:ext cx="15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methods (methods)</a:t>
              </a: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4211" y="1536"/>
              <a:ext cx="15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Attributes (values)</a:t>
              </a:r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1536" y="148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 flipH="1" flipV="1">
              <a:off x="1536" y="1488"/>
              <a:ext cx="52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219200" y="5029200"/>
            <a:ext cx="914400" cy="838200"/>
            <a:chOff x="1968" y="1776"/>
            <a:chExt cx="1632" cy="1536"/>
          </a:xfrm>
        </p:grpSpPr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1968" y="1776"/>
              <a:ext cx="1632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2376" y="2136"/>
              <a:ext cx="816" cy="81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78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>
              <a:off x="2784" y="29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216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3168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V="1">
              <a:off x="2112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 flipV="1">
              <a:off x="312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2544" y="2256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</a:endParaRP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2544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1143000" y="4495800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>
                <a:latin typeface="Arial" pitchFamily="34" charset="0"/>
              </a:rPr>
              <a:t>Set_salary (20)</a:t>
            </a:r>
            <a:endParaRPr lang="es-ES" sz="2000">
              <a:latin typeface="Arial" pitchFamily="34" charset="0"/>
            </a:endParaRP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429000" y="2209800"/>
            <a:ext cx="236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b="1" i="1">
                <a:latin typeface="Arial" pitchFamily="34" charset="0"/>
              </a:rPr>
              <a:t>Object: </a:t>
            </a:r>
            <a:r>
              <a:rPr lang="es-ES_tradnl" b="1">
                <a:latin typeface="Arial" pitchFamily="34" charset="0"/>
              </a:rPr>
              <a:t>woman</a:t>
            </a:r>
            <a:endParaRPr lang="es-ES" b="1">
              <a:latin typeface="Arial" pitchFamily="34" charset="0"/>
            </a:endParaRP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1752600" y="3581400"/>
            <a:ext cx="13271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800" b="1" i="1">
                <a:latin typeface="Arial" pitchFamily="34" charset="0"/>
              </a:rPr>
              <a:t>method:</a:t>
            </a:r>
            <a:r>
              <a:rPr lang="es-ES_tradnl" sz="1800" b="1">
                <a:latin typeface="Arial" pitchFamily="34" charset="0"/>
              </a:rPr>
              <a:t> </a:t>
            </a:r>
          </a:p>
          <a:p>
            <a:r>
              <a:rPr lang="es-ES_tradnl" sz="1800" b="1">
                <a:latin typeface="Arial" pitchFamily="34" charset="0"/>
              </a:rPr>
              <a:t>Set_salary</a:t>
            </a:r>
            <a:endParaRPr lang="es-ES" sz="1800" b="1">
              <a:latin typeface="Arial" pitchFamily="34" charset="0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352800" y="3810000"/>
            <a:ext cx="609600" cy="355600"/>
            <a:chOff x="2160" y="2320"/>
            <a:chExt cx="384" cy="224"/>
          </a:xfrm>
        </p:grpSpPr>
        <p:sp>
          <p:nvSpPr>
            <p:cNvPr id="13352" name="Freeform 40"/>
            <p:cNvSpPr>
              <a:spLocks/>
            </p:cNvSpPr>
            <p:nvPr/>
          </p:nvSpPr>
          <p:spPr bwMode="auto">
            <a:xfrm>
              <a:off x="2160" y="2320"/>
              <a:ext cx="336" cy="224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144" y="32"/>
                </a:cxn>
                <a:cxn ang="0">
                  <a:pos x="336" y="32"/>
                </a:cxn>
              </a:cxnLst>
              <a:rect l="0" t="0" r="r" b="b"/>
              <a:pathLst>
                <a:path w="336" h="224">
                  <a:moveTo>
                    <a:pt x="0" y="224"/>
                  </a:moveTo>
                  <a:cubicBezTo>
                    <a:pt x="44" y="144"/>
                    <a:pt x="88" y="64"/>
                    <a:pt x="144" y="32"/>
                  </a:cubicBezTo>
                  <a:cubicBezTo>
                    <a:pt x="200" y="0"/>
                    <a:pt x="268" y="16"/>
                    <a:pt x="336" y="3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2448" y="235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55" name="Line 43"/>
          <p:cNvSpPr>
            <a:spLocks noChangeShapeType="1"/>
          </p:cNvSpPr>
          <p:nvPr/>
        </p:nvSpPr>
        <p:spPr bwMode="auto">
          <a:xfrm flipV="1">
            <a:off x="2133600" y="4800600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914400" y="5943600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b="1">
                <a:latin typeface="Arial" pitchFamily="34" charset="0"/>
              </a:rPr>
              <a:t>employer</a:t>
            </a:r>
            <a:endParaRPr lang="es-ES" b="1">
              <a:latin typeface="Arial" pitchFamily="34" charset="0"/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858000" y="5105400"/>
            <a:ext cx="914400" cy="838200"/>
            <a:chOff x="1968" y="1776"/>
            <a:chExt cx="1632" cy="1536"/>
          </a:xfrm>
        </p:grpSpPr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1968" y="1776"/>
              <a:ext cx="1632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2376" y="2136"/>
              <a:ext cx="816" cy="81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278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2784" y="29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216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3168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 flipV="1">
              <a:off x="2112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 flipV="1">
              <a:off x="312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2544" y="2256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</a:endParaRPr>
            </a:p>
          </p:txBody>
        </p:sp>
        <p:sp>
          <p:nvSpPr>
            <p:cNvPr id="13368" name="Rectangle 56"/>
            <p:cNvSpPr>
              <a:spLocks noChangeArrowheads="1"/>
            </p:cNvSpPr>
            <p:nvPr/>
          </p:nvSpPr>
          <p:spPr bwMode="auto">
            <a:xfrm>
              <a:off x="2544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369" name="Line 57"/>
          <p:cNvSpPr>
            <a:spLocks noChangeShapeType="1"/>
          </p:cNvSpPr>
          <p:nvPr/>
        </p:nvSpPr>
        <p:spPr bwMode="auto">
          <a:xfrm flipH="1" flipV="1">
            <a:off x="5715000" y="4419600"/>
            <a:ext cx="1219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096000" y="4419600"/>
            <a:ext cx="115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>
                <a:latin typeface="Arial" pitchFamily="34" charset="0"/>
              </a:rPr>
              <a:t>Get_age</a:t>
            </a:r>
            <a:endParaRPr lang="es-ES" sz="2000">
              <a:latin typeface="Arial" pitchFamily="34" charset="0"/>
            </a:endParaRP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934200" y="5943600"/>
            <a:ext cx="103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b="1">
                <a:latin typeface="Arial" pitchFamily="34" charset="0"/>
              </a:rPr>
              <a:t>friend</a:t>
            </a:r>
            <a:endParaRPr lang="es-ES" b="1">
              <a:latin typeface="Arial" pitchFamily="34" charset="0"/>
            </a:endParaRPr>
          </a:p>
        </p:txBody>
      </p:sp>
      <p:sp>
        <p:nvSpPr>
          <p:cNvPr id="13379" name="Text Box 67"/>
          <p:cNvSpPr txBox="1">
            <a:spLocks noChangeArrowheads="1"/>
          </p:cNvSpPr>
          <p:nvPr/>
        </p:nvSpPr>
        <p:spPr bwMode="auto">
          <a:xfrm>
            <a:off x="3886200" y="3962400"/>
            <a:ext cx="1154113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1600" b="1">
                <a:latin typeface="Arial" pitchFamily="34" charset="0"/>
              </a:rPr>
              <a:t>Salary: 10</a:t>
            </a:r>
            <a:endParaRPr lang="es-ES" sz="1600" b="1">
              <a:latin typeface="Arial" pitchFamily="34" charset="0"/>
            </a:endParaRP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Encapsulation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r>
              <a:rPr lang="en-US" sz="2800"/>
              <a:t>Each objects methods manage it’s own attributes. </a:t>
            </a:r>
          </a:p>
          <a:p>
            <a:r>
              <a:rPr lang="en-US" sz="2800"/>
              <a:t>This is also known as </a:t>
            </a:r>
            <a:r>
              <a:rPr lang="en-US" sz="2800" b="1" i="1"/>
              <a:t>hiding.</a:t>
            </a:r>
          </a:p>
          <a:p>
            <a:r>
              <a:rPr lang="en-US" sz="2800"/>
              <a:t>An object A can learn about the values of attributes of another object B, only by invoking the corresponding method (message) associated to the object B.</a:t>
            </a:r>
          </a:p>
          <a:p>
            <a:endParaRPr lang="en-US" sz="2800"/>
          </a:p>
          <a:p>
            <a:r>
              <a:rPr lang="en-US" sz="2800"/>
              <a:t>Example: </a:t>
            </a:r>
          </a:p>
          <a:p>
            <a:pPr lvl="1"/>
            <a:r>
              <a:rPr lang="en-US" sz="2400"/>
              <a:t>Class: Lady</a:t>
            </a:r>
          </a:p>
          <a:p>
            <a:pPr lvl="1"/>
            <a:r>
              <a:rPr lang="en-US" sz="2400"/>
              <a:t>Attributes: Age, salary</a:t>
            </a:r>
          </a:p>
          <a:p>
            <a:pPr lvl="1"/>
            <a:r>
              <a:rPr lang="en-US" sz="2400"/>
              <a:t>Methods: get_age, set_salary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vs. Object-Oriented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Procedural application	OO-application</a:t>
            </a:r>
          </a:p>
          <a:p>
            <a:pPr>
              <a:buFontTx/>
              <a:buNone/>
            </a:pPr>
            <a:r>
              <a:rPr lang="en-US" sz="2400"/>
              <a:t>			        DATA</a:t>
            </a:r>
          </a:p>
          <a:p>
            <a:pPr>
              <a:buFontTx/>
              <a:buNone/>
            </a:pPr>
            <a:r>
              <a:rPr lang="en-US" sz="2400"/>
              <a:t>Line of code</a:t>
            </a:r>
          </a:p>
          <a:p>
            <a:pPr>
              <a:buFontTx/>
              <a:buNone/>
            </a:pPr>
            <a:r>
              <a:rPr lang="en-US" sz="2400"/>
              <a:t>Line of code</a:t>
            </a:r>
          </a:p>
          <a:p>
            <a:pPr>
              <a:buFontTx/>
              <a:buNone/>
            </a:pPr>
            <a:r>
              <a:rPr lang="en-US" sz="2400"/>
              <a:t>Line of code</a:t>
            </a:r>
          </a:p>
          <a:p>
            <a:pPr>
              <a:buFontTx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2819400"/>
            <a:ext cx="1752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743200" y="2819400"/>
            <a:ext cx="1981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819400" y="2895600"/>
            <a:ext cx="1935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 is stored </a:t>
            </a:r>
          </a:p>
          <a:p>
            <a:r>
              <a:rPr lang="en-US"/>
              <a:t>independent </a:t>
            </a:r>
          </a:p>
          <a:p>
            <a:r>
              <a:rPr lang="en-US"/>
              <a:t>of application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362200" y="30480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 flipV="1">
            <a:off x="2362200" y="3352800"/>
            <a:ext cx="457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486400" y="2743200"/>
            <a:ext cx="914400" cy="838200"/>
            <a:chOff x="1968" y="1776"/>
            <a:chExt cx="1632" cy="1536"/>
          </a:xfrm>
        </p:grpSpPr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1968" y="1776"/>
              <a:ext cx="1632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2376" y="2136"/>
              <a:ext cx="816" cy="81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78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>
              <a:off x="2784" y="29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216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168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flipV="1">
              <a:off x="2112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 flipV="1">
              <a:off x="312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544" y="2256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2544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162800" y="3581400"/>
            <a:ext cx="914400" cy="838200"/>
            <a:chOff x="1968" y="1776"/>
            <a:chExt cx="1632" cy="1536"/>
          </a:xfrm>
        </p:grpSpPr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1968" y="1776"/>
              <a:ext cx="1632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2376" y="2136"/>
              <a:ext cx="816" cy="81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278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>
              <a:off x="2784" y="29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216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>
              <a:off x="3168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 flipV="1">
              <a:off x="2112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V="1">
              <a:off x="312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2544" y="2256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2544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486400" y="4495800"/>
            <a:ext cx="914400" cy="838200"/>
            <a:chOff x="1968" y="1776"/>
            <a:chExt cx="1632" cy="1536"/>
          </a:xfrm>
        </p:grpSpPr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1968" y="1776"/>
              <a:ext cx="1632" cy="15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2376" y="2136"/>
              <a:ext cx="816" cy="816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2784" y="17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2784" y="2976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216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3168" y="2784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 flipV="1">
              <a:off x="2112" y="2784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 flipV="1">
              <a:off x="3120" y="2064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2544" y="2256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</a:endParaRPr>
            </a:p>
          </p:txBody>
        </p:sp>
        <p:sp>
          <p:nvSpPr>
            <p:cNvPr id="15401" name="Rectangle 41"/>
            <p:cNvSpPr>
              <a:spLocks noChangeArrowheads="1"/>
            </p:cNvSpPr>
            <p:nvPr/>
          </p:nvSpPr>
          <p:spPr bwMode="auto">
            <a:xfrm>
              <a:off x="2544" y="2544"/>
              <a:ext cx="480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6400800" y="3048000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H="1" flipV="1">
            <a:off x="6400800" y="3352800"/>
            <a:ext cx="762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5867400" y="3657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6324600" y="4114800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457200" y="1905000"/>
            <a:ext cx="4419600" cy="41148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4953000" y="1905000"/>
            <a:ext cx="3581400" cy="41148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5105400" y="5334000"/>
            <a:ext cx="3248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Each object is independent of </a:t>
            </a:r>
          </a:p>
          <a:p>
            <a:r>
              <a:rPr lang="en-US" sz="2000"/>
              <a:t>the others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Classes are </a:t>
            </a:r>
            <a:r>
              <a:rPr lang="en-US" sz="2800" b="1"/>
              <a:t>templates</a:t>
            </a:r>
            <a:r>
              <a:rPr lang="en-US" sz="2800"/>
              <a:t> that have methods and attribute names and type information, but no actual values!</a:t>
            </a:r>
          </a:p>
          <a:p>
            <a:pPr>
              <a:lnSpc>
                <a:spcPct val="90000"/>
              </a:lnSpc>
            </a:pPr>
            <a:r>
              <a:rPr lang="en-US" sz="2800"/>
              <a:t>Objects are generated by these classes and they actually contain values.</a:t>
            </a:r>
          </a:p>
          <a:p>
            <a:pPr>
              <a:lnSpc>
                <a:spcPct val="90000"/>
              </a:lnSpc>
            </a:pPr>
            <a:r>
              <a:rPr lang="en-US" sz="2800"/>
              <a:t>We design an application at the class level.</a:t>
            </a:r>
          </a:p>
          <a:p>
            <a:pPr>
              <a:lnSpc>
                <a:spcPct val="90000"/>
              </a:lnSpc>
            </a:pPr>
            <a:r>
              <a:rPr lang="en-US" sz="2800"/>
              <a:t>When the system is running objects are created by classes as they are needed to contain state information.</a:t>
            </a:r>
          </a:p>
          <a:p>
            <a:pPr>
              <a:lnSpc>
                <a:spcPct val="90000"/>
              </a:lnSpc>
            </a:pPr>
            <a:r>
              <a:rPr lang="en-US" sz="2800"/>
              <a:t>When objects are no longer needed by the application, they are eliminated.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714356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Class &amp; Objects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581400" y="1752600"/>
            <a:ext cx="2133600" cy="1905000"/>
            <a:chOff x="2256" y="1248"/>
            <a:chExt cx="1344" cy="1200"/>
          </a:xfrm>
        </p:grpSpPr>
        <p:sp>
          <p:nvSpPr>
            <p:cNvPr id="16422" name="Oval 38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3" name="Oval 39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Name</a:t>
              </a:r>
              <a:endParaRPr lang="es-ES" sz="1800">
                <a:latin typeface="Arial" pitchFamily="34" charset="0"/>
              </a:endParaRPr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Number</a:t>
              </a:r>
              <a:endParaRPr lang="es-ES" sz="1800">
                <a:latin typeface="Arial" pitchFamily="34" charset="0"/>
              </a:endParaRPr>
            </a:p>
          </p:txBody>
        </p:sp>
      </p:grpSp>
      <p:sp>
        <p:nvSpPr>
          <p:cNvPr id="16432" name="Text Box 48"/>
          <p:cNvSpPr txBox="1">
            <a:spLocks noChangeArrowheads="1"/>
          </p:cNvSpPr>
          <p:nvPr/>
        </p:nvSpPr>
        <p:spPr bwMode="auto">
          <a:xfrm>
            <a:off x="914400" y="1752600"/>
            <a:ext cx="274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b="1">
                <a:latin typeface="Arial" pitchFamily="34" charset="0"/>
              </a:rPr>
              <a:t>CLASS: Furniture</a:t>
            </a:r>
            <a:endParaRPr lang="es-ES" b="1">
              <a:latin typeface="Arial" pitchFamily="34" charset="0"/>
            </a:endParaRPr>
          </a:p>
        </p:txBody>
      </p:sp>
      <p:sp>
        <p:nvSpPr>
          <p:cNvPr id="16435" name="Text Box 51"/>
          <p:cNvSpPr txBox="1">
            <a:spLocks noChangeArrowheads="1"/>
          </p:cNvSpPr>
          <p:nvPr/>
        </p:nvSpPr>
        <p:spPr bwMode="auto">
          <a:xfrm>
            <a:off x="5867400" y="2257425"/>
            <a:ext cx="2441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 b="1">
                <a:latin typeface="Arial" pitchFamily="34" charset="0"/>
              </a:rPr>
              <a:t>methods: Example</a:t>
            </a:r>
          </a:p>
          <a:p>
            <a:r>
              <a:rPr lang="es-ES_tradnl" sz="2000" b="1">
                <a:latin typeface="Arial" pitchFamily="34" charset="0"/>
              </a:rPr>
              <a:t>ChangeNumber</a:t>
            </a:r>
            <a:endParaRPr lang="es-ES" sz="2000" b="1">
              <a:latin typeface="Arial" pitchFamily="34" charset="0"/>
            </a:endParaRPr>
          </a:p>
        </p:txBody>
      </p: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457200" y="380841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b="1">
                <a:latin typeface="Arial" pitchFamily="34" charset="0"/>
              </a:rPr>
              <a:t>Objects:</a:t>
            </a:r>
            <a:endParaRPr lang="es-ES" b="1">
              <a:latin typeface="Arial" pitchFamily="34" charset="0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838200" y="4343400"/>
            <a:ext cx="2133600" cy="1905000"/>
            <a:chOff x="2256" y="1248"/>
            <a:chExt cx="1344" cy="1200"/>
          </a:xfrm>
        </p:grpSpPr>
        <p:sp>
          <p:nvSpPr>
            <p:cNvPr id="16441" name="Oval 57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42" name="Oval 58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49" name="Rectangle 65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Desk</a:t>
              </a:r>
              <a:endParaRPr lang="es-ES" sz="1800">
                <a:latin typeface="Arial" pitchFamily="34" charset="0"/>
              </a:endParaRPr>
            </a:p>
          </p:txBody>
        </p:sp>
        <p:sp>
          <p:nvSpPr>
            <p:cNvPr id="16450" name="Rectangle 66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123445</a:t>
              </a:r>
              <a:endParaRPr lang="es-ES" sz="1800">
                <a:latin typeface="Arial" pitchFamily="34" charset="0"/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3581400" y="4343400"/>
            <a:ext cx="2133600" cy="1905000"/>
            <a:chOff x="2256" y="1248"/>
            <a:chExt cx="1344" cy="1200"/>
          </a:xfrm>
        </p:grpSpPr>
        <p:sp>
          <p:nvSpPr>
            <p:cNvPr id="16452" name="Oval 68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53" name="Oval 69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60" name="Rectangle 76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ChairA</a:t>
              </a:r>
              <a:endParaRPr lang="es-ES" sz="1800" dirty="0">
                <a:latin typeface="Arial" pitchFamily="34" charset="0"/>
              </a:endParaRPr>
            </a:p>
          </p:txBody>
        </p:sp>
        <p:sp>
          <p:nvSpPr>
            <p:cNvPr id="16461" name="Rectangle 77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32143</a:t>
              </a:r>
              <a:endParaRPr lang="es-ES" sz="1800">
                <a:latin typeface="Arial" pitchFamily="34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6324600" y="4343400"/>
            <a:ext cx="2133600" cy="1905000"/>
            <a:chOff x="2256" y="1248"/>
            <a:chExt cx="1344" cy="1200"/>
          </a:xfrm>
        </p:grpSpPr>
        <p:sp>
          <p:nvSpPr>
            <p:cNvPr id="16463" name="Oval 79"/>
            <p:cNvSpPr>
              <a:spLocks noChangeArrowheads="1"/>
            </p:cNvSpPr>
            <p:nvPr/>
          </p:nvSpPr>
          <p:spPr bwMode="auto">
            <a:xfrm>
              <a:off x="2256" y="1248"/>
              <a:ext cx="1344" cy="1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64" name="Oval 80"/>
            <p:cNvSpPr>
              <a:spLocks noChangeArrowheads="1"/>
            </p:cNvSpPr>
            <p:nvPr/>
          </p:nvSpPr>
          <p:spPr bwMode="auto">
            <a:xfrm>
              <a:off x="2592" y="1529"/>
              <a:ext cx="672" cy="63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2928" y="124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>
              <a:off x="2928" y="2186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>
              <a:off x="2414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>
              <a:off x="3244" y="2036"/>
              <a:ext cx="198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 flipV="1">
              <a:off x="2375" y="2036"/>
              <a:ext cx="237" cy="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 flipV="1">
              <a:off x="3205" y="1473"/>
              <a:ext cx="237" cy="1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71" name="Rectangle 87"/>
            <p:cNvSpPr>
              <a:spLocks noChangeArrowheads="1"/>
            </p:cNvSpPr>
            <p:nvPr/>
          </p:nvSpPr>
          <p:spPr bwMode="auto">
            <a:xfrm>
              <a:off x="2730" y="1623"/>
              <a:ext cx="396" cy="1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ChairB</a:t>
              </a:r>
              <a:endParaRPr lang="es-ES" sz="1800">
                <a:latin typeface="Arial" pitchFamily="34" charset="0"/>
              </a:endParaRPr>
            </a:p>
          </p:txBody>
        </p:sp>
        <p:sp>
          <p:nvSpPr>
            <p:cNvPr id="16472" name="Rectangle 88"/>
            <p:cNvSpPr>
              <a:spLocks noChangeArrowheads="1"/>
            </p:cNvSpPr>
            <p:nvPr/>
          </p:nvSpPr>
          <p:spPr bwMode="auto">
            <a:xfrm>
              <a:off x="2688" y="18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_tradnl" sz="1800">
                  <a:latin typeface="Arial" pitchFamily="34" charset="0"/>
                </a:rPr>
                <a:t>45687</a:t>
              </a:r>
              <a:endParaRPr lang="es-ES" sz="1800">
                <a:latin typeface="Arial" pitchFamily="34" charset="0"/>
              </a:endParaRPr>
            </a:p>
          </p:txBody>
        </p:sp>
      </p:grpSp>
      <p:sp>
        <p:nvSpPr>
          <p:cNvPr id="16473" name="Line 89"/>
          <p:cNvSpPr>
            <a:spLocks noChangeShapeType="1"/>
          </p:cNvSpPr>
          <p:nvPr/>
        </p:nvSpPr>
        <p:spPr bwMode="auto">
          <a:xfrm flipV="1">
            <a:off x="2133600" y="3429000"/>
            <a:ext cx="15240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74" name="Line 90"/>
          <p:cNvSpPr>
            <a:spLocks noChangeShapeType="1"/>
          </p:cNvSpPr>
          <p:nvPr/>
        </p:nvSpPr>
        <p:spPr bwMode="auto">
          <a:xfrm flipV="1">
            <a:off x="4648200" y="3733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75" name="Line 91"/>
          <p:cNvSpPr>
            <a:spLocks noChangeShapeType="1"/>
          </p:cNvSpPr>
          <p:nvPr/>
        </p:nvSpPr>
        <p:spPr bwMode="auto">
          <a:xfrm flipH="1" flipV="1">
            <a:off x="5486400" y="3429000"/>
            <a:ext cx="152400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Lets have some 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Can you identify???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43116"/>
            <a:ext cx="552356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C:\Users\Lenovo\Downloads\vision3 (1)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428604"/>
            <a:ext cx="1500198" cy="1500198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Message Passing &amp; Associations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/>
              <a:t>Methods are associated with classes but classes don’t send messages to each other.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Objects send messages.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A </a:t>
            </a:r>
            <a:r>
              <a:rPr lang="es-ES_tradnl" sz="2800" b="1"/>
              <a:t>static diagram (class diagram)</a:t>
            </a:r>
            <a:r>
              <a:rPr lang="es-ES_tradnl" sz="2800"/>
              <a:t> shows classes and the logical associations between classes, it doesn´t show the movement of messages.</a:t>
            </a:r>
          </a:p>
          <a:p>
            <a:pPr>
              <a:lnSpc>
                <a:spcPct val="90000"/>
              </a:lnSpc>
            </a:pPr>
            <a:r>
              <a:rPr lang="es-ES_tradnl" sz="2800"/>
              <a:t>An </a:t>
            </a:r>
            <a:r>
              <a:rPr lang="es-ES_tradnl" sz="2800" b="1"/>
              <a:t>association</a:t>
            </a:r>
            <a:r>
              <a:rPr lang="es-ES_tradnl" sz="2800"/>
              <a:t> between two classes means that the objects of the two classes can send messages to each other.</a:t>
            </a:r>
          </a:p>
          <a:p>
            <a:pPr>
              <a:lnSpc>
                <a:spcPct val="90000"/>
              </a:lnSpc>
            </a:pPr>
            <a:r>
              <a:rPr lang="es-ES_tradnl" sz="2800" b="1"/>
              <a:t>Aggregation</a:t>
            </a:r>
            <a:r>
              <a:rPr lang="es-ES_tradnl" sz="2800"/>
              <a:t>: when an object contains other objects ( a part-whole relationship)</a:t>
            </a:r>
            <a:endParaRPr lang="es-E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Class Hierarchies &amp; Inheritance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/>
              <a:t>Classes can be arranged in hierarchies so that more classes inherit attributes and methods from more abstract classes</a:t>
            </a:r>
          </a:p>
          <a:p>
            <a:pPr>
              <a:lnSpc>
                <a:spcPct val="90000"/>
              </a:lnSpc>
            </a:pPr>
            <a:r>
              <a:rPr lang="es-ES_tradnl" b="1"/>
              <a:t>Class hierarchy diagrams</a:t>
            </a:r>
            <a:endParaRPr lang="es-ES" b="1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981200" y="3352800"/>
            <a:ext cx="4484688" cy="2362200"/>
            <a:chOff x="1248" y="2592"/>
            <a:chExt cx="2825" cy="148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04" y="2592"/>
              <a:ext cx="576" cy="528"/>
              <a:chOff x="1968" y="1776"/>
              <a:chExt cx="1632" cy="1536"/>
            </a:xfrm>
          </p:grpSpPr>
          <p:sp>
            <p:nvSpPr>
              <p:cNvPr id="5125" name="Oval 5"/>
              <p:cNvSpPr>
                <a:spLocks noChangeArrowheads="1"/>
              </p:cNvSpPr>
              <p:nvPr/>
            </p:nvSpPr>
            <p:spPr bwMode="auto">
              <a:xfrm>
                <a:off x="1968" y="1776"/>
                <a:ext cx="1632" cy="15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" name="Oval 6"/>
              <p:cNvSpPr>
                <a:spLocks noChangeArrowheads="1"/>
              </p:cNvSpPr>
              <p:nvPr/>
            </p:nvSpPr>
            <p:spPr bwMode="auto">
              <a:xfrm>
                <a:off x="2376" y="2136"/>
                <a:ext cx="816" cy="81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2784" y="177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>
                <a:off x="2784" y="297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3168" y="278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/>
            </p:nvSpPr>
            <p:spPr bwMode="auto">
              <a:xfrm flipV="1">
                <a:off x="3120" y="2064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3" name="Rectangle 13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134" name="Rectangle 14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3014" y="2714"/>
              <a:ext cx="10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_tradnl"/>
                <a:t>Class: Chair</a:t>
              </a:r>
              <a:endParaRPr lang="es-E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248" y="3552"/>
              <a:ext cx="576" cy="528"/>
              <a:chOff x="1968" y="1776"/>
              <a:chExt cx="1632" cy="1536"/>
            </a:xfrm>
          </p:grpSpPr>
          <p:sp>
            <p:nvSpPr>
              <p:cNvPr id="5137" name="Oval 17"/>
              <p:cNvSpPr>
                <a:spLocks noChangeArrowheads="1"/>
              </p:cNvSpPr>
              <p:nvPr/>
            </p:nvSpPr>
            <p:spPr bwMode="auto">
              <a:xfrm>
                <a:off x="1968" y="1776"/>
                <a:ext cx="1632" cy="15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8" name="Oval 18"/>
              <p:cNvSpPr>
                <a:spLocks noChangeArrowheads="1"/>
              </p:cNvSpPr>
              <p:nvPr/>
            </p:nvSpPr>
            <p:spPr bwMode="auto">
              <a:xfrm>
                <a:off x="2376" y="2136"/>
                <a:ext cx="816" cy="81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/>
            </p:nvSpPr>
            <p:spPr bwMode="auto">
              <a:xfrm>
                <a:off x="2784" y="177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/>
            </p:nvSpPr>
            <p:spPr bwMode="auto">
              <a:xfrm>
                <a:off x="2784" y="297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/>
            </p:nvSpPr>
            <p:spPr bwMode="auto">
              <a:xfrm>
                <a:off x="3168" y="278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/>
            </p:nvSpPr>
            <p:spPr bwMode="auto">
              <a:xfrm flipV="1">
                <a:off x="3120" y="2064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45" name="Rectangle 25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146" name="Rectangle 26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3312" y="3552"/>
              <a:ext cx="576" cy="528"/>
              <a:chOff x="1968" y="1776"/>
              <a:chExt cx="1632" cy="1536"/>
            </a:xfrm>
          </p:grpSpPr>
          <p:sp>
            <p:nvSpPr>
              <p:cNvPr id="5148" name="Oval 28"/>
              <p:cNvSpPr>
                <a:spLocks noChangeArrowheads="1"/>
              </p:cNvSpPr>
              <p:nvPr/>
            </p:nvSpPr>
            <p:spPr bwMode="auto">
              <a:xfrm>
                <a:off x="1968" y="1776"/>
                <a:ext cx="1632" cy="15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49" name="Oval 29"/>
              <p:cNvSpPr>
                <a:spLocks noChangeArrowheads="1"/>
              </p:cNvSpPr>
              <p:nvPr/>
            </p:nvSpPr>
            <p:spPr bwMode="auto">
              <a:xfrm>
                <a:off x="2376" y="2136"/>
                <a:ext cx="816" cy="81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/>
            </p:nvSpPr>
            <p:spPr bwMode="auto">
              <a:xfrm>
                <a:off x="2784" y="177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/>
            </p:nvSpPr>
            <p:spPr bwMode="auto">
              <a:xfrm>
                <a:off x="2784" y="297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/>
            </p:nvSpPr>
            <p:spPr bwMode="auto">
              <a:xfrm>
                <a:off x="3168" y="2784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288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/>
            </p:nvSpPr>
            <p:spPr bwMode="auto">
              <a:xfrm flipV="1">
                <a:off x="3120" y="2064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56" name="Rectangle 36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48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157" name="Rectangle 37"/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5158" name="AutoShape 38"/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flowChartExtra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9" name="Line 39"/>
            <p:cNvSpPr>
              <a:spLocks noChangeShapeType="1"/>
            </p:cNvSpPr>
            <p:nvPr/>
          </p:nvSpPr>
          <p:spPr bwMode="auto">
            <a:xfrm>
              <a:off x="2592" y="336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>
              <a:off x="1536" y="3456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>
              <a:off x="1536" y="345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3600" y="345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6689725" y="4738688"/>
            <a:ext cx="1239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 sz="2000"/>
              <a:t>subclasses</a:t>
            </a:r>
            <a:endParaRPr lang="es-ES" sz="2000"/>
          </a:p>
        </p:txBody>
      </p:sp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1600200" y="5715000"/>
            <a:ext cx="185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/>
              <a:t>Chair Type A</a:t>
            </a:r>
            <a:endParaRPr lang="es-ES"/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4876800" y="5715000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/>
              <a:t>Chair Type B</a:t>
            </a:r>
            <a:endParaRPr lang="es-E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/>
              <a:t>Class Inheritance &amp; Specialization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636963" y="990600"/>
            <a:ext cx="1976437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Class: Furniture</a:t>
            </a:r>
          </a:p>
          <a:p>
            <a:pPr algn="ctr"/>
            <a:r>
              <a:rPr lang="en-US" sz="2000">
                <a:latin typeface="Arial" pitchFamily="34" charset="0"/>
              </a:rPr>
              <a:t>Attribute A1</a:t>
            </a:r>
          </a:p>
          <a:p>
            <a:pPr algn="ctr"/>
            <a:r>
              <a:rPr lang="en-US" sz="2000">
                <a:latin typeface="Arial" pitchFamily="34" charset="0"/>
              </a:rPr>
              <a:t>Method  A1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776663" y="2438400"/>
            <a:ext cx="16954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Class: Chairs</a:t>
            </a:r>
          </a:p>
          <a:p>
            <a:pPr algn="ctr"/>
            <a:r>
              <a:rPr lang="en-US" sz="2000">
                <a:latin typeface="Arial" pitchFamily="34" charset="0"/>
              </a:rPr>
              <a:t>[Attribute A1]</a:t>
            </a:r>
          </a:p>
          <a:p>
            <a:pPr algn="ctr"/>
            <a:r>
              <a:rPr lang="en-US" sz="2000">
                <a:latin typeface="Arial" pitchFamily="34" charset="0"/>
              </a:rPr>
              <a:t>Attribute  B1</a:t>
            </a:r>
          </a:p>
          <a:p>
            <a:pPr algn="ctr"/>
            <a:r>
              <a:rPr lang="en-US" sz="2000">
                <a:latin typeface="Arial" pitchFamily="34" charset="0"/>
              </a:rPr>
              <a:t>[Method A1]</a:t>
            </a:r>
          </a:p>
          <a:p>
            <a:pPr algn="ctr"/>
            <a:r>
              <a:rPr lang="en-US" sz="2000">
                <a:latin typeface="Arial" pitchFamily="34" charset="0"/>
              </a:rPr>
              <a:t>Method B1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743200" y="4419600"/>
            <a:ext cx="3810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743200" y="5638800"/>
            <a:ext cx="3810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43200" y="4419600"/>
            <a:ext cx="3810000" cy="2225675"/>
            <a:chOff x="1728" y="2784"/>
            <a:chExt cx="2400" cy="1402"/>
          </a:xfrm>
        </p:grpSpPr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2275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Arial" pitchFamily="34" charset="0"/>
                </a:rPr>
                <a:t>Class: Executive Chairs</a:t>
              </a:r>
            </a:p>
            <a:p>
              <a:pPr algn="ctr"/>
              <a:r>
                <a:rPr lang="en-US" sz="2000">
                  <a:latin typeface="Arial" pitchFamily="34" charset="0"/>
                </a:rPr>
                <a:t>[Attribute A1]</a:t>
              </a:r>
            </a:p>
            <a:p>
              <a:pPr algn="ctr"/>
              <a:r>
                <a:rPr lang="en-US" sz="2000">
                  <a:latin typeface="Arial" pitchFamily="34" charset="0"/>
                </a:rPr>
                <a:t>[Attribute  B1]</a:t>
              </a:r>
            </a:p>
            <a:p>
              <a:pPr algn="ctr"/>
              <a:r>
                <a:rPr lang="en-US" sz="2000">
                  <a:latin typeface="Arial" pitchFamily="34" charset="0"/>
                </a:rPr>
                <a:t>Attribute C1</a:t>
              </a:r>
            </a:p>
            <a:p>
              <a:pPr algn="ctr"/>
              <a:r>
                <a:rPr lang="en-US" sz="2000">
                  <a:latin typeface="Arial" pitchFamily="34" charset="0"/>
                </a:rPr>
                <a:t>[Method A1]</a:t>
              </a:r>
            </a:p>
            <a:p>
              <a:pPr algn="ctr"/>
              <a:r>
                <a:rPr lang="en-US" sz="2000">
                  <a:latin typeface="Arial" pitchFamily="34" charset="0"/>
                </a:rPr>
                <a:t>Method B1 (B1 code modified)</a:t>
              </a:r>
            </a:p>
            <a:p>
              <a:pPr algn="ctr"/>
              <a:r>
                <a:rPr lang="en-US" sz="2000">
                  <a:latin typeface="Arial" pitchFamily="34" charset="0"/>
                </a:rPr>
                <a:t>Method C1</a:t>
              </a:r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728" y="3024"/>
              <a:ext cx="240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728" y="2784"/>
              <a:ext cx="2400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3352800" y="2819400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352800" y="2438400"/>
            <a:ext cx="25908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352800" y="34290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352800" y="2438400"/>
            <a:ext cx="2590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3657600" y="9906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3657600" y="13716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3657600" y="1676400"/>
            <a:ext cx="1981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3657600" y="990600"/>
            <a:ext cx="19812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4495800" y="1981200"/>
            <a:ext cx="304800" cy="304800"/>
          </a:xfrm>
          <a:prstGeom prst="flowChartExtra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4495800" y="3962400"/>
            <a:ext cx="304800" cy="304800"/>
          </a:xfrm>
          <a:prstGeom prst="flowChartExtra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4648200" y="2286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4648200" y="42672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V="1">
            <a:off x="2438400" y="11430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746125" y="1184275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/>
              <a:t>Class  name</a:t>
            </a:r>
            <a:endParaRPr lang="es-E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5791200" y="152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7375525" y="1184275"/>
            <a:ext cx="140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/>
              <a:t>Attributes</a:t>
            </a:r>
            <a:endParaRPr lang="es-ES"/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69925" y="1870075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/>
              <a:t>Methods</a:t>
            </a:r>
            <a:endParaRPr lang="es-E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2057400" y="1828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0" y="3124200"/>
            <a:ext cx="2693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_tradnl"/>
              <a:t>Is a specialization of</a:t>
            </a:r>
          </a:p>
          <a:p>
            <a:r>
              <a:rPr lang="es-ES_tradnl"/>
              <a:t>Or</a:t>
            </a:r>
          </a:p>
          <a:p>
            <a:r>
              <a:rPr lang="es-ES_tradnl"/>
              <a:t>Inherits from</a:t>
            </a:r>
            <a:endParaRPr lang="es-E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V="1">
            <a:off x="1828800" y="22098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1981200" y="3810000"/>
            <a:ext cx="2362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/>
              <a:t>Public, Private &amp; Protected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/>
              <a:t>Attributes can be public or private:</a:t>
            </a:r>
          </a:p>
          <a:p>
            <a:pPr lvl="1">
              <a:lnSpc>
                <a:spcPct val="90000"/>
              </a:lnSpc>
            </a:pPr>
            <a:r>
              <a:rPr lang="es-ES_tradnl" b="1"/>
              <a:t>Private</a:t>
            </a:r>
            <a:r>
              <a:rPr lang="es-ES_tradnl"/>
              <a:t>: it can only be accessed by its own methods</a:t>
            </a:r>
          </a:p>
          <a:p>
            <a:pPr lvl="1">
              <a:lnSpc>
                <a:spcPct val="90000"/>
              </a:lnSpc>
            </a:pPr>
            <a:r>
              <a:rPr lang="es-ES_tradnl" b="1"/>
              <a:t>Public</a:t>
            </a:r>
            <a:r>
              <a:rPr lang="es-ES_tradnl"/>
              <a:t>: it can be modified by methods associated with any class (violates encapsulation)</a:t>
            </a:r>
          </a:p>
          <a:p>
            <a:pPr>
              <a:lnSpc>
                <a:spcPct val="90000"/>
              </a:lnSpc>
            </a:pPr>
            <a:r>
              <a:rPr lang="es-ES_tradnl"/>
              <a:t>Methods can be public, private or protected:</a:t>
            </a:r>
          </a:p>
          <a:p>
            <a:pPr lvl="1">
              <a:lnSpc>
                <a:spcPct val="90000"/>
              </a:lnSpc>
            </a:pPr>
            <a:r>
              <a:rPr lang="es-ES_tradnl" b="1"/>
              <a:t>Public</a:t>
            </a:r>
            <a:r>
              <a:rPr lang="es-ES_tradnl"/>
              <a:t>: it’s name is exposed to other objects.</a:t>
            </a:r>
          </a:p>
          <a:p>
            <a:pPr lvl="1">
              <a:lnSpc>
                <a:spcPct val="90000"/>
              </a:lnSpc>
            </a:pPr>
            <a:r>
              <a:rPr lang="es-ES_tradnl" b="1"/>
              <a:t>Private</a:t>
            </a:r>
            <a:r>
              <a:rPr lang="es-ES_tradnl"/>
              <a:t>: it can’t be accessed by other objects, only internally</a:t>
            </a:r>
          </a:p>
          <a:p>
            <a:pPr lvl="1">
              <a:lnSpc>
                <a:spcPct val="90000"/>
              </a:lnSpc>
            </a:pPr>
            <a:r>
              <a:rPr lang="es-ES_tradnl" b="1"/>
              <a:t>Protected</a:t>
            </a:r>
            <a:r>
              <a:rPr lang="es-ES_tradnl"/>
              <a:t>: (special case) only subclasses that descend directly from a class that contains it, know and can use this method.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/>
              <a:t>Method signature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It is the method’s name and the parameters that must be passed with the message in order for the method to function.</a:t>
            </a:r>
          </a:p>
          <a:p>
            <a:pPr>
              <a:lnSpc>
                <a:spcPct val="90000"/>
              </a:lnSpc>
            </a:pPr>
            <a:r>
              <a:rPr lang="en-US"/>
              <a:t>The parameters are important because they assure that the method will function properly. </a:t>
            </a:r>
          </a:p>
          <a:p>
            <a:pPr>
              <a:lnSpc>
                <a:spcPct val="90000"/>
              </a:lnSpc>
            </a:pPr>
            <a:r>
              <a:rPr lang="en-US"/>
              <a:t>Additionally they allow a compiler or interpreter to discriminate between two different methods with the same name.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Means that the same method will behave differently when it is applied to the objects of different classes</a:t>
            </a:r>
          </a:p>
          <a:p>
            <a:r>
              <a:rPr lang="en-US" sz="2800"/>
              <a:t>It also means that different methods associated with different classes can interpret the same message in different ways.</a:t>
            </a:r>
          </a:p>
          <a:p>
            <a:r>
              <a:rPr lang="en-US" sz="2800"/>
              <a:t>Example: an object can send a message PRINT to several objects, and each one will use it’s own PRINT method to execute the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 Hit Interview Question</a:t>
            </a:r>
            <a:br>
              <a:rPr lang="en-US" dirty="0" smtClean="0"/>
            </a:br>
            <a:r>
              <a:rPr lang="en-US" sz="2200" dirty="0" smtClean="0"/>
              <a:t>What will be your approach to design solution in OOPS way?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1. Start with the simple object which can be abstracted into individual classes.</a:t>
            </a:r>
          </a:p>
          <a:p>
            <a:r>
              <a:rPr lang="en-IN" dirty="0" smtClean="0"/>
              <a:t>2. Identify all the classes in the requirement specification.</a:t>
            </a:r>
          </a:p>
          <a:p>
            <a:r>
              <a:rPr lang="en-IN" dirty="0" smtClean="0"/>
              <a:t>3. Identify the commonalities between all or small groups of classes. Do not force fit generalization where it doesn’t make sense.</a:t>
            </a:r>
          </a:p>
          <a:p>
            <a:r>
              <a:rPr lang="en-IN" dirty="0" smtClean="0"/>
              <a:t>4. Keep all the data members private or protected</a:t>
            </a:r>
          </a:p>
          <a:p>
            <a:r>
              <a:rPr lang="en-IN" dirty="0" smtClean="0"/>
              <a:t>5. Identify all the member variables and methods the class should have</a:t>
            </a:r>
          </a:p>
          <a:p>
            <a:r>
              <a:rPr lang="en-IN" dirty="0" smtClean="0"/>
              <a:t>6. Ensure that the class is fully independent of other classes and contains all the necessary attributes and methods.</a:t>
            </a:r>
          </a:p>
          <a:p>
            <a:r>
              <a:rPr lang="en-IN" dirty="0" smtClean="0"/>
              <a:t>7. The methods in the class should be abstract.</a:t>
            </a:r>
          </a:p>
          <a:p>
            <a:r>
              <a:rPr lang="en-IN" dirty="0" smtClean="0"/>
              <a:t>8. Don't use the procedural code into a class for the methods in the class.</a:t>
            </a:r>
          </a:p>
          <a:p>
            <a:r>
              <a:rPr lang="en-IN" dirty="0" smtClean="0"/>
              <a:t>9. Inherit and extend classes from the base classes when require.</a:t>
            </a:r>
          </a:p>
          <a:p>
            <a:r>
              <a:rPr lang="en-IN" dirty="0" smtClean="0"/>
              <a:t>10. Define the "Has-A" or "Uses-A" relationships among the classes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learn one OOPS based language then, There are quite few in market. i.e. Java , Ruby , C# , C++ , python and many more ..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Lets go with Java all languages are quite similar.</a:t>
            </a:r>
            <a:endParaRPr lang="en-IN" dirty="0"/>
          </a:p>
        </p:txBody>
      </p:sp>
      <p:pic>
        <p:nvPicPr>
          <p:cNvPr id="4" name="Picture 3" descr="jav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500438"/>
            <a:ext cx="2946788" cy="235743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 Doubts or Questions or Concerns?</a:t>
            </a:r>
            <a:endParaRPr lang="en-IN" dirty="0"/>
          </a:p>
        </p:txBody>
      </p:sp>
      <p:pic>
        <p:nvPicPr>
          <p:cNvPr id="4" name="Content Placeholder 3" descr="doubt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86050" y="2305050"/>
            <a:ext cx="3443300" cy="34433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on_mus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3714752"/>
            <a:ext cx="2643206" cy="1928826"/>
          </a:xfrm>
          <a:prstGeom prst="rect">
            <a:avLst/>
          </a:prstGeom>
        </p:spPr>
      </p:pic>
      <p:pic>
        <p:nvPicPr>
          <p:cNvPr id="3" name="Picture 2" descr="LinusTorvald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3286124"/>
            <a:ext cx="1835331" cy="2073924"/>
          </a:xfrm>
          <a:prstGeom prst="rect">
            <a:avLst/>
          </a:prstGeom>
        </p:spPr>
      </p:pic>
      <p:pic>
        <p:nvPicPr>
          <p:cNvPr id="4" name="Picture 3" descr="murthy_headsho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6051" y="1428736"/>
            <a:ext cx="2357454" cy="1785950"/>
          </a:xfrm>
          <a:prstGeom prst="rect">
            <a:avLst/>
          </a:prstGeom>
        </p:spPr>
      </p:pic>
      <p:pic>
        <p:nvPicPr>
          <p:cNvPr id="5" name="Picture 4" descr="Steve-Jobs-Secret-of-Lif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596" y="1428736"/>
            <a:ext cx="2071702" cy="1506692"/>
          </a:xfrm>
          <a:prstGeom prst="rect">
            <a:avLst/>
          </a:prstGeom>
        </p:spPr>
      </p:pic>
      <p:pic>
        <p:nvPicPr>
          <p:cNvPr id="6" name="Picture 5" descr="sundar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29322" y="1428736"/>
            <a:ext cx="2428892" cy="1664555"/>
          </a:xfrm>
          <a:prstGeom prst="rect">
            <a:avLst/>
          </a:prstGeom>
        </p:spPr>
      </p:pic>
      <p:pic>
        <p:nvPicPr>
          <p:cNvPr id="7" name="Picture 6" descr="VR machin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29322" y="3357562"/>
            <a:ext cx="2677618" cy="1785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4414" y="428604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Easy  To  Hard ……</a:t>
            </a:r>
            <a:endParaRPr lang="en-IN" dirty="0"/>
          </a:p>
        </p:txBody>
      </p:sp>
      <p:pic>
        <p:nvPicPr>
          <p:cNvPr id="9" name="Picture 8" descr="C:\Users\Lenovo\Downloads\vision3 (1).png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16" y="214290"/>
            <a:ext cx="1357322" cy="1000132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4414" y="1000108"/>
            <a:ext cx="5943616" cy="796908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dirty="0" smtClean="0"/>
              <a:t>   Programming Languages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57224" y="1643050"/>
            <a:ext cx="65008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 smtClean="0"/>
              <a:t>Machine Level Languages</a:t>
            </a:r>
          </a:p>
          <a:p>
            <a:pPr marL="0" lvl="1"/>
            <a:r>
              <a:rPr lang="en-US" sz="2800" dirty="0" smtClean="0"/>
              <a:t>Example :-  Basic , C ..</a:t>
            </a:r>
          </a:p>
          <a:p>
            <a:pPr marL="0" lvl="1"/>
            <a:endParaRPr lang="en-US" sz="2800" dirty="0"/>
          </a:p>
          <a:p>
            <a:pPr marL="0" lvl="1"/>
            <a:r>
              <a:rPr lang="en-US" sz="2800" dirty="0" smtClean="0"/>
              <a:t>Assembly Languages</a:t>
            </a:r>
            <a:endParaRPr lang="en-US" sz="2000" dirty="0" smtClean="0"/>
          </a:p>
          <a:p>
            <a:pPr marL="0" lvl="1"/>
            <a:r>
              <a:rPr lang="en-US" sz="2400" dirty="0" smtClean="0"/>
              <a:t>Example :-  X86 ..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High Level Languages</a:t>
            </a:r>
            <a:endParaRPr lang="en-IN" sz="2400" dirty="0"/>
          </a:p>
          <a:p>
            <a:pPr marL="0" lvl="1"/>
            <a:r>
              <a:rPr lang="en-US" sz="2400" dirty="0" smtClean="0"/>
              <a:t>Example :- Java, C# , Ruby ..</a:t>
            </a:r>
            <a:endParaRPr lang="en-IN" sz="2000" dirty="0" smtClean="0"/>
          </a:p>
          <a:p>
            <a:pPr marL="0" lvl="1"/>
            <a:endParaRPr lang="en-IN" dirty="0"/>
          </a:p>
          <a:p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Styles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1714488"/>
            <a:ext cx="728667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Declarative Programming :- </a:t>
            </a:r>
          </a:p>
          <a:p>
            <a:r>
              <a:rPr lang="en-IN" dirty="0" smtClean="0"/>
              <a:t>In </a:t>
            </a:r>
            <a:r>
              <a:rPr lang="en-IN" dirty="0"/>
              <a:t>a declarative programming style you describe the results that you want, but not how to get </a:t>
            </a:r>
            <a:r>
              <a:rPr lang="en-IN" dirty="0" smtClean="0"/>
              <a:t>there.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  SQL</a:t>
            </a:r>
          </a:p>
          <a:p>
            <a:endParaRPr lang="en-US" dirty="0"/>
          </a:p>
          <a:p>
            <a:r>
              <a:rPr lang="en-IN" b="1" dirty="0" smtClean="0"/>
              <a:t>Imperative programming</a:t>
            </a:r>
          </a:p>
          <a:p>
            <a:r>
              <a:rPr lang="en-IN" b="1" dirty="0" smtClean="0"/>
              <a:t>Imperative </a:t>
            </a:r>
            <a:r>
              <a:rPr lang="en-IN" b="1" dirty="0"/>
              <a:t>programming</a:t>
            </a:r>
            <a:r>
              <a:rPr lang="en-IN" dirty="0"/>
              <a:t> is a </a:t>
            </a:r>
            <a:r>
              <a:rPr lang="en-IN" dirty="0">
                <a:hlinkClick r:id="rId2" tooltip="Programming paradigm"/>
              </a:rPr>
              <a:t>programming paradigm</a:t>
            </a:r>
            <a:r>
              <a:rPr lang="en-IN" dirty="0"/>
              <a:t> that uses </a:t>
            </a:r>
            <a:r>
              <a:rPr lang="en-IN" dirty="0">
                <a:hlinkClick r:id="rId3" tooltip="Statement (computer science)"/>
              </a:rPr>
              <a:t>statements</a:t>
            </a:r>
            <a:r>
              <a:rPr lang="en-IN" dirty="0"/>
              <a:t> that change a program's </a:t>
            </a:r>
            <a:r>
              <a:rPr lang="en-IN" dirty="0">
                <a:hlinkClick r:id="rId4" tooltip="State (computer science)"/>
              </a:rPr>
              <a:t>state</a:t>
            </a:r>
            <a:r>
              <a:rPr lang="en-IN" dirty="0"/>
              <a:t>. In much the same way that the </a:t>
            </a:r>
            <a:r>
              <a:rPr lang="en-IN" dirty="0">
                <a:hlinkClick r:id="rId5" tooltip="Imperative mood"/>
              </a:rPr>
              <a:t>imperative mood</a:t>
            </a:r>
            <a:r>
              <a:rPr lang="en-IN" dirty="0"/>
              <a:t> in </a:t>
            </a:r>
            <a:r>
              <a:rPr lang="en-IN" dirty="0">
                <a:hlinkClick r:id="rId6" tooltip="Natural language"/>
              </a:rPr>
              <a:t>natural languages</a:t>
            </a:r>
            <a:r>
              <a:rPr lang="en-IN" dirty="0"/>
              <a:t> expresses commands, an imperative program consists of </a:t>
            </a:r>
            <a:r>
              <a:rPr lang="en-IN" dirty="0">
                <a:hlinkClick r:id="rId7" tooltip="Command (computing)"/>
              </a:rPr>
              <a:t>commands</a:t>
            </a:r>
            <a:r>
              <a:rPr lang="en-IN" dirty="0"/>
              <a:t> for the </a:t>
            </a:r>
            <a:r>
              <a:rPr lang="en-IN" dirty="0">
                <a:hlinkClick r:id="rId8" tooltip="Computer"/>
              </a:rPr>
              <a:t>computer</a:t>
            </a:r>
            <a:r>
              <a:rPr lang="en-IN" dirty="0"/>
              <a:t> to perform. Imperative programming focuses on describing </a:t>
            </a:r>
            <a:r>
              <a:rPr lang="en-IN" i="1" dirty="0"/>
              <a:t>how</a:t>
            </a:r>
            <a:r>
              <a:rPr lang="en-IN" dirty="0"/>
              <a:t> a program operates</a:t>
            </a:r>
            <a:r>
              <a:rPr lang="en-IN" dirty="0" smtClean="0"/>
              <a:t>. E. Fortran , COBOL</a:t>
            </a:r>
          </a:p>
          <a:p>
            <a:endParaRPr lang="en-US" dirty="0"/>
          </a:p>
          <a:p>
            <a:r>
              <a:rPr lang="en-US" b="1" dirty="0" smtClean="0"/>
              <a:t>Procedural programming :  </a:t>
            </a:r>
            <a:r>
              <a:rPr lang="en-US" dirty="0" smtClean="0"/>
              <a:t>More To Come</a:t>
            </a:r>
          </a:p>
          <a:p>
            <a:endParaRPr lang="en-US" dirty="0" smtClean="0"/>
          </a:p>
          <a:p>
            <a:r>
              <a:rPr lang="en-US" b="1" dirty="0" smtClean="0"/>
              <a:t>Object Oriented Programming : </a:t>
            </a:r>
            <a:r>
              <a:rPr lang="en-US" dirty="0" smtClean="0"/>
              <a:t>More to Come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   Procedural Languages</a:t>
            </a:r>
            <a:endParaRPr lang="en-IN" dirty="0"/>
          </a:p>
        </p:txBody>
      </p:sp>
      <p:pic>
        <p:nvPicPr>
          <p:cNvPr id="3" name="Picture 2" descr="Ch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1714488"/>
            <a:ext cx="5000660" cy="3356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7224" y="5500702"/>
            <a:ext cx="692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Lets Discuss procedure to prepare Tea… </a:t>
            </a:r>
            <a:endParaRPr lang="en-I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_prepa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06" y="357166"/>
            <a:ext cx="6238988" cy="592935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, Pseudo Code and Program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		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	Step 1 :-  Collect All </a:t>
            </a:r>
            <a:r>
              <a:rPr lang="en-US" sz="2400" dirty="0" err="1" smtClean="0"/>
              <a:t>Ingrediants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		Step 2 :-  Pour Water In Kettle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		Step 3 :-  Boil Water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		Step 4 :-  Add Tea , Ginger , Milk etc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		Step 5 :-  Serve it with smile </a:t>
            </a:r>
            <a:r>
              <a:rPr lang="en-US" sz="2400" dirty="0" smtClean="0">
                <a:sym typeface="Wingdings" pitchFamily="2" charset="2"/>
              </a:rPr>
              <a:t></a:t>
            </a:r>
            <a:r>
              <a:rPr lang="en-US" sz="3600" dirty="0" smtClean="0"/>
              <a:t> </a:t>
            </a:r>
            <a:endParaRPr lang="en-US" sz="2400" dirty="0" smtClean="0"/>
          </a:p>
          <a:p>
            <a:pPr>
              <a:buNone/>
            </a:pP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6"/>
            <a:ext cx="492922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Copyright@Vision Career Academy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1087</TotalTime>
  <Words>1190</Words>
  <Application>Microsoft Office PowerPoint</Application>
  <PresentationFormat>On-screen Show (4:3)</PresentationFormat>
  <Paragraphs>233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Programming Concepts and Languages</vt:lpstr>
      <vt:lpstr>Lets have some quiz</vt:lpstr>
      <vt:lpstr>Slide 3</vt:lpstr>
      <vt:lpstr>   Programming Languages </vt:lpstr>
      <vt:lpstr>Programming Styles</vt:lpstr>
      <vt:lpstr>    Procedural Languages</vt:lpstr>
      <vt:lpstr>Slide 7</vt:lpstr>
      <vt:lpstr>Algorithm , Pseudo Code and Program </vt:lpstr>
      <vt:lpstr>Pseudo Code</vt:lpstr>
      <vt:lpstr>Actual Code</vt:lpstr>
      <vt:lpstr>Object Oriented Programming AKA OOPS</vt:lpstr>
      <vt:lpstr>Why To Use OOPS</vt:lpstr>
      <vt:lpstr>Object Oriented Paradigm</vt:lpstr>
      <vt:lpstr>Objects</vt:lpstr>
      <vt:lpstr>Objects</vt:lpstr>
      <vt:lpstr>Encapsulation</vt:lpstr>
      <vt:lpstr>Procedural vs. Object-Oriented</vt:lpstr>
      <vt:lpstr>Classes</vt:lpstr>
      <vt:lpstr>Class &amp; Objects</vt:lpstr>
      <vt:lpstr>Message Passing &amp; Associations</vt:lpstr>
      <vt:lpstr>Class Hierarchies &amp; Inheritance</vt:lpstr>
      <vt:lpstr>Class Inheritance &amp; Specialization</vt:lpstr>
      <vt:lpstr>Public, Private &amp; Protected</vt:lpstr>
      <vt:lpstr>Method signature</vt:lpstr>
      <vt:lpstr>Polymorphism</vt:lpstr>
      <vt:lpstr>Super Hit Interview Question What will be your approach to design solution in OOPS way?</vt:lpstr>
      <vt:lpstr>Slide 27</vt:lpstr>
      <vt:lpstr>Any Doubts or Questions or Concerns?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and Languages</dc:title>
  <dc:creator>prasant</dc:creator>
  <cp:lastModifiedBy>prasant</cp:lastModifiedBy>
  <cp:revision>30</cp:revision>
  <dcterms:created xsi:type="dcterms:W3CDTF">2017-05-19T11:10:49Z</dcterms:created>
  <dcterms:modified xsi:type="dcterms:W3CDTF">2017-05-20T05:17:52Z</dcterms:modified>
</cp:coreProperties>
</file>